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/>
        </p14:section>
        <p14:section name="编码规范" id="{42D523BC-DB75-4AD9-848D-13BB52FBE842}">
          <p14:sldIdLst/>
        </p14:section>
        <p14:section name="结构" id="{E16B2259-F403-4B6F-B37A-B9770CF75B6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L2CPP" id="{BB8C9B9F-1750-40E7-BCF0-60C1CF09C249}">
          <p14:sldIdLst>
            <p14:sldId id="266"/>
          </p14:sldIdLst>
        </p14:section>
        <p14:section name="Improve" id="{63586D0E-74B0-4E05-8C39-AD32F21FC163}">
          <p14:sldIdLst>
            <p14:sldId id="267"/>
            <p14:sldId id="268"/>
            <p14:sldId id="269"/>
            <p14:sldId id="274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en-US" altLang="zh-CN" dirty="0" err="1"/>
              <a:t>EEClass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7808"/>
            <a:ext cx="6630325" cy="4296375"/>
          </a:xfrm>
        </p:spPr>
      </p:pic>
    </p:spTree>
    <p:extLst>
      <p:ext uri="{BB962C8B-B14F-4D97-AF65-F5344CB8AC3E}">
        <p14:creationId xmlns:p14="http://schemas.microsoft.com/office/powerpoint/2010/main" val="216909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IL2CPP</a:t>
            </a:r>
            <a:r>
              <a:rPr lang="zh-CN" altLang="en-US" dirty="0"/>
              <a:t>分别处理字段和方法：实例字段和类字段被生成到相同</a:t>
            </a:r>
            <a:r>
              <a:rPr lang="en-US" altLang="zh-CN" dirty="0"/>
              <a:t>.h</a:t>
            </a:r>
            <a:r>
              <a:rPr lang="zh-CN" altLang="en-US" dirty="0"/>
              <a:t>文件的不同结构中，方法被生成到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文件中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对</a:t>
            </a:r>
            <a:r>
              <a:rPr lang="en-US" altLang="zh-CN" dirty="0"/>
              <a:t>IL</a:t>
            </a:r>
            <a:r>
              <a:rPr lang="zh-CN" altLang="en-US" dirty="0"/>
              <a:t>的翻译近乎直译。</a:t>
            </a:r>
            <a:r>
              <a:rPr lang="en-US" altLang="zh-CN" dirty="0" err="1"/>
              <a:t>.Net</a:t>
            </a:r>
            <a:r>
              <a:rPr lang="zh-CN" altLang="en-US" dirty="0"/>
              <a:t>编译器的质量直接影响</a:t>
            </a:r>
            <a:r>
              <a:rPr lang="en-US" altLang="zh-CN" dirty="0"/>
              <a:t>IL2CPP</a:t>
            </a:r>
            <a:r>
              <a:rPr lang="zh-CN" altLang="en-US" dirty="0"/>
              <a:t>最终生成的结果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会为虚调用生成对象，通过支持库</a:t>
            </a:r>
            <a:r>
              <a:rPr lang="en-US" altLang="zh-CN" dirty="0"/>
              <a:t>libil2cpp</a:t>
            </a:r>
            <a:r>
              <a:rPr lang="zh-CN" altLang="en-US" dirty="0"/>
              <a:t>方法调用。虚调用会受到一定的优化，有时</a:t>
            </a:r>
            <a:r>
              <a:rPr lang="en-US" altLang="zh-CN" dirty="0" err="1"/>
              <a:t>callvirt</a:t>
            </a:r>
            <a:r>
              <a:rPr lang="zh-CN" altLang="en-US" dirty="0"/>
              <a:t>指令并不对真的被翻译为虚调用的形式</a:t>
            </a:r>
            <a:endParaRPr lang="en-US" altLang="zh-CN" dirty="0"/>
          </a:p>
          <a:p>
            <a:r>
              <a:rPr lang="en-US" altLang="zh-CN" dirty="0"/>
              <a:t>FCL</a:t>
            </a:r>
            <a:r>
              <a:rPr lang="zh-CN" altLang="en-US" dirty="0"/>
              <a:t>使用和</a:t>
            </a:r>
            <a:r>
              <a:rPr lang="en-US" altLang="zh-CN" dirty="0"/>
              <a:t>Mono</a:t>
            </a:r>
            <a:r>
              <a:rPr lang="zh-CN" altLang="en-US" dirty="0"/>
              <a:t>一样的代码，经由</a:t>
            </a:r>
            <a:r>
              <a:rPr lang="en-US" altLang="zh-CN" dirty="0"/>
              <a:t>IL2CPP</a:t>
            </a:r>
            <a:r>
              <a:rPr lang="zh-CN" altLang="en-US" dirty="0"/>
              <a:t>编译器翻译而成。虽然损失了潜在的优化，然而确保了代码的一致性</a:t>
            </a:r>
          </a:p>
        </p:txBody>
      </p:sp>
    </p:spTree>
    <p:extLst>
      <p:ext uri="{BB962C8B-B14F-4D97-AF65-F5344CB8AC3E}">
        <p14:creationId xmlns:p14="http://schemas.microsoft.com/office/powerpoint/2010/main" val="174715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减少虚调用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封闭类</a:t>
            </a:r>
            <a:endParaRPr lang="en-US" altLang="zh-CN" dirty="0"/>
          </a:p>
          <a:p>
            <a:r>
              <a:rPr lang="zh-CN" altLang="en-US" dirty="0"/>
              <a:t>使用类方法</a:t>
            </a:r>
          </a:p>
        </p:txBody>
      </p:sp>
    </p:spTree>
    <p:extLst>
      <p:ext uri="{BB962C8B-B14F-4D97-AF65-F5344CB8AC3E}">
        <p14:creationId xmlns:p14="http://schemas.microsoft.com/office/powerpoint/2010/main" val="32178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削减装箱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泛化方法或类，而非使用</a:t>
            </a:r>
            <a:r>
              <a:rPr lang="en-US" altLang="zh-CN" dirty="0"/>
              <a:t>object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较新版本</a:t>
            </a:r>
            <a:r>
              <a:rPr lang="en-US" altLang="zh-CN" dirty="0"/>
              <a:t>Unity</a:t>
            </a:r>
            <a:r>
              <a:rPr lang="zh-CN" altLang="en-US" dirty="0"/>
              <a:t>中，</a:t>
            </a:r>
            <a:r>
              <a:rPr lang="en-US" altLang="zh-CN" dirty="0"/>
              <a:t>IL2CPP</a:t>
            </a:r>
            <a:r>
              <a:rPr lang="zh-CN" altLang="en-US" dirty="0"/>
              <a:t>拥有泛型重用，因此能有效减小泛型对代码体积造成的负担</a:t>
            </a:r>
            <a:endParaRPr lang="en-US" altLang="zh-CN" dirty="0"/>
          </a:p>
          <a:p>
            <a:r>
              <a:rPr lang="zh-CN" altLang="en-US" dirty="0"/>
              <a:t>为结构体重写派生自</a:t>
            </a:r>
            <a:r>
              <a:rPr lang="en-US" altLang="zh-CN" dirty="0"/>
              <a:t>object</a:t>
            </a:r>
            <a:r>
              <a:rPr lang="zh-CN" altLang="en-US" dirty="0"/>
              <a:t>的方法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Object</a:t>
            </a:r>
            <a:r>
              <a:rPr lang="zh-CN" altLang="en-US" dirty="0"/>
              <a:t>是引用类型，这是万恶之源</a:t>
            </a:r>
            <a:endParaRPr lang="en-US" altLang="zh-CN" dirty="0"/>
          </a:p>
          <a:p>
            <a:r>
              <a:rPr lang="zh-CN" altLang="en-US" dirty="0"/>
              <a:t>使用泛型约束控制泛型参数的行为</a:t>
            </a:r>
            <a:endParaRPr lang="en-US" altLang="zh-CN" dirty="0"/>
          </a:p>
          <a:p>
            <a:r>
              <a:rPr lang="en-US" altLang="zh-CN" dirty="0"/>
              <a:t>Char</a:t>
            </a:r>
            <a:r>
              <a:rPr lang="zh-CN" altLang="en-US" dirty="0"/>
              <a:t>是值类型，</a:t>
            </a:r>
            <a:r>
              <a:rPr lang="en-US" altLang="zh-CN" dirty="0"/>
              <a:t>String</a:t>
            </a:r>
            <a:r>
              <a:rPr lang="zh-CN" altLang="en-US" dirty="0"/>
              <a:t>是引用类型</a:t>
            </a:r>
            <a:r>
              <a:rPr lang="en-US" altLang="zh-CN" dirty="0"/>
              <a:t>——</a:t>
            </a:r>
            <a:r>
              <a:rPr lang="zh-CN" altLang="en-US" dirty="0"/>
              <a:t>拼合字符串时不应使用</a:t>
            </a:r>
            <a:r>
              <a:rPr lang="en-US" altLang="zh-CN" dirty="0"/>
              <a:t>Char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迁移编译器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通过使用非</a:t>
            </a:r>
            <a:r>
              <a:rPr lang="en-US" altLang="zh-CN" dirty="0"/>
              <a:t>Unity</a:t>
            </a:r>
            <a:r>
              <a:rPr lang="zh-CN" altLang="en-US" dirty="0"/>
              <a:t>的编译器获取更高质量的代码</a:t>
            </a:r>
          </a:p>
        </p:txBody>
      </p:sp>
    </p:spTree>
    <p:extLst>
      <p:ext uri="{BB962C8B-B14F-4D97-AF65-F5344CB8AC3E}">
        <p14:creationId xmlns:p14="http://schemas.microsoft.com/office/powerpoint/2010/main" val="26245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改进代码质量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以及</a:t>
            </a:r>
            <a:r>
              <a:rPr lang="en-US" altLang="zh-CN" dirty="0" err="1"/>
              <a:t>Alt+Enter</a:t>
            </a:r>
            <a:r>
              <a:rPr lang="zh-CN" altLang="en-US" dirty="0"/>
              <a:t>快速修复问题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Resharper</a:t>
            </a:r>
            <a:r>
              <a:rPr lang="zh-CN" altLang="en-US" dirty="0"/>
              <a:t>中指定编码规范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”</a:t>
            </a:r>
            <a:r>
              <a:rPr lang="en-US" altLang="zh-CN" dirty="0" err="1"/>
              <a:t>ReSharper</a:t>
            </a:r>
            <a:r>
              <a:rPr lang="en-US" altLang="zh-CN" dirty="0"/>
              <a:t>/Options/Code Editing”</a:t>
            </a:r>
            <a:r>
              <a:rPr lang="zh-CN" altLang="en-US" dirty="0"/>
              <a:t>条目中针对各语言指定具体的编码规范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24" y="2524919"/>
            <a:ext cx="6143625" cy="1476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4299" y="3178206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2032986" y="3302494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25609" y="4576300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4944952" y="3404587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907391" y="2929631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8874849" y="3053918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9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**</a:t>
            </a:r>
            <a:r>
              <a:rPr lang="en-US" altLang="zh-CN" dirty="0"/>
              <a:t>#~/#-** 	</a:t>
            </a:r>
            <a:r>
              <a:rPr lang="zh-CN" altLang="en-US" dirty="0"/>
              <a:t>元数据库</a:t>
            </a:r>
            <a:endParaRPr lang="en-US" altLang="zh-CN" dirty="0"/>
          </a:p>
          <a:p>
            <a:r>
              <a:rPr lang="en-US" altLang="zh-CN" dirty="0"/>
              <a:t> **#Strings**  	</a:t>
            </a:r>
            <a:r>
              <a:rPr lang="zh-CN" altLang="en-US" dirty="0"/>
              <a:t>元数据表中使用的字符串池。</a:t>
            </a:r>
          </a:p>
          <a:p>
            <a:r>
              <a:rPr lang="en-US" altLang="zh-CN" dirty="0"/>
              <a:t> **#US**       	</a:t>
            </a:r>
            <a:r>
              <a:rPr lang="zh-CN" altLang="en-US" dirty="0"/>
              <a:t>用户字符串池。</a:t>
            </a:r>
          </a:p>
          <a:p>
            <a:r>
              <a:rPr lang="en-US" altLang="zh-CN" dirty="0"/>
              <a:t> **#Blob**     	</a:t>
            </a:r>
            <a:r>
              <a:rPr lang="zh-CN" altLang="en-US" dirty="0"/>
              <a:t>无模式数据。</a:t>
            </a:r>
            <a:endParaRPr lang="en-US" altLang="zh-CN" dirty="0"/>
          </a:p>
          <a:p>
            <a:r>
              <a:rPr lang="en-US" altLang="zh-CN" dirty="0"/>
              <a:t> **#GUID**     	</a:t>
            </a:r>
            <a:r>
              <a:rPr lang="zh-CN" altLang="en-US" dirty="0"/>
              <a:t>包含元数据使用的全局唯一</a:t>
            </a:r>
            <a:r>
              <a:rPr lang="en-US" altLang="zh-CN" dirty="0"/>
              <a:t>id</a:t>
            </a:r>
            <a:r>
              <a:rPr lang="zh-CN" altLang="en-US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314380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4A6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元数据表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元数据以关系数据库形式相互联系</a:t>
            </a:r>
            <a:endParaRPr lang="en-US" altLang="zh-CN" sz="2000" dirty="0"/>
          </a:p>
          <a:p>
            <a:r>
              <a:rPr lang="zh-CN" altLang="en-US" sz="2000" dirty="0"/>
              <a:t>位于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</a:t>
            </a:r>
            <a:r>
              <a:rPr lang="en-US" altLang="zh-CN" sz="2000" dirty="0"/>
              <a:t>PE</a:t>
            </a:r>
            <a:r>
              <a:rPr lang="zh-CN" altLang="en-US" sz="2000" dirty="0"/>
              <a:t>文件的</a:t>
            </a:r>
            <a:r>
              <a:rPr lang="en-US" altLang="zh-CN" sz="2000" dirty="0"/>
              <a:t>#~</a:t>
            </a:r>
            <a:r>
              <a:rPr lang="zh-CN" altLang="en-US" sz="2000" dirty="0"/>
              <a:t>或</a:t>
            </a:r>
            <a:r>
              <a:rPr lang="en-US" altLang="zh-CN" sz="2000" dirty="0"/>
              <a:t>#-</a:t>
            </a:r>
            <a:r>
              <a:rPr lang="zh-CN" altLang="en-US" sz="2000" dirty="0"/>
              <a:t>流中</a:t>
            </a:r>
            <a:endParaRPr lang="en-US" altLang="zh-CN" sz="2000" dirty="0"/>
          </a:p>
          <a:p>
            <a:r>
              <a:rPr lang="zh-CN" altLang="en-US" sz="2000" dirty="0"/>
              <a:t>最多由</a:t>
            </a:r>
            <a:r>
              <a:rPr lang="en-US" altLang="zh-CN" sz="2000" dirty="0"/>
              <a:t>45</a:t>
            </a:r>
            <a:r>
              <a:rPr lang="zh-CN" altLang="en-US" sz="2000" dirty="0"/>
              <a:t>个表组成。一个</a:t>
            </a:r>
            <a:r>
              <a:rPr lang="en-US" altLang="zh-CN" sz="2000" dirty="0"/>
              <a:t>64</a:t>
            </a:r>
            <a:r>
              <a:rPr lang="zh-CN" altLang="en-US" sz="2000" dirty="0"/>
              <a:t>位的位图被用于标记某个表是否存在</a:t>
            </a:r>
            <a:endParaRPr lang="en-US" altLang="zh-CN" sz="2000" dirty="0"/>
          </a:p>
          <a:p>
            <a:r>
              <a:rPr lang="zh-CN" altLang="en-US" sz="2000" dirty="0"/>
              <a:t>表的划分尽可能细碎，因此具有很好的复用性</a:t>
            </a:r>
            <a:endParaRPr 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8" y="989045"/>
            <a:ext cx="4388433" cy="52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磁盘结构</a:t>
            </a:r>
            <a:r>
              <a:rPr lang="en-US" altLang="zh-CN" dirty="0"/>
              <a:t>/</a:t>
            </a:r>
            <a:r>
              <a:rPr lang="zh-CN" altLang="en-US" dirty="0"/>
              <a:t>代码片段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545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Method</a:t>
            </a:r>
            <a:r>
              <a:rPr lang="zh-CN" altLang="en-US" sz="2400" dirty="0"/>
              <a:t>表中描述一个指向代码片段头部的</a:t>
            </a:r>
            <a:r>
              <a:rPr lang="en-US" altLang="zh-CN" sz="2400" dirty="0"/>
              <a:t>RVA</a:t>
            </a:r>
            <a:r>
              <a:rPr lang="zh-CN" altLang="en-US" sz="2400" dirty="0"/>
              <a:t>，由此定义方法体</a:t>
            </a:r>
            <a:endParaRPr lang="en-US" altLang="zh-CN" sz="2400" dirty="0"/>
          </a:p>
          <a:p>
            <a:r>
              <a:rPr lang="zh-CN" altLang="en-US" sz="2400" dirty="0"/>
              <a:t>依据方法体长度和需要的特性，视情况使用</a:t>
            </a:r>
            <a:r>
              <a:rPr lang="en-US" altLang="zh-CN" sz="2400" dirty="0"/>
              <a:t>Tiny</a:t>
            </a:r>
            <a:r>
              <a:rPr lang="zh-CN" altLang="en-US" sz="2400" dirty="0"/>
              <a:t>头或者</a:t>
            </a:r>
            <a:r>
              <a:rPr lang="en-US" altLang="zh-CN" sz="2400" dirty="0"/>
              <a:t>Fat</a:t>
            </a:r>
            <a:r>
              <a:rPr lang="zh-CN" altLang="en-US" sz="2400" dirty="0"/>
              <a:t>头</a:t>
            </a:r>
            <a:endParaRPr lang="en-US" altLang="zh-CN" sz="2400" dirty="0"/>
          </a:p>
          <a:p>
            <a:r>
              <a:rPr lang="zh-CN" altLang="en-US" sz="2400" dirty="0"/>
              <a:t>需要注意，反编译出的</a:t>
            </a:r>
            <a:r>
              <a:rPr lang="en-US" altLang="zh-CN" sz="2400" dirty="0"/>
              <a:t>IL</a:t>
            </a:r>
            <a:r>
              <a:rPr lang="zh-CN" altLang="en-US" sz="2400" dirty="0"/>
              <a:t>代码当中方法的属性位于元数据表，异常处理块位于</a:t>
            </a:r>
            <a:r>
              <a:rPr lang="en-US" altLang="zh-CN" sz="2400" dirty="0"/>
              <a:t>SHE</a:t>
            </a:r>
            <a:r>
              <a:rPr lang="zh-CN" altLang="en-US" sz="2400" dirty="0"/>
              <a:t>段，其分布与磁盘分布不同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6542843" y="776620"/>
            <a:ext cx="2059619" cy="41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TinyHead</a:t>
            </a:r>
            <a:r>
              <a:rPr lang="en-US" altLang="zh-CN" dirty="0">
                <a:solidFill>
                  <a:schemeClr val="tx1"/>
                </a:solidFill>
              </a:rPr>
              <a:t>(1byte)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2842" y="1189608"/>
            <a:ext cx="2059619" cy="1971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83336" y="769182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FatHead</a:t>
            </a:r>
            <a:r>
              <a:rPr lang="en-US" altLang="zh-CN" dirty="0">
                <a:solidFill>
                  <a:schemeClr val="tx1"/>
                </a:solidFill>
              </a:rPr>
              <a:t>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3335" y="1580225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 Stack(2byte)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83335" y="2391268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 Length(4byte)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83334" y="3202311"/>
            <a:ext cx="2059619" cy="81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 Signature(4byte)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83333" y="4013354"/>
            <a:ext cx="2059619" cy="1277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3333" y="5291092"/>
            <a:ext cx="2059619" cy="885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SEH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分布与同步块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5" y="2252846"/>
            <a:ext cx="6792273" cy="231489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21" y="4872334"/>
            <a:ext cx="1448002" cy="10478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61400" y="456774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Last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1400" y="5902474"/>
            <a:ext cx="1421367" cy="304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Next </a:t>
            </a:r>
            <a:r>
              <a:rPr lang="en-US" altLang="zh-CN" sz="1000" dirty="0" err="1">
                <a:solidFill>
                  <a:schemeClr val="tx1"/>
                </a:solidFill>
              </a:rPr>
              <a:t>SyncBlk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/>
          <p:cNvCxnSpPr>
            <a:endCxn id="5" idx="1"/>
          </p:cNvCxnSpPr>
          <p:nvPr/>
        </p:nvCxnSpPr>
        <p:spPr>
          <a:xfrm>
            <a:off x="5406501" y="4500979"/>
            <a:ext cx="2746020" cy="895303"/>
          </a:xfrm>
          <a:prstGeom prst="bentConnector3">
            <a:avLst>
              <a:gd name="adj1" fmla="val 2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21406" y="1926456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9693" y="1670073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内存结构</a:t>
            </a:r>
            <a:r>
              <a:rPr lang="en-US" altLang="zh-CN" dirty="0"/>
              <a:t>/</a:t>
            </a:r>
            <a:r>
              <a:rPr lang="zh-CN" altLang="en-US" dirty="0"/>
              <a:t>方法表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76" y="1492441"/>
            <a:ext cx="2363761" cy="5002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6" y="1778922"/>
            <a:ext cx="4906060" cy="303889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276669" y="2514282"/>
            <a:ext cx="4320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964</Words>
  <Application>Microsoft Office PowerPoint</Application>
  <PresentationFormat>宽屏</PresentationFormat>
  <Paragraphs>144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磁盘结构/数据流</vt:lpstr>
      <vt:lpstr>磁盘结构/元数据表</vt:lpstr>
      <vt:lpstr>磁盘结构/代码片段</vt:lpstr>
      <vt:lpstr>内存结构/分布与同步块</vt:lpstr>
      <vt:lpstr>内存结构/方法表</vt:lpstr>
      <vt:lpstr>内存结构/EEClass</vt:lpstr>
      <vt:lpstr>IL2CPP</vt:lpstr>
      <vt:lpstr>最佳实践/减少虚调用</vt:lpstr>
      <vt:lpstr>最佳实践/削减装箱</vt:lpstr>
      <vt:lpstr>最佳实践/迁移编译器</vt:lpstr>
      <vt:lpstr>最佳实践/使用Resharper改进代码质量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30</cp:revision>
  <dcterms:created xsi:type="dcterms:W3CDTF">2016-08-29T15:38:36Z</dcterms:created>
  <dcterms:modified xsi:type="dcterms:W3CDTF">2016-09-19T09:26:37Z</dcterms:modified>
</cp:coreProperties>
</file>