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8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68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291" r:id="rId26"/>
    <p:sldId id="298" r:id="rId27"/>
    <p:sldId id="299" r:id="rId28"/>
    <p:sldId id="295" r:id="rId29"/>
    <p:sldId id="296" r:id="rId30"/>
    <p:sldId id="297" r:id="rId31"/>
    <p:sldId id="300" r:id="rId32"/>
    <p:sldId id="301" r:id="rId33"/>
    <p:sldId id="302" r:id="rId34"/>
    <p:sldId id="272" r:id="rId35"/>
    <p:sldId id="27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>
            <p14:sldId id="282"/>
          </p14:sldIdLst>
        </p14:section>
        <p14:section name="编码规范" id="{42D523BC-DB75-4AD9-848D-13BB52FBE84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文档" id="{739FF715-4AAF-447B-83CC-F89327BBC877}">
          <p14:sldIdLst>
            <p14:sldId id="284"/>
            <p14:sldId id="285"/>
            <p14:sldId id="286"/>
          </p14:sldIdLst>
        </p14:section>
        <p14:section name="Improve" id="{63586D0E-74B0-4E05-8C39-AD32F21FC163}">
          <p14:sldIdLst>
            <p14:sldId id="268"/>
            <p14:sldId id="287"/>
            <p14:sldId id="288"/>
            <p14:sldId id="289"/>
            <p14:sldId id="290"/>
            <p14:sldId id="292"/>
            <p14:sldId id="293"/>
            <p14:sldId id="294"/>
            <p14:sldId id="291"/>
            <p14:sldId id="298"/>
            <p14:sldId id="299"/>
            <p14:sldId id="295"/>
            <p14:sldId id="296"/>
            <p14:sldId id="297"/>
            <p14:sldId id="300"/>
            <p14:sldId id="301"/>
            <p14:sldId id="302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9015" autoAdjust="0"/>
  </p:normalViewPr>
  <p:slideViewPr>
    <p:cSldViewPr snapToGrid="0">
      <p:cViewPr varScale="1">
        <p:scale>
          <a:sx n="94" d="100"/>
          <a:sy n="94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866-47D6-44FE-896C-8F2599A7172C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CEAB-7FDD-43B8-9E4A-F5DBC8CC7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后者为主要原因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接口引用</a:t>
            </a:r>
            <a:r>
              <a:rPr lang="en-US" altLang="zh-CN" dirty="0"/>
              <a:t>var2</a:t>
            </a:r>
            <a:r>
              <a:rPr lang="zh-CN" altLang="en-US" dirty="0"/>
              <a:t>指向的是经过装箱的</a:t>
            </a:r>
            <a:r>
              <a:rPr lang="en-US" altLang="zh-CN" dirty="0" err="1"/>
              <a:t>Astruct</a:t>
            </a:r>
            <a:r>
              <a:rPr lang="zh-CN" altLang="en-US" dirty="0"/>
              <a:t>对象，而非原始的在栈上的对象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4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多数集合枚举器通过实现为</a:t>
            </a:r>
            <a:r>
              <a:rPr lang="en-US" altLang="zh-CN" dirty="0" err="1"/>
              <a:t>Struct</a:t>
            </a:r>
            <a:r>
              <a:rPr lang="zh-CN" altLang="en-US" dirty="0"/>
              <a:t>改善效率，编译器识别</a:t>
            </a:r>
            <a:r>
              <a:rPr lang="en-US" altLang="zh-CN" dirty="0" err="1"/>
              <a:t>foreach</a:t>
            </a:r>
            <a:r>
              <a:rPr lang="zh-CN" altLang="en-US" dirty="0"/>
              <a:t>等用法并回避装箱。</a:t>
            </a:r>
            <a:endParaRPr lang="en-US" altLang="zh-CN" dirty="0"/>
          </a:p>
          <a:p>
            <a:r>
              <a:rPr lang="en-US" altLang="zh-CN" dirty="0"/>
              <a:t>Mono</a:t>
            </a:r>
            <a:r>
              <a:rPr lang="en-US" altLang="zh-CN" baseline="0" dirty="0"/>
              <a:t> 2.4</a:t>
            </a:r>
            <a:r>
              <a:rPr lang="zh-CN" altLang="en-US" baseline="0" dirty="0"/>
              <a:t>没有特殊识别的步骤，因此在编译器展开之后</a:t>
            </a:r>
            <a:r>
              <a:rPr lang="en-US" altLang="zh-CN" baseline="0" dirty="0"/>
              <a:t>try</a:t>
            </a:r>
            <a:r>
              <a:rPr lang="zh-CN" altLang="en-US" baseline="0" dirty="0"/>
              <a:t>块的</a:t>
            </a:r>
            <a:r>
              <a:rPr lang="en-US" altLang="zh-CN" baseline="0" dirty="0"/>
              <a:t>final</a:t>
            </a:r>
            <a:r>
              <a:rPr lang="zh-CN" altLang="en-US" baseline="0" dirty="0"/>
              <a:t>段中调用</a:t>
            </a:r>
            <a:r>
              <a:rPr lang="en-US" altLang="zh-CN" baseline="0" dirty="0" err="1"/>
              <a:t>Idisopse</a:t>
            </a:r>
            <a:r>
              <a:rPr lang="zh-CN" altLang="en-US" baseline="0" dirty="0"/>
              <a:t>接口的</a:t>
            </a:r>
            <a:r>
              <a:rPr lang="en-US" altLang="zh-CN" baseline="0" dirty="0"/>
              <a:t>Dispose</a:t>
            </a:r>
            <a:r>
              <a:rPr lang="zh-CN" altLang="en-US" baseline="0" dirty="0"/>
              <a:t>方法导致装箱。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介绍虚化通过</a:t>
            </a:r>
            <a:r>
              <a:rPr lang="en-US" altLang="zh-CN" dirty="0"/>
              <a:t>IL2CPP</a:t>
            </a:r>
            <a:r>
              <a:rPr lang="zh-CN" altLang="en-US" dirty="0"/>
              <a:t>引起性能问题的原因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6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在</a:t>
            </a:r>
            <a:r>
              <a:rPr lang="en-US" altLang="zh-CN" dirty="0"/>
              <a:t>Unity</a:t>
            </a:r>
            <a:r>
              <a:rPr lang="zh-CN" altLang="en-US" dirty="0"/>
              <a:t>中的最佳实践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7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通过配合使用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快捷键，</a:t>
            </a:r>
            <a:r>
              <a:rPr lang="en-US" altLang="zh-CN" dirty="0"/>
              <a:t>Ctrl+.</a:t>
            </a:r>
            <a:r>
              <a:rPr lang="zh-CN" altLang="en-US" dirty="0"/>
              <a:t>和</a:t>
            </a:r>
            <a:r>
              <a:rPr lang="en-US" altLang="zh-CN" dirty="0" err="1"/>
              <a:t>Alt+Enter</a:t>
            </a:r>
            <a:r>
              <a:rPr lang="zh-CN" altLang="en-US" dirty="0"/>
              <a:t>快捷键，即可逐个检视和修复问题</a:t>
            </a:r>
            <a:endParaRPr lang="en-US" altLang="zh-CN" dirty="0"/>
          </a:p>
          <a:p>
            <a:r>
              <a:rPr lang="zh-CN" altLang="en-US" dirty="0"/>
              <a:t>除了编码规范，亦可检查其他潜在问题，在其领域内比</a:t>
            </a:r>
            <a:r>
              <a:rPr lang="en-US" altLang="zh-CN" dirty="0" err="1"/>
              <a:t>Coverity</a:t>
            </a:r>
            <a:r>
              <a:rPr lang="zh-CN" altLang="en-US" dirty="0"/>
              <a:t>更为专业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9086887" y="2722615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2" y="2193616"/>
            <a:ext cx="6143625" cy="1476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6337" y="2846903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21" name="直接连接符 20"/>
          <p:cNvCxnSpPr>
            <a:stCxn id="20" idx="3"/>
          </p:cNvCxnSpPr>
          <p:nvPr/>
        </p:nvCxnSpPr>
        <p:spPr>
          <a:xfrm>
            <a:off x="2245024" y="2971191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37647" y="4244997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5156990" y="3073284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19429" y="2598328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</p:spTree>
    <p:extLst>
      <p:ext uri="{BB962C8B-B14F-4D97-AF65-F5344CB8AC3E}">
        <p14:creationId xmlns:p14="http://schemas.microsoft.com/office/powerpoint/2010/main" val="22924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73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修改命名规范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ReSharper</a:t>
            </a:r>
            <a:r>
              <a:rPr lang="en-US" altLang="zh-CN" dirty="0"/>
              <a:t>-&gt;Options</a:t>
            </a:r>
            <a:r>
              <a:rPr lang="zh-CN" altLang="en-US" dirty="0"/>
              <a:t>菜单项打开配置面板；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选择相关语言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sz="2000" dirty="0" err="1"/>
              <a:t>Resharper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PascalCasing</a:t>
            </a:r>
            <a:r>
              <a:rPr lang="zh-CN" altLang="en-US" sz="2000" dirty="0"/>
              <a:t>称为</a:t>
            </a:r>
            <a:r>
              <a:rPr lang="en-US" altLang="zh-CN" sz="2000" dirty="0" err="1"/>
              <a:t>UpperCamelCase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1742166"/>
            <a:ext cx="5965026" cy="45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建立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应当</a:t>
            </a:r>
            <a:r>
              <a:rPr lang="zh-CN" altLang="en-US" dirty="0"/>
              <a:t>为需要被调用的类型和方法定义</a:t>
            </a:r>
            <a:r>
              <a:rPr lang="en-US" altLang="zh-CN" dirty="0"/>
              <a:t>XML</a:t>
            </a:r>
            <a:r>
              <a:rPr lang="zh-CN" altLang="en-US" dirty="0"/>
              <a:t>注释。</a:t>
            </a:r>
            <a:r>
              <a:rPr lang="en-US" altLang="zh-CN" dirty="0"/>
              <a:t>VisualStudio</a:t>
            </a:r>
            <a:r>
              <a:rPr lang="zh-CN" altLang="en-US" dirty="0"/>
              <a:t>会使用</a:t>
            </a:r>
            <a:r>
              <a:rPr lang="en-US" altLang="zh-CN" dirty="0"/>
              <a:t>XML</a:t>
            </a:r>
            <a:r>
              <a:rPr lang="zh-CN" altLang="en-US" dirty="0"/>
              <a:t>注释用于智能感知，</a:t>
            </a:r>
            <a:r>
              <a:rPr lang="en-US" altLang="zh-CN" dirty="0"/>
              <a:t>XML</a:t>
            </a:r>
            <a:r>
              <a:rPr lang="zh-CN" altLang="en-US" dirty="0"/>
              <a:t>注释也能很方便的用于文档。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XML</a:t>
            </a:r>
            <a:r>
              <a:rPr lang="zh-CN" altLang="en-US" dirty="0"/>
              <a:t>注释是以</a:t>
            </a:r>
            <a:r>
              <a:rPr lang="en-US" altLang="zh-CN" dirty="0"/>
              <a:t>///</a:t>
            </a:r>
            <a:r>
              <a:rPr lang="zh-CN" altLang="en-US" dirty="0"/>
              <a:t>开头以注释方式存在的</a:t>
            </a:r>
            <a:r>
              <a:rPr lang="en-US" altLang="zh-CN" dirty="0"/>
              <a:t>XML</a:t>
            </a:r>
            <a:r>
              <a:rPr lang="zh-CN" altLang="en-US" dirty="0"/>
              <a:t>文档，定义在注释目标的开头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VisualStudio</a:t>
            </a:r>
            <a:r>
              <a:rPr lang="zh-CN" altLang="en-US" dirty="0"/>
              <a:t>中，在注释目标之前输入</a:t>
            </a:r>
            <a:r>
              <a:rPr lang="en-US" altLang="zh-CN" dirty="0"/>
              <a:t>///</a:t>
            </a:r>
            <a:r>
              <a:rPr lang="zh-CN" altLang="en-US" dirty="0"/>
              <a:t>可以生成默认的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0" y="4779685"/>
            <a:ext cx="6800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常见标签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summay</a:t>
            </a:r>
            <a:endParaRPr lang="en-US" altLang="zh-CN" dirty="0"/>
          </a:p>
          <a:p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returns</a:t>
            </a:r>
          </a:p>
          <a:p>
            <a:r>
              <a:rPr lang="en-US" altLang="zh-CN" dirty="0" err="1"/>
              <a:t>typeparam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code</a:t>
            </a:r>
          </a:p>
          <a:p>
            <a:r>
              <a:rPr lang="en-US" altLang="zh-CN" dirty="0"/>
              <a:t>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完整的</a:t>
            </a:r>
            <a:r>
              <a:rPr lang="en-US" altLang="zh-CN" sz="2200" dirty="0"/>
              <a:t>XML</a:t>
            </a:r>
            <a:r>
              <a:rPr lang="zh-CN" altLang="en-US" sz="2200" dirty="0"/>
              <a:t>注释列表参考 </a:t>
            </a:r>
            <a:r>
              <a:rPr lang="en-US" altLang="zh-CN" sz="2200" dirty="0"/>
              <a:t>https://msdn.microsoft.com/zh-cn/library/5ast78ax.aspx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2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Sandcastle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工具可以通过</a:t>
            </a:r>
            <a:r>
              <a:rPr lang="en-US" altLang="zh-CN" sz="2400" dirty="0"/>
              <a:t>XML</a:t>
            </a:r>
            <a:r>
              <a:rPr lang="zh-CN" altLang="en-US" sz="2400" dirty="0"/>
              <a:t>注释生成项目文档。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在项目属性中勾选</a:t>
            </a:r>
            <a:r>
              <a:rPr lang="en-US" altLang="zh-CN" sz="2400" dirty="0"/>
              <a:t>”</a:t>
            </a:r>
            <a:r>
              <a:rPr lang="zh-CN" altLang="en-US" sz="2400" dirty="0"/>
              <a:t>生成</a:t>
            </a:r>
            <a:r>
              <a:rPr lang="en-US" altLang="zh-CN" sz="2400" dirty="0"/>
              <a:t>XML</a:t>
            </a:r>
            <a:r>
              <a:rPr lang="zh-CN" altLang="en-US" sz="2400" dirty="0"/>
              <a:t>文档文件</a:t>
            </a:r>
            <a:r>
              <a:rPr lang="en-US" altLang="zh-CN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dirty="0"/>
              <a:t>VisualStudio</a:t>
            </a:r>
            <a:r>
              <a:rPr lang="zh-CN" altLang="en-US" sz="2400" dirty="0"/>
              <a:t>新建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文档项目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将先前生成的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文件添加到文档项目中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修改文档项目属性与文档模版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生成文档项目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5" y="219676"/>
            <a:ext cx="3898900" cy="808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2" y="1530159"/>
            <a:ext cx="2600325" cy="2752725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9410700" y="1027906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/>
          <p:cNvSpPr/>
          <p:nvPr/>
        </p:nvSpPr>
        <p:spPr>
          <a:xfrm>
            <a:off x="9369424" y="4282884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112" y="4825777"/>
            <a:ext cx="7191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04" y="2588784"/>
            <a:ext cx="8534839" cy="480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605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何为装箱？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在希望使用引用类型对象的环境下试图使用值类型对象，运行时会将值类型对象拷贝到堆中并封装成为引用类型以供使用，这就是装箱。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装箱的性能问题</a:t>
            </a:r>
            <a:endParaRPr lang="en-US" altLang="zh-CN" dirty="0"/>
          </a:p>
          <a:p>
            <a:r>
              <a:rPr lang="zh-CN" altLang="en-US" dirty="0"/>
              <a:t>装箱生成</a:t>
            </a:r>
            <a:r>
              <a:rPr lang="en-US" altLang="zh-CN" dirty="0"/>
              <a:t>box</a:t>
            </a:r>
            <a:r>
              <a:rPr lang="zh-CN" altLang="en-US" dirty="0"/>
              <a:t>指令，需要在托管堆分配内存并将栈上的值类型对象复制到堆上，该操作较慢</a:t>
            </a:r>
            <a:endParaRPr lang="en-US" altLang="zh-CN" dirty="0"/>
          </a:p>
          <a:p>
            <a:r>
              <a:rPr lang="zh-CN" altLang="en-US" dirty="0"/>
              <a:t>装箱生成的堆对象通常不会长时间保留，会造成较频繁的</a:t>
            </a:r>
            <a:r>
              <a:rPr lang="en-US" altLang="zh-CN" dirty="0"/>
              <a:t>GC</a:t>
            </a:r>
          </a:p>
          <a:p>
            <a:pPr marL="0" indent="0">
              <a:buNone/>
            </a:pPr>
            <a:r>
              <a:rPr lang="zh-CN" altLang="en-US" dirty="0"/>
              <a:t>数值陷阱（主要）</a:t>
            </a:r>
            <a:endParaRPr lang="en-US" altLang="zh-CN" dirty="0"/>
          </a:p>
          <a:p>
            <a:r>
              <a:rPr lang="zh-CN" altLang="en-US" dirty="0"/>
              <a:t>装箱与拆箱过程都基于值的拷贝，有时可能引起混淆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39" y="4778375"/>
            <a:ext cx="2952750" cy="153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28" y="4873625"/>
            <a:ext cx="5991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如何判断装箱？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IL</a:t>
            </a:r>
            <a:r>
              <a:rPr lang="zh-CN" altLang="en-US" sz="2400" dirty="0"/>
              <a:t>指令</a:t>
            </a:r>
            <a:r>
              <a:rPr lang="en-US" altLang="zh-CN" sz="2400" dirty="0"/>
              <a:t>box</a:t>
            </a:r>
            <a:r>
              <a:rPr lang="zh-CN" altLang="en-US" sz="2400" dirty="0"/>
              <a:t>被用于对值类型进行装箱。通过反编译获得</a:t>
            </a:r>
            <a:r>
              <a:rPr lang="en-US" altLang="zh-CN" sz="2400" dirty="0"/>
              <a:t>IL</a:t>
            </a:r>
            <a:r>
              <a:rPr lang="zh-CN" altLang="en-US" sz="2400" dirty="0"/>
              <a:t>代码，可以轻易分辨装箱的情况。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与之类似，装箱的逆操作拆箱也可以通过</a:t>
            </a:r>
            <a:r>
              <a:rPr lang="en-US" altLang="zh-CN" sz="2400" dirty="0"/>
              <a:t>unbox</a:t>
            </a:r>
            <a:r>
              <a:rPr lang="zh-CN" altLang="en-US" sz="2400" dirty="0"/>
              <a:t>指令识别。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部分情况下没有</a:t>
            </a:r>
            <a:r>
              <a:rPr lang="en-US" altLang="zh-CN" sz="2400" dirty="0"/>
              <a:t>box</a:t>
            </a:r>
            <a:r>
              <a:rPr lang="zh-CN" altLang="en-US" sz="2400" dirty="0"/>
              <a:t>指令也可能装箱，后文详述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7" y="3127633"/>
            <a:ext cx="135255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62" y="3075245"/>
            <a:ext cx="5286375" cy="52387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4756655" y="4644270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20" y="4338518"/>
            <a:ext cx="3419475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97" y="4505207"/>
            <a:ext cx="3209925" cy="533400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2842158" y="3209547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629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zh-CN" altLang="en-US" dirty="0"/>
              <a:t>命名规范</a:t>
            </a:r>
            <a:endParaRPr lang="en-US" altLang="zh-CN" dirty="0"/>
          </a:p>
          <a:p>
            <a:r>
              <a:rPr lang="zh-CN" altLang="en-US" dirty="0"/>
              <a:t>文档</a:t>
            </a:r>
            <a:endParaRPr lang="en-US" altLang="zh-CN" dirty="0"/>
          </a:p>
          <a:p>
            <a:r>
              <a:rPr lang="zh-CN" altLang="en-US" dirty="0"/>
              <a:t>实践优化</a:t>
            </a:r>
            <a:endParaRPr lang="en-US" altLang="zh-CN" dirty="0"/>
          </a:p>
          <a:p>
            <a:pPr lvl="1"/>
            <a:r>
              <a:rPr lang="zh-CN" altLang="en-US" dirty="0"/>
              <a:t>应对装箱</a:t>
            </a:r>
            <a:endParaRPr lang="en-US" altLang="zh-CN" dirty="0"/>
          </a:p>
          <a:p>
            <a:pPr lvl="1"/>
            <a:r>
              <a:rPr lang="zh-CN" altLang="en-US" dirty="0"/>
              <a:t>去除虚化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endParaRPr lang="en-US" altLang="zh-CN" dirty="0"/>
          </a:p>
          <a:p>
            <a:r>
              <a:rPr lang="zh-CN" altLang="en-US" dirty="0"/>
              <a:t>书籍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何时发生装箱？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如前所属，装箱发生在期望使用堆类型但却使用了值类型的时候。如下情况可能导致装箱：</a:t>
            </a:r>
            <a:endParaRPr lang="en-US" altLang="zh-CN" sz="2400" dirty="0"/>
          </a:p>
          <a:p>
            <a:r>
              <a:rPr lang="zh-CN" altLang="en-US" sz="2400" dirty="0"/>
              <a:t>将值类型值赋予</a:t>
            </a:r>
            <a:r>
              <a:rPr lang="en-US" altLang="zh-CN" sz="2400" dirty="0"/>
              <a:t>object</a:t>
            </a:r>
            <a:r>
              <a:rPr lang="zh-CN" altLang="en-US" sz="2400" dirty="0"/>
              <a:t>类型对象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尝试通过泛化类型或方法避免装箱。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938"/>
            <a:ext cx="4267200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4071938"/>
            <a:ext cx="4048125" cy="21050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291137" y="4959867"/>
            <a:ext cx="1828800" cy="329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调用结构体未重写的</a:t>
            </a:r>
            <a:r>
              <a:rPr lang="en-US" altLang="zh-CN" dirty="0"/>
              <a:t>Object</a:t>
            </a:r>
            <a:r>
              <a:rPr lang="zh-CN" altLang="en-US" dirty="0"/>
              <a:t>类型方法引起装箱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constrained</a:t>
            </a:r>
            <a:r>
              <a:rPr lang="zh-CN" altLang="en-US" dirty="0"/>
              <a:t>指令暗示了装箱操作。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当该指令类型操作数为值类型，其后的</a:t>
            </a:r>
            <a:r>
              <a:rPr lang="en-US" altLang="zh-CN" dirty="0" err="1"/>
              <a:t>callvirt</a:t>
            </a:r>
            <a:r>
              <a:rPr lang="zh-CN" altLang="en-US" dirty="0"/>
              <a:t>调用的方法如果未被值类型实现，则值类型需要先装箱再尝试调用。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因此，</a:t>
            </a:r>
            <a:r>
              <a:rPr lang="zh-CN" altLang="en-US" b="1" dirty="0"/>
              <a:t>应当</a:t>
            </a:r>
            <a:r>
              <a:rPr lang="zh-CN" altLang="en-US" dirty="0"/>
              <a:t>为值类型实现</a:t>
            </a:r>
            <a:r>
              <a:rPr lang="en-US" altLang="zh-CN" dirty="0"/>
              <a:t>Object</a:t>
            </a:r>
            <a:r>
              <a:rPr lang="zh-CN" altLang="en-US" dirty="0"/>
              <a:t>的虚方法：</a:t>
            </a:r>
            <a:r>
              <a:rPr lang="en-US" altLang="zh-CN" dirty="0" err="1"/>
              <a:t>ToString</a:t>
            </a:r>
            <a:r>
              <a:rPr lang="en-US" altLang="zh-CN" dirty="0"/>
              <a:t>, </a:t>
            </a:r>
            <a:r>
              <a:rPr lang="en-US" altLang="zh-CN" dirty="0" err="1"/>
              <a:t>GetHashCode</a:t>
            </a:r>
            <a:r>
              <a:rPr lang="en-US" altLang="zh-CN" dirty="0"/>
              <a:t>, Equals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238"/>
            <a:ext cx="301942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21" y="2595450"/>
            <a:ext cx="5267325" cy="6953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985437" y="2820838"/>
            <a:ext cx="1871330" cy="2445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4549" y="6124245"/>
            <a:ext cx="1184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constrained</a:t>
            </a:r>
            <a:r>
              <a:rPr lang="zh-CN" altLang="en-US" dirty="0"/>
              <a:t>完整行为参见：</a:t>
            </a:r>
            <a:r>
              <a:rPr lang="en-US" altLang="zh-CN" dirty="0"/>
              <a:t>https://msdn.microsoft.com/zh-cn/library/system.reflection.emit.opcodes.constrained.aspx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66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通过接口引用结构引起装箱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094"/>
            <a:ext cx="3714750" cy="320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04" y="2401094"/>
            <a:ext cx="4410075" cy="85725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4552949" y="2732567"/>
            <a:ext cx="1911369" cy="19816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608" y="1690688"/>
            <a:ext cx="10515600" cy="4830356"/>
          </a:xfrm>
        </p:spPr>
        <p:txBody>
          <a:bodyPr>
            <a:normAutofit/>
          </a:bodyPr>
          <a:lstStyle/>
          <a:p>
            <a:r>
              <a:rPr lang="zh-CN" altLang="en-US" dirty="0"/>
              <a:t>对泛型值类型判空引起装箱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2000" b="1" dirty="0"/>
              <a:t>考虑</a:t>
            </a:r>
            <a:r>
              <a:rPr lang="zh-CN" altLang="en-US" sz="2000" dirty="0"/>
              <a:t>拆分泛型方法。对于拥有</a:t>
            </a:r>
            <a:r>
              <a:rPr lang="en-US" altLang="zh-CN" sz="2000" dirty="0" err="1"/>
              <a:t>struct</a:t>
            </a:r>
            <a:r>
              <a:rPr lang="zh-CN" altLang="en-US" sz="2000" dirty="0"/>
              <a:t>约束的泛型方法，不会生成装箱的代码。如果确有对可空值类型判空的必要，可以使用下面拆分方式将上面方法拆成两个：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传入可空值类型的时候，会使用第一个泛化，其代码中不包含装箱指令。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9" y="2388580"/>
            <a:ext cx="4019550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321" y="2140929"/>
            <a:ext cx="2619375" cy="11906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692599" y="2736241"/>
            <a:ext cx="2999322" cy="186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59" y="4129458"/>
            <a:ext cx="5448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编译器编译使用集合枚举器导致装箱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Unity</a:t>
            </a:r>
            <a:r>
              <a:rPr lang="zh-CN" altLang="en-US" sz="2000" dirty="0"/>
              <a:t>所使用的</a:t>
            </a:r>
            <a:r>
              <a:rPr lang="en-US" altLang="zh-CN" sz="2000" dirty="0"/>
              <a:t>Mono 2.4</a:t>
            </a:r>
            <a:r>
              <a:rPr lang="zh-CN" altLang="en-US" sz="2000" dirty="0"/>
              <a:t>编译器一处优化不足所致。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参考如下方法处理</a:t>
            </a:r>
            <a:endParaRPr lang="en-US" altLang="zh-CN" sz="2000" dirty="0"/>
          </a:p>
          <a:p>
            <a:pPr lvl="1"/>
            <a:r>
              <a:rPr lang="zh-CN" altLang="en-US" sz="2000" dirty="0"/>
              <a:t>更换</a:t>
            </a:r>
            <a:r>
              <a:rPr lang="en-US" altLang="zh-CN" sz="2000" dirty="0"/>
              <a:t>Unity</a:t>
            </a:r>
            <a:r>
              <a:rPr lang="zh-CN" altLang="en-US" sz="2000" dirty="0"/>
              <a:t>版本到</a:t>
            </a:r>
            <a:r>
              <a:rPr lang="en-US" altLang="zh-CN" sz="2000" dirty="0"/>
              <a:t>5.3.5p8</a:t>
            </a:r>
            <a:r>
              <a:rPr lang="zh-CN" altLang="en-US" sz="2000" dirty="0"/>
              <a:t>以后版本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使用外部编译器编译需要使用</a:t>
            </a:r>
            <a:r>
              <a:rPr lang="en-US" altLang="zh-CN" sz="2000" dirty="0" err="1"/>
              <a:t>foreach</a:t>
            </a:r>
            <a:r>
              <a:rPr lang="zh-CN" altLang="en-US" sz="2000" dirty="0"/>
              <a:t>的代码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使用其他遍历方式替换</a:t>
            </a:r>
            <a:r>
              <a:rPr lang="en-US" altLang="zh-CN" sz="2000" dirty="0" err="1"/>
              <a:t>foreach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92473"/>
            <a:ext cx="2914650" cy="771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92" y="4554360"/>
            <a:ext cx="3876675" cy="1047750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3837245" y="4973667"/>
            <a:ext cx="1584252" cy="2091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9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01557"/>
              </p:ext>
            </p:extLst>
          </p:nvPr>
        </p:nvGraphicFramePr>
        <p:xfrm>
          <a:off x="838200" y="1509824"/>
          <a:ext cx="10515600" cy="493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07">
                  <a:extLst>
                    <a:ext uri="{9D8B030D-6E8A-4147-A177-3AD203B41FA5}">
                      <a16:colId xmlns:a16="http://schemas.microsoft.com/office/drawing/2014/main" val="755397465"/>
                    </a:ext>
                  </a:extLst>
                </a:gridCol>
                <a:gridCol w="3912781">
                  <a:extLst>
                    <a:ext uri="{9D8B030D-6E8A-4147-A177-3AD203B41FA5}">
                      <a16:colId xmlns:a16="http://schemas.microsoft.com/office/drawing/2014/main" val="3639024029"/>
                    </a:ext>
                  </a:extLst>
                </a:gridCol>
                <a:gridCol w="5250712">
                  <a:extLst>
                    <a:ext uri="{9D8B030D-6E8A-4147-A177-3AD203B41FA5}">
                      <a16:colId xmlns:a16="http://schemas.microsoft.com/office/drawing/2014/main" val="2102390700"/>
                    </a:ext>
                  </a:extLst>
                </a:gridCol>
              </a:tblGrid>
              <a:tr h="4933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2906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8197" y="3315623"/>
            <a:ext cx="1106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Obj.Foo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5148" y="2162095"/>
            <a:ext cx="3401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call instance void </a:t>
            </a:r>
            <a:r>
              <a:rPr lang="en-US" altLang="zh-CN" dirty="0" err="1"/>
              <a:t>ObjClass</a:t>
            </a:r>
            <a:r>
              <a:rPr lang="en-US" altLang="zh-CN" dirty="0"/>
              <a:t>::Foo()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39657" y="4494171"/>
            <a:ext cx="3712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callvirt</a:t>
            </a:r>
            <a:r>
              <a:rPr lang="en-US" altLang="zh-CN" dirty="0"/>
              <a:t> instance void </a:t>
            </a:r>
            <a:r>
              <a:rPr lang="en-US" altLang="zh-CN" dirty="0" err="1"/>
              <a:t>ObjClass</a:t>
            </a:r>
            <a:r>
              <a:rPr lang="en-US" altLang="zh-CN" dirty="0"/>
              <a:t>::Foo()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88643" y="2162095"/>
            <a:ext cx="4171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ObjClass_Foo_Mxxxxx</a:t>
            </a:r>
            <a:r>
              <a:rPr lang="en-US" altLang="zh-CN" dirty="0"/>
              <a:t>(…)        [</a:t>
            </a:r>
            <a:r>
              <a:rPr lang="zh-CN" altLang="en-US" dirty="0"/>
              <a:t>直接调用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16418" y="3684600"/>
            <a:ext cx="4915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VirtActionInvoker0::Invoke(…) [</a:t>
            </a:r>
            <a:r>
              <a:rPr lang="zh-CN" altLang="en-US" dirty="0"/>
              <a:t>经由生成的对象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16418" y="4861203"/>
            <a:ext cx="4915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Il2cpp::</a:t>
            </a:r>
            <a:r>
              <a:rPr lang="en-US" altLang="zh-CN" dirty="0" err="1"/>
              <a:t>vm</a:t>
            </a:r>
            <a:r>
              <a:rPr lang="en-US" altLang="zh-CN" dirty="0"/>
              <a:t>::Runtime::</a:t>
            </a:r>
            <a:r>
              <a:rPr lang="en-US" altLang="zh-CN" dirty="0" err="1"/>
              <a:t>GetVirtualInvokeData</a:t>
            </a:r>
            <a:r>
              <a:rPr lang="en-US" altLang="zh-CN" dirty="0"/>
              <a:t>(…)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48743" y="5694975"/>
            <a:ext cx="26511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VTable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3"/>
            <a:endCxn id="6" idx="2"/>
          </p:cNvCxnSpPr>
          <p:nvPr/>
        </p:nvCxnSpPr>
        <p:spPr>
          <a:xfrm flipV="1">
            <a:off x="2084590" y="2531427"/>
            <a:ext cx="2011505" cy="96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084590" y="3500289"/>
            <a:ext cx="2011505" cy="993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8" idx="1"/>
          </p:cNvCxnSpPr>
          <p:nvPr/>
        </p:nvCxnSpPr>
        <p:spPr>
          <a:xfrm>
            <a:off x="5797041" y="2346761"/>
            <a:ext cx="791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8" idx="2"/>
          </p:cNvCxnSpPr>
          <p:nvPr/>
        </p:nvCxnSpPr>
        <p:spPr>
          <a:xfrm flipV="1">
            <a:off x="4096095" y="2531427"/>
            <a:ext cx="4578216" cy="1962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</p:cNvCxnSpPr>
          <p:nvPr/>
        </p:nvCxnSpPr>
        <p:spPr>
          <a:xfrm>
            <a:off x="10759978" y="2346761"/>
            <a:ext cx="1169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5952533" y="4053932"/>
            <a:ext cx="1543420" cy="62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0" idx="0"/>
          </p:cNvCxnSpPr>
          <p:nvPr/>
        </p:nvCxnSpPr>
        <p:spPr>
          <a:xfrm>
            <a:off x="8674311" y="4053932"/>
            <a:ext cx="0" cy="807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1" idx="0"/>
          </p:cNvCxnSpPr>
          <p:nvPr/>
        </p:nvCxnSpPr>
        <p:spPr>
          <a:xfrm>
            <a:off x="8674311" y="5230535"/>
            <a:ext cx="0" cy="46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3"/>
          </p:cNvCxnSpPr>
          <p:nvPr/>
        </p:nvCxnSpPr>
        <p:spPr>
          <a:xfrm>
            <a:off x="9999878" y="5879641"/>
            <a:ext cx="192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34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6712"/>
            <a:ext cx="10515600" cy="4351338"/>
          </a:xfrm>
        </p:spPr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编译器生成</a:t>
            </a:r>
            <a:r>
              <a:rPr lang="en-US" altLang="zh-CN" dirty="0"/>
              <a:t>call</a:t>
            </a:r>
            <a:r>
              <a:rPr lang="zh-CN" altLang="en-US" dirty="0"/>
              <a:t>而非</a:t>
            </a:r>
            <a:r>
              <a:rPr lang="en-US" altLang="zh-CN" dirty="0" err="1"/>
              <a:t>callvirt</a:t>
            </a:r>
            <a:r>
              <a:rPr lang="zh-CN" altLang="en-US" dirty="0"/>
              <a:t>的条件</a:t>
            </a:r>
            <a:endParaRPr lang="en-US" altLang="zh-CN" dirty="0"/>
          </a:p>
          <a:p>
            <a:pPr lvl="1"/>
            <a:r>
              <a:rPr lang="zh-CN" altLang="en-US" dirty="0"/>
              <a:t>类方法（静态方法）调用</a:t>
            </a:r>
            <a:endParaRPr lang="en-US" altLang="zh-CN" dirty="0"/>
          </a:p>
          <a:p>
            <a:pPr lvl="1"/>
            <a:r>
              <a:rPr lang="zh-CN" altLang="en-US" dirty="0"/>
              <a:t>结构的方法调用</a:t>
            </a:r>
            <a:endParaRPr lang="en-US" altLang="zh-CN" dirty="0"/>
          </a:p>
          <a:p>
            <a:pPr lvl="1"/>
            <a:r>
              <a:rPr lang="zh-CN" altLang="en-US" dirty="0"/>
              <a:t>在重写的方法中调用基类被重写的方法（使用</a:t>
            </a:r>
            <a:r>
              <a:rPr lang="en-US" altLang="zh-CN" dirty="0" err="1"/>
              <a:t>callvirt</a:t>
            </a:r>
            <a:r>
              <a:rPr lang="zh-CN" altLang="en-US" dirty="0"/>
              <a:t>会引发递归调用）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编译器不生成</a:t>
            </a:r>
            <a:r>
              <a:rPr lang="en-US" altLang="zh-CN" dirty="0"/>
              <a:t>Invoker</a:t>
            </a:r>
            <a:r>
              <a:rPr lang="zh-CN" altLang="en-US" dirty="0"/>
              <a:t>及虚调用的条件</a:t>
            </a:r>
            <a:endParaRPr lang="en-US" altLang="zh-CN" dirty="0"/>
          </a:p>
          <a:p>
            <a:pPr lvl="1"/>
            <a:r>
              <a:rPr lang="en-US" altLang="zh-CN" dirty="0"/>
              <a:t>IL</a:t>
            </a:r>
            <a:r>
              <a:rPr lang="zh-CN" altLang="en-US" dirty="0"/>
              <a:t>代码调用方式为</a:t>
            </a:r>
            <a:r>
              <a:rPr lang="en-US" altLang="zh-CN" dirty="0"/>
              <a:t>call</a:t>
            </a:r>
            <a:r>
              <a:rPr lang="zh-CN" altLang="en-US" dirty="0"/>
              <a:t>而非</a:t>
            </a:r>
            <a:r>
              <a:rPr lang="en-US" altLang="zh-CN" dirty="0" err="1"/>
              <a:t>callvirt</a:t>
            </a:r>
            <a:endParaRPr lang="en-US" altLang="zh-CN" dirty="0"/>
          </a:p>
          <a:p>
            <a:pPr lvl="1"/>
            <a:r>
              <a:rPr lang="en-US" altLang="zh-CN" dirty="0" err="1"/>
              <a:t>callvirt</a:t>
            </a:r>
            <a:r>
              <a:rPr lang="zh-CN" altLang="en-US" dirty="0"/>
              <a:t>调用的方法通过</a:t>
            </a:r>
            <a:r>
              <a:rPr lang="en-US" altLang="zh-CN" dirty="0"/>
              <a:t>sealed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callvirt</a:t>
            </a:r>
            <a:r>
              <a:rPr lang="zh-CN" altLang="en-US" dirty="0"/>
              <a:t>调用的实例，其声明类型通过</a:t>
            </a:r>
            <a:r>
              <a:rPr lang="en-US" altLang="zh-CN" dirty="0"/>
              <a:t>sealed</a:t>
            </a:r>
            <a:r>
              <a:rPr lang="zh-CN" altLang="en-US" dirty="0"/>
              <a:t>修饰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40" y="4605874"/>
            <a:ext cx="382905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0" y="5807296"/>
            <a:ext cx="3362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  <a:endParaRPr lang="en-US" altLang="zh-CN" dirty="0"/>
          </a:p>
          <a:p>
            <a:pPr lvl="1"/>
            <a:r>
              <a:rPr lang="zh-CN" altLang="en-US" b="1" dirty="0"/>
              <a:t>考虑</a:t>
            </a:r>
            <a:r>
              <a:rPr lang="zh-CN" altLang="en-US" dirty="0"/>
              <a:t>使用静态方法替换单例类的实例方法</a:t>
            </a:r>
            <a:endParaRPr lang="en-US" altLang="zh-CN" dirty="0"/>
          </a:p>
          <a:p>
            <a:pPr lvl="1"/>
            <a:r>
              <a:rPr lang="zh-CN" altLang="en-US" b="1" dirty="0"/>
              <a:t>应当</a:t>
            </a:r>
            <a:r>
              <a:rPr lang="zh-CN" altLang="en-US" dirty="0"/>
              <a:t>使用</a:t>
            </a:r>
            <a:r>
              <a:rPr lang="en-US" altLang="zh-CN" dirty="0"/>
              <a:t>sealed</a:t>
            </a:r>
            <a:r>
              <a:rPr lang="zh-CN" altLang="en-US" dirty="0"/>
              <a:t>修饰符修饰不会被派生的类</a:t>
            </a:r>
            <a:endParaRPr lang="en-US" altLang="zh-CN" dirty="0"/>
          </a:p>
          <a:p>
            <a:pPr lvl="1"/>
            <a:r>
              <a:rPr lang="zh-CN" altLang="en-US" b="1" dirty="0"/>
              <a:t>应当</a:t>
            </a:r>
            <a:r>
              <a:rPr lang="zh-CN" altLang="en-US" dirty="0"/>
              <a:t>使用</a:t>
            </a:r>
            <a:r>
              <a:rPr lang="en-US" altLang="zh-CN" dirty="0"/>
              <a:t>sealed</a:t>
            </a:r>
            <a:r>
              <a:rPr lang="zh-CN" altLang="en-US" dirty="0"/>
              <a:t>修饰符修饰不会被重写的方法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500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5496"/>
          </a:xfrm>
        </p:spPr>
        <p:txBody>
          <a:bodyPr>
            <a:normAutofit/>
          </a:bodyPr>
          <a:lstStyle/>
          <a:p>
            <a:r>
              <a:rPr lang="en-US" altLang="zh-CN" dirty="0"/>
              <a:t>Dictionary</a:t>
            </a:r>
            <a:r>
              <a:rPr lang="zh-CN" altLang="en-US" dirty="0"/>
              <a:t>对象大小</a:t>
            </a:r>
            <a:endParaRPr lang="en-US" altLang="zh-CN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本身是一个较大的对象。其中包含如下字段：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存在预分配。对于</a:t>
            </a:r>
            <a:r>
              <a:rPr lang="en-US" altLang="zh-CN" sz="2200" dirty="0"/>
              <a:t>Unity</a:t>
            </a:r>
            <a:r>
              <a:rPr lang="zh-CN" altLang="en-US" sz="2200" dirty="0"/>
              <a:t>，</a:t>
            </a:r>
            <a:r>
              <a:rPr lang="en-US" altLang="zh-CN" sz="2200" dirty="0"/>
              <a:t>Dictionary</a:t>
            </a:r>
            <a:r>
              <a:rPr lang="zh-CN" altLang="en-US" sz="2200" dirty="0"/>
              <a:t>最少分配两个对象；</a:t>
            </a:r>
            <a:r>
              <a:rPr lang="en-US" altLang="zh-CN" sz="2200" dirty="0" err="1"/>
              <a:t>.Net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Fx</a:t>
            </a:r>
            <a:r>
              <a:rPr lang="zh-CN" altLang="en-US" sz="2200" dirty="0"/>
              <a:t>则为</a:t>
            </a:r>
            <a:r>
              <a:rPr lang="en-US" altLang="zh-CN" sz="2200" dirty="0"/>
              <a:t>3</a:t>
            </a:r>
            <a:r>
              <a:rPr lang="zh-CN" altLang="en-US" sz="2200" dirty="0"/>
              <a:t>个。这些预分配会体现在上列数组对象中。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200" dirty="0"/>
              <a:t>综上，当元素较少时应当考虑是否使用其他集合对象作为替代。</a:t>
            </a: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21" y="2607856"/>
            <a:ext cx="325755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18" y="2665080"/>
            <a:ext cx="4038600" cy="163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6815" y="41187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22218" y="400129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en-US" altLang="zh-CN" dirty="0" err="1"/>
              <a:t>Fx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28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Contains</a:t>
            </a:r>
            <a:r>
              <a:rPr lang="zh-CN" altLang="en-US" dirty="0"/>
              <a:t>性能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Contains</a:t>
            </a:r>
            <a:r>
              <a:rPr lang="zh-CN" altLang="en-US" dirty="0"/>
              <a:t>方法使用</a:t>
            </a:r>
            <a:r>
              <a:rPr lang="en-US" altLang="zh-CN" dirty="0"/>
              <a:t>Equals</a:t>
            </a:r>
            <a:r>
              <a:rPr lang="zh-CN" altLang="en-US" dirty="0"/>
              <a:t>方法进行比较。</a:t>
            </a:r>
            <a:r>
              <a:rPr lang="zh-CN" altLang="en-US" b="1" dirty="0"/>
              <a:t>应当</a:t>
            </a:r>
            <a:r>
              <a:rPr lang="zh-CN" altLang="en-US" dirty="0"/>
              <a:t>为结构实现</a:t>
            </a:r>
            <a:r>
              <a:rPr lang="en-US" altLang="zh-CN" dirty="0" err="1"/>
              <a:t>IEqualable</a:t>
            </a:r>
            <a:r>
              <a:rPr lang="zh-CN" altLang="en-US" dirty="0"/>
              <a:t>接口并实现</a:t>
            </a:r>
            <a:r>
              <a:rPr lang="en-US" altLang="zh-CN" dirty="0"/>
              <a:t>Equals</a:t>
            </a:r>
            <a:r>
              <a:rPr lang="zh-CN" altLang="en-US" dirty="0"/>
              <a:t>方法，既可回避性能较差的默认比较方法，亦可回避装箱。下为在长度</a:t>
            </a:r>
            <a:r>
              <a:rPr lang="en-US" altLang="zh-CN" dirty="0"/>
              <a:t>1000</a:t>
            </a:r>
            <a:r>
              <a:rPr lang="zh-CN" altLang="en-US" dirty="0"/>
              <a:t>的列表中进行</a:t>
            </a:r>
            <a:r>
              <a:rPr lang="en-US" altLang="zh-CN" dirty="0"/>
              <a:t>100,000,000</a:t>
            </a:r>
            <a:r>
              <a:rPr lang="zh-CN" altLang="en-US" dirty="0"/>
              <a:t>次</a:t>
            </a:r>
            <a:r>
              <a:rPr lang="en-US" altLang="zh-CN" dirty="0"/>
              <a:t>Contains</a:t>
            </a:r>
            <a:r>
              <a:rPr lang="zh-CN" altLang="en-US" dirty="0"/>
              <a:t>操作的性能比较：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93" y="3363119"/>
            <a:ext cx="6181725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92" y="3639344"/>
            <a:ext cx="226695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92" y="4928080"/>
            <a:ext cx="3228975" cy="1552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993" y="5171522"/>
            <a:ext cx="5314950" cy="7715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3627199" y="4001294"/>
            <a:ext cx="1812794" cy="19138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4564411" y="5452509"/>
            <a:ext cx="809625" cy="2095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2427767" y="4413176"/>
            <a:ext cx="166577" cy="4546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9177"/>
            <a:ext cx="10515600" cy="5021743"/>
          </a:xfrm>
        </p:spPr>
        <p:txBody>
          <a:bodyPr/>
          <a:lstStyle/>
          <a:p>
            <a:r>
              <a:rPr lang="zh-CN" altLang="en-US" dirty="0"/>
              <a:t>字典检索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对一个以值类型作为键值的字典添加</a:t>
            </a:r>
            <a:r>
              <a:rPr lang="en-US" altLang="zh-CN" dirty="0"/>
              <a:t>1000</a:t>
            </a:r>
            <a:r>
              <a:rPr lang="zh-CN" altLang="en-US" dirty="0"/>
              <a:t>个元素并进行</a:t>
            </a:r>
            <a:r>
              <a:rPr lang="en-US" altLang="zh-CN" dirty="0"/>
              <a:t>100,000,000</a:t>
            </a:r>
            <a:r>
              <a:rPr lang="zh-CN" altLang="en-US" dirty="0"/>
              <a:t>次检索，性能分析结果如下：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除重写</a:t>
            </a:r>
            <a:r>
              <a:rPr lang="en-US" altLang="zh-CN" dirty="0"/>
              <a:t>Equals</a:t>
            </a:r>
            <a:r>
              <a:rPr lang="zh-CN" altLang="en-US" dirty="0"/>
              <a:t>之外，重写一个较快的</a:t>
            </a:r>
            <a:r>
              <a:rPr lang="en-US" altLang="zh-CN" dirty="0" err="1"/>
              <a:t>GetHashCode</a:t>
            </a:r>
            <a:r>
              <a:rPr lang="zh-CN" altLang="en-US" dirty="0"/>
              <a:t>方法显然亦能有效提升性能。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对于无法修改的值类型（如枚举），可以在其构造函数中传入一个</a:t>
            </a:r>
            <a:r>
              <a:rPr lang="en-US" altLang="zh-CN" dirty="0" err="1"/>
              <a:t>IEqualityComparer</a:t>
            </a:r>
            <a:r>
              <a:rPr lang="en-US" altLang="zh-CN" dirty="0"/>
              <a:t>&lt;T&gt;</a:t>
            </a:r>
            <a:r>
              <a:rPr lang="zh-CN" altLang="en-US" dirty="0"/>
              <a:t>对象修改对象比较方法。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12" y="2762250"/>
            <a:ext cx="70485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12" y="4561810"/>
            <a:ext cx="6505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96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4191"/>
            <a:ext cx="10515600" cy="1661854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不要</a:t>
            </a:r>
            <a:r>
              <a:rPr lang="zh-CN" altLang="en-US" dirty="0"/>
              <a:t>指定不必要的析构方法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拥有析构函数的对象构造时会被加入析构列表中。该列表中的对象会在其不可达之后的第一次</a:t>
            </a:r>
            <a:r>
              <a:rPr lang="en-US" altLang="zh-CN" dirty="0"/>
              <a:t>GC</a:t>
            </a:r>
            <a:r>
              <a:rPr lang="zh-CN" altLang="en-US" dirty="0"/>
              <a:t>完成后执行析构函数，再后一次</a:t>
            </a:r>
            <a:r>
              <a:rPr lang="en-US" altLang="zh-CN" dirty="0"/>
              <a:t>GC</a:t>
            </a:r>
            <a:r>
              <a:rPr lang="zh-CN" altLang="en-US" dirty="0"/>
              <a:t>才会被回收。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假定</a:t>
            </a:r>
            <a:r>
              <a:rPr lang="en-US" altLang="zh-CN" dirty="0"/>
              <a:t>F</a:t>
            </a:r>
            <a:r>
              <a:rPr lang="zh-CN" altLang="en-US" dirty="0"/>
              <a:t>为一个拥有析构器的对象，其生命周期如下</a:t>
            </a:r>
            <a:endParaRPr lang="en-US" altLang="zh-CN" dirty="0"/>
          </a:p>
        </p:txBody>
      </p:sp>
      <p:sp>
        <p:nvSpPr>
          <p:cNvPr id="82" name="文本框 81"/>
          <p:cNvSpPr txBox="1"/>
          <p:nvPr/>
        </p:nvSpPr>
        <p:spPr>
          <a:xfrm>
            <a:off x="482173" y="392341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Heap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469349" y="46038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F-List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24703" y="5284379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F-Reachable</a:t>
            </a:r>
          </a:p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2061495" y="34152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构建</a:t>
            </a: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24404"/>
              </p:ext>
            </p:extLst>
          </p:nvPr>
        </p:nvGraphicFramePr>
        <p:xfrm>
          <a:off x="1791969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79246"/>
              </p:ext>
            </p:extLst>
          </p:nvPr>
        </p:nvGraphicFramePr>
        <p:xfrm>
          <a:off x="1791969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10726"/>
              </p:ext>
            </p:extLst>
          </p:nvPr>
        </p:nvGraphicFramePr>
        <p:xfrm>
          <a:off x="1791969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92" name="文本框 91"/>
          <p:cNvSpPr txBox="1"/>
          <p:nvPr/>
        </p:nvSpPr>
        <p:spPr>
          <a:xfrm>
            <a:off x="1766542" y="5914947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zh-CN" altLang="en-US" sz="1400" dirty="0"/>
              <a:t>拥有析构方法</a:t>
            </a:r>
            <a:endParaRPr lang="en-US" altLang="zh-CN" sz="1400" dirty="0"/>
          </a:p>
          <a:p>
            <a:pPr algn="ctr"/>
            <a:r>
              <a:rPr lang="zh-CN" altLang="en-US" sz="1400" dirty="0"/>
              <a:t>添加到</a:t>
            </a:r>
            <a:r>
              <a:rPr lang="en-US" altLang="zh-CN" sz="1400" dirty="0"/>
              <a:t>F-List</a:t>
            </a:r>
            <a:endParaRPr lang="zh-CN" altLang="en-US" sz="1400" dirty="0"/>
          </a:p>
        </p:txBody>
      </p:sp>
      <p:sp>
        <p:nvSpPr>
          <p:cNvPr id="93" name="文本框 92"/>
          <p:cNvSpPr txBox="1"/>
          <p:nvPr/>
        </p:nvSpPr>
        <p:spPr>
          <a:xfrm>
            <a:off x="4336338" y="341520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首次回收</a:t>
            </a: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52659"/>
              </p:ext>
            </p:extLst>
          </p:nvPr>
        </p:nvGraphicFramePr>
        <p:xfrm>
          <a:off x="4297644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28970"/>
              </p:ext>
            </p:extLst>
          </p:nvPr>
        </p:nvGraphicFramePr>
        <p:xfrm>
          <a:off x="4297644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90461"/>
              </p:ext>
            </p:extLst>
          </p:nvPr>
        </p:nvGraphicFramePr>
        <p:xfrm>
          <a:off x="4297644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97" name="箭头: 下 96"/>
          <p:cNvSpPr/>
          <p:nvPr/>
        </p:nvSpPr>
        <p:spPr>
          <a:xfrm>
            <a:off x="2370852" y="4380690"/>
            <a:ext cx="138224" cy="210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下 97"/>
          <p:cNvSpPr/>
          <p:nvPr/>
        </p:nvSpPr>
        <p:spPr>
          <a:xfrm>
            <a:off x="4865894" y="5125138"/>
            <a:ext cx="138224" cy="210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3667885" y="5914947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在</a:t>
            </a:r>
            <a:r>
              <a:rPr lang="en-US" altLang="zh-CN" sz="1400" dirty="0"/>
              <a:t>F-List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zh-CN" altLang="en-US" sz="1400" dirty="0"/>
              <a:t>从</a:t>
            </a:r>
            <a:r>
              <a:rPr lang="en-US" altLang="zh-CN" sz="1400" dirty="0"/>
              <a:t>F-List</a:t>
            </a:r>
            <a:r>
              <a:rPr lang="zh-CN" altLang="en-US" sz="1400" dirty="0"/>
              <a:t>中移到</a:t>
            </a:r>
            <a:r>
              <a:rPr lang="en-US" altLang="zh-CN" sz="1400" dirty="0"/>
              <a:t>FRQ</a:t>
            </a:r>
            <a:r>
              <a:rPr lang="zh-CN" altLang="en-US" sz="1400" dirty="0"/>
              <a:t>中，不回收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119607" y="3416610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…F</a:t>
            </a:r>
            <a:r>
              <a:rPr lang="zh-CN" altLang="en-US" dirty="0"/>
              <a:t>废弃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684936" y="341606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…GC</a:t>
            </a:r>
            <a:r>
              <a:rPr lang="zh-CN" altLang="en-US" dirty="0"/>
              <a:t>完成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2929"/>
              </p:ext>
            </p:extLst>
          </p:nvPr>
        </p:nvGraphicFramePr>
        <p:xfrm>
          <a:off x="7010221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75569"/>
              </p:ext>
            </p:extLst>
          </p:nvPr>
        </p:nvGraphicFramePr>
        <p:xfrm>
          <a:off x="7010221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36486"/>
              </p:ext>
            </p:extLst>
          </p:nvPr>
        </p:nvGraphicFramePr>
        <p:xfrm>
          <a:off x="7010221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6415729" y="591494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在</a:t>
            </a:r>
            <a:r>
              <a:rPr lang="en-US" altLang="zh-CN" sz="1400" dirty="0"/>
              <a:t>FRQ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zh-CN" altLang="en-US" sz="1400" dirty="0"/>
              <a:t>调用析构方法，从</a:t>
            </a:r>
            <a:r>
              <a:rPr lang="en-US" altLang="zh-CN" sz="1400" dirty="0"/>
              <a:t>FRQ</a:t>
            </a:r>
            <a:r>
              <a:rPr lang="zh-CN" altLang="en-US" sz="1400" dirty="0"/>
              <a:t>中移除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8306212" y="3415206"/>
            <a:ext cx="126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</a:t>
            </a:r>
            <a:r>
              <a:rPr lang="zh-CN" altLang="en-US" dirty="0"/>
              <a:t>下次</a:t>
            </a:r>
            <a:r>
              <a:rPr lang="en-US" altLang="zh-CN" dirty="0"/>
              <a:t>GC…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9771344" y="341520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第二次回收</a:t>
            </a: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24688"/>
              </p:ext>
            </p:extLst>
          </p:nvPr>
        </p:nvGraphicFramePr>
        <p:xfrm>
          <a:off x="9848067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73317"/>
              </p:ext>
            </p:extLst>
          </p:nvPr>
        </p:nvGraphicFramePr>
        <p:xfrm>
          <a:off x="9848067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55568"/>
              </p:ext>
            </p:extLst>
          </p:nvPr>
        </p:nvGraphicFramePr>
        <p:xfrm>
          <a:off x="9848067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114" name="文本框 113"/>
          <p:cNvSpPr txBox="1"/>
          <p:nvPr/>
        </p:nvSpPr>
        <p:spPr>
          <a:xfrm>
            <a:off x="9877142" y="5914947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不在</a:t>
            </a:r>
            <a:r>
              <a:rPr lang="en-US" altLang="zh-CN" sz="1400" dirty="0"/>
              <a:t>F-List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被回收</a:t>
            </a:r>
          </a:p>
        </p:txBody>
      </p:sp>
    </p:spTree>
    <p:extLst>
      <p:ext uri="{BB962C8B-B14F-4D97-AF65-F5344CB8AC3E}">
        <p14:creationId xmlns:p14="http://schemas.microsoft.com/office/powerpoint/2010/main" val="51806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应当</a:t>
            </a:r>
            <a:r>
              <a:rPr lang="zh-CN" altLang="en-US" dirty="0"/>
              <a:t>使用框架提供的委托，而非为每个需求自订委托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框架提供了</a:t>
            </a:r>
            <a:r>
              <a:rPr lang="en-US" altLang="zh-CN" dirty="0"/>
              <a:t>32</a:t>
            </a:r>
            <a:r>
              <a:rPr lang="zh-CN" altLang="en-US" dirty="0"/>
              <a:t>个可用的泛型委托：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Action(T), Action(T1, T2), … , Action(T1, T2, …, T16)</a:t>
            </a:r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(T, </a:t>
            </a:r>
            <a:r>
              <a:rPr lang="en-US" altLang="zh-CN" dirty="0" err="1"/>
              <a:t>TResult</a:t>
            </a:r>
            <a:r>
              <a:rPr lang="en-US" altLang="zh-CN" dirty="0"/>
              <a:t>), </a:t>
            </a:r>
            <a:r>
              <a:rPr lang="en-US" altLang="zh-CN" dirty="0" err="1"/>
              <a:t>Func</a:t>
            </a:r>
            <a:r>
              <a:rPr lang="en-US" altLang="zh-CN" dirty="0"/>
              <a:t>(T1, T2 , </a:t>
            </a:r>
            <a:r>
              <a:rPr lang="en-US" altLang="zh-CN" dirty="0" err="1"/>
              <a:t>TResult</a:t>
            </a:r>
            <a:r>
              <a:rPr lang="en-US" altLang="zh-CN" dirty="0"/>
              <a:t>), … , </a:t>
            </a:r>
            <a:r>
              <a:rPr lang="en-US" altLang="zh-CN" dirty="0" err="1"/>
              <a:t>Func</a:t>
            </a:r>
            <a:r>
              <a:rPr lang="en-US" altLang="zh-CN" dirty="0"/>
              <a:t>(T1, T2, …, T16 , </a:t>
            </a:r>
            <a:r>
              <a:rPr lang="en-US" altLang="zh-CN" dirty="0" err="1"/>
              <a:t>TResult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总是使用自定义的委托存在如下问题：</a:t>
            </a:r>
            <a:endParaRPr lang="en-US" altLang="zh-CN" dirty="0"/>
          </a:p>
          <a:p>
            <a:pPr lvl="1"/>
            <a:r>
              <a:rPr lang="zh-CN" altLang="en-US" dirty="0"/>
              <a:t>会很快出现大量定义相同的不同委托类型出现</a:t>
            </a:r>
            <a:endParaRPr lang="en-US" altLang="zh-CN" dirty="0"/>
          </a:p>
          <a:p>
            <a:pPr lvl="1"/>
            <a:r>
              <a:rPr lang="zh-CN" altLang="en-US" dirty="0"/>
              <a:t>即便委托定义相同，类型不兼容。使用委托的地方可能不得不为相同定义的不同委托进行定制</a:t>
            </a:r>
            <a:endParaRPr lang="en-US" altLang="zh-CN" dirty="0"/>
          </a:p>
          <a:p>
            <a:pPr lvl="1"/>
            <a:r>
              <a:rPr lang="zh-CN" altLang="en-US" dirty="0"/>
              <a:t>无谓浪费元数据空间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212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不要</a:t>
            </a:r>
            <a:r>
              <a:rPr lang="zh-CN" altLang="en-US" dirty="0"/>
              <a:t>在基类的构造函数中调用虚方法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派生类重写的方法可能依赖于在派生类的构造函数，而实例化派生类时，基类的构造函数</a:t>
            </a:r>
            <a:r>
              <a:rPr lang="zh-CN" altLang="en-US" b="1" dirty="0"/>
              <a:t>一定</a:t>
            </a:r>
            <a:r>
              <a:rPr lang="zh-CN" altLang="en-US" dirty="0"/>
              <a:t>早于派生类的构造函数调用。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ReSharper</a:t>
            </a:r>
            <a:r>
              <a:rPr lang="zh-CN" altLang="en-US" dirty="0"/>
              <a:t>会对这种情况做出提醒，而</a:t>
            </a:r>
            <a:r>
              <a:rPr lang="en-US" altLang="zh-CN" dirty="0"/>
              <a:t>VisualStudio</a:t>
            </a:r>
            <a:r>
              <a:rPr lang="zh-CN" altLang="en-US" dirty="0"/>
              <a:t>自身不会。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13" y="3074913"/>
            <a:ext cx="3724275" cy="204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5" y="3074913"/>
            <a:ext cx="6248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33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5247367" cy="461493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Common Language Infrastructure (CLI)</a:t>
            </a:r>
          </a:p>
          <a:p>
            <a:pPr marL="457200" lvl="1" indent="0">
              <a:buNone/>
            </a:pPr>
            <a:r>
              <a:rPr lang="en-US" altLang="zh-CN" dirty="0" err="1"/>
              <a:t>.</a:t>
            </a:r>
            <a:r>
              <a:rPr lang="en-US" altLang="zh-CN" sz="2000" dirty="0" err="1"/>
              <a:t>Net</a:t>
            </a:r>
            <a:r>
              <a:rPr lang="zh-CN" altLang="en-US" sz="2000" dirty="0"/>
              <a:t>运行时平台正式名称。</a:t>
            </a:r>
            <a:r>
              <a:rPr lang="en-US" altLang="zh-CN" sz="2000" dirty="0"/>
              <a:t>CLR</a:t>
            </a:r>
            <a:r>
              <a:rPr lang="zh-CN" altLang="en-US" sz="2000" dirty="0"/>
              <a:t>是微软自家的</a:t>
            </a:r>
            <a:r>
              <a:rPr lang="en-US" altLang="zh-CN" sz="2000" dirty="0"/>
              <a:t>CLI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Common Type System (CTS)</a:t>
            </a:r>
          </a:p>
          <a:p>
            <a:pPr marL="914400" lvl="2" indent="0">
              <a:buNone/>
            </a:pPr>
            <a:r>
              <a:rPr lang="zh-CN" altLang="en-US" sz="1600" dirty="0"/>
              <a:t>所有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语言公用的类型规范</a:t>
            </a:r>
            <a:endParaRPr lang="en-US" altLang="zh-CN" sz="1600" dirty="0"/>
          </a:p>
          <a:p>
            <a:pPr lvl="1"/>
            <a:r>
              <a:rPr lang="en-US" altLang="zh-CN" sz="2000" dirty="0"/>
              <a:t>Metadata</a:t>
            </a:r>
          </a:p>
          <a:p>
            <a:pPr lvl="1"/>
            <a:r>
              <a:rPr lang="en-US" altLang="zh-CN" sz="2000" dirty="0"/>
              <a:t>Common Intermediate Language (CIL)</a:t>
            </a:r>
          </a:p>
          <a:p>
            <a:pPr lvl="1"/>
            <a:r>
              <a:rPr lang="en-US" altLang="zh-CN" sz="2000" dirty="0"/>
              <a:t>Virtual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 System (VES)</a:t>
            </a:r>
          </a:p>
          <a:p>
            <a:pPr marL="914400" lvl="2" indent="0">
              <a:buNone/>
            </a:pPr>
            <a:r>
              <a:rPr lang="zh-CN" altLang="en-US" sz="1600" dirty="0"/>
              <a:t>虚拟执行系统。</a:t>
            </a:r>
            <a:r>
              <a:rPr lang="en-US" altLang="zh-CN" sz="1600" dirty="0"/>
              <a:t>IL</a:t>
            </a:r>
            <a:r>
              <a:rPr lang="zh-CN" altLang="en-US" sz="1600" dirty="0"/>
              <a:t>的运行时解析，</a:t>
            </a:r>
            <a:r>
              <a:rPr lang="en-US" altLang="zh-CN" sz="1600" dirty="0"/>
              <a:t>GC</a:t>
            </a:r>
            <a:r>
              <a:rPr lang="zh-CN" altLang="en-US" sz="1600" dirty="0"/>
              <a:t>与分配等设施均为</a:t>
            </a:r>
            <a:r>
              <a:rPr lang="en-US" altLang="zh-CN" sz="1600" dirty="0"/>
              <a:t>VES</a:t>
            </a:r>
            <a:r>
              <a:rPr lang="zh-CN" altLang="en-US" sz="1600" dirty="0"/>
              <a:t>提供</a:t>
            </a:r>
            <a:endParaRPr lang="en-US" altLang="zh-CN" sz="1600" dirty="0"/>
          </a:p>
          <a:p>
            <a:pPr lvl="1"/>
            <a:r>
              <a:rPr lang="en-US" altLang="zh-CN" sz="2000" dirty="0"/>
              <a:t>Framework Class Library (FCL)</a:t>
            </a:r>
          </a:p>
          <a:p>
            <a:pPr marL="914400" lvl="2" indent="0">
              <a:buNone/>
            </a:pPr>
            <a:r>
              <a:rPr lang="zh-CN" altLang="en-US" sz="1600" dirty="0"/>
              <a:t>框架提供的类库的统称。其中语言必须的类库部分被称为</a:t>
            </a:r>
            <a:r>
              <a:rPr lang="en-US" altLang="zh-CN" sz="1600" dirty="0"/>
              <a:t>Basic Class Library (BCL)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6" y="260347"/>
            <a:ext cx="5851820" cy="6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7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能够帮你识别类型，且</a:t>
            </a:r>
            <a:r>
              <a:rPr lang="en-US" altLang="zh-CN" dirty="0"/>
              <a:t>OOP</a:t>
            </a:r>
            <a:r>
              <a:rPr lang="zh-CN" altLang="en-US" dirty="0"/>
              <a:t>变量声明处和使用处位置通常不会相差太远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2335</Words>
  <Application>Microsoft Office PowerPoint</Application>
  <PresentationFormat>宽屏</PresentationFormat>
  <Paragraphs>348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C#在Unity中的最佳实践</vt:lpstr>
      <vt:lpstr>目录</vt:lpstr>
      <vt:lpstr>.Net平台谱系</vt:lpstr>
      <vt:lpstr>.Net平台谱系</vt:lpstr>
      <vt:lpstr>基本概念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命名规范/使用ReSharper保证代码质量</vt:lpstr>
      <vt:lpstr>命名规范/使用ReSharper保证代码质量</vt:lpstr>
      <vt:lpstr>文档/建立XML注释</vt:lpstr>
      <vt:lpstr>文档/常见标签</vt:lpstr>
      <vt:lpstr>文档/使用Sandcastle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实践优化/去除虚化</vt:lpstr>
      <vt:lpstr>实践优化/去除虚化</vt:lpstr>
      <vt:lpstr>实践优化/去除虚化</vt:lpstr>
      <vt:lpstr>实践优化/集合</vt:lpstr>
      <vt:lpstr>实践优化/集合</vt:lpstr>
      <vt:lpstr>实践优化/集合</vt:lpstr>
      <vt:lpstr>实践优化/其他</vt:lpstr>
      <vt:lpstr>实践优化/其他</vt:lpstr>
      <vt:lpstr>实践优化/其他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122</cp:revision>
  <dcterms:created xsi:type="dcterms:W3CDTF">2016-08-29T15:38:36Z</dcterms:created>
  <dcterms:modified xsi:type="dcterms:W3CDTF">2016-09-23T13:58:59Z</dcterms:modified>
</cp:coreProperties>
</file>