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结构" id="{E16B2259-F403-4B6F-B37A-B9770CF75B6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L2CPP" id="{BB8C9B9F-1750-40E7-BCF0-60C1CF09C249}">
          <p14:sldIdLst>
            <p14:sldId id="266"/>
          </p14:sldIdLst>
        </p14:section>
        <p14:section name="Improve" id="{63586D0E-74B0-4E05-8C39-AD32F21FC163}">
          <p14:sldIdLst>
            <p14:sldId id="267"/>
            <p14:sldId id="268"/>
            <p14:sldId id="269"/>
            <p14:sldId id="270"/>
            <p14:sldId id="271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运行机制与实践优化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en-US" altLang="zh-CN" dirty="0" err="1"/>
              <a:t>EEClass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808"/>
            <a:ext cx="6630325" cy="4296375"/>
          </a:xfrm>
        </p:spPr>
      </p:pic>
    </p:spTree>
    <p:extLst>
      <p:ext uri="{BB962C8B-B14F-4D97-AF65-F5344CB8AC3E}">
        <p14:creationId xmlns:p14="http://schemas.microsoft.com/office/powerpoint/2010/main" val="216909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r>
              <a:rPr lang="zh-CN" altLang="en-US" dirty="0"/>
              <a:t>分别处理字段和方法：实例字段和类字段被生成到相同</a:t>
            </a:r>
            <a:r>
              <a:rPr lang="en-US" altLang="zh-CN" dirty="0"/>
              <a:t>.h</a:t>
            </a:r>
            <a:r>
              <a:rPr lang="zh-CN" altLang="en-US" dirty="0"/>
              <a:t>文件的不同结构中，方法被生成到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对</a:t>
            </a:r>
            <a:r>
              <a:rPr lang="en-US" altLang="zh-CN" dirty="0"/>
              <a:t>IL</a:t>
            </a:r>
            <a:r>
              <a:rPr lang="zh-CN" altLang="en-US" dirty="0"/>
              <a:t>的翻译近乎直译。</a:t>
            </a:r>
            <a:r>
              <a:rPr lang="en-US" altLang="zh-CN" dirty="0" err="1"/>
              <a:t>.Net</a:t>
            </a:r>
            <a:r>
              <a:rPr lang="zh-CN" altLang="en-US" dirty="0"/>
              <a:t>编译器的质量直接影响</a:t>
            </a:r>
            <a:r>
              <a:rPr lang="en-US" altLang="zh-CN" dirty="0"/>
              <a:t>IL2CPP</a:t>
            </a:r>
            <a:r>
              <a:rPr lang="zh-CN" altLang="en-US" dirty="0"/>
              <a:t>最终生成的结果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会为虚调用生成对象，通过支持库</a:t>
            </a:r>
            <a:r>
              <a:rPr lang="en-US" altLang="zh-CN" dirty="0"/>
              <a:t>libil2cpp</a:t>
            </a:r>
            <a:r>
              <a:rPr lang="zh-CN" altLang="en-US" dirty="0"/>
              <a:t>方法调用。虚调用会受到一定的优化，有时</a:t>
            </a:r>
            <a:r>
              <a:rPr lang="en-US" altLang="zh-CN" dirty="0" err="1"/>
              <a:t>callvirt</a:t>
            </a:r>
            <a:r>
              <a:rPr lang="zh-CN" altLang="en-US" dirty="0"/>
              <a:t>指令并不对真的被翻译为虚调用的形式</a:t>
            </a:r>
            <a:endParaRPr lang="en-US" altLang="zh-CN" dirty="0"/>
          </a:p>
          <a:p>
            <a:r>
              <a:rPr lang="en-US" altLang="zh-CN" dirty="0"/>
              <a:t>FCL</a:t>
            </a:r>
            <a:r>
              <a:rPr lang="zh-CN" altLang="en-US" dirty="0"/>
              <a:t>使用和</a:t>
            </a:r>
            <a:r>
              <a:rPr lang="en-US" altLang="zh-CN" dirty="0"/>
              <a:t>Mono</a:t>
            </a:r>
            <a:r>
              <a:rPr lang="zh-CN" altLang="en-US" dirty="0"/>
              <a:t>一样的代码，经由</a:t>
            </a:r>
            <a:r>
              <a:rPr lang="en-US" altLang="zh-CN" dirty="0"/>
              <a:t>IL2CPP</a:t>
            </a:r>
            <a:r>
              <a:rPr lang="zh-CN" altLang="en-US" dirty="0"/>
              <a:t>编译器翻译而成。虽然损失了潜在的优化，然而确保了代码的一致性</a:t>
            </a:r>
          </a:p>
        </p:txBody>
      </p:sp>
    </p:spTree>
    <p:extLst>
      <p:ext uri="{BB962C8B-B14F-4D97-AF65-F5344CB8AC3E}">
        <p14:creationId xmlns:p14="http://schemas.microsoft.com/office/powerpoint/2010/main" val="174715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/</a:t>
            </a:r>
            <a:r>
              <a:rPr lang="zh-CN" altLang="en-US" dirty="0"/>
              <a:t>减少虚调用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封闭类</a:t>
            </a:r>
            <a:endParaRPr lang="en-US" altLang="zh-CN" dirty="0"/>
          </a:p>
          <a:p>
            <a:r>
              <a:rPr lang="zh-CN" altLang="en-US" dirty="0"/>
              <a:t>使用类方法</a:t>
            </a:r>
          </a:p>
        </p:txBody>
      </p:sp>
    </p:spTree>
    <p:extLst>
      <p:ext uri="{BB962C8B-B14F-4D97-AF65-F5344CB8AC3E}">
        <p14:creationId xmlns:p14="http://schemas.microsoft.com/office/powerpoint/2010/main" val="321787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/</a:t>
            </a:r>
            <a:r>
              <a:rPr lang="zh-CN" altLang="en-US" dirty="0"/>
              <a:t>削减装箱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泛化方法或类，而非使用</a:t>
            </a:r>
            <a:r>
              <a:rPr lang="en-US" altLang="zh-CN" dirty="0"/>
              <a:t>object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较新版本</a:t>
            </a:r>
            <a:r>
              <a:rPr lang="en-US" altLang="zh-CN" dirty="0"/>
              <a:t>Unity</a:t>
            </a:r>
            <a:r>
              <a:rPr lang="zh-CN" altLang="en-US" dirty="0"/>
              <a:t>中，</a:t>
            </a:r>
            <a:r>
              <a:rPr lang="en-US" altLang="zh-CN" dirty="0"/>
              <a:t>IL2CPP</a:t>
            </a:r>
            <a:r>
              <a:rPr lang="zh-CN" altLang="en-US" dirty="0"/>
              <a:t>拥有泛型重用，因此能有效减小泛型对代码体积造成的负担</a:t>
            </a:r>
            <a:endParaRPr lang="en-US" altLang="zh-CN" dirty="0"/>
          </a:p>
          <a:p>
            <a:r>
              <a:rPr lang="zh-CN" altLang="en-US" dirty="0"/>
              <a:t>为结构体重写派生自</a:t>
            </a:r>
            <a:r>
              <a:rPr lang="en-US" altLang="zh-CN" dirty="0"/>
              <a:t>object</a:t>
            </a:r>
            <a:r>
              <a:rPr lang="zh-CN" altLang="en-US" dirty="0"/>
              <a:t>的方法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Object</a:t>
            </a:r>
            <a:r>
              <a:rPr lang="zh-CN" altLang="en-US" dirty="0"/>
              <a:t>是引用类型，这是万恶之源</a:t>
            </a:r>
            <a:endParaRPr lang="en-US" altLang="zh-CN" dirty="0"/>
          </a:p>
          <a:p>
            <a:r>
              <a:rPr lang="zh-CN" altLang="en-US" dirty="0"/>
              <a:t>使用泛型约束控制泛型参数的行为</a:t>
            </a:r>
            <a:endParaRPr lang="en-US" altLang="zh-CN" dirty="0"/>
          </a:p>
          <a:p>
            <a:r>
              <a:rPr lang="en-US" altLang="zh-CN" dirty="0"/>
              <a:t>Char</a:t>
            </a:r>
            <a:r>
              <a:rPr lang="zh-CN" altLang="en-US" dirty="0"/>
              <a:t>是值类型，</a:t>
            </a:r>
            <a:r>
              <a:rPr lang="en-US" altLang="zh-CN" dirty="0"/>
              <a:t>String</a:t>
            </a:r>
            <a:r>
              <a:rPr lang="zh-CN" altLang="en-US" dirty="0"/>
              <a:t>是引用类型</a:t>
            </a:r>
            <a:r>
              <a:rPr lang="en-US" altLang="zh-CN" dirty="0"/>
              <a:t>——</a:t>
            </a:r>
            <a:r>
              <a:rPr lang="zh-CN" altLang="en-US" dirty="0"/>
              <a:t>拼合字符串时不应使用</a:t>
            </a:r>
            <a:r>
              <a:rPr lang="en-US" altLang="zh-CN" dirty="0"/>
              <a:t>Char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/</a:t>
            </a:r>
            <a:r>
              <a:rPr lang="zh-CN" altLang="en-US" dirty="0"/>
              <a:t>迁移编译器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通过使用非</a:t>
            </a:r>
            <a:r>
              <a:rPr lang="en-US" altLang="zh-CN" dirty="0"/>
              <a:t>Unity</a:t>
            </a:r>
            <a:r>
              <a:rPr lang="zh-CN" altLang="en-US" dirty="0"/>
              <a:t>的编译器获取更高质量的代码</a:t>
            </a:r>
          </a:p>
        </p:txBody>
      </p:sp>
    </p:spTree>
    <p:extLst>
      <p:ext uri="{BB962C8B-B14F-4D97-AF65-F5344CB8AC3E}">
        <p14:creationId xmlns:p14="http://schemas.microsoft.com/office/powerpoint/2010/main" val="262457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为集合预分配容量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集合拥有积极扩张的内存分配策略，预估集合容量并进行预分配非但有助于减少重分配次数，而且通常能够节约内存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重写</a:t>
            </a:r>
            <a:r>
              <a:rPr lang="en-US" altLang="zh-CN" dirty="0"/>
              <a:t>Equals</a:t>
            </a:r>
            <a:r>
              <a:rPr lang="zh-CN" altLang="en-US" dirty="0"/>
              <a:t>方法和</a:t>
            </a:r>
            <a:r>
              <a:rPr lang="en-US" altLang="zh-CN" dirty="0" err="1"/>
              <a:t>GetHashCode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引用类型的上述方法默认实现使用反射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编译重复使用的正则表达式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将字符串编译为自动机往往要比匹配消耗更多时间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Resharper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的代码检查几乎能够与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FxCop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相提并论，最重要的是它在编辑时即产生并提供了改进参考意见</a:t>
            </a:r>
          </a:p>
        </p:txBody>
      </p:sp>
    </p:spTree>
    <p:extLst>
      <p:ext uri="{BB962C8B-B14F-4D97-AF65-F5344CB8AC3E}">
        <p14:creationId xmlns:p14="http://schemas.microsoft.com/office/powerpoint/2010/main" val="1948017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枚举类型不宜作为键使用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枚举是值类型，而且你无法重写它的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GetHashCode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谨慎传递结构体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别忘了结构体是值类型哦。使用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传递作为参数的结构体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使用枚举而非常量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不仅是工具对强类型提供了更好的支持，对于选项较多的情况，单个枚举要比多个常量节省更多元数据占用的磁盘和内存空间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慎重对待闭包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状态的延续站在内存的肩膀上</a:t>
            </a:r>
          </a:p>
        </p:txBody>
      </p:sp>
    </p:spTree>
    <p:extLst>
      <p:ext uri="{BB962C8B-B14F-4D97-AF65-F5344CB8AC3E}">
        <p14:creationId xmlns:p14="http://schemas.microsoft.com/office/powerpoint/2010/main" val="413192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有中文版，翻译品质优秀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较老版本有中文版，翻译品质一般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有中文版，翻译品质一般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无中文版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r>
              <a:rPr lang="en-US" altLang="zh-CN" dirty="0"/>
              <a:t>Mono</a:t>
            </a:r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23527"/>
              </p:ext>
            </p:extLst>
          </p:nvPr>
        </p:nvGraphicFramePr>
        <p:xfrm>
          <a:off x="838200" y="2126774"/>
          <a:ext cx="10515600" cy="347472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RyuJITMono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**</a:t>
            </a:r>
            <a:r>
              <a:rPr lang="en-US" altLang="zh-CN" dirty="0"/>
              <a:t>#~/#-** 	</a:t>
            </a:r>
            <a:r>
              <a:rPr lang="zh-CN" altLang="en-US" dirty="0"/>
              <a:t>元数据库</a:t>
            </a:r>
            <a:endParaRPr lang="en-US" altLang="zh-CN" dirty="0"/>
          </a:p>
          <a:p>
            <a:r>
              <a:rPr lang="en-US" altLang="zh-CN" dirty="0"/>
              <a:t> **#Strings**  	</a:t>
            </a:r>
            <a:r>
              <a:rPr lang="zh-CN" altLang="en-US" dirty="0"/>
              <a:t>元数据表中使用的字符串池。</a:t>
            </a:r>
          </a:p>
          <a:p>
            <a:r>
              <a:rPr lang="en-US" altLang="zh-CN" dirty="0"/>
              <a:t> **#US**       	</a:t>
            </a:r>
            <a:r>
              <a:rPr lang="zh-CN" altLang="en-US" dirty="0"/>
              <a:t>用户字符串池。</a:t>
            </a:r>
          </a:p>
          <a:p>
            <a:r>
              <a:rPr lang="en-US" altLang="zh-CN" dirty="0"/>
              <a:t> **#Blob**     	</a:t>
            </a:r>
            <a:r>
              <a:rPr lang="zh-CN" altLang="en-US" dirty="0"/>
              <a:t>无模式数据。</a:t>
            </a:r>
            <a:endParaRPr lang="en-US" altLang="zh-CN" dirty="0"/>
          </a:p>
          <a:p>
            <a:r>
              <a:rPr lang="en-US" altLang="zh-CN" dirty="0"/>
              <a:t> **#GUID**     	</a:t>
            </a:r>
            <a:r>
              <a:rPr lang="zh-CN" altLang="en-US" dirty="0"/>
              <a:t>包含元数据使用的全局唯一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14380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4A6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元数据表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元数据以关系数据库形式相互联系</a:t>
            </a:r>
            <a:endParaRPr lang="en-US" altLang="zh-CN" sz="2000" dirty="0"/>
          </a:p>
          <a:p>
            <a:r>
              <a:rPr lang="zh-CN" altLang="en-US" sz="2000" dirty="0"/>
              <a:t>位于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</a:t>
            </a:r>
            <a:r>
              <a:rPr lang="en-US" altLang="zh-CN" sz="2000" dirty="0"/>
              <a:t>PE</a:t>
            </a:r>
            <a:r>
              <a:rPr lang="zh-CN" altLang="en-US" sz="2000" dirty="0"/>
              <a:t>文件的</a:t>
            </a:r>
            <a:r>
              <a:rPr lang="en-US" altLang="zh-CN" sz="2000" dirty="0"/>
              <a:t>#~</a:t>
            </a:r>
            <a:r>
              <a:rPr lang="zh-CN" altLang="en-US" sz="2000" dirty="0"/>
              <a:t>或</a:t>
            </a:r>
            <a:r>
              <a:rPr lang="en-US" altLang="zh-CN" sz="2000" dirty="0"/>
              <a:t>#-</a:t>
            </a:r>
            <a:r>
              <a:rPr lang="zh-CN" altLang="en-US" sz="2000" dirty="0"/>
              <a:t>流中</a:t>
            </a:r>
            <a:endParaRPr lang="en-US" altLang="zh-CN" sz="2000" dirty="0"/>
          </a:p>
          <a:p>
            <a:r>
              <a:rPr lang="zh-CN" altLang="en-US" sz="2000" dirty="0"/>
              <a:t>最多由</a:t>
            </a:r>
            <a:r>
              <a:rPr lang="en-US" altLang="zh-CN" sz="2000" dirty="0"/>
              <a:t>45</a:t>
            </a:r>
            <a:r>
              <a:rPr lang="zh-CN" altLang="en-US" sz="2000" dirty="0"/>
              <a:t>个表组成。一个</a:t>
            </a:r>
            <a:r>
              <a:rPr lang="en-US" altLang="zh-CN" sz="2000" dirty="0"/>
              <a:t>64</a:t>
            </a:r>
            <a:r>
              <a:rPr lang="zh-CN" altLang="en-US" sz="2000" dirty="0"/>
              <a:t>位的位图被用于标记某个表是否存在</a:t>
            </a:r>
            <a:endParaRPr lang="en-US" altLang="zh-CN" sz="2000" dirty="0"/>
          </a:p>
          <a:p>
            <a:r>
              <a:rPr lang="zh-CN" altLang="en-US" sz="2000" dirty="0"/>
              <a:t>表的划分尽可能细碎，因此具有很好的复用性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8" y="989045"/>
            <a:ext cx="4388433" cy="52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代码片段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45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Method</a:t>
            </a:r>
            <a:r>
              <a:rPr lang="zh-CN" altLang="en-US" sz="2400" dirty="0"/>
              <a:t>表中描述一个指向代码片段头部的</a:t>
            </a:r>
            <a:r>
              <a:rPr lang="en-US" altLang="zh-CN" sz="2400" dirty="0"/>
              <a:t>RVA</a:t>
            </a:r>
            <a:r>
              <a:rPr lang="zh-CN" altLang="en-US" sz="2400" dirty="0"/>
              <a:t>，由此定义方法体</a:t>
            </a:r>
            <a:endParaRPr lang="en-US" altLang="zh-CN" sz="2400" dirty="0"/>
          </a:p>
          <a:p>
            <a:r>
              <a:rPr lang="zh-CN" altLang="en-US" sz="2400" dirty="0"/>
              <a:t>依据方法体长度和需要的特性，视情况使用</a:t>
            </a:r>
            <a:r>
              <a:rPr lang="en-US" altLang="zh-CN" sz="2400" dirty="0"/>
              <a:t>Tiny</a:t>
            </a:r>
            <a:r>
              <a:rPr lang="zh-CN" altLang="en-US" sz="2400" dirty="0"/>
              <a:t>头或者</a:t>
            </a:r>
            <a:r>
              <a:rPr lang="en-US" altLang="zh-CN" sz="2400" dirty="0"/>
              <a:t>Fat</a:t>
            </a:r>
            <a:r>
              <a:rPr lang="zh-CN" altLang="en-US" sz="2400" dirty="0"/>
              <a:t>头</a:t>
            </a:r>
            <a:endParaRPr lang="en-US" altLang="zh-CN" sz="2400" dirty="0"/>
          </a:p>
          <a:p>
            <a:r>
              <a:rPr lang="zh-CN" altLang="en-US" sz="2400" dirty="0"/>
              <a:t>需要注意，反编译出的</a:t>
            </a:r>
            <a:r>
              <a:rPr lang="en-US" altLang="zh-CN" sz="2400" dirty="0"/>
              <a:t>IL</a:t>
            </a:r>
            <a:r>
              <a:rPr lang="zh-CN" altLang="en-US" sz="2400" dirty="0"/>
              <a:t>代码当中方法的属性位于元数据表，异常处理块位于</a:t>
            </a:r>
            <a:r>
              <a:rPr lang="en-US" altLang="zh-CN" sz="2400" dirty="0"/>
              <a:t>SHE</a:t>
            </a:r>
            <a:r>
              <a:rPr lang="zh-CN" altLang="en-US" sz="2400" dirty="0"/>
              <a:t>段，其分布与磁盘分布不同</a:t>
            </a:r>
          </a:p>
        </p:txBody>
      </p:sp>
      <p:sp>
        <p:nvSpPr>
          <p:cNvPr id="4" name="矩形 3"/>
          <p:cNvSpPr/>
          <p:nvPr/>
        </p:nvSpPr>
        <p:spPr>
          <a:xfrm>
            <a:off x="6542843" y="776620"/>
            <a:ext cx="2059619" cy="41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TinyHead</a:t>
            </a:r>
            <a:r>
              <a:rPr lang="en-US" altLang="zh-CN" dirty="0">
                <a:solidFill>
                  <a:schemeClr val="tx1"/>
                </a:solidFill>
              </a:rPr>
              <a:t>(1byte)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2842" y="1189608"/>
            <a:ext cx="2059619" cy="1971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83336" y="769182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FatHead</a:t>
            </a:r>
            <a:r>
              <a:rPr lang="en-US" altLang="zh-CN" dirty="0">
                <a:solidFill>
                  <a:schemeClr val="tx1"/>
                </a:solidFill>
              </a:rPr>
              <a:t>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3335" y="1580225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 Stack(2byte)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3335" y="2391268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 Length(4byte)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3334" y="3202311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 Signature(4byte)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3333" y="4013354"/>
            <a:ext cx="2059619" cy="127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3333" y="5291092"/>
            <a:ext cx="2059619" cy="88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8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分布与同步块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2252846"/>
            <a:ext cx="6792273" cy="23148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21" y="4872334"/>
            <a:ext cx="1448002" cy="1047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61400" y="456774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Last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400" y="590247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Next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endCxn id="5" idx="1"/>
          </p:cNvCxnSpPr>
          <p:nvPr/>
        </p:nvCxnSpPr>
        <p:spPr>
          <a:xfrm>
            <a:off x="5406501" y="4500979"/>
            <a:ext cx="2746020" cy="895303"/>
          </a:xfrm>
          <a:prstGeom prst="bentConnector3">
            <a:avLst>
              <a:gd name="adj1" fmla="val 2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21406" y="1926456"/>
            <a:ext cx="0" cy="42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19693" y="167007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5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方法表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76" y="1492441"/>
            <a:ext cx="2363761" cy="5002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6" y="1778922"/>
            <a:ext cx="4906060" cy="303889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76669" y="2514282"/>
            <a:ext cx="4320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816</Words>
  <Application>Microsoft Office PowerPoint</Application>
  <PresentationFormat>宽屏</PresentationFormat>
  <Paragraphs>126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.SFNSText-Regular</vt:lpstr>
      <vt:lpstr>等线</vt:lpstr>
      <vt:lpstr>等线 Light</vt:lpstr>
      <vt:lpstr>微软雅黑 Light</vt:lpstr>
      <vt:lpstr>Arial</vt:lpstr>
      <vt:lpstr>Office 主题​​</vt:lpstr>
      <vt:lpstr>C#运行机制与实践优化</vt:lpstr>
      <vt:lpstr>目录</vt:lpstr>
      <vt:lpstr>.Net平台谱系</vt:lpstr>
      <vt:lpstr>.Net平台谱系</vt:lpstr>
      <vt:lpstr>磁盘结构/数据流</vt:lpstr>
      <vt:lpstr>磁盘结构/元数据表</vt:lpstr>
      <vt:lpstr>磁盘结构/代码片段</vt:lpstr>
      <vt:lpstr>内存结构/分布与同步块</vt:lpstr>
      <vt:lpstr>内存结构/方法表</vt:lpstr>
      <vt:lpstr>内存结构/EEClass</vt:lpstr>
      <vt:lpstr>IL2CPP</vt:lpstr>
      <vt:lpstr>改进/减少虚调用</vt:lpstr>
      <vt:lpstr>改进/削减装箱</vt:lpstr>
      <vt:lpstr>改进/迁移编译器</vt:lpstr>
      <vt:lpstr>改进/其他</vt:lpstr>
      <vt:lpstr>改进/其他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16</cp:revision>
  <dcterms:created xsi:type="dcterms:W3CDTF">2016-08-29T15:38:36Z</dcterms:created>
  <dcterms:modified xsi:type="dcterms:W3CDTF">2016-08-29T17:30:51Z</dcterms:modified>
</cp:coreProperties>
</file>