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13" autoAdjust="0"/>
  </p:normalViewPr>
  <p:slideViewPr>
    <p:cSldViewPr snapToGrid="0">
      <p:cViewPr varScale="1">
        <p:scale>
          <a:sx n="81" d="100"/>
          <a:sy n="81" d="100"/>
        </p:scale>
        <p:origin x="8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90D9-653E-4648-B818-DF60CE17B8B3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6C9B-AEBF-4E09-BBAB-F040E8B56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3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PL-Programming Language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7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App</a:t>
            </a:r>
            <a:r>
              <a:rPr lang="zh-CN" altLang="en-US" dirty="0"/>
              <a:t>（应用）</a:t>
            </a:r>
            <a:r>
              <a:rPr lang="en-US" altLang="zh-CN" dirty="0"/>
              <a:t>: </a:t>
            </a:r>
            <a:r>
              <a:rPr lang="zh-CN" altLang="en-US" dirty="0"/>
              <a:t>一个</a:t>
            </a:r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r>
              <a:rPr lang="zh-CN" altLang="en-US" dirty="0"/>
              <a:t>上可以发布多个</a:t>
            </a:r>
            <a:r>
              <a:rPr lang="en-US" altLang="zh-CN" dirty="0"/>
              <a:t>App</a:t>
            </a:r>
            <a:r>
              <a:rPr lang="zh-CN" altLang="en-US" dirty="0"/>
              <a:t>，不同</a:t>
            </a:r>
            <a:r>
              <a:rPr lang="en-US" altLang="zh-CN" dirty="0"/>
              <a:t>App</a:t>
            </a:r>
            <a:r>
              <a:rPr lang="zh-CN" altLang="en-US" dirty="0"/>
              <a:t>之间相互独立（仅远程服务调用），不会相互干扰；每个</a:t>
            </a:r>
            <a:r>
              <a:rPr lang="en-US" altLang="zh-CN" dirty="0"/>
              <a:t>App</a:t>
            </a:r>
            <a:r>
              <a:rPr lang="zh-CN" altLang="en-US" dirty="0"/>
              <a:t>可以通过注册发布</a:t>
            </a:r>
            <a:r>
              <a:rPr lang="en-US" altLang="zh-CN" dirty="0"/>
              <a:t>Server-Control</a:t>
            </a:r>
            <a:r>
              <a:rPr lang="zh-CN" altLang="en-US" dirty="0"/>
              <a:t>（服务控件）、</a:t>
            </a:r>
            <a:r>
              <a:rPr lang="en-US" altLang="zh-CN" dirty="0"/>
              <a:t>Client-Control</a:t>
            </a:r>
            <a:r>
              <a:rPr lang="zh-CN" altLang="en-US" dirty="0"/>
              <a:t>（客户端控件）对应的服务</a:t>
            </a:r>
            <a:r>
              <a:rPr lang="en-US" altLang="zh-CN" dirty="0"/>
              <a:t>instance</a:t>
            </a:r>
            <a:r>
              <a:rPr lang="zh-CN" altLang="en-US" dirty="0"/>
              <a:t>（实例），以及绑定</a:t>
            </a:r>
            <a:r>
              <a:rPr lang="en-US" altLang="zh-CN" dirty="0"/>
              <a:t>DB</a:t>
            </a:r>
            <a:r>
              <a:rPr lang="zh-CN" altLang="en-US" dirty="0"/>
              <a:t>（数据库服务），通过这些实例提供后台调用服务和客户端处理相关界面和控制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instance</a:t>
            </a:r>
            <a:r>
              <a:rPr lang="zh-CN" altLang="en-US" dirty="0"/>
              <a:t>（实例）：基于</a:t>
            </a:r>
            <a:r>
              <a:rPr lang="en-US" altLang="zh-CN" dirty="0"/>
              <a:t>Control</a:t>
            </a:r>
            <a:r>
              <a:rPr lang="zh-CN" altLang="en-US" dirty="0"/>
              <a:t>（控件）对外提供的真正的服务，一个</a:t>
            </a:r>
            <a:r>
              <a:rPr lang="en-US" altLang="zh-CN" dirty="0"/>
              <a:t>Control</a:t>
            </a:r>
            <a:r>
              <a:rPr lang="zh-CN" altLang="en-US" dirty="0"/>
              <a:t>可以生成（或动态生成）多个实例执行实际的业务处理；简单使用网站的概念理解，实例就是一个个具体交易页面，可能多个信息编辑页都是基于同一个编辑控件生成，但不同实例对应不同信息内容编辑页面地址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Server-Control</a:t>
            </a:r>
            <a:r>
              <a:rPr lang="zh-CN" altLang="en-US" dirty="0"/>
              <a:t>（服务控件）：用于对外提供远程调用后台服务处理控件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Client-Control</a:t>
            </a:r>
            <a:r>
              <a:rPr lang="zh-CN" altLang="en-US" dirty="0"/>
              <a:t>（客户端控件）：用于对外提供客户端相关的界面和控制处理控件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Lib-Control</a:t>
            </a:r>
            <a:r>
              <a:rPr lang="zh-CN" altLang="en-US" dirty="0"/>
              <a:t>（库控件）：用于对内提供函数库的控件（直接调用或</a:t>
            </a:r>
            <a:r>
              <a:rPr lang="en-US" altLang="zh-CN" dirty="0"/>
              <a:t>RPC</a:t>
            </a:r>
            <a:r>
              <a:rPr lang="zh-CN" altLang="en-US" dirty="0"/>
              <a:t>调用均可），函数库不对外部调用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Item-Control</a:t>
            </a:r>
            <a:r>
              <a:rPr lang="zh-CN" altLang="en-US" dirty="0"/>
              <a:t>（单元项控件）：用于定义组成</a:t>
            </a:r>
            <a:r>
              <a:rPr lang="en-US" altLang="zh-CN" dirty="0"/>
              <a:t>Client-Control</a:t>
            </a:r>
            <a:r>
              <a:rPr lang="zh-CN" altLang="en-US" dirty="0"/>
              <a:t>的单元项控件，并不直接形成实例，例如编辑框控件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5188-1999-4DEF-AB9D-C1F507C03FC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BD4CDB-74FF-470C-8541-302DA1C43D45}"/>
              </a:ext>
            </a:extLst>
          </p:cNvPr>
          <p:cNvSpPr txBox="1"/>
          <p:nvPr/>
        </p:nvSpPr>
        <p:spPr>
          <a:xfrm>
            <a:off x="373117" y="306162"/>
            <a:ext cx="11445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HiveNet</a:t>
            </a:r>
            <a:r>
              <a:rPr lang="zh-CN" altLang="en-US" sz="2400" dirty="0"/>
              <a:t>项目目标</a:t>
            </a:r>
            <a:endParaRPr lang="en-US" altLang="zh-CN" sz="2400" dirty="0"/>
          </a:p>
          <a:p>
            <a:r>
              <a:rPr lang="zh-CN" altLang="en-US" dirty="0"/>
              <a:t>       建立可基于可重用控件快速搭建业务应用的开发框架，解决搭建不同应用重复“造轮子”的人力和时间浪费，同时通过控件组合、替换快速实现业务应用的实现支持，降低开发工作对技术人员的能力要求。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/>
              <a:t>HiveNet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基于可重用控件，以组合方式快速实现业务应用开发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控件支持版本，可多版本共存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控件可支持客户端（展示层）、应用服务（逻辑层）、数据访问（数据层）的实现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可基于抽象控件定义控件规格，相同规格的控件可在应用中无缝进行替换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可基于原有控件组合形成新控件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不限定控件实现的具体编程语言，利用</a:t>
            </a:r>
            <a:r>
              <a:rPr lang="en-US" altLang="zh-CN" dirty="0"/>
              <a:t>Python</a:t>
            </a:r>
            <a:r>
              <a:rPr lang="zh-CN" altLang="en-US" dirty="0"/>
              <a:t>胶水语言或</a:t>
            </a:r>
            <a:r>
              <a:rPr lang="en-US" altLang="zh-CN" dirty="0"/>
              <a:t>RPC</a:t>
            </a:r>
            <a:r>
              <a:rPr lang="zh-CN" altLang="en-US" dirty="0"/>
              <a:t>技术支持非</a:t>
            </a:r>
            <a:r>
              <a:rPr lang="en-US" altLang="zh-CN" dirty="0"/>
              <a:t>Python</a:t>
            </a:r>
            <a:r>
              <a:rPr lang="zh-CN" altLang="en-US" dirty="0"/>
              <a:t>语言（如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等）的支持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客户端控件可支持在应用中进行样式文件（例如</a:t>
            </a:r>
            <a:r>
              <a:rPr lang="en-US" altLang="zh-CN" dirty="0"/>
              <a:t>html</a:t>
            </a:r>
            <a:r>
              <a:rPr lang="zh-CN" altLang="en-US" dirty="0"/>
              <a:t>模板、</a:t>
            </a:r>
            <a:r>
              <a:rPr lang="en-US" altLang="zh-CN" dirty="0" err="1"/>
              <a:t>css</a:t>
            </a:r>
            <a:r>
              <a:rPr lang="zh-CN" altLang="en-US" dirty="0"/>
              <a:t>）的自定义和替换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客户端控件技术目前支持</a:t>
            </a:r>
            <a:r>
              <a:rPr lang="en-US" altLang="zh-CN" dirty="0"/>
              <a:t>web</a:t>
            </a:r>
            <a:r>
              <a:rPr lang="zh-CN" altLang="en-US" dirty="0"/>
              <a:t>访问模式（</a:t>
            </a:r>
            <a:r>
              <a:rPr lang="en-US" altLang="zh-CN" dirty="0" err="1"/>
              <a:t>html+css+js</a:t>
            </a:r>
            <a:r>
              <a:rPr lang="zh-CN" altLang="en-US" dirty="0"/>
              <a:t>），但支持通过适配控件扩展支持其他技术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支持可视化方式支持新控件的配置（上传控件代码、应用已有控件）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支持可视化方式实现业务应用的组合配置、变更和发布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支持控件库的管理、依赖自动获取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7931" y="128031"/>
            <a:ext cx="1161094" cy="3929593"/>
            <a:chOff x="741406" y="211016"/>
            <a:chExt cx="1700344" cy="5556738"/>
          </a:xfrm>
        </p:grpSpPr>
        <p:sp>
          <p:nvSpPr>
            <p:cNvPr id="4" name="矩形 3"/>
            <p:cNvSpPr/>
            <p:nvPr/>
          </p:nvSpPr>
          <p:spPr>
            <a:xfrm>
              <a:off x="741406" y="211016"/>
              <a:ext cx="1700344" cy="55567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b="1" dirty="0"/>
                <a:t>浏览器支持</a:t>
              </a:r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"/>
            <a:stretch/>
          </p:blipFill>
          <p:spPr>
            <a:xfrm>
              <a:off x="1079500" y="4525501"/>
              <a:ext cx="1001324" cy="985796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23" y="3240453"/>
              <a:ext cx="1084897" cy="1084897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80" y="1960620"/>
              <a:ext cx="1110977" cy="1079682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84" y="696435"/>
              <a:ext cx="1084897" cy="106403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759230" y="1130543"/>
            <a:ext cx="1392866" cy="3864640"/>
            <a:chOff x="3713519" y="1061309"/>
            <a:chExt cx="1392866" cy="3864640"/>
          </a:xfrm>
        </p:grpSpPr>
        <p:sp>
          <p:nvSpPr>
            <p:cNvPr id="15" name="矩形 14"/>
            <p:cNvSpPr/>
            <p:nvPr/>
          </p:nvSpPr>
          <p:spPr>
            <a:xfrm>
              <a:off x="3713519" y="1061309"/>
              <a:ext cx="1392866" cy="362891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/>
                <a:t>Web</a:t>
              </a:r>
              <a:r>
                <a:rPr lang="zh-CN" altLang="en-US" sz="2400" b="1" dirty="0"/>
                <a:t>服务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29" y="1673549"/>
              <a:ext cx="843073" cy="8430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457" y="2833284"/>
              <a:ext cx="843073" cy="84307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 flipH="1">
              <a:off x="4181771" y="3995226"/>
              <a:ext cx="492443" cy="9307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/>
                <a:t>……</a:t>
              </a:r>
              <a:endParaRPr lang="zh-CN" altLang="en-US" sz="20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16776" y="605789"/>
            <a:ext cx="1935125" cy="4616477"/>
            <a:chOff x="5402201" y="1061309"/>
            <a:chExt cx="1935125" cy="4616477"/>
          </a:xfrm>
        </p:grpSpPr>
        <p:sp>
          <p:nvSpPr>
            <p:cNvPr id="19" name="矩形 18"/>
            <p:cNvSpPr/>
            <p:nvPr/>
          </p:nvSpPr>
          <p:spPr>
            <a:xfrm>
              <a:off x="5402201" y="1061309"/>
              <a:ext cx="1935125" cy="46164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/>
                <a:t>Web</a:t>
              </a:r>
              <a:r>
                <a:rPr lang="zh-CN" altLang="en-US" sz="2400" b="1" dirty="0"/>
                <a:t>应用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1779217"/>
              <a:ext cx="1546593" cy="38935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5050854"/>
              <a:ext cx="1665773" cy="47101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2709223"/>
              <a:ext cx="1546593" cy="38935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17" y="3698137"/>
              <a:ext cx="1546593" cy="38935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221024" y="4404523"/>
              <a:ext cx="461665" cy="646331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3686" y="3704436"/>
            <a:ext cx="1960240" cy="485726"/>
            <a:chOff x="290579" y="5969155"/>
            <a:chExt cx="2357355" cy="66737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9" y="5969155"/>
              <a:ext cx="794644" cy="6673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079148" y="6094816"/>
              <a:ext cx="1568786" cy="50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Bootstrap</a:t>
              </a:r>
              <a:endParaRPr lang="zh-CN" altLang="en-US" b="1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2943808" y="261257"/>
            <a:ext cx="20096" cy="62952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3"/>
            <a:endCxn id="10" idx="1"/>
          </p:cNvCxnSpPr>
          <p:nvPr/>
        </p:nvCxnSpPr>
        <p:spPr>
          <a:xfrm>
            <a:off x="1909025" y="2092828"/>
            <a:ext cx="2146315" cy="7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3"/>
            <a:endCxn id="16" idx="1"/>
          </p:cNvCxnSpPr>
          <p:nvPr/>
        </p:nvCxnSpPr>
        <p:spPr>
          <a:xfrm>
            <a:off x="1909025" y="2092828"/>
            <a:ext cx="2143143" cy="1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3"/>
            <a:endCxn id="11" idx="1"/>
          </p:cNvCxnSpPr>
          <p:nvPr/>
        </p:nvCxnSpPr>
        <p:spPr>
          <a:xfrm flipV="1">
            <a:off x="4898413" y="1518373"/>
            <a:ext cx="1235133" cy="64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3"/>
            <a:endCxn id="20" idx="1"/>
          </p:cNvCxnSpPr>
          <p:nvPr/>
        </p:nvCxnSpPr>
        <p:spPr>
          <a:xfrm>
            <a:off x="4898413" y="2164320"/>
            <a:ext cx="1235133" cy="2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0" idx="3"/>
            <a:endCxn id="21" idx="1"/>
          </p:cNvCxnSpPr>
          <p:nvPr/>
        </p:nvCxnSpPr>
        <p:spPr>
          <a:xfrm>
            <a:off x="4898413" y="2164320"/>
            <a:ext cx="1193679" cy="127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3"/>
            <a:endCxn id="21" idx="1"/>
          </p:cNvCxnSpPr>
          <p:nvPr/>
        </p:nvCxnSpPr>
        <p:spPr>
          <a:xfrm>
            <a:off x="4895241" y="3324055"/>
            <a:ext cx="1196851" cy="11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3"/>
            <a:endCxn id="11" idx="1"/>
          </p:cNvCxnSpPr>
          <p:nvPr/>
        </p:nvCxnSpPr>
        <p:spPr>
          <a:xfrm flipV="1">
            <a:off x="4895241" y="1518373"/>
            <a:ext cx="1238305" cy="180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3"/>
            <a:endCxn id="20" idx="1"/>
          </p:cNvCxnSpPr>
          <p:nvPr/>
        </p:nvCxnSpPr>
        <p:spPr>
          <a:xfrm flipV="1">
            <a:off x="4895241" y="2448379"/>
            <a:ext cx="1238305" cy="87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折角形 85"/>
          <p:cNvSpPr/>
          <p:nvPr/>
        </p:nvSpPr>
        <p:spPr>
          <a:xfrm>
            <a:off x="3683245" y="5210729"/>
            <a:ext cx="1596541" cy="136395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反向代理、负载均衡、静态资源、静态网页</a:t>
            </a:r>
          </a:p>
        </p:txBody>
      </p:sp>
      <p:sp>
        <p:nvSpPr>
          <p:cNvPr id="87" name="折角形 86"/>
          <p:cNvSpPr/>
          <p:nvPr/>
        </p:nvSpPr>
        <p:spPr>
          <a:xfrm>
            <a:off x="6062191" y="5506325"/>
            <a:ext cx="1596541" cy="1102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应用控件、应用服务</a:t>
            </a:r>
          </a:p>
        </p:txBody>
      </p:sp>
      <p:sp>
        <p:nvSpPr>
          <p:cNvPr id="89" name="折角形 88"/>
          <p:cNvSpPr/>
          <p:nvPr/>
        </p:nvSpPr>
        <p:spPr>
          <a:xfrm>
            <a:off x="9033466" y="5506325"/>
            <a:ext cx="1952498" cy="1102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数据存储、</a:t>
            </a:r>
            <a:r>
              <a:rPr lang="en-US" altLang="zh-CN" dirty="0" err="1"/>
              <a:t>NoSQL</a:t>
            </a:r>
            <a:r>
              <a:rPr lang="zh-CN" altLang="en-US" dirty="0"/>
              <a:t>支持、关系数据库支持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670332" y="-48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技术架构图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591338" y="532569"/>
            <a:ext cx="2934119" cy="4882066"/>
            <a:chOff x="8591338" y="532569"/>
            <a:chExt cx="2934119" cy="4882066"/>
          </a:xfrm>
        </p:grpSpPr>
        <p:sp>
          <p:nvSpPr>
            <p:cNvPr id="24" name="矩形 23"/>
            <p:cNvSpPr/>
            <p:nvPr/>
          </p:nvSpPr>
          <p:spPr>
            <a:xfrm>
              <a:off x="8591338" y="532569"/>
              <a:ext cx="2934119" cy="4762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2000" b="1" dirty="0"/>
                <a:t>数据存储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984783" y="2368290"/>
              <a:ext cx="2049863" cy="1416818"/>
              <a:chOff x="8311553" y="3028344"/>
              <a:chExt cx="2049863" cy="1416818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8311553" y="3028344"/>
                <a:ext cx="2049863" cy="1416818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534" y="3570360"/>
                <a:ext cx="1796517" cy="488006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9033466" y="3805448"/>
              <a:ext cx="2049863" cy="1416818"/>
              <a:chOff x="8470760" y="3840801"/>
              <a:chExt cx="2049863" cy="1416818"/>
            </a:xfrm>
          </p:grpSpPr>
          <p:sp>
            <p:nvSpPr>
              <p:cNvPr id="28" name="圆柱形 27"/>
              <p:cNvSpPr/>
              <p:nvPr/>
            </p:nvSpPr>
            <p:spPr>
              <a:xfrm>
                <a:off x="8470760" y="3840801"/>
                <a:ext cx="2049863" cy="1416818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401" y="4237520"/>
                <a:ext cx="1436580" cy="905408"/>
              </a:xfrm>
              <a:prstGeom prst="rect">
                <a:avLst/>
              </a:prstGeom>
            </p:spPr>
          </p:pic>
        </p:grpSp>
        <p:sp>
          <p:nvSpPr>
            <p:cNvPr id="88" name="椭圆 87"/>
            <p:cNvSpPr/>
            <p:nvPr/>
          </p:nvSpPr>
          <p:spPr>
            <a:xfrm>
              <a:off x="8592287" y="3743507"/>
              <a:ext cx="502418" cy="16711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000" b="1" dirty="0" err="1"/>
                <a:t>mycat</a:t>
              </a:r>
              <a:endParaRPr lang="zh-CN" altLang="en-US" sz="2000" b="1" dirty="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9005051" y="889531"/>
              <a:ext cx="2049863" cy="1416818"/>
              <a:chOff x="9005051" y="889531"/>
              <a:chExt cx="2049863" cy="1416818"/>
            </a:xfrm>
          </p:grpSpPr>
          <p:sp>
            <p:nvSpPr>
              <p:cNvPr id="93" name="圆柱形 92"/>
              <p:cNvSpPr/>
              <p:nvPr/>
            </p:nvSpPr>
            <p:spPr>
              <a:xfrm>
                <a:off x="9005051" y="889531"/>
                <a:ext cx="2049863" cy="1416818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5817" y="1510178"/>
                <a:ext cx="1505159" cy="501720"/>
              </a:xfrm>
              <a:prstGeom prst="rect">
                <a:avLst/>
              </a:prstGeom>
            </p:spPr>
          </p:pic>
        </p:grpSp>
      </p:grpSp>
      <p:cxnSp>
        <p:nvCxnSpPr>
          <p:cNvPr id="98" name="肘形连接符 97"/>
          <p:cNvCxnSpPr>
            <a:stCxn id="19" idx="3"/>
            <a:endCxn id="24" idx="1"/>
          </p:cNvCxnSpPr>
          <p:nvPr/>
        </p:nvCxnSpPr>
        <p:spPr>
          <a:xfrm>
            <a:off x="7851901" y="2914028"/>
            <a:ext cx="73943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435D97-06A2-4265-9998-B445072899B8}"/>
              </a:ext>
            </a:extLst>
          </p:cNvPr>
          <p:cNvGrpSpPr/>
          <p:nvPr/>
        </p:nvGrpSpPr>
        <p:grpSpPr>
          <a:xfrm>
            <a:off x="795959" y="4281620"/>
            <a:ext cx="1161094" cy="1740801"/>
            <a:chOff x="795959" y="4281620"/>
            <a:chExt cx="1161094" cy="174080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889762B-695E-4002-A69F-A1CA72DD452B}"/>
                </a:ext>
              </a:extLst>
            </p:cNvPr>
            <p:cNvSpPr/>
            <p:nvPr/>
          </p:nvSpPr>
          <p:spPr>
            <a:xfrm>
              <a:off x="795959" y="4281620"/>
              <a:ext cx="1161094" cy="1740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b="1" dirty="0"/>
                <a:t>移动支持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3A5CB66-75EC-4205-8B06-4594CF46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4057" y="4629871"/>
              <a:ext cx="967258" cy="58630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9A5D8FD-57CB-4B1C-8067-9BA80EBA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88" y="5277955"/>
              <a:ext cx="785707" cy="589280"/>
            </a:xfrm>
            <a:prstGeom prst="rect">
              <a:avLst/>
            </a:prstGeom>
          </p:spPr>
        </p:pic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9E5D794-B0AE-4A91-86A9-D6F3A19609CB}"/>
              </a:ext>
            </a:extLst>
          </p:cNvPr>
          <p:cNvCxnSpPr>
            <a:stCxn id="10" idx="1"/>
            <a:endCxn id="49" idx="3"/>
          </p:cNvCxnSpPr>
          <p:nvPr/>
        </p:nvCxnSpPr>
        <p:spPr>
          <a:xfrm flipH="1">
            <a:off x="1957053" y="2164320"/>
            <a:ext cx="2098287" cy="298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3919CBD-8AB8-4C37-B5DE-DA1810100601}"/>
              </a:ext>
            </a:extLst>
          </p:cNvPr>
          <p:cNvCxnSpPr>
            <a:endCxn id="49" idx="3"/>
          </p:cNvCxnSpPr>
          <p:nvPr/>
        </p:nvCxnSpPr>
        <p:spPr>
          <a:xfrm flipH="1">
            <a:off x="1957053" y="3324054"/>
            <a:ext cx="2083447" cy="182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折角形 86">
            <a:extLst>
              <a:ext uri="{FF2B5EF4-FFF2-40B4-BE49-F238E27FC236}">
                <a16:creationId xmlns:a16="http://schemas.microsoft.com/office/drawing/2014/main" id="{5F99655A-4872-41EE-B033-A4AE589A9B8F}"/>
              </a:ext>
            </a:extLst>
          </p:cNvPr>
          <p:cNvSpPr/>
          <p:nvPr/>
        </p:nvSpPr>
        <p:spPr>
          <a:xfrm>
            <a:off x="648906" y="6108670"/>
            <a:ext cx="1596541" cy="64260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客户端控件</a:t>
            </a:r>
          </a:p>
        </p:txBody>
      </p:sp>
    </p:spTree>
    <p:extLst>
      <p:ext uri="{BB962C8B-B14F-4D97-AF65-F5344CB8AC3E}">
        <p14:creationId xmlns:p14="http://schemas.microsoft.com/office/powerpoint/2010/main" val="326767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81936" y="170824"/>
            <a:ext cx="9123903" cy="2291024"/>
            <a:chOff x="2481943" y="361741"/>
            <a:chExt cx="9123903" cy="2291024"/>
          </a:xfrm>
        </p:grpSpPr>
        <p:sp>
          <p:nvSpPr>
            <p:cNvPr id="4" name="矩形 3"/>
            <p:cNvSpPr/>
            <p:nvPr/>
          </p:nvSpPr>
          <p:spPr>
            <a:xfrm>
              <a:off x="2481943" y="361741"/>
              <a:ext cx="9123903" cy="2291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/>
                <a:t>Browser/</a:t>
              </a:r>
              <a:r>
                <a:rPr lang="en-US" altLang="zh-CN" dirty="0" err="1"/>
                <a:t>framworks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59718" y="482324"/>
              <a:ext cx="8057211" cy="14871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/>
                <a:t>Controls</a:t>
              </a:r>
            </a:p>
            <a:p>
              <a:pPr algn="ctr"/>
              <a:r>
                <a:rPr lang="en-US" altLang="zh-CN" dirty="0"/>
                <a:t>(JS+CSS+…)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952699" y="1411793"/>
              <a:ext cx="7022112" cy="4220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-Embed-Control (bootstrap/</a:t>
              </a:r>
              <a:r>
                <a:rPr lang="en-US" altLang="zh-CN" dirty="0" err="1"/>
                <a:t>jquery</a:t>
              </a:r>
              <a:r>
                <a:rPr lang="en-US" altLang="zh-CN" dirty="0"/>
                <a:t>/…)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52699" y="774613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588261" y="774613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223823" y="778747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59718" y="2059912"/>
              <a:ext cx="8057211" cy="4220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-Transfer-Protocol (JS)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81936" y="2763293"/>
            <a:ext cx="9123903" cy="3989195"/>
            <a:chOff x="1688123" y="2652765"/>
            <a:chExt cx="9123903" cy="3989195"/>
          </a:xfrm>
        </p:grpSpPr>
        <p:sp>
          <p:nvSpPr>
            <p:cNvPr id="15" name="矩形 14"/>
            <p:cNvSpPr/>
            <p:nvPr/>
          </p:nvSpPr>
          <p:spPr>
            <a:xfrm>
              <a:off x="1688123" y="2652765"/>
              <a:ext cx="9123903" cy="3989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 Server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265898" y="2743199"/>
              <a:ext cx="8057211" cy="4220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-Transfer-Protocol (Restful + Nginx + Tornado)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265898" y="4813161"/>
              <a:ext cx="8057211" cy="1637881"/>
              <a:chOff x="2221468" y="3748035"/>
              <a:chExt cx="8057211" cy="163788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221468" y="3748035"/>
                <a:ext cx="8057211" cy="163788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altLang="zh-CN" dirty="0" err="1"/>
                  <a:t>HiveNet</a:t>
                </a:r>
                <a:r>
                  <a:rPr lang="en-US" altLang="zh-CN" dirty="0"/>
                  <a:t>-Embed-Control (Python)</a:t>
                </a:r>
                <a:endParaRPr lang="zh-CN" altLang="en-US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378519" y="3900432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Session</a:t>
                </a:r>
                <a:endParaRPr lang="zh-CN" altLang="en-US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376291" y="3900432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PL-Adapter</a:t>
                </a:r>
                <a:endParaRPr lang="zh-CN" altLang="en-US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6374063" y="3900434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Encryption</a:t>
                </a:r>
                <a:endParaRPr lang="zh-CN" altLang="en-US" dirty="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8371835" y="3900433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File</a:t>
                </a:r>
                <a:endParaRPr lang="zh-CN" altLang="en-US" dirty="0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378518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NoSQL</a:t>
                </a:r>
                <a:r>
                  <a:rPr lang="en-US" altLang="zh-CN" dirty="0"/>
                  <a:t> Engine</a:t>
                </a:r>
                <a:endParaRPr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376290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RDB Engine</a:t>
                </a:r>
                <a:endParaRPr lang="zh-CN" altLang="en-US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6374062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Local/ Remote Call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371835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2265897" y="3831771"/>
              <a:ext cx="8057212" cy="8306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422947" y="3913833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authentication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265897" y="3288320"/>
              <a:ext cx="8057211" cy="4220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 Server ( Service Bus + Generation Service + Job Service)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420720" y="3913832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i18n</a:t>
              </a:r>
              <a:endParaRPr lang="zh-CN" altLang="en-US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418492" y="3913832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Info edit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430004" y="3913831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36" name="上下箭头 35"/>
          <p:cNvSpPr/>
          <p:nvPr/>
        </p:nvSpPr>
        <p:spPr>
          <a:xfrm>
            <a:off x="6777290" y="2270931"/>
            <a:ext cx="371789" cy="562701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71066" y="2393961"/>
            <a:ext cx="30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0" y="10852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应用架构图</a:t>
            </a:r>
          </a:p>
        </p:txBody>
      </p:sp>
    </p:spTree>
    <p:extLst>
      <p:ext uri="{BB962C8B-B14F-4D97-AF65-F5344CB8AC3E}">
        <p14:creationId xmlns:p14="http://schemas.microsoft.com/office/powerpoint/2010/main" val="319211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B1041A-BFB3-4C74-8A07-CAB99E32667C}"/>
              </a:ext>
            </a:extLst>
          </p:cNvPr>
          <p:cNvSpPr txBox="1"/>
          <p:nvPr/>
        </p:nvSpPr>
        <p:spPr>
          <a:xfrm>
            <a:off x="-49358" y="-15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概念关系图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6A55E0-3D53-42FD-AB17-5537C5545044}"/>
              </a:ext>
            </a:extLst>
          </p:cNvPr>
          <p:cNvSpPr/>
          <p:nvPr/>
        </p:nvSpPr>
        <p:spPr>
          <a:xfrm>
            <a:off x="1738670" y="259080"/>
            <a:ext cx="9785716" cy="584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F8AC1B-7E36-49B4-B429-122796D972CD}"/>
              </a:ext>
            </a:extLst>
          </p:cNvPr>
          <p:cNvSpPr/>
          <p:nvPr/>
        </p:nvSpPr>
        <p:spPr>
          <a:xfrm>
            <a:off x="1738670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7D1812-DFD0-48AD-B464-0246EBB7FAF5}"/>
              </a:ext>
            </a:extLst>
          </p:cNvPr>
          <p:cNvSpPr/>
          <p:nvPr/>
        </p:nvSpPr>
        <p:spPr>
          <a:xfrm>
            <a:off x="5372343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72D9A-645F-4E3C-A70C-7BCF96BCC2C4}"/>
              </a:ext>
            </a:extLst>
          </p:cNvPr>
          <p:cNvSpPr/>
          <p:nvPr/>
        </p:nvSpPr>
        <p:spPr>
          <a:xfrm>
            <a:off x="9006016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281DA39-C866-4343-BC4C-8DCE6D66F1E0}"/>
              </a:ext>
            </a:extLst>
          </p:cNvPr>
          <p:cNvSpPr/>
          <p:nvPr/>
        </p:nvSpPr>
        <p:spPr>
          <a:xfrm>
            <a:off x="1238811" y="3180081"/>
            <a:ext cx="1203142" cy="73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Server-Control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72F4B31-51D6-4B66-A6C3-4FF0EDB58B7F}"/>
              </a:ext>
            </a:extLst>
          </p:cNvPr>
          <p:cNvSpPr/>
          <p:nvPr/>
        </p:nvSpPr>
        <p:spPr>
          <a:xfrm>
            <a:off x="3075067" y="3180081"/>
            <a:ext cx="1203142" cy="73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3965207-7B36-41D2-A7D2-388344344FD7}"/>
              </a:ext>
            </a:extLst>
          </p:cNvPr>
          <p:cNvCxnSpPr>
            <a:cxnSpLocks/>
            <a:stCxn id="7" idx="2"/>
            <a:endCxn id="135" idx="0"/>
          </p:cNvCxnSpPr>
          <p:nvPr/>
        </p:nvCxnSpPr>
        <p:spPr>
          <a:xfrm rot="5400000">
            <a:off x="5815207" y="1706341"/>
            <a:ext cx="571943" cy="10607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32065C-71E0-4253-AACE-3DAB66B132EF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16200000" flipH="1">
            <a:off x="6836294" y="1745954"/>
            <a:ext cx="570121" cy="979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9626209-71FF-485C-966E-4390F7555EC0}"/>
              </a:ext>
            </a:extLst>
          </p:cNvPr>
          <p:cNvCxnSpPr>
            <a:cxnSpLocks/>
            <a:stCxn id="7" idx="2"/>
            <a:endCxn id="132" idx="0"/>
          </p:cNvCxnSpPr>
          <p:nvPr/>
        </p:nvCxnSpPr>
        <p:spPr>
          <a:xfrm rot="5400000">
            <a:off x="3945152" y="-159562"/>
            <a:ext cx="576094" cy="4796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76205EE-10F5-42E0-9F48-D94F543878CC}"/>
              </a:ext>
            </a:extLst>
          </p:cNvPr>
          <p:cNvCxnSpPr>
            <a:cxnSpLocks/>
            <a:stCxn id="7" idx="2"/>
            <a:endCxn id="133" idx="0"/>
          </p:cNvCxnSpPr>
          <p:nvPr/>
        </p:nvCxnSpPr>
        <p:spPr>
          <a:xfrm rot="5400000">
            <a:off x="4865798" y="756932"/>
            <a:ext cx="571943" cy="2959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柱形 34">
            <a:extLst>
              <a:ext uri="{FF2B5EF4-FFF2-40B4-BE49-F238E27FC236}">
                <a16:creationId xmlns:a16="http://schemas.microsoft.com/office/drawing/2014/main" id="{15000DC9-8727-42F4-BCB0-870DBB661D4C}"/>
              </a:ext>
            </a:extLst>
          </p:cNvPr>
          <p:cNvSpPr/>
          <p:nvPr/>
        </p:nvSpPr>
        <p:spPr>
          <a:xfrm>
            <a:off x="8844521" y="3180080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36" name="圆柱形 35">
            <a:extLst>
              <a:ext uri="{FF2B5EF4-FFF2-40B4-BE49-F238E27FC236}">
                <a16:creationId xmlns:a16="http://schemas.microsoft.com/office/drawing/2014/main" id="{F6B15F09-FCEC-4208-97DE-F13D717F8BE1}"/>
              </a:ext>
            </a:extLst>
          </p:cNvPr>
          <p:cNvSpPr/>
          <p:nvPr/>
        </p:nvSpPr>
        <p:spPr>
          <a:xfrm>
            <a:off x="10798435" y="3171816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40AFA6E-BA8B-4530-B3F2-F1174F316A3B}"/>
              </a:ext>
            </a:extLst>
          </p:cNvPr>
          <p:cNvCxnSpPr>
            <a:stCxn id="7" idx="2"/>
            <a:endCxn id="35" idx="1"/>
          </p:cNvCxnSpPr>
          <p:nvPr/>
        </p:nvCxnSpPr>
        <p:spPr>
          <a:xfrm rot="16200000" flipH="1">
            <a:off x="7453544" y="1128703"/>
            <a:ext cx="1229360" cy="2873393"/>
          </a:xfrm>
          <a:prstGeom prst="bentConnector3">
            <a:avLst>
              <a:gd name="adj1" fmla="val 22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7556D7-4539-410F-A2E4-3125338EAD07}"/>
              </a:ext>
            </a:extLst>
          </p:cNvPr>
          <p:cNvCxnSpPr>
            <a:cxnSpLocks/>
            <a:stCxn id="7" idx="2"/>
            <a:endCxn id="36" idx="1"/>
          </p:cNvCxnSpPr>
          <p:nvPr/>
        </p:nvCxnSpPr>
        <p:spPr>
          <a:xfrm rot="16200000" flipH="1">
            <a:off x="8434633" y="147614"/>
            <a:ext cx="1221096" cy="4827307"/>
          </a:xfrm>
          <a:prstGeom prst="bentConnector3">
            <a:avLst>
              <a:gd name="adj1" fmla="val 22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E1309CC-984C-4A3B-BBC6-078FE8208E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27020" y="-785309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16CE5AEB-2901-436F-9EBC-9B21A351AE9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443856" y="1031527"/>
            <a:ext cx="3753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7ADAA4B-8059-4EF7-A5DB-196C4C268B0B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60692" y="-785310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4B33A96-BABC-4AAE-AFD8-0AD716693620}"/>
              </a:ext>
            </a:extLst>
          </p:cNvPr>
          <p:cNvGrpSpPr/>
          <p:nvPr/>
        </p:nvGrpSpPr>
        <p:grpSpPr>
          <a:xfrm>
            <a:off x="3499211" y="4413945"/>
            <a:ext cx="1437316" cy="936616"/>
            <a:chOff x="209914" y="4365042"/>
            <a:chExt cx="1437316" cy="936616"/>
          </a:xfrm>
        </p:grpSpPr>
        <p:sp>
          <p:nvSpPr>
            <p:cNvPr id="48" name="矩形: 剪去对角 47">
              <a:extLst>
                <a:ext uri="{FF2B5EF4-FFF2-40B4-BE49-F238E27FC236}">
                  <a16:creationId xmlns:a16="http://schemas.microsoft.com/office/drawing/2014/main" id="{B36065D1-2C20-4620-A105-1B88FA7DF51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50" name="矩形: 剪去对角 49">
              <a:extLst>
                <a:ext uri="{FF2B5EF4-FFF2-40B4-BE49-F238E27FC236}">
                  <a16:creationId xmlns:a16="http://schemas.microsoft.com/office/drawing/2014/main" id="{1F3F51E2-A1BB-4A71-9E64-D9049DD832B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51" name="矩形: 剪去对角 50">
              <a:extLst>
                <a:ext uri="{FF2B5EF4-FFF2-40B4-BE49-F238E27FC236}">
                  <a16:creationId xmlns:a16="http://schemas.microsoft.com/office/drawing/2014/main" id="{08D39A43-0FBE-4349-9F3C-234CAE376CC3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CAFC34C-9107-4335-BDAC-891D8CE77D65}"/>
              </a:ext>
            </a:extLst>
          </p:cNvPr>
          <p:cNvGrpSpPr/>
          <p:nvPr/>
        </p:nvGrpSpPr>
        <p:grpSpPr>
          <a:xfrm>
            <a:off x="7039647" y="4408865"/>
            <a:ext cx="1415920" cy="951856"/>
            <a:chOff x="3814952" y="4349802"/>
            <a:chExt cx="1415920" cy="951856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EEBE4D0-D0B7-4C06-8AF3-FE9EBC77D50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F7F47F05-6430-4463-8A46-2DD60946A4BD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2201D71-F891-4774-96AD-C5FB0A89FFA5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C8D0B28-CB2A-44D1-9EF1-2AEEABAC50A5}"/>
              </a:ext>
            </a:extLst>
          </p:cNvPr>
          <p:cNvCxnSpPr>
            <a:cxnSpLocks/>
            <a:stCxn id="113" idx="2"/>
            <a:endCxn id="48" idx="3"/>
          </p:cNvCxnSpPr>
          <p:nvPr/>
        </p:nvCxnSpPr>
        <p:spPr>
          <a:xfrm rot="5400000">
            <a:off x="4573211" y="3426682"/>
            <a:ext cx="525242" cy="1449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962E9FB-8A50-46F0-B948-2CD6CD92B1C6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 rot="16200000" flipH="1">
            <a:off x="5469946" y="3979231"/>
            <a:ext cx="508000" cy="32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B7F8482-F0C4-486A-8580-05BC950C18CD}"/>
              </a:ext>
            </a:extLst>
          </p:cNvPr>
          <p:cNvCxnSpPr>
            <a:cxnSpLocks/>
            <a:stCxn id="113" idx="2"/>
            <a:endCxn id="56" idx="0"/>
          </p:cNvCxnSpPr>
          <p:nvPr/>
        </p:nvCxnSpPr>
        <p:spPr>
          <a:xfrm rot="16200000" flipH="1">
            <a:off x="6340765" y="3108412"/>
            <a:ext cx="520162" cy="20807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B50A10-08FC-41D9-A5A8-B92F15095127}"/>
              </a:ext>
            </a:extLst>
          </p:cNvPr>
          <p:cNvGrpSpPr/>
          <p:nvPr/>
        </p:nvGrpSpPr>
        <p:grpSpPr>
          <a:xfrm>
            <a:off x="1800344" y="4416989"/>
            <a:ext cx="1415920" cy="951856"/>
            <a:chOff x="3814952" y="4349802"/>
            <a:chExt cx="1415920" cy="951856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D9951E9A-4A41-4313-94C6-57919498483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08DF6307-2234-4F88-86EC-F68D3087D6E0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C7EF1AB3-0647-4E33-8DA5-CA5F191D043F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47D41D9-460C-4E42-AC6B-8F1F50CAFA7B}"/>
              </a:ext>
            </a:extLst>
          </p:cNvPr>
          <p:cNvGrpSpPr/>
          <p:nvPr/>
        </p:nvGrpSpPr>
        <p:grpSpPr>
          <a:xfrm>
            <a:off x="316177" y="4416988"/>
            <a:ext cx="1411658" cy="972505"/>
            <a:chOff x="102817" y="4416988"/>
            <a:chExt cx="1411658" cy="972505"/>
          </a:xfrm>
        </p:grpSpPr>
        <p:sp>
          <p:nvSpPr>
            <p:cNvPr id="81" name="矩形: 折角 80">
              <a:extLst>
                <a:ext uri="{FF2B5EF4-FFF2-40B4-BE49-F238E27FC236}">
                  <a16:creationId xmlns:a16="http://schemas.microsoft.com/office/drawing/2014/main" id="{30A70F41-45AD-4138-92CF-7C89040A41AC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82" name="矩形: 折角 81">
              <a:extLst>
                <a:ext uri="{FF2B5EF4-FFF2-40B4-BE49-F238E27FC236}">
                  <a16:creationId xmlns:a16="http://schemas.microsoft.com/office/drawing/2014/main" id="{9E76BEFF-FF70-4DB9-88A6-BAF70FE892E1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83" name="矩形: 折角 82">
              <a:extLst>
                <a:ext uri="{FF2B5EF4-FFF2-40B4-BE49-F238E27FC236}">
                  <a16:creationId xmlns:a16="http://schemas.microsoft.com/office/drawing/2014/main" id="{423F49DB-E7CB-41D4-9D3A-9BEE032806C3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BBE48162-9578-4414-93C7-102154A05C1D}"/>
              </a:ext>
            </a:extLst>
          </p:cNvPr>
          <p:cNvCxnSpPr>
            <a:stCxn id="13" idx="2"/>
            <a:endCxn id="81" idx="0"/>
          </p:cNvCxnSpPr>
          <p:nvPr/>
        </p:nvCxnSpPr>
        <p:spPr>
          <a:xfrm rot="5400000">
            <a:off x="1128971" y="3705576"/>
            <a:ext cx="505387" cy="9174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3321CB07-C88D-4947-A6D4-F8D1DBA2D2A2}"/>
              </a:ext>
            </a:extLst>
          </p:cNvPr>
          <p:cNvCxnSpPr>
            <a:stCxn id="13" idx="2"/>
            <a:endCxn id="78" idx="0"/>
          </p:cNvCxnSpPr>
          <p:nvPr/>
        </p:nvCxnSpPr>
        <p:spPr>
          <a:xfrm rot="16200000" flipH="1">
            <a:off x="1868454" y="3883528"/>
            <a:ext cx="505388" cy="561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32654C5-6C41-41A2-B71B-42BA6D312E81}"/>
              </a:ext>
            </a:extLst>
          </p:cNvPr>
          <p:cNvGrpSpPr/>
          <p:nvPr/>
        </p:nvGrpSpPr>
        <p:grpSpPr>
          <a:xfrm>
            <a:off x="8744670" y="4416988"/>
            <a:ext cx="1411658" cy="972505"/>
            <a:chOff x="102817" y="4416988"/>
            <a:chExt cx="1411658" cy="972505"/>
          </a:xfrm>
        </p:grpSpPr>
        <p:sp>
          <p:nvSpPr>
            <p:cNvPr id="90" name="矩形: 折角 89">
              <a:extLst>
                <a:ext uri="{FF2B5EF4-FFF2-40B4-BE49-F238E27FC236}">
                  <a16:creationId xmlns:a16="http://schemas.microsoft.com/office/drawing/2014/main" id="{38943D0B-B6A1-4025-A65E-E5F2C7D809D1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1" name="矩形: 折角 90">
              <a:extLst>
                <a:ext uri="{FF2B5EF4-FFF2-40B4-BE49-F238E27FC236}">
                  <a16:creationId xmlns:a16="http://schemas.microsoft.com/office/drawing/2014/main" id="{78221066-DAD4-450D-8269-2EA674BEF245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2" name="矩形: 折角 91">
              <a:extLst>
                <a:ext uri="{FF2B5EF4-FFF2-40B4-BE49-F238E27FC236}">
                  <a16:creationId xmlns:a16="http://schemas.microsoft.com/office/drawing/2014/main" id="{EC1ED558-127C-4C4A-A563-5E0715A58B55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5BA11FC-B5BF-445B-8B12-12E8DADA0E7E}"/>
              </a:ext>
            </a:extLst>
          </p:cNvPr>
          <p:cNvCxnSpPr>
            <a:cxnSpLocks/>
            <a:stCxn id="113" idx="2"/>
            <a:endCxn id="90" idx="0"/>
          </p:cNvCxnSpPr>
          <p:nvPr/>
        </p:nvCxnSpPr>
        <p:spPr>
          <a:xfrm rot="16200000" flipH="1">
            <a:off x="7191814" y="2257362"/>
            <a:ext cx="528285" cy="3790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2E76378-CDF1-48F4-983C-DC0AE52029D1}"/>
              </a:ext>
            </a:extLst>
          </p:cNvPr>
          <p:cNvGrpSpPr/>
          <p:nvPr/>
        </p:nvGrpSpPr>
        <p:grpSpPr>
          <a:xfrm>
            <a:off x="519377" y="5768551"/>
            <a:ext cx="1411658" cy="972505"/>
            <a:chOff x="102817" y="4416988"/>
            <a:chExt cx="1411658" cy="972505"/>
          </a:xfrm>
        </p:grpSpPr>
        <p:sp>
          <p:nvSpPr>
            <p:cNvPr id="96" name="矩形: 折角 95">
              <a:extLst>
                <a:ext uri="{FF2B5EF4-FFF2-40B4-BE49-F238E27FC236}">
                  <a16:creationId xmlns:a16="http://schemas.microsoft.com/office/drawing/2014/main" id="{E4705266-A2E2-431F-950B-9CF8C5EEF086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7" name="矩形: 折角 96">
              <a:extLst>
                <a:ext uri="{FF2B5EF4-FFF2-40B4-BE49-F238E27FC236}">
                  <a16:creationId xmlns:a16="http://schemas.microsoft.com/office/drawing/2014/main" id="{B8C476A8-12DB-46E8-BE76-7F8741620D28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8" name="矩形: 折角 97">
              <a:extLst>
                <a:ext uri="{FF2B5EF4-FFF2-40B4-BE49-F238E27FC236}">
                  <a16:creationId xmlns:a16="http://schemas.microsoft.com/office/drawing/2014/main" id="{71D437C7-EEFC-4E86-915D-BF4D66FC5F2C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63A12FC-AA0E-4DC1-92E1-8B7E18A4ED08}"/>
              </a:ext>
            </a:extLst>
          </p:cNvPr>
          <p:cNvCxnSpPr>
            <a:stCxn id="83" idx="2"/>
            <a:endCxn id="96" idx="0"/>
          </p:cNvCxnSpPr>
          <p:nvPr/>
        </p:nvCxnSpPr>
        <p:spPr>
          <a:xfrm>
            <a:off x="1121066" y="5389493"/>
            <a:ext cx="5080" cy="37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781BF1E-5A5C-48B5-AAB8-67D4BA565FD5}"/>
              </a:ext>
            </a:extLst>
          </p:cNvPr>
          <p:cNvGrpSpPr/>
          <p:nvPr/>
        </p:nvGrpSpPr>
        <p:grpSpPr>
          <a:xfrm>
            <a:off x="3001504" y="5772916"/>
            <a:ext cx="1437316" cy="936616"/>
            <a:chOff x="209914" y="4365042"/>
            <a:chExt cx="1437316" cy="936616"/>
          </a:xfrm>
        </p:grpSpPr>
        <p:sp>
          <p:nvSpPr>
            <p:cNvPr id="102" name="矩形: 剪去对角 101">
              <a:extLst>
                <a:ext uri="{FF2B5EF4-FFF2-40B4-BE49-F238E27FC236}">
                  <a16:creationId xmlns:a16="http://schemas.microsoft.com/office/drawing/2014/main" id="{E40A35C3-BFC4-403A-B504-1A5D6D2F26DF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03" name="矩形: 剪去对角 102">
              <a:extLst>
                <a:ext uri="{FF2B5EF4-FFF2-40B4-BE49-F238E27FC236}">
                  <a16:creationId xmlns:a16="http://schemas.microsoft.com/office/drawing/2014/main" id="{A5374738-9DB0-4954-B47C-B27E8D9B6F7E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04" name="矩形: 剪去对角 103">
              <a:extLst>
                <a:ext uri="{FF2B5EF4-FFF2-40B4-BE49-F238E27FC236}">
                  <a16:creationId xmlns:a16="http://schemas.microsoft.com/office/drawing/2014/main" id="{E4E98A2C-1949-4077-8BCA-9BB03C5C01AD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E9D1512-B3CC-4955-9EA1-3BF4177A3D57}"/>
              </a:ext>
            </a:extLst>
          </p:cNvPr>
          <p:cNvGrpSpPr/>
          <p:nvPr/>
        </p:nvGrpSpPr>
        <p:grpSpPr>
          <a:xfrm>
            <a:off x="4786089" y="5771898"/>
            <a:ext cx="1415920" cy="951856"/>
            <a:chOff x="3814952" y="4349802"/>
            <a:chExt cx="1415920" cy="951856"/>
          </a:xfrm>
        </p:grpSpPr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BA2D6D7D-3517-4045-80A4-861C5BE82946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60F1AC3-A070-447F-9985-005EE49B73CB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C0C1702-916E-41F2-AB5A-93B6783DA057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42252F2C-62E9-4896-884B-D4D6D72601FB}"/>
              </a:ext>
            </a:extLst>
          </p:cNvPr>
          <p:cNvCxnSpPr>
            <a:stCxn id="51" idx="1"/>
            <a:endCxn id="102" idx="3"/>
          </p:cNvCxnSpPr>
          <p:nvPr/>
        </p:nvCxnSpPr>
        <p:spPr>
          <a:xfrm rot="5400000">
            <a:off x="3757839" y="5206205"/>
            <a:ext cx="422355" cy="711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4823D744-6C5D-4048-B43C-361A6B8AA42F}"/>
              </a:ext>
            </a:extLst>
          </p:cNvPr>
          <p:cNvCxnSpPr>
            <a:stCxn id="51" idx="1"/>
            <a:endCxn id="106" idx="0"/>
          </p:cNvCxnSpPr>
          <p:nvPr/>
        </p:nvCxnSpPr>
        <p:spPr>
          <a:xfrm rot="16200000" flipH="1">
            <a:off x="4645436" y="5029673"/>
            <a:ext cx="421337" cy="1063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5EE7A7EB-9B0E-4E3B-B02C-C5656A46D0FB}"/>
              </a:ext>
            </a:extLst>
          </p:cNvPr>
          <p:cNvSpPr/>
          <p:nvPr/>
        </p:nvSpPr>
        <p:spPr>
          <a:xfrm>
            <a:off x="4958903" y="3157183"/>
            <a:ext cx="1203142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Client-Control</a:t>
            </a:r>
            <a:endParaRPr lang="zh-CN" altLang="en-US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921F14E-29CC-4D7B-9635-E87994236DB8}"/>
              </a:ext>
            </a:extLst>
          </p:cNvPr>
          <p:cNvGrpSpPr/>
          <p:nvPr/>
        </p:nvGrpSpPr>
        <p:grpSpPr>
          <a:xfrm>
            <a:off x="5285847" y="4396703"/>
            <a:ext cx="1415920" cy="951856"/>
            <a:chOff x="3814952" y="4349802"/>
            <a:chExt cx="1415920" cy="951856"/>
          </a:xfrm>
        </p:grpSpPr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C98E59A1-B4FE-4C91-870C-A9868BBE041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3673D40-43B4-4247-B940-FB4E475A7320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9990AF1E-812B-4EFA-A278-33F670948C9F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Client-Control</a:t>
              </a:r>
              <a:endParaRPr lang="zh-CN" altLang="en-US" dirty="0"/>
            </a:p>
          </p:txBody>
        </p:sp>
      </p:grp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D1BCBB0-996B-4811-8847-9F27C57E1939}"/>
              </a:ext>
            </a:extLst>
          </p:cNvPr>
          <p:cNvSpPr/>
          <p:nvPr/>
        </p:nvSpPr>
        <p:spPr>
          <a:xfrm>
            <a:off x="7008265" y="3171816"/>
            <a:ext cx="1203142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E77840C-E8A8-4A45-AEB9-94357A711E15}"/>
              </a:ext>
            </a:extLst>
          </p:cNvPr>
          <p:cNvSpPr/>
          <p:nvPr/>
        </p:nvSpPr>
        <p:spPr>
          <a:xfrm>
            <a:off x="1075366" y="2526814"/>
            <a:ext cx="1519007" cy="4983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08B3BA0B-CC85-4160-9FF3-F992DC64EA9F}"/>
              </a:ext>
            </a:extLst>
          </p:cNvPr>
          <p:cNvSpPr/>
          <p:nvPr/>
        </p:nvSpPr>
        <p:spPr>
          <a:xfrm>
            <a:off x="2912506" y="2522663"/>
            <a:ext cx="1519007" cy="4983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C59B29-0E02-4DE9-A4D7-453B0CBFE885}"/>
              </a:ext>
            </a:extLst>
          </p:cNvPr>
          <p:cNvSpPr/>
          <p:nvPr/>
        </p:nvSpPr>
        <p:spPr>
          <a:xfrm>
            <a:off x="4811323" y="2522663"/>
            <a:ext cx="1519007" cy="498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E19E3C2E-D18E-4E96-B10B-92A952C49CA7}"/>
              </a:ext>
            </a:extLst>
          </p:cNvPr>
          <p:cNvSpPr/>
          <p:nvPr/>
        </p:nvSpPr>
        <p:spPr>
          <a:xfrm>
            <a:off x="6851676" y="2520841"/>
            <a:ext cx="1519007" cy="498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273CC9D-E495-4797-BB88-EE63BCB8BECD}"/>
              </a:ext>
            </a:extLst>
          </p:cNvPr>
          <p:cNvCxnSpPr>
            <a:stCxn id="132" idx="4"/>
            <a:endCxn id="13" idx="0"/>
          </p:cNvCxnSpPr>
          <p:nvPr/>
        </p:nvCxnSpPr>
        <p:spPr>
          <a:xfrm>
            <a:off x="1834870" y="3025205"/>
            <a:ext cx="5512" cy="15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4D50FE2A-4C95-409B-AF5E-6BA56D190EB6}"/>
              </a:ext>
            </a:extLst>
          </p:cNvPr>
          <p:cNvCxnSpPr>
            <a:stCxn id="133" idx="4"/>
            <a:endCxn id="15" idx="0"/>
          </p:cNvCxnSpPr>
          <p:nvPr/>
        </p:nvCxnSpPr>
        <p:spPr>
          <a:xfrm>
            <a:off x="3672010" y="3021054"/>
            <a:ext cx="4628" cy="15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728CC9B-4117-4A91-8471-274AD20A6539}"/>
              </a:ext>
            </a:extLst>
          </p:cNvPr>
          <p:cNvCxnSpPr>
            <a:stCxn id="135" idx="4"/>
            <a:endCxn id="113" idx="0"/>
          </p:cNvCxnSpPr>
          <p:nvPr/>
        </p:nvCxnSpPr>
        <p:spPr>
          <a:xfrm flipH="1">
            <a:off x="5560474" y="3021054"/>
            <a:ext cx="10353" cy="13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36169B9-9514-4D17-998E-DF5A78760B0A}"/>
              </a:ext>
            </a:extLst>
          </p:cNvPr>
          <p:cNvCxnSpPr>
            <a:stCxn id="136" idx="4"/>
            <a:endCxn id="123" idx="0"/>
          </p:cNvCxnSpPr>
          <p:nvPr/>
        </p:nvCxnSpPr>
        <p:spPr>
          <a:xfrm flipH="1">
            <a:off x="7609836" y="3019232"/>
            <a:ext cx="1344" cy="15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0" y="171199"/>
            <a:ext cx="19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Web</a:t>
            </a:r>
            <a:r>
              <a:rPr lang="zh-CN" altLang="en-US" sz="2400" dirty="0"/>
              <a:t>服务架构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1289DF-327A-4865-B09A-24C0143C7FC6}"/>
              </a:ext>
            </a:extLst>
          </p:cNvPr>
          <p:cNvSpPr/>
          <p:nvPr/>
        </p:nvSpPr>
        <p:spPr>
          <a:xfrm>
            <a:off x="3088640" y="1706880"/>
            <a:ext cx="965200" cy="1463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339F0E-BB5A-448E-8457-FB61E642FFC0}"/>
              </a:ext>
            </a:extLst>
          </p:cNvPr>
          <p:cNvSpPr/>
          <p:nvPr/>
        </p:nvSpPr>
        <p:spPr>
          <a:xfrm>
            <a:off x="3088640" y="3688080"/>
            <a:ext cx="965200" cy="1463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EC67AB-B83A-4EC8-BA4D-E3677721F2DF}"/>
              </a:ext>
            </a:extLst>
          </p:cNvPr>
          <p:cNvSpPr/>
          <p:nvPr/>
        </p:nvSpPr>
        <p:spPr>
          <a:xfrm>
            <a:off x="1727200" y="2346960"/>
            <a:ext cx="528320" cy="2164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B6DF43-D5FF-481B-AE60-63EEAD732386}"/>
              </a:ext>
            </a:extLst>
          </p:cNvPr>
          <p:cNvCxnSpPr/>
          <p:nvPr/>
        </p:nvCxnSpPr>
        <p:spPr>
          <a:xfrm>
            <a:off x="670560" y="290576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A0C898-FC47-43FF-B0A3-6EB45706B445}"/>
              </a:ext>
            </a:extLst>
          </p:cNvPr>
          <p:cNvSpPr txBox="1"/>
          <p:nvPr/>
        </p:nvSpPr>
        <p:spPr>
          <a:xfrm>
            <a:off x="640795" y="252626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16BC13-C610-4B2C-9D27-27369E7A983A}"/>
              </a:ext>
            </a:extLst>
          </p:cNvPr>
          <p:cNvCxnSpPr/>
          <p:nvPr/>
        </p:nvCxnSpPr>
        <p:spPr>
          <a:xfrm flipH="1">
            <a:off x="670560" y="391160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8D3E7C4-E604-443A-A798-379A13DF4E4A}"/>
              </a:ext>
            </a:extLst>
          </p:cNvPr>
          <p:cNvSpPr txBox="1"/>
          <p:nvPr/>
        </p:nvSpPr>
        <p:spPr>
          <a:xfrm>
            <a:off x="574751" y="3942080"/>
            <a:ext cx="1213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html/xml/</a:t>
            </a:r>
          </a:p>
          <a:p>
            <a:r>
              <a:rPr lang="en-US" altLang="zh-CN" dirty="0"/>
              <a:t>file/stream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0284A0-4F16-407C-A604-264490C9B6D5}"/>
              </a:ext>
            </a:extLst>
          </p:cNvPr>
          <p:cNvSpPr txBox="1"/>
          <p:nvPr/>
        </p:nvSpPr>
        <p:spPr>
          <a:xfrm>
            <a:off x="1437362" y="16625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请求分发</a:t>
            </a:r>
            <a:endParaRPr lang="en-US" altLang="zh-CN" dirty="0"/>
          </a:p>
          <a:p>
            <a:pPr algn="ctr"/>
            <a:r>
              <a:rPr lang="zh-CN" altLang="en-US" dirty="0"/>
              <a:t>（硬件）</a:t>
            </a:r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ADD28637-9052-458B-8DE0-53037EF25E66}"/>
              </a:ext>
            </a:extLst>
          </p:cNvPr>
          <p:cNvSpPr/>
          <p:nvPr/>
        </p:nvSpPr>
        <p:spPr>
          <a:xfrm>
            <a:off x="6533434" y="115669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</a:t>
            </a:r>
            <a:r>
              <a:rPr lang="zh-CN" altLang="en-US" dirty="0"/>
              <a:t>（</a:t>
            </a:r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/file</a:t>
            </a:r>
            <a:r>
              <a:rPr lang="zh-CN" altLang="en-US" dirty="0"/>
              <a:t>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99DAD4-F8BD-4F92-9D9A-6E0462B3B74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053840" y="911275"/>
            <a:ext cx="2479594" cy="1527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1645A0-AB54-4297-AD0A-F14F3FC09D5C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255520" y="2438400"/>
            <a:ext cx="8331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216694-CE2E-4AFC-A076-8F69599662D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255520" y="3429000"/>
            <a:ext cx="8331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87C08CD-5E42-4470-B3E3-C11A98E3DBFF}"/>
              </a:ext>
            </a:extLst>
          </p:cNvPr>
          <p:cNvSpPr/>
          <p:nvPr/>
        </p:nvSpPr>
        <p:spPr>
          <a:xfrm>
            <a:off x="6533434" y="3382694"/>
            <a:ext cx="1084433" cy="1591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AC852D-2E6E-4E63-A3C5-DD2CFF6C0D66}"/>
              </a:ext>
            </a:extLst>
          </p:cNvPr>
          <p:cNvSpPr/>
          <p:nvPr/>
        </p:nvSpPr>
        <p:spPr>
          <a:xfrm>
            <a:off x="6533435" y="5069840"/>
            <a:ext cx="1084433" cy="1591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4" name="流程图: 多文档 33">
            <a:extLst>
              <a:ext uri="{FF2B5EF4-FFF2-40B4-BE49-F238E27FC236}">
                <a16:creationId xmlns:a16="http://schemas.microsoft.com/office/drawing/2014/main" id="{038141A4-724F-4942-BB24-181001D0DA30}"/>
              </a:ext>
            </a:extLst>
          </p:cNvPr>
          <p:cNvSpPr/>
          <p:nvPr/>
        </p:nvSpPr>
        <p:spPr>
          <a:xfrm>
            <a:off x="6533434" y="1701997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</a:t>
            </a:r>
            <a:r>
              <a:rPr lang="zh-CN" altLang="en-US" dirty="0"/>
              <a:t>（</a:t>
            </a:r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/file</a:t>
            </a:r>
            <a:r>
              <a:rPr lang="zh-CN" altLang="en-US" dirty="0"/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C5595AC-3558-414C-9103-C90DF88F13D7}"/>
              </a:ext>
            </a:extLst>
          </p:cNvPr>
          <p:cNvCxnSpPr>
            <a:stCxn id="5" idx="3"/>
            <a:endCxn id="34" idx="1"/>
          </p:cNvCxnSpPr>
          <p:nvPr/>
        </p:nvCxnSpPr>
        <p:spPr>
          <a:xfrm>
            <a:off x="4053840" y="2438400"/>
            <a:ext cx="2479594" cy="5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5748E1-60E1-49FA-89BB-F9EAE7E4B89A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4053840" y="2438400"/>
            <a:ext cx="2479594" cy="1739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84B8CB9-D5EA-4D94-9689-35F564D71500}"/>
              </a:ext>
            </a:extLst>
          </p:cNvPr>
          <p:cNvCxnSpPr>
            <a:stCxn id="5" idx="3"/>
            <a:endCxn id="30" idx="1"/>
          </p:cNvCxnSpPr>
          <p:nvPr/>
        </p:nvCxnSpPr>
        <p:spPr>
          <a:xfrm>
            <a:off x="4053840" y="2438400"/>
            <a:ext cx="2479595" cy="3427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8307F24-5FA8-4831-8716-5EAA89D8B605}"/>
              </a:ext>
            </a:extLst>
          </p:cNvPr>
          <p:cNvSpPr txBox="1"/>
          <p:nvPr/>
        </p:nvSpPr>
        <p:spPr>
          <a:xfrm>
            <a:off x="6096000" y="3895913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9327A7-A6C2-497F-A589-433F27338566}"/>
              </a:ext>
            </a:extLst>
          </p:cNvPr>
          <p:cNvSpPr txBox="1"/>
          <p:nvPr/>
        </p:nvSpPr>
        <p:spPr>
          <a:xfrm>
            <a:off x="2787693" y="415111"/>
            <a:ext cx="156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静态资源分离</a:t>
            </a:r>
            <a:endParaRPr lang="en-US" altLang="zh-CN" dirty="0"/>
          </a:p>
          <a:p>
            <a:pPr algn="ctr"/>
            <a:r>
              <a:rPr lang="en-US" altLang="zh-CN" dirty="0"/>
              <a:t>Https</a:t>
            </a:r>
            <a:r>
              <a:rPr lang="zh-CN" altLang="en-US" dirty="0"/>
              <a:t>验证</a:t>
            </a:r>
            <a:endParaRPr lang="en-US" altLang="zh-CN" dirty="0"/>
          </a:p>
          <a:p>
            <a:pPr algn="ctr"/>
            <a:r>
              <a:rPr lang="zh-CN" altLang="en-US" dirty="0"/>
              <a:t>反向代理</a:t>
            </a:r>
            <a:endParaRPr lang="en-US" altLang="zh-CN" dirty="0"/>
          </a:p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3CF304-2359-4C37-9C29-58163BECE9AE}"/>
              </a:ext>
            </a:extLst>
          </p:cNvPr>
          <p:cNvSpPr txBox="1"/>
          <p:nvPr/>
        </p:nvSpPr>
        <p:spPr>
          <a:xfrm>
            <a:off x="5019040" y="16575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静态资源请求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8AFAA9-D1D9-4593-8E2B-17B82992F2A3}"/>
              </a:ext>
            </a:extLst>
          </p:cNvPr>
          <p:cNvSpPr txBox="1"/>
          <p:nvPr/>
        </p:nvSpPr>
        <p:spPr>
          <a:xfrm>
            <a:off x="6095999" y="554408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F81BD7-C37A-408F-AE88-32FB3D472AAE}"/>
              </a:ext>
            </a:extLst>
          </p:cNvPr>
          <p:cNvSpPr txBox="1"/>
          <p:nvPr/>
        </p:nvSpPr>
        <p:spPr>
          <a:xfrm>
            <a:off x="4989113" y="4752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动态资源请求</a:t>
            </a:r>
          </a:p>
        </p:txBody>
      </p:sp>
    </p:spTree>
    <p:extLst>
      <p:ext uri="{BB962C8B-B14F-4D97-AF65-F5344CB8AC3E}">
        <p14:creationId xmlns:p14="http://schemas.microsoft.com/office/powerpoint/2010/main" val="29863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64E919-CFC0-4A92-8CC0-C45B17320630}"/>
              </a:ext>
            </a:extLst>
          </p:cNvPr>
          <p:cNvSpPr txBox="1"/>
          <p:nvPr/>
        </p:nvSpPr>
        <p:spPr>
          <a:xfrm>
            <a:off x="0" y="171199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HiveNet</a:t>
            </a:r>
            <a:r>
              <a:rPr lang="en-US" altLang="zh-CN" sz="2400" dirty="0"/>
              <a:t> Server</a:t>
            </a:r>
            <a:r>
              <a:rPr lang="zh-CN" altLang="en-US" sz="2400" dirty="0"/>
              <a:t>架构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6EEF641A-EFFE-4939-9A08-97DA9CE26B5B}"/>
              </a:ext>
            </a:extLst>
          </p:cNvPr>
          <p:cNvSpPr/>
          <p:nvPr/>
        </p:nvSpPr>
        <p:spPr>
          <a:xfrm>
            <a:off x="8901721" y="274320"/>
            <a:ext cx="633047" cy="6289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Service Bus</a:t>
            </a:r>
            <a:endParaRPr lang="zh-CN" altLang="en-US" dirty="0"/>
          </a:p>
        </p:txBody>
      </p:sp>
      <p:sp>
        <p:nvSpPr>
          <p:cNvPr id="6" name="流程图: 延期 5">
            <a:extLst>
              <a:ext uri="{FF2B5EF4-FFF2-40B4-BE49-F238E27FC236}">
                <a16:creationId xmlns:a16="http://schemas.microsoft.com/office/drawing/2014/main" id="{721ECA60-289D-4E83-911F-341083C9638E}"/>
              </a:ext>
            </a:extLst>
          </p:cNvPr>
          <p:cNvSpPr/>
          <p:nvPr/>
        </p:nvSpPr>
        <p:spPr>
          <a:xfrm>
            <a:off x="3360983" y="3824666"/>
            <a:ext cx="1728316" cy="57275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Generation Service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5D8DE0-D0AA-429A-B486-DDF705EACD91}"/>
              </a:ext>
            </a:extLst>
          </p:cNvPr>
          <p:cNvSpPr/>
          <p:nvPr/>
        </p:nvSpPr>
        <p:spPr>
          <a:xfrm>
            <a:off x="586430" y="3754327"/>
            <a:ext cx="1919235" cy="7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Service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8FA52A-A137-4A58-AF8B-A02ECB333CE3}"/>
              </a:ext>
            </a:extLst>
          </p:cNvPr>
          <p:cNvCxnSpPr/>
          <p:nvPr/>
        </p:nvCxnSpPr>
        <p:spPr>
          <a:xfrm flipH="1">
            <a:off x="9534768" y="632864"/>
            <a:ext cx="1864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222480-B5D6-4520-91DC-D5DB77473632}"/>
              </a:ext>
            </a:extLst>
          </p:cNvPr>
          <p:cNvCxnSpPr>
            <a:cxnSpLocks/>
          </p:cNvCxnSpPr>
          <p:nvPr/>
        </p:nvCxnSpPr>
        <p:spPr>
          <a:xfrm>
            <a:off x="9534768" y="1178560"/>
            <a:ext cx="194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65E90-8794-48E1-BE81-2423C9CEF57A}"/>
              </a:ext>
            </a:extLst>
          </p:cNvPr>
          <p:cNvSpPr txBox="1"/>
          <p:nvPr/>
        </p:nvSpPr>
        <p:spPr>
          <a:xfrm>
            <a:off x="9507996" y="171199"/>
            <a:ext cx="27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Static Resource Request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1740E8-84C2-48FA-AF5D-695FB254625C}"/>
              </a:ext>
            </a:extLst>
          </p:cNvPr>
          <p:cNvSpPr txBox="1"/>
          <p:nvPr/>
        </p:nvSpPr>
        <p:spPr>
          <a:xfrm>
            <a:off x="9507996" y="80922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Redirect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77DDF5-E4A0-48C9-BAC4-8113D7D0F599}"/>
              </a:ext>
            </a:extLst>
          </p:cNvPr>
          <p:cNvSpPr/>
          <p:nvPr/>
        </p:nvSpPr>
        <p:spPr>
          <a:xfrm>
            <a:off x="6671707" y="5042343"/>
            <a:ext cx="541893" cy="15210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3906261-2D2C-47D3-A4C5-FFBF22AA0477}"/>
              </a:ext>
            </a:extLst>
          </p:cNvPr>
          <p:cNvSpPr/>
          <p:nvPr/>
        </p:nvSpPr>
        <p:spPr>
          <a:xfrm>
            <a:off x="3360005" y="5252720"/>
            <a:ext cx="1203142" cy="13106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Server-Control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29B709-8F13-41A5-94C2-25AB9898CD66}"/>
              </a:ext>
            </a:extLst>
          </p:cNvPr>
          <p:cNvCxnSpPr/>
          <p:nvPr/>
        </p:nvCxnSpPr>
        <p:spPr>
          <a:xfrm>
            <a:off x="7213600" y="5162771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1A55D54-0938-4045-BF63-DB52CC707997}"/>
              </a:ext>
            </a:extLst>
          </p:cNvPr>
          <p:cNvCxnSpPr/>
          <p:nvPr/>
        </p:nvCxnSpPr>
        <p:spPr>
          <a:xfrm flipH="1">
            <a:off x="9534768" y="5679440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B895C7-135A-4DFC-A191-0631C770ECC0}"/>
              </a:ext>
            </a:extLst>
          </p:cNvPr>
          <p:cNvCxnSpPr/>
          <p:nvPr/>
        </p:nvCxnSpPr>
        <p:spPr>
          <a:xfrm>
            <a:off x="9534768" y="6248400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3997A-5A85-4013-A9B0-E7792A1DA608}"/>
              </a:ext>
            </a:extLst>
          </p:cNvPr>
          <p:cNvCxnSpPr/>
          <p:nvPr/>
        </p:nvCxnSpPr>
        <p:spPr>
          <a:xfrm flipH="1">
            <a:off x="7213600" y="5679440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F48F48-8C0F-4164-926E-1CE5CAFD092F}"/>
              </a:ext>
            </a:extLst>
          </p:cNvPr>
          <p:cNvCxnSpPr/>
          <p:nvPr/>
        </p:nvCxnSpPr>
        <p:spPr>
          <a:xfrm>
            <a:off x="7213600" y="6248400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D8D0C0-5CE1-4CB9-BDEA-08D2623B2BD4}"/>
              </a:ext>
            </a:extLst>
          </p:cNvPr>
          <p:cNvCxnSpPr/>
          <p:nvPr/>
        </p:nvCxnSpPr>
        <p:spPr>
          <a:xfrm flipH="1">
            <a:off x="4563147" y="5679440"/>
            <a:ext cx="2108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9D4193-A895-4C08-A2F6-B7FD41B82670}"/>
              </a:ext>
            </a:extLst>
          </p:cNvPr>
          <p:cNvCxnSpPr/>
          <p:nvPr/>
        </p:nvCxnSpPr>
        <p:spPr>
          <a:xfrm>
            <a:off x="4563147" y="6248400"/>
            <a:ext cx="2108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25B69AA-38A0-4CE5-A4CC-868FABEE4E58}"/>
              </a:ext>
            </a:extLst>
          </p:cNvPr>
          <p:cNvSpPr txBox="1"/>
          <p:nvPr/>
        </p:nvSpPr>
        <p:spPr>
          <a:xfrm>
            <a:off x="7400845" y="477939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Regedit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761B09-4F9C-4435-A146-233B70598019}"/>
              </a:ext>
            </a:extLst>
          </p:cNvPr>
          <p:cNvSpPr txBox="1"/>
          <p:nvPr/>
        </p:nvSpPr>
        <p:spPr>
          <a:xfrm>
            <a:off x="9596888" y="5226437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Request (Restful </a:t>
            </a:r>
            <a:r>
              <a:rPr lang="en-US" altLang="zh-CN" dirty="0" err="1"/>
              <a:t>Api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D7401C-C432-406E-90A6-2C0FF060B244}"/>
              </a:ext>
            </a:extLst>
          </p:cNvPr>
          <p:cNvSpPr txBox="1"/>
          <p:nvPr/>
        </p:nvSpPr>
        <p:spPr>
          <a:xfrm>
            <a:off x="7198875" y="5129478"/>
            <a:ext cx="173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Find Instance</a:t>
            </a:r>
          </a:p>
          <a:p>
            <a:r>
              <a:rPr lang="en-US" altLang="zh-CN" dirty="0"/>
              <a:t>And Call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3D29F3-CE3A-4A96-BBBA-5F849B5B1483}"/>
              </a:ext>
            </a:extLst>
          </p:cNvPr>
          <p:cNvSpPr txBox="1"/>
          <p:nvPr/>
        </p:nvSpPr>
        <p:spPr>
          <a:xfrm>
            <a:off x="4516075" y="5310108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Call (With Ins Para)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5A950B-790B-4357-A9CB-FCD6B23EE8E8}"/>
              </a:ext>
            </a:extLst>
          </p:cNvPr>
          <p:cNvSpPr txBox="1"/>
          <p:nvPr/>
        </p:nvSpPr>
        <p:spPr>
          <a:xfrm>
            <a:off x="5066835" y="593758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(5) Feedback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9B847F-5AEC-418C-A10F-B670B0F083C3}"/>
              </a:ext>
            </a:extLst>
          </p:cNvPr>
          <p:cNvSpPr txBox="1"/>
          <p:nvPr/>
        </p:nvSpPr>
        <p:spPr>
          <a:xfrm>
            <a:off x="7053148" y="5908040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(6) Data Back(Json)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D4932C-5202-4EE8-BFF4-51890F830DED}"/>
              </a:ext>
            </a:extLst>
          </p:cNvPr>
          <p:cNvSpPr txBox="1"/>
          <p:nvPr/>
        </p:nvSpPr>
        <p:spPr>
          <a:xfrm>
            <a:off x="9596888" y="589504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(7) Response (Json)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A65C6C0-0640-40C2-9DE7-93BC419E5894}"/>
              </a:ext>
            </a:extLst>
          </p:cNvPr>
          <p:cNvSpPr/>
          <p:nvPr/>
        </p:nvSpPr>
        <p:spPr>
          <a:xfrm>
            <a:off x="6670018" y="2436135"/>
            <a:ext cx="541893" cy="1521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F0BE965-37D7-4D8F-B333-5058BF3273FD}"/>
              </a:ext>
            </a:extLst>
          </p:cNvPr>
          <p:cNvSpPr/>
          <p:nvPr/>
        </p:nvSpPr>
        <p:spPr>
          <a:xfrm>
            <a:off x="3502676" y="1462864"/>
            <a:ext cx="1203142" cy="1395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Client-Control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ED6D0-55C3-4082-AF5A-E31241077B7E}"/>
              </a:ext>
            </a:extLst>
          </p:cNvPr>
          <p:cNvCxnSpPr/>
          <p:nvPr/>
        </p:nvCxnSpPr>
        <p:spPr>
          <a:xfrm>
            <a:off x="7213600" y="2686314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BA11C8C-CA9B-4152-8ECA-870E520949E8}"/>
              </a:ext>
            </a:extLst>
          </p:cNvPr>
          <p:cNvCxnSpPr/>
          <p:nvPr/>
        </p:nvCxnSpPr>
        <p:spPr>
          <a:xfrm flipH="1">
            <a:off x="7213600" y="3202983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112E5B-9730-4716-9454-39BF4E87C3FD}"/>
              </a:ext>
            </a:extLst>
          </p:cNvPr>
          <p:cNvCxnSpPr/>
          <p:nvPr/>
        </p:nvCxnSpPr>
        <p:spPr>
          <a:xfrm>
            <a:off x="7213600" y="3771943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9A5F49B-D859-4F8F-B3E3-A88718D5FC07}"/>
              </a:ext>
            </a:extLst>
          </p:cNvPr>
          <p:cNvSpPr txBox="1"/>
          <p:nvPr/>
        </p:nvSpPr>
        <p:spPr>
          <a:xfrm>
            <a:off x="7400845" y="230293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(4) Regedit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67665B-CE0A-45A7-84D2-5644FD2597E3}"/>
              </a:ext>
            </a:extLst>
          </p:cNvPr>
          <p:cNvSpPr txBox="1"/>
          <p:nvPr/>
        </p:nvSpPr>
        <p:spPr>
          <a:xfrm>
            <a:off x="7198875" y="2807021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(6) Find Instance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E2DD5F-4332-4845-8E88-39B3B612213F}"/>
              </a:ext>
            </a:extLst>
          </p:cNvPr>
          <p:cNvSpPr txBox="1"/>
          <p:nvPr/>
        </p:nvSpPr>
        <p:spPr>
          <a:xfrm>
            <a:off x="7053148" y="340270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(11) Back(Html/…)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流程图: 多文档 46">
            <a:extLst>
              <a:ext uri="{FF2B5EF4-FFF2-40B4-BE49-F238E27FC236}">
                <a16:creationId xmlns:a16="http://schemas.microsoft.com/office/drawing/2014/main" id="{16FF88DC-71C4-488E-894D-CD4067642823}"/>
              </a:ext>
            </a:extLst>
          </p:cNvPr>
          <p:cNvSpPr/>
          <p:nvPr/>
        </p:nvSpPr>
        <p:spPr>
          <a:xfrm>
            <a:off x="5900845" y="233382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 Server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1B1D343-EE63-4BA1-9131-15A74E53758A}"/>
              </a:ext>
            </a:extLst>
          </p:cNvPr>
          <p:cNvCxnSpPr/>
          <p:nvPr/>
        </p:nvCxnSpPr>
        <p:spPr>
          <a:xfrm flipH="1">
            <a:off x="9594315" y="3187004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1E0A35-7C5C-4492-8EC8-075149A395ED}"/>
              </a:ext>
            </a:extLst>
          </p:cNvPr>
          <p:cNvCxnSpPr/>
          <p:nvPr/>
        </p:nvCxnSpPr>
        <p:spPr>
          <a:xfrm>
            <a:off x="9594315" y="3755964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62F3BA4-848B-4192-874F-749B803D8A6D}"/>
              </a:ext>
            </a:extLst>
          </p:cNvPr>
          <p:cNvSpPr txBox="1"/>
          <p:nvPr/>
        </p:nvSpPr>
        <p:spPr>
          <a:xfrm>
            <a:off x="9656435" y="2734001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(5) Request (web/…)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02B51-85CE-4CEB-9DF2-ADE97926D5ED}"/>
              </a:ext>
            </a:extLst>
          </p:cNvPr>
          <p:cNvSpPr txBox="1"/>
          <p:nvPr/>
        </p:nvSpPr>
        <p:spPr>
          <a:xfrm>
            <a:off x="9656435" y="3402611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(12) Response (html/…)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圆柱形 51">
            <a:extLst>
              <a:ext uri="{FF2B5EF4-FFF2-40B4-BE49-F238E27FC236}">
                <a16:creationId xmlns:a16="http://schemas.microsoft.com/office/drawing/2014/main" id="{F10B3481-153D-40F1-B865-9FA9D81E6A81}"/>
              </a:ext>
            </a:extLst>
          </p:cNvPr>
          <p:cNvSpPr/>
          <p:nvPr/>
        </p:nvSpPr>
        <p:spPr>
          <a:xfrm>
            <a:off x="885647" y="1735095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77B59B9-3751-42A2-95C1-B10F9C58027D}"/>
              </a:ext>
            </a:extLst>
          </p:cNvPr>
          <p:cNvCxnSpPr>
            <a:stCxn id="39" idx="1"/>
            <a:endCxn id="6" idx="3"/>
          </p:cNvCxnSpPr>
          <p:nvPr/>
        </p:nvCxnSpPr>
        <p:spPr>
          <a:xfrm rot="16200000" flipH="1" flipV="1">
            <a:off x="5193257" y="2554924"/>
            <a:ext cx="1452161" cy="1660077"/>
          </a:xfrm>
          <a:prstGeom prst="curvedConnector4">
            <a:avLst>
              <a:gd name="adj1" fmla="val -15742"/>
              <a:gd name="adj2" fmla="val 523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D81B97D-0AE3-40BA-9953-25A8FE33C845}"/>
              </a:ext>
            </a:extLst>
          </p:cNvPr>
          <p:cNvSpPr txBox="1"/>
          <p:nvPr/>
        </p:nvSpPr>
        <p:spPr>
          <a:xfrm>
            <a:off x="5451321" y="2272336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Regedit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Generate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005B8FB2-30CC-4625-8DFE-5D805EB50A91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rot="16200000" flipV="1">
            <a:off x="3681704" y="3281229"/>
            <a:ext cx="965981" cy="120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43409EB8-F771-4A00-AAB6-D7AE86316C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35728" y="1855725"/>
            <a:ext cx="2945439" cy="1221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8880179-050C-4132-AA0F-9540C62803A4}"/>
              </a:ext>
            </a:extLst>
          </p:cNvPr>
          <p:cNvSpPr txBox="1"/>
          <p:nvPr/>
        </p:nvSpPr>
        <p:spPr>
          <a:xfrm>
            <a:off x="3767124" y="2977479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(2) Regedit </a:t>
            </a:r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Analyse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B009773-6580-4ACE-9902-0D70B7C4A53A}"/>
              </a:ext>
            </a:extLst>
          </p:cNvPr>
          <p:cNvSpPr txBox="1"/>
          <p:nvPr/>
        </p:nvSpPr>
        <p:spPr>
          <a:xfrm>
            <a:off x="4943094" y="1408451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(3) Regedit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Copy Static</a:t>
            </a: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D9E4535-A786-4953-81C4-66359DA4262E}"/>
              </a:ext>
            </a:extLst>
          </p:cNvPr>
          <p:cNvCxnSpPr>
            <a:cxnSpLocks/>
            <a:stCxn id="39" idx="2"/>
            <a:endCxn id="6" idx="3"/>
          </p:cNvCxnSpPr>
          <p:nvPr/>
        </p:nvCxnSpPr>
        <p:spPr>
          <a:xfrm rot="10800000" flipV="1">
            <a:off x="5089300" y="3196644"/>
            <a:ext cx="1580719" cy="914400"/>
          </a:xfrm>
          <a:prstGeom prst="curvedConnector3">
            <a:avLst>
              <a:gd name="adj1" fmla="val 219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C18AA54-FE9C-44AC-AEF3-342AEB716763}"/>
              </a:ext>
            </a:extLst>
          </p:cNvPr>
          <p:cNvSpPr txBox="1"/>
          <p:nvPr/>
        </p:nvSpPr>
        <p:spPr>
          <a:xfrm>
            <a:off x="5173946" y="3819192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(7) Call Generate</a:t>
            </a: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D5ED3502-1AE1-4A41-AD66-5177AB685180}"/>
              </a:ext>
            </a:extLst>
          </p:cNvPr>
          <p:cNvCxnSpPr>
            <a:stCxn id="6" idx="1"/>
            <a:endCxn id="40" idx="1"/>
          </p:cNvCxnSpPr>
          <p:nvPr/>
        </p:nvCxnSpPr>
        <p:spPr>
          <a:xfrm rot="10800000" flipH="1">
            <a:off x="3360982" y="2160776"/>
            <a:ext cx="141693" cy="1950269"/>
          </a:xfrm>
          <a:prstGeom prst="curvedConnector3">
            <a:avLst>
              <a:gd name="adj1" fmla="val -1613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F45D173-F5F1-40A8-A1BE-A61CE8DFDA6E}"/>
              </a:ext>
            </a:extLst>
          </p:cNvPr>
          <p:cNvCxnSpPr>
            <a:stCxn id="6" idx="1"/>
            <a:endCxn id="7" idx="6"/>
          </p:cNvCxnSpPr>
          <p:nvPr/>
        </p:nvCxnSpPr>
        <p:spPr>
          <a:xfrm rot="10800000">
            <a:off x="2505665" y="4111044"/>
            <a:ext cx="855318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9A31B5C6-3700-4193-842B-58F11217B391}"/>
              </a:ext>
            </a:extLst>
          </p:cNvPr>
          <p:cNvCxnSpPr>
            <a:stCxn id="7" idx="0"/>
            <a:endCxn id="52" idx="3"/>
          </p:cNvCxnSpPr>
          <p:nvPr/>
        </p:nvCxnSpPr>
        <p:spPr>
          <a:xfrm rot="16200000" flipV="1">
            <a:off x="902192" y="3110470"/>
            <a:ext cx="1287712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78ED1D8D-DB2A-4588-86A9-5B2078C12392}"/>
              </a:ext>
            </a:extLst>
          </p:cNvPr>
          <p:cNvCxnSpPr>
            <a:stCxn id="7" idx="4"/>
            <a:endCxn id="17" idx="1"/>
          </p:cNvCxnSpPr>
          <p:nvPr/>
        </p:nvCxnSpPr>
        <p:spPr>
          <a:xfrm rot="16200000" flipH="1">
            <a:off x="1732886" y="4280921"/>
            <a:ext cx="1440280" cy="18139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E65F8F80-D189-43D9-9186-A400680494BF}"/>
              </a:ext>
            </a:extLst>
          </p:cNvPr>
          <p:cNvCxnSpPr>
            <a:cxnSpLocks/>
            <a:stCxn id="6" idx="2"/>
            <a:endCxn id="39" idx="4"/>
          </p:cNvCxnSpPr>
          <p:nvPr/>
        </p:nvCxnSpPr>
        <p:spPr>
          <a:xfrm rot="5400000" flipH="1" flipV="1">
            <a:off x="5362918" y="2819375"/>
            <a:ext cx="440270" cy="2715824"/>
          </a:xfrm>
          <a:prstGeom prst="curvedConnector3">
            <a:avLst>
              <a:gd name="adj1" fmla="val -1371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F63F0A7-B5CB-4BDF-8E07-10D71BA6CB76}"/>
              </a:ext>
            </a:extLst>
          </p:cNvPr>
          <p:cNvSpPr txBox="1"/>
          <p:nvPr/>
        </p:nvSpPr>
        <p:spPr>
          <a:xfrm>
            <a:off x="4928584" y="4501905"/>
            <a:ext cx="20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(10) Generate Client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Page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D015A94-9F82-4872-8E41-B8159B6480AD}"/>
              </a:ext>
            </a:extLst>
          </p:cNvPr>
          <p:cNvSpPr txBox="1"/>
          <p:nvPr/>
        </p:nvSpPr>
        <p:spPr>
          <a:xfrm>
            <a:off x="2053367" y="2913055"/>
            <a:ext cx="17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(8) Get Template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9ABBCFF-2EB2-42D0-BE82-A276BB6B847C}"/>
              </a:ext>
            </a:extLst>
          </p:cNvPr>
          <p:cNvSpPr txBox="1"/>
          <p:nvPr/>
        </p:nvSpPr>
        <p:spPr>
          <a:xfrm>
            <a:off x="2051566" y="4361841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Call Control Job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0E4A963-391B-43B5-859D-DF44BDD554AE}"/>
              </a:ext>
            </a:extLst>
          </p:cNvPr>
          <p:cNvSpPr txBox="1"/>
          <p:nvPr/>
        </p:nvSpPr>
        <p:spPr>
          <a:xfrm>
            <a:off x="222961" y="3055402"/>
            <a:ext cx="191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Maybe Get/Set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Date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C532227-26CF-4A0E-BE25-8EAA3C670078}"/>
              </a:ext>
            </a:extLst>
          </p:cNvPr>
          <p:cNvSpPr txBox="1"/>
          <p:nvPr/>
        </p:nvSpPr>
        <p:spPr>
          <a:xfrm>
            <a:off x="1037907" y="5296417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Maybe Call Service</a:t>
            </a:r>
          </a:p>
        </p:txBody>
      </p:sp>
    </p:spTree>
    <p:extLst>
      <p:ext uri="{BB962C8B-B14F-4D97-AF65-F5344CB8AC3E}">
        <p14:creationId xmlns:p14="http://schemas.microsoft.com/office/powerpoint/2010/main" val="27098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871</Words>
  <Application>Microsoft Office PowerPoint</Application>
  <PresentationFormat>宽屏</PresentationFormat>
  <Paragraphs>176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慧剑</dc:creator>
  <cp:lastModifiedBy>慧剑 黎</cp:lastModifiedBy>
  <cp:revision>264</cp:revision>
  <dcterms:created xsi:type="dcterms:W3CDTF">2018-06-15T07:51:35Z</dcterms:created>
  <dcterms:modified xsi:type="dcterms:W3CDTF">2018-12-28T13:53:42Z</dcterms:modified>
</cp:coreProperties>
</file>