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04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4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89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54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80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73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08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126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03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06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2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43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28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1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93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7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8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A7BE52-CDEC-4CE7-9652-DFACFA869D0D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836F-48E8-47A1-9193-648DEC760C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057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4FFCAF-2FB0-EC2A-F559-87444913C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EIGRP 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7B4C4C-C8E5-D7D1-8792-0657C5A8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overview</a:t>
            </a:r>
          </a:p>
        </p:txBody>
      </p:sp>
    </p:spTree>
    <p:extLst>
      <p:ext uri="{BB962C8B-B14F-4D97-AF65-F5344CB8AC3E}">
        <p14:creationId xmlns:p14="http://schemas.microsoft.com/office/powerpoint/2010/main" val="67338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C5A7-A6D8-71C0-C530-ACB4F0A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EIGRP Data Structures: Neighbour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3312-20A4-A19C-5F27-DD5CB3BA2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Information found are:</a:t>
            </a:r>
          </a:p>
          <a:p>
            <a:r>
              <a:rPr lang="en-GB" dirty="0"/>
              <a:t>Neighbour IP address</a:t>
            </a:r>
          </a:p>
          <a:p>
            <a:r>
              <a:rPr lang="en-GB" dirty="0"/>
              <a:t>Int through which kneeboard is reachable</a:t>
            </a:r>
          </a:p>
          <a:p>
            <a:r>
              <a:rPr lang="en-GB" dirty="0"/>
              <a:t>Hold time</a:t>
            </a:r>
          </a:p>
          <a:p>
            <a:r>
              <a:rPr lang="en-GB" dirty="0"/>
              <a:t>Uptime</a:t>
            </a:r>
          </a:p>
          <a:p>
            <a:r>
              <a:rPr lang="en-GB" dirty="0"/>
              <a:t>Retransmit time out</a:t>
            </a:r>
          </a:p>
          <a:p>
            <a:r>
              <a:rPr lang="en-GB" dirty="0"/>
              <a:t>EIGRP Packets on queue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0C103F-D969-0DA7-18CC-824FECEA6D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4675" y="3700490"/>
            <a:ext cx="5434013" cy="16153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F9640-8048-070D-71E7-DDB6DA7C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853248"/>
            <a:ext cx="6448425" cy="14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C5A7-A6D8-71C0-C530-ACB4F0A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EIGRP Data Structures: Interface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3312-20A4-A19C-5F27-DD5CB3BA2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Information found are:</a:t>
            </a:r>
          </a:p>
          <a:p>
            <a:r>
              <a:rPr lang="en-GB" dirty="0"/>
              <a:t>Which interfaces participate in EIGRP</a:t>
            </a:r>
          </a:p>
          <a:p>
            <a:r>
              <a:rPr lang="en-GB" dirty="0"/>
              <a:t>The interface name</a:t>
            </a:r>
          </a:p>
          <a:p>
            <a:r>
              <a:rPr lang="en-GB" dirty="0"/>
              <a:t>The Smooth Round-Trip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4C9EC9-6DF6-8115-4293-B185B95DD4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9909" y="3225708"/>
            <a:ext cx="5263534" cy="174207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168A2-8135-6549-96E1-00042017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464" y="1589393"/>
            <a:ext cx="64484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9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C5A7-A6D8-71C0-C530-ACB4F0A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EIGRP Data Structures: Topology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3312-20A4-A19C-5F27-DD5CB3BA2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Information found are:</a:t>
            </a:r>
          </a:p>
          <a:p>
            <a:r>
              <a:rPr lang="en-GB" dirty="0"/>
              <a:t>Routing table</a:t>
            </a:r>
          </a:p>
          <a:p>
            <a:r>
              <a:rPr lang="en-GB" dirty="0"/>
              <a:t>Interface through which route was learnt</a:t>
            </a:r>
          </a:p>
          <a:p>
            <a:r>
              <a:rPr lang="en-GB" dirty="0"/>
              <a:t>Successor route</a:t>
            </a:r>
          </a:p>
          <a:p>
            <a:r>
              <a:rPr lang="en-GB" dirty="0"/>
              <a:t>Feasible route</a:t>
            </a:r>
          </a:p>
          <a:p>
            <a:r>
              <a:rPr lang="en-GB" dirty="0"/>
              <a:t>Reported distance</a:t>
            </a:r>
          </a:p>
          <a:p>
            <a:r>
              <a:rPr lang="en-GB" dirty="0"/>
              <a:t>Feasible distance</a:t>
            </a:r>
          </a:p>
          <a:p>
            <a:r>
              <a:rPr lang="en-GB" dirty="0"/>
              <a:t>Route type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4C9EC9-6DF6-8115-4293-B185B95DD4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4675" y="3370999"/>
            <a:ext cx="5263534" cy="23297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0A777-F412-5855-A208-2EF1456EB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51" y="1416520"/>
            <a:ext cx="6448425" cy="14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9FC5-E5F3-664A-A4FE-66AB5CBD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53DFB-E895-8E54-41FB-EA92FC83B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Formular for calculating bandwidth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𝑚𝑒𝑡𝑟𝑖𝑐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𝑚𝑖𝑛𝑖𝑚𝑢𝑚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𝑏𝑎𝑛𝑑𝑤𝑖𝑑𝑡h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𝐷𝑒𝑙𝑎𝑦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delay is the delay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53DFB-E895-8E54-41FB-EA92FC83B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D36E5C-E4EA-42B9-DF0A-3DE37B4E0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08" y="3839186"/>
            <a:ext cx="6450127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1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9FC5-E5F3-664A-A4FE-66AB5CBD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Calculation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E1949-203C-BEC2-B2CD-A4023366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147" y="2026514"/>
            <a:ext cx="7486650" cy="2009775"/>
          </a:xfrm>
        </p:spPr>
      </p:pic>
    </p:spTree>
    <p:extLst>
      <p:ext uri="{BB962C8B-B14F-4D97-AF65-F5344CB8AC3E}">
        <p14:creationId xmlns:p14="http://schemas.microsoft.com/office/powerpoint/2010/main" val="201780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17A1-F48B-B68D-70E9-5576DF52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B2E26-E8E0-B3B2-A577-CF8FF8EE1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92" t="10364" r="4168" b="7616"/>
          <a:stretch/>
        </p:blipFill>
        <p:spPr>
          <a:xfrm>
            <a:off x="646111" y="2088107"/>
            <a:ext cx="6523631" cy="3343701"/>
          </a:xfrm>
        </p:spPr>
      </p:pic>
    </p:spTree>
    <p:extLst>
      <p:ext uri="{BB962C8B-B14F-4D97-AF65-F5344CB8AC3E}">
        <p14:creationId xmlns:p14="http://schemas.microsoft.com/office/powerpoint/2010/main" val="388652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8876-86BA-2D07-B3DA-5447C13C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2B69CF-9AD2-CEA9-C212-C91E418DB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0055"/>
              </p:ext>
            </p:extLst>
          </p:nvPr>
        </p:nvGraphicFramePr>
        <p:xfrm>
          <a:off x="1103313" y="2052638"/>
          <a:ext cx="89471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7">
                  <a:extLst>
                    <a:ext uri="{9D8B030D-6E8A-4147-A177-3AD203B41FA5}">
                      <a16:colId xmlns:a16="http://schemas.microsoft.com/office/drawing/2014/main" val="3779905319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209296413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2258375376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419267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Reported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Feasible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Route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5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8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50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9146-E552-D023-4A09-85A29D4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9CD2-3E58-1FF1-E23D-1A06409D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Routing Protocols and Introduction to EIGRP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EIGRP Fundamentals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EIGRP Packets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 Discovery and Adjacency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EIGRP Data structures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 states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EIGRP Router States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EIGRP Metric Calculations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EIGRP Configuration for IPv4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EIGRP Configuration for IPv6</a:t>
            </a:r>
          </a:p>
        </p:txBody>
      </p:sp>
    </p:spTree>
    <p:extLst>
      <p:ext uri="{BB962C8B-B14F-4D97-AF65-F5344CB8AC3E}">
        <p14:creationId xmlns:p14="http://schemas.microsoft.com/office/powerpoint/2010/main" val="202262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F505-FDC8-55F8-D354-3C1A7456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A552-2FCA-22A2-55D7-3CA10637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System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collection of IP networks and routers under a common administration with a consistent routing policy. 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System Number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a number that represents a certain AS . It is between 1 - 65535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r: A router with which another router forms a direct adjacency to exchange routing information.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distance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a value that depicts the trustworthiness of a routing protocol.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measure used to determine the "cost" of reaching a destination network. EIGRP's metric is based on various factors such as number of hops, bandwidth, delay, reliability, and load</a:t>
            </a:r>
          </a:p>
        </p:txBody>
      </p:sp>
    </p:spTree>
    <p:extLst>
      <p:ext uri="{BB962C8B-B14F-4D97-AF65-F5344CB8AC3E}">
        <p14:creationId xmlns:p14="http://schemas.microsoft.com/office/powerpoint/2010/main" val="77832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F505-FDC8-55F8-D354-3C1A7456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A552-2FCA-22A2-55D7-3CA10637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distance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total cost to reach a destination network from a router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Distance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total cost to reach a destination network as reported by a router’s neighbour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 route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route with the lowest cost to reach the destination network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successor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route: the is the route which serves as a backup to a destination. This route must match a condition called feasibility condition</a:t>
            </a:r>
          </a:p>
        </p:txBody>
      </p:sp>
    </p:spTree>
    <p:extLst>
      <p:ext uri="{BB962C8B-B14F-4D97-AF65-F5344CB8AC3E}">
        <p14:creationId xmlns:p14="http://schemas.microsoft.com/office/powerpoint/2010/main" val="31827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F505-FDC8-55F8-D354-3C1A7456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A552-2FCA-22A2-55D7-3CA10637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distance: this is the total cost to reach a destination network from a router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Distance: this is the total cost to reach a destination network as reported by a router’s neighbour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 route: the is the route with the lowest cost to reach the destination network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successor route: the is the route which serves as a backup to a destination. This route must match a condition called feasibility condition</a:t>
            </a:r>
          </a:p>
        </p:txBody>
      </p:sp>
    </p:spTree>
    <p:extLst>
      <p:ext uri="{BB962C8B-B14F-4D97-AF65-F5344CB8AC3E}">
        <p14:creationId xmlns:p14="http://schemas.microsoft.com/office/powerpoint/2010/main" val="325849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5C60-E392-2E8A-6A46-425A7C73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6366"/>
            <a:ext cx="9404723" cy="140053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EIGRP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7D0B-448C-B21A-211E-939D137E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packet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Hello packets out of all active interfaces that have EIGRP enabled. Hello packets are multicast messages sent periodically (default is every 5 seconds) to the multicast address 224.0.0.10 (IPv4) or FF02::A (IPv6) 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Packet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Packet: Update packets contain routing information updates and are used to share information about network topology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Packet: Query packets are used in the event of a topology change, such as a link failure.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 packet: Reply packets are sent in response to query packets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8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C5A7-A6D8-71C0-C530-ACB4F0A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Neighbour Discovery and Adjacency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3312-20A4-A19C-5F27-DD5CB3BA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Hello Protocol Initialization</a:t>
            </a:r>
          </a:p>
          <a:p>
            <a:r>
              <a:rPr lang="en-GB" dirty="0"/>
              <a:t>Hello Packet Reception</a:t>
            </a:r>
          </a:p>
          <a:p>
            <a:r>
              <a:rPr lang="en-GB" dirty="0"/>
              <a:t>Neighbour Verification</a:t>
            </a:r>
          </a:p>
          <a:p>
            <a:r>
              <a:rPr lang="en-GB" dirty="0"/>
              <a:t>Adjacency is established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61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BB8A-41C1-1EF8-B2F1-F48297B1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Router/Interface EIGRP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A10C-D235-04C4-D83A-656D9AFE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Passive: Router has completed all </a:t>
            </a:r>
            <a:r>
              <a:rPr lang="en-GB" dirty="0" err="1"/>
              <a:t>eigrp</a:t>
            </a:r>
            <a:r>
              <a:rPr lang="en-GB" dirty="0"/>
              <a:t> calculation</a:t>
            </a:r>
          </a:p>
          <a:p>
            <a:r>
              <a:rPr lang="en-GB" dirty="0"/>
              <a:t>Active: router just initialise hello, or change in topology, router sends update, or </a:t>
            </a:r>
            <a:r>
              <a:rPr lang="en-GB"/>
              <a:t>query packet</a:t>
            </a:r>
          </a:p>
        </p:txBody>
      </p:sp>
    </p:spTree>
    <p:extLst>
      <p:ext uri="{BB962C8B-B14F-4D97-AF65-F5344CB8AC3E}">
        <p14:creationId xmlns:p14="http://schemas.microsoft.com/office/powerpoint/2010/main" val="188093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C5A7-A6D8-71C0-C530-ACB4F0A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EIGRP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3312-20A4-A19C-5F27-DD5CB3BA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 structure is a specialised format for  storing, organising, processing, and retrieving data.</a:t>
            </a:r>
          </a:p>
          <a:p>
            <a:r>
              <a:rPr lang="en-GB" dirty="0"/>
              <a:t>EIGRP has 3 Tables</a:t>
            </a:r>
          </a:p>
          <a:p>
            <a:r>
              <a:rPr lang="en-GB" dirty="0"/>
              <a:t>Neighbour table</a:t>
            </a:r>
          </a:p>
          <a:p>
            <a:r>
              <a:rPr lang="en-GB" dirty="0"/>
              <a:t>Interface table</a:t>
            </a:r>
          </a:p>
          <a:p>
            <a:r>
              <a:rPr lang="en-GB" dirty="0"/>
              <a:t>Topology table</a:t>
            </a:r>
          </a:p>
        </p:txBody>
      </p:sp>
    </p:spTree>
    <p:extLst>
      <p:ext uri="{BB962C8B-B14F-4D97-AF65-F5344CB8AC3E}">
        <p14:creationId xmlns:p14="http://schemas.microsoft.com/office/powerpoint/2010/main" val="4269483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602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Century Gothic</vt:lpstr>
      <vt:lpstr>Times New Roman</vt:lpstr>
      <vt:lpstr>Wingdings 3</vt:lpstr>
      <vt:lpstr>Ion</vt:lpstr>
      <vt:lpstr>EIGRP FUNDAMENTALS</vt:lpstr>
      <vt:lpstr>Topics</vt:lpstr>
      <vt:lpstr>Terminologies</vt:lpstr>
      <vt:lpstr>Terminologies</vt:lpstr>
      <vt:lpstr>Terminologies</vt:lpstr>
      <vt:lpstr>EIGRP Packets</vt:lpstr>
      <vt:lpstr>Neighbour Discovery and Adjacency</vt:lpstr>
      <vt:lpstr>Router/Interface EIGRP STATES</vt:lpstr>
      <vt:lpstr>EIGRP Data Structures</vt:lpstr>
      <vt:lpstr>EIGRP Data Structures: Neighbour table</vt:lpstr>
      <vt:lpstr>EIGRP Data Structures: Interface table</vt:lpstr>
      <vt:lpstr>EIGRP Data Structures: Topology table</vt:lpstr>
      <vt:lpstr>Metric Calculation</vt:lpstr>
      <vt:lpstr>Metric Calculation</vt:lpstr>
      <vt:lpstr>Path Selection</vt:lpstr>
      <vt:lpstr>Path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EIGRP FUNDAMENTALS</dc:title>
  <dc:creator>Abdussamad Alhassan</dc:creator>
  <cp:lastModifiedBy>Abdussamad Alhassan</cp:lastModifiedBy>
  <cp:revision>3</cp:revision>
  <dcterms:created xsi:type="dcterms:W3CDTF">2024-05-17T14:21:44Z</dcterms:created>
  <dcterms:modified xsi:type="dcterms:W3CDTF">2024-05-17T17:21:40Z</dcterms:modified>
</cp:coreProperties>
</file>