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2"/>
  </p:notesMasterIdLst>
  <p:handoutMasterIdLst>
    <p:handoutMasterId r:id="rId13"/>
  </p:handoutMasterIdLst>
  <p:sldIdLst>
    <p:sldId id="256" r:id="rId5"/>
    <p:sldId id="271" r:id="rId6"/>
    <p:sldId id="279" r:id="rId7"/>
    <p:sldId id="281" r:id="rId8"/>
    <p:sldId id="283" r:id="rId9"/>
    <p:sldId id="284" r:id="rId10"/>
    <p:sldId id="285" r:id="rId11"/>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E75E278A-FF0E-49A4-B170-79828D63BBAD}">
          <p14:sldIdLst>
            <p14:sldId id="256"/>
          </p14:sldIdLst>
        </p14:section>
        <p14:section name="Content" id="{B9B51309-D148-4332-87C2-07BE32FBCA3B}">
          <p14:sldIdLst>
            <p14:sldId id="271"/>
            <p14:sldId id="279"/>
            <p14:sldId id="281"/>
            <p14:sldId id="283"/>
            <p14:sldId id="284"/>
            <p14:sldId id="285"/>
          </p14:sldIdLst>
        </p14:section>
        <p14:section name="深入了解"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41" autoAdjust="0"/>
  </p:normalViewPr>
  <p:slideViewPr>
    <p:cSldViewPr snapToGrid="0">
      <p:cViewPr varScale="1">
        <p:scale>
          <a:sx n="114" d="100"/>
          <a:sy n="114" d="100"/>
        </p:scale>
        <p:origin x="41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9A22203-C483-42FA-8700-B681F6F01B4D}" type="datetime1">
              <a:rPr lang="zh-TW" altLang="en-US" smtClean="0">
                <a:latin typeface="Microsoft JhengHei UI" panose="020B0604030504040204" pitchFamily="34" charset="-120"/>
                <a:ea typeface="Microsoft JhengHei UI" panose="020B0604030504040204" pitchFamily="34" charset="-120"/>
              </a:rPr>
              <a:t>2020/9/20</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altLang="zh-TW" smtClean="0">
                <a:latin typeface="Microsoft JhengHei UI" panose="020B0604030504040204" pitchFamily="34" charset="-120"/>
                <a:ea typeface="Microsoft JhengHei UI" panose="020B0604030504040204" pitchFamily="34" charset="-120"/>
              </a:r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56C02CB6-EC10-40FB-BF56-67DDAFB1AB77}" type="datetime1">
              <a:rPr lang="zh-TW" altLang="en-US" noProof="0" smtClean="0"/>
              <a:t>2020/9/20</a:t>
            </a:fld>
            <a:endParaRPr lang="zh-TW" altLang="en-US" noProof="0"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DF61EA0F-A667-4B49-8422-0062BC55E249}" type="slidenum">
              <a:rPr lang="en-US" altLang="zh-TW" noProof="0" smtClean="0"/>
              <a:pPr/>
              <a:t>‹#›</a:t>
            </a:fld>
            <a:endParaRPr lang="zh-TW" altLang="en-US" noProof="0"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rtlCol="0"/>
          <a:lstStyle/>
          <a:p>
            <a:pPr rtl="0"/>
            <a:endParaRPr lang="zh-TW" altLang="en-US" noProof="0" dirty="0"/>
          </a:p>
        </p:txBody>
      </p:sp>
      <p:sp>
        <p:nvSpPr>
          <p:cNvPr id="4" name="投影片編號預留位置 3"/>
          <p:cNvSpPr>
            <a:spLocks noGrp="1"/>
          </p:cNvSpPr>
          <p:nvPr>
            <p:ph type="sldNum" sz="quarter" idx="10"/>
          </p:nvPr>
        </p:nvSpPr>
        <p:spPr/>
        <p:txBody>
          <a:bodyPr rtlCol="0"/>
          <a:lstStyle/>
          <a:p>
            <a:pPr rtl="0"/>
            <a:fld id="{DF61EA0F-A667-4B49-8422-0062BC55E249}" type="slidenum">
              <a:rPr lang="en-US" altLang="zh-TW" smtClean="0"/>
              <a:t>1</a:t>
            </a:fld>
            <a:endParaRPr lang="zh-TW" alt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noProof="0" dirty="0"/>
          </a:p>
        </p:txBody>
      </p:sp>
      <p:sp>
        <p:nvSpPr>
          <p:cNvPr id="4" name="投影片編號版面配置區 3"/>
          <p:cNvSpPr>
            <a:spLocks noGrp="1"/>
          </p:cNvSpPr>
          <p:nvPr>
            <p:ph type="sldNum" sz="quarter" idx="10"/>
          </p:nvPr>
        </p:nvSpPr>
        <p:spPr/>
        <p:txBody>
          <a:bodyPr/>
          <a:lstStyle/>
          <a:p>
            <a:fld id="{DF61EA0F-A667-4B49-8422-0062BC55E249}" type="slidenum">
              <a:rPr lang="en-US" altLang="zh-TW" smtClean="0"/>
              <a:pPr/>
              <a:t>2</a:t>
            </a:fld>
            <a:endParaRPr lang="zh-TW" altLang="en-US" dirty="0"/>
          </a:p>
        </p:txBody>
      </p:sp>
    </p:spTree>
    <p:extLst>
      <p:ext uri="{BB962C8B-B14F-4D97-AF65-F5344CB8AC3E}">
        <p14:creationId xmlns:p14="http://schemas.microsoft.com/office/powerpoint/2010/main" val="1693676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noProof="0" dirty="0"/>
          </a:p>
        </p:txBody>
      </p:sp>
      <p:sp>
        <p:nvSpPr>
          <p:cNvPr id="4" name="投影片編號版面配置區 3"/>
          <p:cNvSpPr>
            <a:spLocks noGrp="1"/>
          </p:cNvSpPr>
          <p:nvPr>
            <p:ph type="sldNum" sz="quarter" idx="10"/>
          </p:nvPr>
        </p:nvSpPr>
        <p:spPr/>
        <p:txBody>
          <a:bodyPr/>
          <a:lstStyle/>
          <a:p>
            <a:fld id="{DF61EA0F-A667-4B49-8422-0062BC55E249}" type="slidenum">
              <a:rPr lang="en-US" altLang="zh-TW" smtClean="0"/>
              <a:pPr/>
              <a:t>3</a:t>
            </a:fld>
            <a:endParaRPr lang="zh-TW" altLang="en-US" dirty="0"/>
          </a:p>
        </p:txBody>
      </p:sp>
    </p:spTree>
    <p:extLst>
      <p:ext uri="{BB962C8B-B14F-4D97-AF65-F5344CB8AC3E}">
        <p14:creationId xmlns:p14="http://schemas.microsoft.com/office/powerpoint/2010/main" val="1021971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noProof="0" dirty="0"/>
          </a:p>
        </p:txBody>
      </p:sp>
      <p:sp>
        <p:nvSpPr>
          <p:cNvPr id="4" name="投影片編號版面配置區 3"/>
          <p:cNvSpPr>
            <a:spLocks noGrp="1"/>
          </p:cNvSpPr>
          <p:nvPr>
            <p:ph type="sldNum" sz="quarter" idx="10"/>
          </p:nvPr>
        </p:nvSpPr>
        <p:spPr/>
        <p:txBody>
          <a:bodyPr/>
          <a:lstStyle/>
          <a:p>
            <a:fld id="{DF61EA0F-A667-4B49-8422-0062BC55E249}" type="slidenum">
              <a:rPr lang="en-US" altLang="zh-TW" smtClean="0"/>
              <a:pPr/>
              <a:t>4</a:t>
            </a:fld>
            <a:endParaRPr lang="zh-TW" altLang="en-US" dirty="0"/>
          </a:p>
        </p:txBody>
      </p:sp>
    </p:spTree>
    <p:extLst>
      <p:ext uri="{BB962C8B-B14F-4D97-AF65-F5344CB8AC3E}">
        <p14:creationId xmlns:p14="http://schemas.microsoft.com/office/powerpoint/2010/main" val="3652163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noProof="0" dirty="0"/>
          </a:p>
        </p:txBody>
      </p:sp>
      <p:sp>
        <p:nvSpPr>
          <p:cNvPr id="4" name="投影片編號版面配置區 3"/>
          <p:cNvSpPr>
            <a:spLocks noGrp="1"/>
          </p:cNvSpPr>
          <p:nvPr>
            <p:ph type="sldNum" sz="quarter" idx="10"/>
          </p:nvPr>
        </p:nvSpPr>
        <p:spPr/>
        <p:txBody>
          <a:bodyPr/>
          <a:lstStyle/>
          <a:p>
            <a:fld id="{DF61EA0F-A667-4B49-8422-0062BC55E249}" type="slidenum">
              <a:rPr lang="en-US" altLang="zh-TW" smtClean="0"/>
              <a:pPr/>
              <a:t>5</a:t>
            </a:fld>
            <a:endParaRPr lang="zh-TW" altLang="en-US" dirty="0"/>
          </a:p>
        </p:txBody>
      </p:sp>
    </p:spTree>
    <p:extLst>
      <p:ext uri="{BB962C8B-B14F-4D97-AF65-F5344CB8AC3E}">
        <p14:creationId xmlns:p14="http://schemas.microsoft.com/office/powerpoint/2010/main" val="2124816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noProof="0" dirty="0"/>
          </a:p>
        </p:txBody>
      </p:sp>
      <p:sp>
        <p:nvSpPr>
          <p:cNvPr id="4" name="投影片編號版面配置區 3"/>
          <p:cNvSpPr>
            <a:spLocks noGrp="1"/>
          </p:cNvSpPr>
          <p:nvPr>
            <p:ph type="sldNum" sz="quarter" idx="10"/>
          </p:nvPr>
        </p:nvSpPr>
        <p:spPr/>
        <p:txBody>
          <a:bodyPr/>
          <a:lstStyle/>
          <a:p>
            <a:fld id="{DF61EA0F-A667-4B49-8422-0062BC55E249}" type="slidenum">
              <a:rPr lang="en-US" altLang="zh-TW" smtClean="0"/>
              <a:pPr/>
              <a:t>6</a:t>
            </a:fld>
            <a:endParaRPr lang="zh-TW" altLang="en-US" dirty="0"/>
          </a:p>
        </p:txBody>
      </p:sp>
    </p:spTree>
    <p:extLst>
      <p:ext uri="{BB962C8B-B14F-4D97-AF65-F5344CB8AC3E}">
        <p14:creationId xmlns:p14="http://schemas.microsoft.com/office/powerpoint/2010/main" val="3178591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noProof="0" dirty="0"/>
          </a:p>
        </p:txBody>
      </p:sp>
      <p:sp>
        <p:nvSpPr>
          <p:cNvPr id="4" name="投影片編號版面配置區 3"/>
          <p:cNvSpPr>
            <a:spLocks noGrp="1"/>
          </p:cNvSpPr>
          <p:nvPr>
            <p:ph type="sldNum" sz="quarter" idx="10"/>
          </p:nvPr>
        </p:nvSpPr>
        <p:spPr/>
        <p:txBody>
          <a:bodyPr/>
          <a:lstStyle/>
          <a:p>
            <a:fld id="{DF61EA0F-A667-4B49-8422-0062BC55E249}" type="slidenum">
              <a:rPr lang="en-US" altLang="zh-TW" smtClean="0"/>
              <a:pPr/>
              <a:t>7</a:t>
            </a:fld>
            <a:endParaRPr lang="zh-TW" altLang="en-US" dirty="0"/>
          </a:p>
        </p:txBody>
      </p:sp>
    </p:spTree>
    <p:extLst>
      <p:ext uri="{BB962C8B-B14F-4D97-AF65-F5344CB8AC3E}">
        <p14:creationId xmlns:p14="http://schemas.microsoft.com/office/powerpoint/2010/main" val="1057728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7" name="矩形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noProof="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endParaRPr lang="zh-TW" altLang="en-US" noProof="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內容">
    <p:spTree>
      <p:nvGrpSpPr>
        <p:cNvPr id="1" name=""/>
        <p:cNvGrpSpPr/>
        <p:nvPr/>
      </p:nvGrpSpPr>
      <p:grpSpPr>
        <a:xfrm>
          <a:off x="0" y="0"/>
          <a:ext cx="0" cy="0"/>
          <a:chOff x="0" y="0"/>
          <a:chExt cx="0" cy="0"/>
        </a:xfrm>
      </p:grpSpPr>
      <p:sp>
        <p:nvSpPr>
          <p:cNvPr id="9" name="矩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TW" altLang="en-US" sz="1800" noProof="0" dirty="0">
              <a:latin typeface="Microsoft JhengHei UI" panose="020B0604030504040204" pitchFamily="34" charset="-120"/>
              <a:ea typeface="Microsoft JhengHei UI" panose="020B0604030504040204" pitchFamily="34" charset="-120"/>
            </a:endParaRPr>
          </a:p>
        </p:txBody>
      </p:sp>
      <p:cxnSp>
        <p:nvCxnSpPr>
          <p:cNvPr id="12" name="直線接點​​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標題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endParaRPr lang="zh-TW" altLang="en-US" noProof="0" dirty="0"/>
          </a:p>
        </p:txBody>
      </p:sp>
      <p:sp>
        <p:nvSpPr>
          <p:cNvPr id="3" name="內容預留位置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a:defRPr lang="en-US" sz="1200" smtClean="0">
                <a:solidFill>
                  <a:schemeClr val="tx1">
                    <a:lumMod val="75000"/>
                    <a:lumOff val="25000"/>
                  </a:schemeClr>
                </a:solidFill>
                <a:latin typeface="Microsoft JhengHei UI" panose="020B0604030504040204" pitchFamily="34" charset="-120"/>
                <a:ea typeface="Microsoft JhengHei UI" panose="020B0604030504040204" pitchFamily="34" charset="-120"/>
              </a:defRPr>
            </a:lvl2pPr>
            <a:lvl3pPr>
              <a:defRPr lang="en-US" sz="1200" smtClean="0">
                <a:solidFill>
                  <a:schemeClr val="tx1">
                    <a:lumMod val="75000"/>
                    <a:lumOff val="25000"/>
                  </a:schemeClr>
                </a:solidFill>
                <a:latin typeface="Microsoft JhengHei UI" panose="020B0604030504040204" pitchFamily="34" charset="-120"/>
                <a:ea typeface="Microsoft JhengHei UI" panose="020B0604030504040204" pitchFamily="34" charset="-120"/>
              </a:defRPr>
            </a:lvl3pPr>
            <a:lvl4pPr>
              <a:defRPr lang="en-US" sz="1200" smtClean="0">
                <a:solidFill>
                  <a:schemeClr val="tx1">
                    <a:lumMod val="75000"/>
                    <a:lumOff val="25000"/>
                  </a:schemeClr>
                </a:solidFill>
                <a:latin typeface="Microsoft JhengHei UI" panose="020B0604030504040204" pitchFamily="34" charset="-120"/>
                <a:ea typeface="Microsoft JhengHei UI" panose="020B0604030504040204" pitchFamily="34" charset="-120"/>
              </a:defRPr>
            </a:lvl4pPr>
            <a:lvl5pPr>
              <a:defRPr lang="en-US" sz="1200">
                <a:solidFill>
                  <a:schemeClr val="tx1">
                    <a:lumMod val="75000"/>
                    <a:lumOff val="25000"/>
                  </a:schemeClr>
                </a:solidFill>
                <a:latin typeface="Microsoft JhengHei UI" panose="020B0604030504040204" pitchFamily="34" charset="-120"/>
                <a:ea typeface="Microsoft JhengHei UI" panose="020B0604030504040204" pitchFamily="34" charset="-120"/>
              </a:defRPr>
            </a:lvl5pPr>
          </a:lstStyle>
          <a:p>
            <a:pPr marL="0" lvl="0" indent="0" rtl="0">
              <a:lnSpc>
                <a:spcPct val="150000"/>
              </a:lnSpc>
              <a:spcBef>
                <a:spcPts val="1000"/>
              </a:spcBef>
              <a:spcAft>
                <a:spcPts val="1200"/>
              </a:spcAft>
              <a:buNone/>
            </a:pPr>
            <a:r>
              <a:rPr lang="zh-TW" altLang="en-US" noProof="0"/>
              <a:t>編輯母片文字樣式</a:t>
            </a:r>
          </a:p>
          <a:p>
            <a:pPr marL="0" lvl="1" indent="0" rtl="0">
              <a:lnSpc>
                <a:spcPct val="150000"/>
              </a:lnSpc>
              <a:spcBef>
                <a:spcPts val="1000"/>
              </a:spcBef>
              <a:spcAft>
                <a:spcPts val="1200"/>
              </a:spcAft>
              <a:buNone/>
            </a:pPr>
            <a:r>
              <a:rPr lang="zh-TW" altLang="en-US" noProof="0"/>
              <a:t>第二層</a:t>
            </a:r>
          </a:p>
          <a:p>
            <a:pPr marL="0" lvl="2" indent="0" rtl="0">
              <a:lnSpc>
                <a:spcPct val="150000"/>
              </a:lnSpc>
              <a:spcBef>
                <a:spcPts val="1000"/>
              </a:spcBef>
              <a:spcAft>
                <a:spcPts val="1200"/>
              </a:spcAft>
              <a:buNone/>
            </a:pPr>
            <a:r>
              <a:rPr lang="zh-TW" altLang="en-US" noProof="0"/>
              <a:t>第三層</a:t>
            </a:r>
          </a:p>
          <a:p>
            <a:pPr marL="0" lvl="3" indent="0" rtl="0">
              <a:lnSpc>
                <a:spcPct val="150000"/>
              </a:lnSpc>
              <a:spcBef>
                <a:spcPts val="1000"/>
              </a:spcBef>
              <a:spcAft>
                <a:spcPts val="1200"/>
              </a:spcAft>
              <a:buNone/>
            </a:pPr>
            <a:r>
              <a:rPr lang="zh-TW" altLang="en-US" noProof="0"/>
              <a:t>第四層</a:t>
            </a:r>
          </a:p>
          <a:p>
            <a:pPr marL="0" lvl="4" indent="0" rtl="0">
              <a:lnSpc>
                <a:spcPct val="150000"/>
              </a:lnSpc>
              <a:spcBef>
                <a:spcPts val="1000"/>
              </a:spcBef>
              <a:spcAft>
                <a:spcPts val="1200"/>
              </a:spcAft>
              <a:buNone/>
            </a:pPr>
            <a:r>
              <a:rPr lang="zh-TW" altLang="en-US" noProof="0"/>
              <a:t>第五層</a:t>
            </a:r>
            <a:endParaRPr lang="zh-TW" altLang="en-US" noProof="0" dirty="0"/>
          </a:p>
        </p:txBody>
      </p:sp>
      <p:sp>
        <p:nvSpPr>
          <p:cNvPr id="6" name="日期版面配置區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JhengHei UI" panose="020B0604030504040204" pitchFamily="34" charset="-120"/>
                <a:ea typeface="Microsoft JhengHei UI" panose="020B0604030504040204" pitchFamily="34" charset="-120"/>
              </a:defRPr>
            </a:lvl1pPr>
          </a:lstStyle>
          <a:p>
            <a:fld id="{FB24FFDF-C44B-4BC6-8CC2-3E2CCA5CBAD2}" type="datetime1">
              <a:rPr lang="zh-TW" altLang="en-US" smtClean="0"/>
              <a:t>2020/9/20</a:t>
            </a:fld>
            <a:endParaRPr lang="zh-TW" altLang="en-US" dirty="0"/>
          </a:p>
        </p:txBody>
      </p:sp>
      <p:sp>
        <p:nvSpPr>
          <p:cNvPr id="7" name="頁尾版面配置區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JhengHei UI" panose="020B0604030504040204" pitchFamily="34" charset="-120"/>
                <a:ea typeface="Microsoft JhengHei UI" panose="020B0604030504040204" pitchFamily="34" charset="-120"/>
              </a:defRPr>
            </a:lvl1pPr>
          </a:lstStyle>
          <a:p>
            <a:endParaRPr lang="zh-TW" altLang="en-US" dirty="0"/>
          </a:p>
        </p:txBody>
      </p:sp>
      <p:sp>
        <p:nvSpPr>
          <p:cNvPr id="8" name="投影片編號預留位置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JhengHei UI" panose="020B0604030504040204" pitchFamily="34" charset="-120"/>
                <a:ea typeface="Microsoft JhengHei UI" panose="020B0604030504040204" pitchFamily="34" charset="-120"/>
              </a:defRPr>
            </a:lvl1pPr>
          </a:lstStyle>
          <a:p>
            <a:fld id="{9860EDB8-5305-433F-BE41-D7A86D811DB3}" type="slidenum">
              <a:rPr lang="en-US" altLang="zh-TW" smtClean="0"/>
              <a:pPr/>
              <a:t>‹#›</a:t>
            </a:fld>
            <a:endParaRPr lang="zh-TW" alt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章節標題">
    <p:spTree>
      <p:nvGrpSpPr>
        <p:cNvPr id="1" name=""/>
        <p:cNvGrpSpPr/>
        <p:nvPr/>
      </p:nvGrpSpPr>
      <p:grpSpPr>
        <a:xfrm>
          <a:off x="0" y="0"/>
          <a:ext cx="0" cy="0"/>
          <a:chOff x="0" y="0"/>
          <a:chExt cx="0" cy="0"/>
        </a:xfrm>
      </p:grpSpPr>
      <p:sp>
        <p:nvSpPr>
          <p:cNvPr id="9" name="矩形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noProof="0" dirty="0">
              <a:latin typeface="Microsoft JhengHei UI" panose="020B0604030504040204" pitchFamily="34" charset="-120"/>
              <a:ea typeface="Microsoft JhengHei UI" panose="020B0604030504040204" pitchFamily="34" charset="-120"/>
            </a:endParaRPr>
          </a:p>
        </p:txBody>
      </p:sp>
      <p:sp>
        <p:nvSpPr>
          <p:cNvPr id="10" name="矩形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noProof="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521208" y="1536192"/>
            <a:ext cx="6876288" cy="640080"/>
          </a:xfrm>
        </p:spPr>
        <p:txBody>
          <a:bodyPr rtlCol="0">
            <a:normAutofit/>
          </a:bodyPr>
          <a:lstStyle>
            <a:lvl1pPr>
              <a:defRPr sz="360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endParaRPr lang="zh-TW" altLang="en-US" noProof="0" dirty="0"/>
          </a:p>
        </p:txBody>
      </p:sp>
      <p:sp>
        <p:nvSpPr>
          <p:cNvPr id="7" name="內容版面配置區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a:defRPr lang="en-US" sz="120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defRPr>
            </a:lvl2pPr>
            <a:lvl3pPr>
              <a:defRPr lang="en-US" sz="120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defRPr>
            </a:lvl3pPr>
            <a:lvl4pPr>
              <a:defRPr lang="en-US" sz="120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defRPr>
            </a:lvl4pPr>
            <a:lvl5pPr>
              <a:defRPr lang="en-US" sz="1200" dirty="0">
                <a:solidFill>
                  <a:schemeClr val="tx1">
                    <a:lumMod val="75000"/>
                    <a:lumOff val="25000"/>
                  </a:schemeClr>
                </a:solidFill>
                <a:latin typeface="Microsoft JhengHei UI" panose="020B0604030504040204" pitchFamily="34" charset="-120"/>
                <a:ea typeface="Microsoft JhengHei UI" panose="020B0604030504040204" pitchFamily="34" charset="-120"/>
              </a:defRPr>
            </a:lvl5pPr>
          </a:lstStyle>
          <a:p>
            <a:pPr marL="0" lvl="0" indent="0" rtl="0">
              <a:lnSpc>
                <a:spcPct val="150000"/>
              </a:lnSpc>
              <a:spcBef>
                <a:spcPts val="1000"/>
              </a:spcBef>
              <a:spcAft>
                <a:spcPts val="1200"/>
              </a:spcAft>
              <a:buNone/>
            </a:pPr>
            <a:r>
              <a:rPr lang="zh-TW" altLang="en-US" noProof="0"/>
              <a:t>編輯母片文字樣式</a:t>
            </a:r>
          </a:p>
          <a:p>
            <a:pPr marL="0" lvl="1" indent="0" rtl="0">
              <a:lnSpc>
                <a:spcPct val="150000"/>
              </a:lnSpc>
              <a:spcBef>
                <a:spcPts val="1000"/>
              </a:spcBef>
              <a:spcAft>
                <a:spcPts val="1200"/>
              </a:spcAft>
              <a:buNone/>
            </a:pPr>
            <a:r>
              <a:rPr lang="zh-TW" altLang="en-US" noProof="0"/>
              <a:t>第二層</a:t>
            </a:r>
          </a:p>
          <a:p>
            <a:pPr marL="0" lvl="2" indent="0" rtl="0">
              <a:lnSpc>
                <a:spcPct val="150000"/>
              </a:lnSpc>
              <a:spcBef>
                <a:spcPts val="1000"/>
              </a:spcBef>
              <a:spcAft>
                <a:spcPts val="1200"/>
              </a:spcAft>
              <a:buNone/>
            </a:pPr>
            <a:r>
              <a:rPr lang="zh-TW" altLang="en-US" noProof="0"/>
              <a:t>第三層</a:t>
            </a:r>
          </a:p>
          <a:p>
            <a:pPr marL="0" lvl="3" indent="0" rtl="0">
              <a:lnSpc>
                <a:spcPct val="150000"/>
              </a:lnSpc>
              <a:spcBef>
                <a:spcPts val="1000"/>
              </a:spcBef>
              <a:spcAft>
                <a:spcPts val="1200"/>
              </a:spcAft>
              <a:buNone/>
            </a:pPr>
            <a:r>
              <a:rPr lang="zh-TW" altLang="en-US" noProof="0"/>
              <a:t>第四層</a:t>
            </a:r>
          </a:p>
          <a:p>
            <a:pPr marL="0" lvl="4" indent="0" rtl="0">
              <a:lnSpc>
                <a:spcPct val="150000"/>
              </a:lnSpc>
              <a:spcBef>
                <a:spcPts val="1000"/>
              </a:spcBef>
              <a:spcAft>
                <a:spcPts val="1200"/>
              </a:spcAft>
              <a:buNone/>
            </a:pPr>
            <a:r>
              <a:rPr lang="zh-TW" altLang="en-US" noProof="0"/>
              <a:t>第五層</a:t>
            </a:r>
            <a:endParaRPr lang="zh-TW" altLang="en-US" noProof="0"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TW" altLang="en-US" sz="1800" noProof="0" dirty="0">
              <a:latin typeface="Microsoft JhengHei UI" panose="020B0604030504040204" pitchFamily="34" charset="-120"/>
              <a:ea typeface="Microsoft JhengHei UI" panose="020B0604030504040204" pitchFamily="34" charset="-120"/>
            </a:endParaRPr>
          </a:p>
        </p:txBody>
      </p:sp>
      <p:sp>
        <p:nvSpPr>
          <p:cNvPr id="2" name="標題預留位置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zh-TW" altLang="en-US" noProof="0" dirty="0"/>
              <a:t>按一下以編輯母片標題樣式</a:t>
            </a:r>
          </a:p>
        </p:txBody>
      </p:sp>
      <p:sp>
        <p:nvSpPr>
          <p:cNvPr id="3" name="文字預留位置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4" name="日期版面配置區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JhengHei UI" panose="020B0604030504040204" pitchFamily="34" charset="-120"/>
                <a:ea typeface="Microsoft JhengHei UI" panose="020B0604030504040204" pitchFamily="34" charset="-120"/>
              </a:defRPr>
            </a:lvl1pPr>
          </a:lstStyle>
          <a:p>
            <a:fld id="{70FC83EE-73F1-46EA-BC6E-B26AE4225C74}" type="datetime1">
              <a:rPr lang="zh-TW" altLang="en-US" noProof="0" smtClean="0"/>
              <a:t>2020/9/20</a:t>
            </a:fld>
            <a:endParaRPr lang="zh-TW" altLang="en-US" noProof="0" dirty="0"/>
          </a:p>
        </p:txBody>
      </p:sp>
      <p:sp>
        <p:nvSpPr>
          <p:cNvPr id="5" name="頁尾版面配置區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6" name="投影片編號預留位置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JhengHei UI" panose="020B0604030504040204" pitchFamily="34" charset="-120"/>
                <a:ea typeface="Microsoft JhengHei UI" panose="020B0604030504040204" pitchFamily="34" charset="-120"/>
              </a:defRPr>
            </a:lvl1pPr>
          </a:lstStyle>
          <a:p>
            <a:fld id="{9860EDB8-5305-433F-BE41-D7A86D811DB3}" type="slidenum">
              <a:rPr lang="en-US" altLang="zh-TW" noProof="0" smtClean="0"/>
              <a:pPr/>
              <a:t>‹#›</a:t>
            </a:fld>
            <a:endParaRPr lang="zh-TW" altLang="en-US" noProof="0" dirty="0"/>
          </a:p>
        </p:txBody>
      </p:sp>
      <p:cxnSp>
        <p:nvCxnSpPr>
          <p:cNvPr id="8" name="直線接點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icrosoft JhengHei UI" panose="020B0604030504040204" pitchFamily="34" charset="-120"/>
          <a:ea typeface="Microsoft JhengHei UI" panose="020B0604030504040204" pitchFamily="34" charset="-120"/>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JhengHei UI" panose="020B0604030504040204" pitchFamily="34" charset="-120"/>
          <a:ea typeface="Microsoft JhengHei UI" panose="020B0604030504040204" pitchFamily="34" charset="-120"/>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JhengHei UI" panose="020B0604030504040204" pitchFamily="34" charset="-120"/>
          <a:ea typeface="Microsoft JhengHei UI" panose="020B0604030504040204" pitchFamily="34" charset="-120"/>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JhengHei UI" panose="020B0604030504040204" pitchFamily="34" charset="-120"/>
          <a:ea typeface="Microsoft JhengHei UI" panose="020B0604030504040204" pitchFamily="34" charset="-120"/>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JhengHei UI" panose="020B0604030504040204" pitchFamily="34" charset="-120"/>
          <a:ea typeface="Microsoft JhengHei UI" panose="020B0604030504040204" pitchFamily="34" charset="-120"/>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JhengHei UI" panose="020B0604030504040204" pitchFamily="34" charset="-120"/>
          <a:ea typeface="Microsoft JhengHei UI" panose="020B0604030504040204" pitchFamily="34" charset="-120"/>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38200" y="1164324"/>
            <a:ext cx="10515600" cy="2387600"/>
          </a:xfrm>
        </p:spPr>
        <p:txBody>
          <a:bodyPr rtlCol="0" anchor="ctr" anchorCtr="0">
            <a:normAutofit/>
          </a:bodyPr>
          <a:lstStyle/>
          <a:p>
            <a:pPr rtl="0"/>
            <a:r>
              <a:rPr lang="en-US" altLang="zh-TW" sz="4400" dirty="0">
                <a:solidFill>
                  <a:schemeClr val="bg1"/>
                </a:solidFill>
              </a:rPr>
              <a:t>Predicting UK Car Accidents Severity</a:t>
            </a:r>
          </a:p>
        </p:txBody>
      </p:sp>
      <p:sp>
        <p:nvSpPr>
          <p:cNvPr id="3" name="副標題 2"/>
          <p:cNvSpPr>
            <a:spLocks noGrp="1"/>
          </p:cNvSpPr>
          <p:nvPr>
            <p:ph type="subTitle" idx="4294967295"/>
          </p:nvPr>
        </p:nvSpPr>
        <p:spPr>
          <a:xfrm>
            <a:off x="855620" y="2933105"/>
            <a:ext cx="9582736" cy="1137793"/>
          </a:xfrm>
        </p:spPr>
        <p:txBody>
          <a:bodyPr rtlCol="0">
            <a:normAutofit/>
          </a:bodyPr>
          <a:lstStyle/>
          <a:p>
            <a:pPr marL="0" indent="0" rtl="0">
              <a:buNone/>
            </a:pPr>
            <a:endParaRPr lang="zh-TW" altLang="en-US" sz="2400" dirty="0">
              <a:solidFill>
                <a:schemeClr val="bg1"/>
              </a:solidFill>
            </a:endParaRP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p:cNvSpPr>
            <a:spLocks noGrp="1"/>
          </p:cNvSpPr>
          <p:nvPr>
            <p:ph type="title"/>
          </p:nvPr>
        </p:nvSpPr>
        <p:spPr/>
        <p:txBody>
          <a:bodyPr rtlCol="0">
            <a:noAutofit/>
          </a:bodyPr>
          <a:lstStyle/>
          <a:p>
            <a:r>
              <a:rPr lang="en-US" altLang="zh-TW" dirty="0">
                <a:cs typeface="Segoe UI Light" panose="020B0502040204020203" pitchFamily="34" charset="0"/>
              </a:rPr>
              <a:t>Predicting UK Car Accidents Severity</a:t>
            </a:r>
            <a:endParaRPr lang="zh-TW" altLang="en-US" dirty="0">
              <a:cs typeface="Segoe UI Light" panose="020B0502040204020203" pitchFamily="34" charset="0"/>
            </a:endParaRPr>
          </a:p>
        </p:txBody>
      </p:sp>
      <p:sp>
        <p:nvSpPr>
          <p:cNvPr id="38" name="內容預留位置 17"/>
          <p:cNvSpPr txBox="1">
            <a:spLocks/>
          </p:cNvSpPr>
          <p:nvPr/>
        </p:nvSpPr>
        <p:spPr>
          <a:xfrm>
            <a:off x="541609" y="1524708"/>
            <a:ext cx="11035197"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altLang="zh-HK" sz="2000" dirty="0"/>
              <a:t>Road traffic injuries are estimated to be the eighth leading cause of death globally for all age groups and the leading cause of death for children and young people 5–29 years of age.</a:t>
            </a:r>
          </a:p>
          <a:p>
            <a:r>
              <a:rPr lang="en-US" altLang="zh-HK" sz="2000" dirty="0"/>
              <a:t>More people now die in road traffic crashes than from HIV/AIDS.</a:t>
            </a:r>
          </a:p>
          <a:p>
            <a:r>
              <a:rPr lang="en-US" altLang="zh-TW" sz="2000" dirty="0"/>
              <a:t>Traffic safety not only an engineering problem, but also a political, economic and public health issue of major significance.</a:t>
            </a:r>
            <a:endParaRPr lang="zh-TW" altLang="zh-HK" sz="2000" dirty="0"/>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rtlCol="0"/>
          <a:lstStyle/>
          <a:p>
            <a:r>
              <a:rPr lang="en-US" altLang="zh-HK" dirty="0"/>
              <a:t>Data acquisition and cleaning</a:t>
            </a:r>
            <a:endParaRPr lang="zh-TW" altLang="en-US" dirty="0">
              <a:cs typeface="Segoe UI Light" panose="020B0502040204020203" pitchFamily="34" charset="0"/>
            </a:endParaRPr>
          </a:p>
        </p:txBody>
      </p:sp>
      <p:sp>
        <p:nvSpPr>
          <p:cNvPr id="25" name="內容預留位置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en-US" altLang="zh-TW" sz="1600" b="1" dirty="0">
                <a:latin typeface="Microsoft JhengHei UI" panose="020B0604030504040204" pitchFamily="34" charset="-120"/>
                <a:ea typeface="Microsoft JhengHei UI" panose="020B0604030504040204" pitchFamily="34" charset="-120"/>
                <a:cs typeface="Segoe UI" panose="020B0502040204020203" pitchFamily="34" charset="0"/>
              </a:rPr>
              <a:t>Data pre-processing</a:t>
            </a:r>
            <a:r>
              <a:rPr lang="zh-TW" altLang="en-US" sz="1600" b="1" dirty="0">
                <a:latin typeface="Microsoft JhengHei UI" panose="020B0604030504040204" pitchFamily="34" charset="-120"/>
                <a:ea typeface="Microsoft JhengHei UI" panose="020B0604030504040204" pitchFamily="34" charset="-120"/>
                <a:cs typeface="Segoe UI" panose="020B0502040204020203" pitchFamily="34" charset="0"/>
              </a:rPr>
              <a:t>：</a:t>
            </a:r>
          </a:p>
        </p:txBody>
      </p:sp>
      <p:grpSp>
        <p:nvGrpSpPr>
          <p:cNvPr id="18" name="群組 17" descr="內含表示步驟 1 之數字 1 的小型圓圈"/>
          <p:cNvGrpSpPr/>
          <p:nvPr/>
        </p:nvGrpSpPr>
        <p:grpSpPr bwMode="blackWhite">
          <a:xfrm>
            <a:off x="531552" y="1917997"/>
            <a:ext cx="558179" cy="409838"/>
            <a:chOff x="6953426" y="711274"/>
            <a:chExt cx="558179" cy="409838"/>
          </a:xfrm>
        </p:grpSpPr>
        <p:sp>
          <p:nvSpPr>
            <p:cNvPr id="19" name="橢圓 18" descr="小型圓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20" name="文字方塊 19" descr="數字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TW" dirty="0">
                  <a:solidFill>
                    <a:schemeClr val="bg1"/>
                  </a:solidFill>
                  <a:latin typeface="Microsoft JhengHei UI" panose="020B0604030504040204" pitchFamily="34" charset="-120"/>
                  <a:ea typeface="Microsoft JhengHei UI" panose="020B0604030504040204" pitchFamily="34" charset="-120"/>
                  <a:cs typeface="Segoe UI Semibold" panose="020B0702040204020203" pitchFamily="34" charset="0"/>
                </a:rPr>
                <a:t>1</a:t>
              </a:r>
            </a:p>
          </p:txBody>
        </p:sp>
      </p:grpSp>
      <p:sp>
        <p:nvSpPr>
          <p:cNvPr id="21" name="內容預留位置 17"/>
          <p:cNvSpPr txBox="1">
            <a:spLocks/>
          </p:cNvSpPr>
          <p:nvPr/>
        </p:nvSpPr>
        <p:spPr>
          <a:xfrm>
            <a:off x="1056513" y="1958189"/>
            <a:ext cx="8297212"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HK" sz="1800" dirty="0"/>
              <a:t>A dataset of UK traffic data from 2005 and 2015 from Kaggle was used. It is amassed by the UK Government recording over 1.7 million accidents. </a:t>
            </a:r>
            <a:endParaRPr lang="zh-TW" altLang="zh-HK" sz="1800" dirty="0"/>
          </a:p>
        </p:txBody>
      </p:sp>
      <p:grpSp>
        <p:nvGrpSpPr>
          <p:cNvPr id="33" name="群組 32" descr="內含表示步驟 2 之數字 2 的小型圓圈"/>
          <p:cNvGrpSpPr/>
          <p:nvPr/>
        </p:nvGrpSpPr>
        <p:grpSpPr bwMode="blackWhite">
          <a:xfrm>
            <a:off x="531552" y="2804257"/>
            <a:ext cx="558179" cy="409838"/>
            <a:chOff x="6953426" y="711274"/>
            <a:chExt cx="558179" cy="409838"/>
          </a:xfrm>
        </p:grpSpPr>
        <p:sp>
          <p:nvSpPr>
            <p:cNvPr id="34" name="橢圓 33" descr="小型圓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35" name="文字方塊 34" descr="數字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TW" dirty="0">
                  <a:solidFill>
                    <a:schemeClr val="bg1"/>
                  </a:solidFill>
                  <a:latin typeface="Microsoft JhengHei UI" panose="020B0604030504040204" pitchFamily="34" charset="-120"/>
                  <a:ea typeface="Microsoft JhengHei UI" panose="020B0604030504040204" pitchFamily="34" charset="-120"/>
                  <a:cs typeface="Segoe UI Semibold" panose="020B0702040204020203" pitchFamily="34" charset="0"/>
                </a:rPr>
                <a:t>2</a:t>
              </a:r>
            </a:p>
          </p:txBody>
        </p:sp>
      </p:grpSp>
      <p:sp>
        <p:nvSpPr>
          <p:cNvPr id="36" name="內容預留位置 17"/>
          <p:cNvSpPr txBox="1">
            <a:spLocks/>
          </p:cNvSpPr>
          <p:nvPr/>
        </p:nvSpPr>
        <p:spPr>
          <a:xfrm>
            <a:off x="1056513" y="2844451"/>
            <a:ext cx="7483480" cy="409838"/>
          </a:xfrm>
          <a:prstGeom prst="rect">
            <a:avLst/>
          </a:prstGeom>
        </p:spPr>
        <p:txBody>
          <a:bodyPr vert="horz" lIns="91440" tIns="45720" rIns="91440" bIns="45720" rtlCol="0">
            <a:normAutofit/>
          </a:bodyPr>
          <a:lstStyle>
            <a:defPPr rtl="0">
              <a:defRPr lang="zh-tw"/>
            </a:defPPr>
            <a:lvl1pPr indent="0">
              <a:lnSpc>
                <a:spcPts val="1800"/>
              </a:lnSpc>
              <a:spcBef>
                <a:spcPts val="1000"/>
              </a:spcBef>
              <a:spcAft>
                <a:spcPts val="1000"/>
              </a:spcAft>
              <a:buFont typeface="Arial" panose="020B0604020202020204" pitchFamily="34" charset="0"/>
              <a:buNone/>
              <a:defRPr sz="1400">
                <a:solidFill>
                  <a:schemeClr val="tx1">
                    <a:lumMod val="75000"/>
                    <a:lumOff val="25000"/>
                  </a:schemeClr>
                </a:solidFill>
              </a:defRPr>
            </a:lvl1pPr>
            <a:lvl2pPr marL="685800" indent="-2286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2pPr>
            <a:lvl3pPr marL="1143000" indent="-2286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3pPr>
            <a:lvl4pPr marL="1600200" indent="-2286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4pPr>
            <a:lvl5pPr marL="2057400" indent="-2286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5pPr>
            <a:lvl6pPr marL="2514600" indent="-228600">
              <a:lnSpc>
                <a:spcPct val="90000"/>
              </a:lnSpc>
              <a:spcBef>
                <a:spcPct val="30000"/>
              </a:spcBef>
              <a:buFont typeface="Arial" panose="020B0604020202020204" pitchFamily="34" charset="0"/>
              <a:buChar char="•"/>
            </a:lvl6pPr>
            <a:lvl7pPr marL="2971800" indent="-228600">
              <a:lnSpc>
                <a:spcPct val="90000"/>
              </a:lnSpc>
              <a:spcBef>
                <a:spcPct val="30000"/>
              </a:spcBef>
              <a:buFont typeface="Arial" panose="020B0604020202020204" pitchFamily="34" charset="0"/>
              <a:buChar char="•"/>
            </a:lvl7pPr>
            <a:lvl8pPr marL="3429000" indent="-228600">
              <a:lnSpc>
                <a:spcPct val="90000"/>
              </a:lnSpc>
              <a:spcBef>
                <a:spcPct val="30000"/>
              </a:spcBef>
              <a:buFont typeface="Arial" panose="020B0604020202020204" pitchFamily="34" charset="0"/>
              <a:buChar char="•"/>
            </a:lvl8pPr>
            <a:lvl9pPr marL="3886200" indent="-228600">
              <a:lnSpc>
                <a:spcPct val="90000"/>
              </a:lnSpc>
              <a:spcBef>
                <a:spcPct val="30000"/>
              </a:spcBef>
              <a:buFont typeface="Arial" panose="020B0604020202020204" pitchFamily="34" charset="0"/>
              <a:buChar char="•"/>
            </a:lvl9pPr>
          </a:lstStyle>
          <a:p>
            <a:r>
              <a:rPr lang="en-US" altLang="zh-TW" sz="1800" dirty="0"/>
              <a:t>In total there are 1780653 rows and 31 columns in the data. </a:t>
            </a:r>
            <a:endParaRPr lang="zh-TW" altLang="en-US" sz="1800" dirty="0"/>
          </a:p>
        </p:txBody>
      </p:sp>
      <p:grpSp>
        <p:nvGrpSpPr>
          <p:cNvPr id="22" name="群組 21" descr="內含表示步驟 3 之數字 3 的小型圓圈"/>
          <p:cNvGrpSpPr/>
          <p:nvPr/>
        </p:nvGrpSpPr>
        <p:grpSpPr bwMode="blackWhite">
          <a:xfrm>
            <a:off x="531552" y="3503623"/>
            <a:ext cx="558179" cy="409838"/>
            <a:chOff x="6953426" y="711274"/>
            <a:chExt cx="558179" cy="409838"/>
          </a:xfrm>
        </p:grpSpPr>
        <p:sp>
          <p:nvSpPr>
            <p:cNvPr id="24" name="橢圓 23" descr="小型圓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30" name="文字方塊 29" descr="數字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TW" dirty="0">
                  <a:solidFill>
                    <a:schemeClr val="bg1"/>
                  </a:solidFill>
                  <a:latin typeface="Microsoft JhengHei UI" panose="020B0604030504040204" pitchFamily="34" charset="-120"/>
                  <a:ea typeface="Microsoft JhengHei UI" panose="020B0604030504040204" pitchFamily="34" charset="-120"/>
                  <a:cs typeface="Segoe UI Semibold" panose="020B0702040204020203" pitchFamily="34" charset="0"/>
                </a:rPr>
                <a:t>3</a:t>
              </a:r>
            </a:p>
          </p:txBody>
        </p:sp>
      </p:grpSp>
      <p:sp>
        <p:nvSpPr>
          <p:cNvPr id="32" name="內容預留位置 17"/>
          <p:cNvSpPr txBox="1">
            <a:spLocks/>
          </p:cNvSpPr>
          <p:nvPr/>
        </p:nvSpPr>
        <p:spPr>
          <a:xfrm>
            <a:off x="1056513" y="3531784"/>
            <a:ext cx="6646574"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en-US" altLang="zh-TW" sz="1600" dirty="0">
                <a:solidFill>
                  <a:prstClr val="black">
                    <a:lumMod val="75000"/>
                    <a:lumOff val="25000"/>
                  </a:prstClr>
                </a:solidFill>
                <a:latin typeface="Microsoft JhengHei UI" panose="020B0604030504040204" pitchFamily="34" charset="-120"/>
                <a:ea typeface="Microsoft JhengHei UI" panose="020B0604030504040204" pitchFamily="34" charset="-120"/>
                <a:cs typeface="Segoe UI" panose="020B0502040204020203" pitchFamily="34" charset="0"/>
              </a:rPr>
              <a:t>Null values and unknown are removed.</a:t>
            </a:r>
            <a:endParaRPr lang="zh-TW" altLang="en-US" sz="1600" dirty="0">
              <a:solidFill>
                <a:prstClr val="black">
                  <a:lumMod val="75000"/>
                  <a:lumOff val="25000"/>
                </a:prstClr>
              </a:solidFill>
              <a:latin typeface="Microsoft JhengHei UI" panose="020B0604030504040204" pitchFamily="34" charset="-120"/>
              <a:ea typeface="Microsoft JhengHei UI" panose="020B0604030504040204" pitchFamily="34" charset="-120"/>
              <a:cs typeface="Segoe UI"/>
            </a:endParaRPr>
          </a:p>
        </p:txBody>
      </p:sp>
      <p:grpSp>
        <p:nvGrpSpPr>
          <p:cNvPr id="37" name="群組 36" descr="內含表示步驟 4 之數字 4 的小型圓圈"/>
          <p:cNvGrpSpPr/>
          <p:nvPr/>
        </p:nvGrpSpPr>
        <p:grpSpPr bwMode="blackWhite">
          <a:xfrm>
            <a:off x="531552" y="4432703"/>
            <a:ext cx="558179" cy="409838"/>
            <a:chOff x="6953426" y="711274"/>
            <a:chExt cx="558179" cy="409838"/>
          </a:xfrm>
        </p:grpSpPr>
        <p:sp>
          <p:nvSpPr>
            <p:cNvPr id="38" name="橢圓 37" descr="小型圓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39" name="文字方塊 38" descr="數字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TW" dirty="0">
                  <a:solidFill>
                    <a:schemeClr val="bg1"/>
                  </a:solidFill>
                  <a:latin typeface="Microsoft JhengHei UI" panose="020B0604030504040204" pitchFamily="34" charset="-120"/>
                  <a:ea typeface="Microsoft JhengHei UI" panose="020B0604030504040204" pitchFamily="34" charset="-120"/>
                  <a:cs typeface="Segoe UI Semibold" panose="020B0702040204020203" pitchFamily="34" charset="0"/>
                </a:rPr>
                <a:t>4</a:t>
              </a:r>
            </a:p>
          </p:txBody>
        </p:sp>
      </p:grpSp>
      <p:sp>
        <p:nvSpPr>
          <p:cNvPr id="40" name="內容預留位置 17"/>
          <p:cNvSpPr txBox="1">
            <a:spLocks/>
          </p:cNvSpPr>
          <p:nvPr/>
        </p:nvSpPr>
        <p:spPr>
          <a:xfrm>
            <a:off x="1056512" y="4472896"/>
            <a:ext cx="6854305"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en-US" altLang="zh-TW" sz="1600" dirty="0">
                <a:solidFill>
                  <a:prstClr val="black">
                    <a:lumMod val="75000"/>
                    <a:lumOff val="25000"/>
                  </a:prstClr>
                </a:solidFill>
                <a:latin typeface="Microsoft JhengHei UI" panose="020B0604030504040204" pitchFamily="34" charset="-120"/>
                <a:ea typeface="Microsoft JhengHei UI" panose="020B0604030504040204" pitchFamily="34" charset="-120"/>
                <a:cs typeface="Segoe UI" panose="020B0502040204020203" pitchFamily="34" charset="0"/>
              </a:rPr>
              <a:t>Cleaned data contains 1760539 rows and 25 columns</a:t>
            </a:r>
            <a:endParaRPr lang="zh-TW" altLang="en-US" sz="1600" dirty="0">
              <a:solidFill>
                <a:prstClr val="black">
                  <a:lumMod val="75000"/>
                  <a:lumOff val="25000"/>
                </a:prstClr>
              </a:solidFill>
              <a:latin typeface="Microsoft JhengHei UI" panose="020B0604030504040204" pitchFamily="34" charset="-120"/>
              <a:ea typeface="Microsoft JhengHei UI" panose="020B0604030504040204" pitchFamily="34" charset="-120"/>
              <a:cs typeface="Segoe UI" panose="020B0502040204020203" pitchFamily="34" charset="0"/>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rtlCol="0"/>
          <a:lstStyle/>
          <a:p>
            <a:pPr rtl="0"/>
            <a:r>
              <a:rPr lang="en-US" altLang="zh-TW" dirty="0">
                <a:cs typeface="Segoe UI Light" panose="020B0502040204020203" pitchFamily="34" charset="0"/>
              </a:rPr>
              <a:t>Exploratory</a:t>
            </a:r>
            <a:r>
              <a:rPr lang="zh-TW" altLang="en-US" dirty="0">
                <a:cs typeface="Segoe UI Light" panose="020B0502040204020203" pitchFamily="34" charset="0"/>
              </a:rPr>
              <a:t> </a:t>
            </a:r>
            <a:r>
              <a:rPr lang="en-US" altLang="zh-TW" dirty="0">
                <a:cs typeface="Segoe UI Light" panose="020B0502040204020203" pitchFamily="34" charset="0"/>
              </a:rPr>
              <a:t>Data</a:t>
            </a:r>
            <a:r>
              <a:rPr lang="zh-TW" altLang="en-US" dirty="0">
                <a:cs typeface="Segoe UI Light" panose="020B0502040204020203" pitchFamily="34" charset="0"/>
              </a:rPr>
              <a:t> </a:t>
            </a:r>
            <a:r>
              <a:rPr lang="en-US" altLang="zh-TW" dirty="0">
                <a:cs typeface="Segoe UI Light" panose="020B0502040204020203" pitchFamily="34" charset="0"/>
              </a:rPr>
              <a:t>Analysis</a:t>
            </a:r>
            <a:endParaRPr lang="zh-TW" altLang="en-US" dirty="0">
              <a:cs typeface="Segoe UI Light" panose="020B0502040204020203" pitchFamily="34" charset="0"/>
            </a:endParaRPr>
          </a:p>
        </p:txBody>
      </p:sp>
      <p:pic>
        <p:nvPicPr>
          <p:cNvPr id="6" name="圖片 5">
            <a:extLst>
              <a:ext uri="{FF2B5EF4-FFF2-40B4-BE49-F238E27FC236}">
                <a16:creationId xmlns:a16="http://schemas.microsoft.com/office/drawing/2014/main" id="{56B09E49-EF53-4894-B52C-ABA61C82AFEE}"/>
              </a:ext>
            </a:extLst>
          </p:cNvPr>
          <p:cNvPicPr/>
          <p:nvPr/>
        </p:nvPicPr>
        <p:blipFill>
          <a:blip r:embed="rId3"/>
          <a:stretch>
            <a:fillRect/>
          </a:stretch>
        </p:blipFill>
        <p:spPr>
          <a:xfrm>
            <a:off x="724757" y="4135085"/>
            <a:ext cx="4572431" cy="2365696"/>
          </a:xfrm>
          <a:prstGeom prst="rect">
            <a:avLst/>
          </a:prstGeom>
        </p:spPr>
      </p:pic>
      <p:sp>
        <p:nvSpPr>
          <p:cNvPr id="4" name="內容版面配置區 3">
            <a:extLst>
              <a:ext uri="{FF2B5EF4-FFF2-40B4-BE49-F238E27FC236}">
                <a16:creationId xmlns:a16="http://schemas.microsoft.com/office/drawing/2014/main" id="{CBF8F47D-A904-4B47-90CB-E201B2D87AB2}"/>
              </a:ext>
            </a:extLst>
          </p:cNvPr>
          <p:cNvSpPr>
            <a:spLocks noGrp="1"/>
          </p:cNvSpPr>
          <p:nvPr>
            <p:ph sz="quarter" idx="10"/>
          </p:nvPr>
        </p:nvSpPr>
        <p:spPr>
          <a:xfrm>
            <a:off x="724756" y="1420877"/>
            <a:ext cx="4572431" cy="1997990"/>
          </a:xfrm>
        </p:spPr>
        <p:txBody>
          <a:bodyPr>
            <a:normAutofit fontScale="85000" lnSpcReduction="20000"/>
          </a:bodyPr>
          <a:lstStyle/>
          <a:p>
            <a:pPr marL="171450" indent="-171450">
              <a:buFont typeface="Arial" panose="020B0604020202020204" pitchFamily="34" charset="0"/>
              <a:buChar char="•"/>
            </a:pPr>
            <a:r>
              <a:rPr lang="en-US" altLang="zh-HK" b="1" dirty="0"/>
              <a:t>The total number of accidents decreased from 2005 to 2015.</a:t>
            </a:r>
            <a:endParaRPr lang="zh-TW" altLang="zh-HK" b="1" dirty="0"/>
          </a:p>
          <a:p>
            <a:pPr marL="171450" indent="-171450">
              <a:buFont typeface="Arial" panose="020B0604020202020204" pitchFamily="34" charset="0"/>
              <a:buChar char="•"/>
            </a:pPr>
            <a:r>
              <a:rPr lang="en-US" altLang="zh-HK" b="1" dirty="0"/>
              <a:t>As we can see that Thursday has the highest amount of accidents in this dataset from 2005 to 2015 and Saturday has the lowest amount. But the variation is not large.</a:t>
            </a:r>
          </a:p>
          <a:p>
            <a:pPr marL="171450" indent="-171450">
              <a:buFont typeface="Arial" panose="020B0604020202020204" pitchFamily="34" charset="0"/>
              <a:buChar char="•"/>
            </a:pPr>
            <a:r>
              <a:rPr lang="en-US" altLang="zh-HK" b="1" dirty="0"/>
              <a:t>We found out that the most of accidents happened around after noon.</a:t>
            </a:r>
            <a:endParaRPr lang="zh-TW" altLang="zh-HK" b="1" dirty="0"/>
          </a:p>
          <a:p>
            <a:endParaRPr lang="zh-TW" altLang="zh-HK" b="1" dirty="0"/>
          </a:p>
          <a:p>
            <a:endParaRPr lang="zh-HK" altLang="en-US" b="1" dirty="0"/>
          </a:p>
        </p:txBody>
      </p:sp>
      <p:pic>
        <p:nvPicPr>
          <p:cNvPr id="8" name="圖片 7">
            <a:extLst>
              <a:ext uri="{FF2B5EF4-FFF2-40B4-BE49-F238E27FC236}">
                <a16:creationId xmlns:a16="http://schemas.microsoft.com/office/drawing/2014/main" id="{21E3DEEC-FC6A-4671-9680-93648EC910FD}"/>
              </a:ext>
            </a:extLst>
          </p:cNvPr>
          <p:cNvPicPr/>
          <p:nvPr/>
        </p:nvPicPr>
        <p:blipFill>
          <a:blip r:embed="rId4"/>
          <a:stretch>
            <a:fillRect/>
          </a:stretch>
        </p:blipFill>
        <p:spPr>
          <a:xfrm>
            <a:off x="6353046" y="1332106"/>
            <a:ext cx="4921250" cy="2559009"/>
          </a:xfrm>
          <a:prstGeom prst="rect">
            <a:avLst/>
          </a:prstGeom>
        </p:spPr>
      </p:pic>
      <p:pic>
        <p:nvPicPr>
          <p:cNvPr id="9" name="圖片 8">
            <a:extLst>
              <a:ext uri="{FF2B5EF4-FFF2-40B4-BE49-F238E27FC236}">
                <a16:creationId xmlns:a16="http://schemas.microsoft.com/office/drawing/2014/main" id="{EB423740-43C6-4BF4-97C6-7C82D8B29D1E}"/>
              </a:ext>
            </a:extLst>
          </p:cNvPr>
          <p:cNvPicPr/>
          <p:nvPr/>
        </p:nvPicPr>
        <p:blipFill>
          <a:blip r:embed="rId5"/>
          <a:stretch>
            <a:fillRect/>
          </a:stretch>
        </p:blipFill>
        <p:spPr>
          <a:xfrm>
            <a:off x="6353046" y="4135085"/>
            <a:ext cx="4921250" cy="2365696"/>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rtlCol="0"/>
          <a:lstStyle/>
          <a:p>
            <a:pPr rtl="0"/>
            <a:r>
              <a:rPr lang="en-US" altLang="zh-TW" dirty="0">
                <a:cs typeface="Segoe UI Light" panose="020B0502040204020203" pitchFamily="34" charset="0"/>
              </a:rPr>
              <a:t>Exploratory</a:t>
            </a:r>
            <a:r>
              <a:rPr lang="zh-TW" altLang="en-US" dirty="0">
                <a:cs typeface="Segoe UI Light" panose="020B0502040204020203" pitchFamily="34" charset="0"/>
              </a:rPr>
              <a:t> </a:t>
            </a:r>
            <a:r>
              <a:rPr lang="en-US" altLang="zh-TW" dirty="0">
                <a:cs typeface="Segoe UI Light" panose="020B0502040204020203" pitchFamily="34" charset="0"/>
              </a:rPr>
              <a:t>Data</a:t>
            </a:r>
            <a:r>
              <a:rPr lang="zh-TW" altLang="en-US" dirty="0">
                <a:cs typeface="Segoe UI Light" panose="020B0502040204020203" pitchFamily="34" charset="0"/>
              </a:rPr>
              <a:t> </a:t>
            </a:r>
            <a:r>
              <a:rPr lang="en-US" altLang="zh-TW" dirty="0">
                <a:cs typeface="Segoe UI Light" panose="020B0502040204020203" pitchFamily="34" charset="0"/>
              </a:rPr>
              <a:t>Analysis</a:t>
            </a:r>
            <a:endParaRPr lang="zh-TW" altLang="en-US" dirty="0">
              <a:cs typeface="Segoe UI Light" panose="020B0502040204020203" pitchFamily="34" charset="0"/>
            </a:endParaRPr>
          </a:p>
        </p:txBody>
      </p:sp>
      <p:sp>
        <p:nvSpPr>
          <p:cNvPr id="4" name="內容版面配置區 3">
            <a:extLst>
              <a:ext uri="{FF2B5EF4-FFF2-40B4-BE49-F238E27FC236}">
                <a16:creationId xmlns:a16="http://schemas.microsoft.com/office/drawing/2014/main" id="{CBF8F47D-A904-4B47-90CB-E201B2D87AB2}"/>
              </a:ext>
            </a:extLst>
          </p:cNvPr>
          <p:cNvSpPr>
            <a:spLocks noGrp="1"/>
          </p:cNvSpPr>
          <p:nvPr>
            <p:ph sz="quarter" idx="10"/>
          </p:nvPr>
        </p:nvSpPr>
        <p:spPr>
          <a:xfrm>
            <a:off x="8169383" y="1392805"/>
            <a:ext cx="3436183" cy="2448839"/>
          </a:xfrm>
        </p:spPr>
        <p:txBody>
          <a:bodyPr>
            <a:normAutofit/>
          </a:bodyPr>
          <a:lstStyle/>
          <a:p>
            <a:r>
              <a:rPr lang="en-US" altLang="zh-HK" dirty="0"/>
              <a:t>Weather conditions and Light conditions do not seem to have impact on Accident Severity.</a:t>
            </a:r>
            <a:endParaRPr lang="zh-TW" altLang="zh-HK" dirty="0"/>
          </a:p>
        </p:txBody>
      </p:sp>
      <p:pic>
        <p:nvPicPr>
          <p:cNvPr id="7" name="圖片 6">
            <a:extLst>
              <a:ext uri="{FF2B5EF4-FFF2-40B4-BE49-F238E27FC236}">
                <a16:creationId xmlns:a16="http://schemas.microsoft.com/office/drawing/2014/main" id="{25DDB03C-4B6C-4B8D-8C9D-D1141F82A946}"/>
              </a:ext>
            </a:extLst>
          </p:cNvPr>
          <p:cNvPicPr/>
          <p:nvPr/>
        </p:nvPicPr>
        <p:blipFill>
          <a:blip r:embed="rId3"/>
          <a:stretch>
            <a:fillRect/>
          </a:stretch>
        </p:blipFill>
        <p:spPr>
          <a:xfrm>
            <a:off x="629176" y="1392805"/>
            <a:ext cx="3270695" cy="4967801"/>
          </a:xfrm>
          <a:prstGeom prst="rect">
            <a:avLst/>
          </a:prstGeom>
        </p:spPr>
      </p:pic>
      <p:pic>
        <p:nvPicPr>
          <p:cNvPr id="10" name="圖片 9">
            <a:extLst>
              <a:ext uri="{FF2B5EF4-FFF2-40B4-BE49-F238E27FC236}">
                <a16:creationId xmlns:a16="http://schemas.microsoft.com/office/drawing/2014/main" id="{927D6AB5-DA46-4D06-869C-424EF79FF598}"/>
              </a:ext>
            </a:extLst>
          </p:cNvPr>
          <p:cNvPicPr/>
          <p:nvPr/>
        </p:nvPicPr>
        <p:blipFill>
          <a:blip r:embed="rId4"/>
          <a:stretch>
            <a:fillRect/>
          </a:stretch>
        </p:blipFill>
        <p:spPr>
          <a:xfrm>
            <a:off x="4183310" y="1392805"/>
            <a:ext cx="3702634" cy="4939729"/>
          </a:xfrm>
          <a:prstGeom prst="rect">
            <a:avLst/>
          </a:prstGeom>
        </p:spPr>
      </p:pic>
    </p:spTree>
    <p:extLst>
      <p:ext uri="{BB962C8B-B14F-4D97-AF65-F5344CB8AC3E}">
        <p14:creationId xmlns:p14="http://schemas.microsoft.com/office/powerpoint/2010/main" val="544067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rtlCol="0"/>
          <a:lstStyle/>
          <a:p>
            <a:pPr rtl="0"/>
            <a:r>
              <a:rPr lang="en-US" altLang="zh-TW" dirty="0">
                <a:cs typeface="Segoe UI Light" panose="020B0502040204020203" pitchFamily="34" charset="0"/>
              </a:rPr>
              <a:t>Machine Learning</a:t>
            </a:r>
            <a:endParaRPr lang="zh-TW" altLang="en-US" dirty="0">
              <a:cs typeface="Segoe UI Light" panose="020B0502040204020203" pitchFamily="34" charset="0"/>
            </a:endParaRPr>
          </a:p>
        </p:txBody>
      </p:sp>
      <p:sp>
        <p:nvSpPr>
          <p:cNvPr id="4" name="內容版面配置區 3">
            <a:extLst>
              <a:ext uri="{FF2B5EF4-FFF2-40B4-BE49-F238E27FC236}">
                <a16:creationId xmlns:a16="http://schemas.microsoft.com/office/drawing/2014/main" id="{CBF8F47D-A904-4B47-90CB-E201B2D87AB2}"/>
              </a:ext>
            </a:extLst>
          </p:cNvPr>
          <p:cNvSpPr>
            <a:spLocks noGrp="1"/>
          </p:cNvSpPr>
          <p:nvPr>
            <p:ph sz="quarter" idx="10"/>
          </p:nvPr>
        </p:nvSpPr>
        <p:spPr>
          <a:xfrm>
            <a:off x="523583" y="1434750"/>
            <a:ext cx="6581892" cy="4286542"/>
          </a:xfrm>
        </p:spPr>
        <p:txBody>
          <a:bodyPr>
            <a:normAutofit/>
          </a:bodyPr>
          <a:lstStyle/>
          <a:p>
            <a:pPr marL="285750" indent="-285750">
              <a:buFont typeface="Arial" panose="020B0604020202020204" pitchFamily="34" charset="0"/>
              <a:buChar char="•"/>
            </a:pPr>
            <a:r>
              <a:rPr lang="en-US" altLang="zh-HK" sz="1600" dirty="0"/>
              <a:t>Logistic regression was used to train the data. </a:t>
            </a:r>
          </a:p>
          <a:p>
            <a:pPr marL="285750" indent="-285750">
              <a:buFont typeface="Arial" panose="020B0604020202020204" pitchFamily="34" charset="0"/>
              <a:buChar char="•"/>
            </a:pPr>
            <a:r>
              <a:rPr lang="en-US" altLang="zh-HK" sz="1600" dirty="0"/>
              <a:t>The features in ‘Vehicles’ dataset were added into the model. The joined data is cleaned up again eliminating Nan and unknown values for training.</a:t>
            </a:r>
          </a:p>
          <a:p>
            <a:pPr marL="285750" indent="-285750">
              <a:buFont typeface="Arial" panose="020B0604020202020204" pitchFamily="34" charset="0"/>
              <a:buChar char="•"/>
            </a:pPr>
            <a:r>
              <a:rPr lang="en-US" altLang="zh-HK" sz="1600" dirty="0"/>
              <a:t>Then object features were dropped and ‘</a:t>
            </a:r>
            <a:r>
              <a:rPr lang="en-US" altLang="zh-HK" sz="1600" dirty="0" err="1"/>
              <a:t>Vehicle_Type</a:t>
            </a:r>
            <a:r>
              <a:rPr lang="en-US" altLang="zh-HK" sz="1600" dirty="0"/>
              <a:t>' was one hot encoded. The </a:t>
            </a:r>
            <a:r>
              <a:rPr lang="en-US" altLang="zh-HK" sz="1600" dirty="0" err="1"/>
              <a:t>dataframe</a:t>
            </a:r>
            <a:r>
              <a:rPr lang="en-US" altLang="zh-HK" sz="1600" dirty="0"/>
              <a:t> is then standardized and fit in to the model using 80/20 split. We will use f1-score to evaluate the model.</a:t>
            </a:r>
            <a:endParaRPr lang="zh-TW" altLang="zh-HK" sz="1600" dirty="0"/>
          </a:p>
        </p:txBody>
      </p:sp>
      <p:pic>
        <p:nvPicPr>
          <p:cNvPr id="6" name="圖片 5">
            <a:extLst>
              <a:ext uri="{FF2B5EF4-FFF2-40B4-BE49-F238E27FC236}">
                <a16:creationId xmlns:a16="http://schemas.microsoft.com/office/drawing/2014/main" id="{AC283EAE-2807-4EEA-83A5-A77EB627E5EE}"/>
              </a:ext>
            </a:extLst>
          </p:cNvPr>
          <p:cNvPicPr/>
          <p:nvPr/>
        </p:nvPicPr>
        <p:blipFill>
          <a:blip r:embed="rId3">
            <a:extLst>
              <a:ext uri="{28A0092B-C50C-407E-A947-70E740481C1C}">
                <a14:useLocalDpi xmlns:a14="http://schemas.microsoft.com/office/drawing/2010/main" val="0"/>
              </a:ext>
            </a:extLst>
          </a:blip>
          <a:stretch>
            <a:fillRect/>
          </a:stretch>
        </p:blipFill>
        <p:spPr>
          <a:xfrm>
            <a:off x="7544978" y="1434750"/>
            <a:ext cx="3562046" cy="1886149"/>
          </a:xfrm>
          <a:prstGeom prst="rect">
            <a:avLst/>
          </a:prstGeom>
        </p:spPr>
      </p:pic>
      <p:pic>
        <p:nvPicPr>
          <p:cNvPr id="8" name="圖片 7">
            <a:extLst>
              <a:ext uri="{FF2B5EF4-FFF2-40B4-BE49-F238E27FC236}">
                <a16:creationId xmlns:a16="http://schemas.microsoft.com/office/drawing/2014/main" id="{0D6FCEFE-FEF5-49A3-B9E2-D17845AD2D42}"/>
              </a:ext>
            </a:extLst>
          </p:cNvPr>
          <p:cNvPicPr/>
          <p:nvPr/>
        </p:nvPicPr>
        <p:blipFill>
          <a:blip r:embed="rId4"/>
          <a:stretch>
            <a:fillRect/>
          </a:stretch>
        </p:blipFill>
        <p:spPr>
          <a:xfrm>
            <a:off x="7544978" y="3429000"/>
            <a:ext cx="3630304" cy="2448839"/>
          </a:xfrm>
          <a:prstGeom prst="rect">
            <a:avLst/>
          </a:prstGeom>
        </p:spPr>
      </p:pic>
    </p:spTree>
    <p:extLst>
      <p:ext uri="{BB962C8B-B14F-4D97-AF65-F5344CB8AC3E}">
        <p14:creationId xmlns:p14="http://schemas.microsoft.com/office/powerpoint/2010/main" val="23422290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rtlCol="0"/>
          <a:lstStyle/>
          <a:p>
            <a:pPr rtl="0"/>
            <a:r>
              <a:rPr lang="en-US" altLang="zh-TW" dirty="0">
                <a:cs typeface="Segoe UI Light" panose="020B0502040204020203" pitchFamily="34" charset="0"/>
              </a:rPr>
              <a:t>Discussion and Conclusion</a:t>
            </a:r>
            <a:endParaRPr lang="zh-TW" altLang="en-US" dirty="0">
              <a:cs typeface="Segoe UI Light" panose="020B0502040204020203" pitchFamily="34" charset="0"/>
            </a:endParaRPr>
          </a:p>
        </p:txBody>
      </p:sp>
      <p:sp>
        <p:nvSpPr>
          <p:cNvPr id="4" name="內容版面配置區 3">
            <a:extLst>
              <a:ext uri="{FF2B5EF4-FFF2-40B4-BE49-F238E27FC236}">
                <a16:creationId xmlns:a16="http://schemas.microsoft.com/office/drawing/2014/main" id="{CBF8F47D-A904-4B47-90CB-E201B2D87AB2}"/>
              </a:ext>
            </a:extLst>
          </p:cNvPr>
          <p:cNvSpPr>
            <a:spLocks noGrp="1"/>
          </p:cNvSpPr>
          <p:nvPr>
            <p:ph sz="quarter" idx="10"/>
          </p:nvPr>
        </p:nvSpPr>
        <p:spPr>
          <a:xfrm>
            <a:off x="523583" y="1434750"/>
            <a:ext cx="11120336" cy="4286542"/>
          </a:xfrm>
        </p:spPr>
        <p:txBody>
          <a:bodyPr>
            <a:normAutofit/>
          </a:bodyPr>
          <a:lstStyle/>
          <a:p>
            <a:pPr marL="285750" indent="-285750">
              <a:buFont typeface="Arial" panose="020B0604020202020204" pitchFamily="34" charset="0"/>
              <a:buChar char="•"/>
            </a:pPr>
            <a:r>
              <a:rPr lang="en-US" altLang="zh-HK" sz="1600" dirty="0"/>
              <a:t>The selected dataset can accurately predict the severity of accidents in the UK during 2005-2015. </a:t>
            </a:r>
          </a:p>
          <a:p>
            <a:pPr marL="285750" indent="-285750">
              <a:buFont typeface="Arial" panose="020B0604020202020204" pitchFamily="34" charset="0"/>
              <a:buChar char="•"/>
            </a:pPr>
            <a:r>
              <a:rPr lang="en-US" altLang="zh-HK" sz="1600" dirty="0"/>
              <a:t>However, which of the used features are more important in predicting the severity? This question could be further studied with the probability of each features. Furthermore, the ultimate study question would be – how accidents could be prevented? </a:t>
            </a:r>
          </a:p>
          <a:p>
            <a:pPr marL="285750" indent="-285750">
              <a:buFont typeface="Arial" panose="020B0604020202020204" pitchFamily="34" charset="0"/>
              <a:buChar char="•"/>
            </a:pPr>
            <a:r>
              <a:rPr lang="en-US" altLang="zh-HK" sz="1600" dirty="0"/>
              <a:t>This study would need a lot of data of all kind of traffic information. </a:t>
            </a:r>
            <a:endParaRPr lang="zh-TW" altLang="zh-HK" sz="1600" dirty="0"/>
          </a:p>
        </p:txBody>
      </p:sp>
    </p:spTree>
    <p:extLst>
      <p:ext uri="{BB962C8B-B14F-4D97-AF65-F5344CB8AC3E}">
        <p14:creationId xmlns:p14="http://schemas.microsoft.com/office/powerpoint/2010/main" val="4956553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715132_TF10001108.potx" id="{2936D2D2-BC60-48FB-9A7C-05EC47E6CC79}" vid="{78682B59-A957-44C7-AAB7-10BBFA6A1ABE}"/>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0072C5-DDE0-4258-BA7A-4D4B80DFA632}">
  <ds:schemaRefs>
    <ds:schemaRef ds:uri="http://purl.org/dc/terms/"/>
    <ds:schemaRef ds:uri="http://schemas.openxmlformats.org/package/2006/metadata/core-properties"/>
    <ds:schemaRef ds:uri="http://schemas.microsoft.com/office/infopath/2007/PartnerControls"/>
    <ds:schemaRef ds:uri="http://purl.org/dc/elements/1.1/"/>
    <ds:schemaRef ds:uri="http://schemas.microsoft.com/office/2006/documentManagement/types"/>
    <ds:schemaRef ds:uri="http://schemas.microsoft.com/office/2006/metadata/properties"/>
    <ds:schemaRef ds:uri="16c05727-aa75-4e4a-9b5f-8a80a1165891"/>
    <ds:schemaRef ds:uri="http://www.w3.org/XML/1998/namespace"/>
    <ds:schemaRef ds:uri="71af3243-3dd4-4a8d-8c0d-dd76da1f02a5"/>
    <ds:schemaRef ds:uri="http://purl.org/dc/dcmitype/"/>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歡迎使用 PowerPoint 2016</Template>
  <TotalTime>0</TotalTime>
  <Words>378</Words>
  <Application>Microsoft Office PowerPoint</Application>
  <PresentationFormat>寬螢幕</PresentationFormat>
  <Paragraphs>36</Paragraphs>
  <Slides>7</Slides>
  <Notes>7</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7</vt:i4>
      </vt:variant>
    </vt:vector>
  </HeadingPairs>
  <TitlesOfParts>
    <vt:vector size="13" baseType="lpstr">
      <vt:lpstr>Microsoft JhengHei UI</vt:lpstr>
      <vt:lpstr>Arial</vt:lpstr>
      <vt:lpstr>Segoe UI</vt:lpstr>
      <vt:lpstr>Segoe UI Light</vt:lpstr>
      <vt:lpstr>Segoe UI Semibold</vt:lpstr>
      <vt:lpstr>WelcomeDoc</vt:lpstr>
      <vt:lpstr>Predicting UK Car Accidents Severity</vt:lpstr>
      <vt:lpstr>Predicting UK Car Accidents Severity</vt:lpstr>
      <vt:lpstr>Data acquisition and cleaning</vt:lpstr>
      <vt:lpstr>Exploratory Data Analysis</vt:lpstr>
      <vt:lpstr>Exploratory Data Analysis</vt:lpstr>
      <vt:lpstr>Machine Learning</vt:lpstr>
      <vt:lpstr>Discussion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2020-09-20T08:03:21Z</dcterms:created>
  <dcterms:modified xsi:type="dcterms:W3CDTF">2020-09-20T08:45:03Z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