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612"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D3D637-D510-4337-99BE-A22ECFDE3F2C}" type="datetimeFigureOut">
              <a:rPr lang="mk-MK" smtClean="0"/>
              <a:t>01.01.2020</a:t>
            </a:fld>
            <a:endParaRPr lang="mk-MK"/>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mk-MK"/>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CD071E-A8E2-4A4B-AF7B-E53FD509BB80}" type="slidenum">
              <a:rPr lang="mk-MK" smtClean="0"/>
              <a:t>‹#›</a:t>
            </a:fld>
            <a:endParaRPr lang="mk-MK"/>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5" name="Footer Placeholder 4"/>
          <p:cNvSpPr>
            <a:spLocks noGrp="1"/>
          </p:cNvSpPr>
          <p:nvPr>
            <p:ph type="ftr" sz="quarter" idx="11"/>
          </p:nvPr>
        </p:nvSpPr>
        <p:spPr/>
        <p:txBody>
          <a:bodyPr/>
          <a:lstStyle>
            <a:extLst/>
          </a:lstStyle>
          <a:p>
            <a:endParaRPr lang="mk-MK"/>
          </a:p>
        </p:txBody>
      </p:sp>
      <p:sp>
        <p:nvSpPr>
          <p:cNvPr id="6" name="Slide Number Placeholder 5"/>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8D3D637-D510-4337-99BE-A22ECFDE3F2C}" type="datetimeFigureOut">
              <a:rPr lang="mk-MK" smtClean="0"/>
              <a:t>01.01.2020</a:t>
            </a:fld>
            <a:endParaRPr lang="mk-MK"/>
          </a:p>
        </p:txBody>
      </p:sp>
      <p:sp>
        <p:nvSpPr>
          <p:cNvPr id="5" name="Footer Placeholder 4"/>
          <p:cNvSpPr>
            <a:spLocks noGrp="1"/>
          </p:cNvSpPr>
          <p:nvPr>
            <p:ph type="ftr" sz="quarter" idx="11"/>
          </p:nvPr>
        </p:nvSpPr>
        <p:spPr>
          <a:xfrm>
            <a:off x="457200" y="6556248"/>
            <a:ext cx="3657600" cy="228600"/>
          </a:xfrm>
        </p:spPr>
        <p:txBody>
          <a:bodyPr/>
          <a:lstStyle>
            <a:extLst/>
          </a:lstStyle>
          <a:p>
            <a:endParaRPr lang="mk-MK"/>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CD071E-A8E2-4A4B-AF7B-E53FD509BB80}" type="slidenum">
              <a:rPr lang="mk-MK" smtClean="0"/>
              <a:t>‹#›</a:t>
            </a:fld>
            <a:endParaRPr lang="mk-M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5" name="Footer Placeholder 4"/>
          <p:cNvSpPr>
            <a:spLocks noGrp="1"/>
          </p:cNvSpPr>
          <p:nvPr>
            <p:ph type="ftr" sz="quarter" idx="11"/>
          </p:nvPr>
        </p:nvSpPr>
        <p:spPr/>
        <p:txBody>
          <a:bodyPr/>
          <a:lstStyle>
            <a:extLst/>
          </a:lstStyle>
          <a:p>
            <a:endParaRPr lang="mk-MK"/>
          </a:p>
        </p:txBody>
      </p:sp>
      <p:sp>
        <p:nvSpPr>
          <p:cNvPr id="6" name="Slide Number Placeholder 5"/>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8D3D637-D510-4337-99BE-A22ECFDE3F2C}" type="datetimeFigureOut">
              <a:rPr lang="mk-MK" smtClean="0"/>
              <a:t>01.01.2020</a:t>
            </a:fld>
            <a:endParaRPr lang="mk-MK"/>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mk-MK"/>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CD071E-A8E2-4A4B-AF7B-E53FD509BB80}" type="slidenum">
              <a:rPr lang="mk-MK" smtClean="0"/>
              <a:t>‹#›</a:t>
            </a:fld>
            <a:endParaRPr lang="mk-MK"/>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6" name="Footer Placeholder 5"/>
          <p:cNvSpPr>
            <a:spLocks noGrp="1"/>
          </p:cNvSpPr>
          <p:nvPr>
            <p:ph type="ftr" sz="quarter" idx="11"/>
          </p:nvPr>
        </p:nvSpPr>
        <p:spPr/>
        <p:txBody>
          <a:bodyPr/>
          <a:lstStyle>
            <a:extLst/>
          </a:lstStyle>
          <a:p>
            <a:endParaRPr lang="mk-MK"/>
          </a:p>
        </p:txBody>
      </p:sp>
      <p:sp>
        <p:nvSpPr>
          <p:cNvPr id="7" name="Slide Number Placeholder 6"/>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8" name="Footer Placeholder 7"/>
          <p:cNvSpPr>
            <a:spLocks noGrp="1"/>
          </p:cNvSpPr>
          <p:nvPr>
            <p:ph type="ftr" sz="quarter" idx="11"/>
          </p:nvPr>
        </p:nvSpPr>
        <p:spPr/>
        <p:txBody>
          <a:bodyPr/>
          <a:lstStyle>
            <a:extLst/>
          </a:lstStyle>
          <a:p>
            <a:endParaRPr lang="mk-MK"/>
          </a:p>
        </p:txBody>
      </p:sp>
      <p:sp>
        <p:nvSpPr>
          <p:cNvPr id="9" name="Slide Number Placeholder 8"/>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4" name="Footer Placeholder 3"/>
          <p:cNvSpPr>
            <a:spLocks noGrp="1"/>
          </p:cNvSpPr>
          <p:nvPr>
            <p:ph type="ftr" sz="quarter" idx="11"/>
          </p:nvPr>
        </p:nvSpPr>
        <p:spPr/>
        <p:txBody>
          <a:bodyPr/>
          <a:lstStyle>
            <a:extLst/>
          </a:lstStyle>
          <a:p>
            <a:endParaRPr lang="mk-MK"/>
          </a:p>
        </p:txBody>
      </p:sp>
      <p:sp>
        <p:nvSpPr>
          <p:cNvPr id="5" name="Slide Number Placeholder 4"/>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8D3D637-D510-4337-99BE-A22ECFDE3F2C}" type="datetimeFigureOut">
              <a:rPr lang="mk-MK" smtClean="0"/>
              <a:t>01.01.2020</a:t>
            </a:fld>
            <a:endParaRPr lang="mk-MK"/>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mk-MK"/>
          </a:p>
        </p:txBody>
      </p:sp>
      <p:sp>
        <p:nvSpPr>
          <p:cNvPr id="4" name="Slide Number Placeholder 3"/>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6" name="Footer Placeholder 5"/>
          <p:cNvSpPr>
            <a:spLocks noGrp="1"/>
          </p:cNvSpPr>
          <p:nvPr>
            <p:ph type="ftr" sz="quarter" idx="11"/>
          </p:nvPr>
        </p:nvSpPr>
        <p:spPr/>
        <p:txBody>
          <a:bodyPr/>
          <a:lstStyle>
            <a:extLst/>
          </a:lstStyle>
          <a:p>
            <a:endParaRPr lang="mk-MK"/>
          </a:p>
        </p:txBody>
      </p:sp>
      <p:sp>
        <p:nvSpPr>
          <p:cNvPr id="7" name="Slide Number Placeholder 6"/>
          <p:cNvSpPr>
            <a:spLocks noGrp="1"/>
          </p:cNvSpPr>
          <p:nvPr>
            <p:ph type="sldNum" sz="quarter" idx="12"/>
          </p:nvPr>
        </p:nvSpPr>
        <p:spPr/>
        <p:txBody>
          <a:bodyPr/>
          <a:lstStyle>
            <a:extLst/>
          </a:lstStyle>
          <a:p>
            <a:fld id="{D5CD071E-A8E2-4A4B-AF7B-E53FD509BB80}" type="slidenum">
              <a:rPr lang="mk-MK" smtClean="0"/>
              <a:t>‹#›</a:t>
            </a:fld>
            <a:endParaRPr lang="mk-M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8D3D637-D510-4337-99BE-A22ECFDE3F2C}" type="datetimeFigureOut">
              <a:rPr lang="mk-MK" smtClean="0"/>
              <a:t>01.01.2020</a:t>
            </a:fld>
            <a:endParaRPr lang="mk-MK"/>
          </a:p>
        </p:txBody>
      </p:sp>
      <p:sp>
        <p:nvSpPr>
          <p:cNvPr id="6" name="Footer Placeholder 5"/>
          <p:cNvSpPr>
            <a:spLocks noGrp="1"/>
          </p:cNvSpPr>
          <p:nvPr>
            <p:ph type="ftr" sz="quarter" idx="11"/>
          </p:nvPr>
        </p:nvSpPr>
        <p:spPr/>
        <p:txBody>
          <a:bodyPr/>
          <a:lstStyle>
            <a:extLst/>
          </a:lstStyle>
          <a:p>
            <a:endParaRPr lang="mk-MK"/>
          </a:p>
        </p:txBody>
      </p:sp>
      <p:sp>
        <p:nvSpPr>
          <p:cNvPr id="7" name="Slide Number Placeholder 6"/>
          <p:cNvSpPr>
            <a:spLocks noGrp="1"/>
          </p:cNvSpPr>
          <p:nvPr>
            <p:ph type="sldNum" sz="quarter" idx="12"/>
          </p:nvPr>
        </p:nvSpPr>
        <p:spPr/>
        <p:txBody>
          <a:bodyPr/>
          <a:lstStyle>
            <a:extLst/>
          </a:lstStyle>
          <a:p>
            <a:fld id="{D5CD071E-A8E2-4A4B-AF7B-E53FD509BB80}" type="slidenum">
              <a:rPr lang="mk-MK" smtClean="0"/>
              <a:t>‹#›</a:t>
            </a:fld>
            <a:endParaRPr lang="mk-MK"/>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8D3D637-D510-4337-99BE-A22ECFDE3F2C}" type="datetimeFigureOut">
              <a:rPr lang="mk-MK" smtClean="0"/>
              <a:t>01.01.2020</a:t>
            </a:fld>
            <a:endParaRPr lang="mk-MK"/>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mk-MK"/>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CD071E-A8E2-4A4B-AF7B-E53FD509BB80}" type="slidenum">
              <a:rPr lang="mk-MK" smtClean="0"/>
              <a:t>‹#›</a:t>
            </a:fld>
            <a:endParaRPr lang="mk-M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a:t>
            </a:r>
            <a:endParaRPr lang="mk-MK" dirty="0"/>
          </a:p>
        </p:txBody>
      </p:sp>
      <p:sp>
        <p:nvSpPr>
          <p:cNvPr id="3" name="Subtitle 2"/>
          <p:cNvSpPr>
            <a:spLocks noGrp="1"/>
          </p:cNvSpPr>
          <p:nvPr>
            <p:ph type="subTitle" idx="1"/>
          </p:nvPr>
        </p:nvSpPr>
        <p:spPr/>
        <p:txBody>
          <a:bodyPr/>
          <a:lstStyle/>
          <a:p>
            <a:r>
              <a:rPr lang="en-US" dirty="0" err="1" smtClean="0"/>
              <a:t>Slagjana</a:t>
            </a:r>
            <a:r>
              <a:rPr lang="en-US" dirty="0" smtClean="0"/>
              <a:t> </a:t>
            </a:r>
            <a:r>
              <a:rPr lang="en-US" dirty="0" err="1" smtClean="0"/>
              <a:t>Nakevska</a:t>
            </a:r>
            <a:endParaRPr lang="mk-M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Geodata</a:t>
            </a:r>
            <a:r>
              <a:rPr lang="en-US" dirty="0" smtClean="0"/>
              <a:t> </a:t>
            </a:r>
            <a:r>
              <a:rPr lang="en-US" dirty="0" smtClean="0"/>
              <a:t>MANHATTAN </a:t>
            </a:r>
            <a:r>
              <a:rPr lang="en-US" dirty="0" err="1" smtClean="0"/>
              <a:t>apts</a:t>
            </a:r>
            <a:r>
              <a:rPr lang="en-US" dirty="0" smtClean="0"/>
              <a:t> for rent</a:t>
            </a:r>
            <a:endParaRPr lang="mk-MK"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573874"/>
            <a:ext cx="7239000" cy="291834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Apartments for rent in MH</a:t>
            </a:r>
            <a:endParaRPr lang="mk-MK" dirty="0"/>
          </a:p>
        </p:txBody>
      </p:sp>
      <p:pic>
        <p:nvPicPr>
          <p:cNvPr id="5122" name="Picture 2"/>
          <p:cNvPicPr>
            <a:picLocks noGrp="1" noChangeAspect="1" noChangeArrowheads="1"/>
          </p:cNvPicPr>
          <p:nvPr>
            <p:ph idx="1"/>
          </p:nvPr>
        </p:nvPicPr>
        <p:blipFill>
          <a:blip r:embed="rId2"/>
          <a:srcRect/>
          <a:stretch>
            <a:fillRect/>
          </a:stretch>
        </p:blipFill>
        <p:spPr bwMode="auto">
          <a:xfrm>
            <a:off x="457200" y="2127820"/>
            <a:ext cx="7239000" cy="38104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Mh</a:t>
            </a:r>
            <a:r>
              <a:rPr lang="en-US" dirty="0" smtClean="0"/>
              <a:t> apartments for rent with venue clusters</a:t>
            </a:r>
            <a:endParaRPr lang="mk-MK" dirty="0"/>
          </a:p>
        </p:txBody>
      </p:sp>
      <p:pic>
        <p:nvPicPr>
          <p:cNvPr id="6146" name="Picture 2"/>
          <p:cNvPicPr>
            <a:picLocks noGrp="1" noChangeAspect="1" noChangeArrowheads="1"/>
          </p:cNvPicPr>
          <p:nvPr>
            <p:ph idx="1"/>
          </p:nvPr>
        </p:nvPicPr>
        <p:blipFill>
          <a:blip r:embed="rId2"/>
          <a:srcRect/>
          <a:stretch>
            <a:fillRect/>
          </a:stretch>
        </p:blipFill>
        <p:spPr bwMode="auto">
          <a:xfrm>
            <a:off x="457200" y="2199956"/>
            <a:ext cx="7239000" cy="36661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Mh</a:t>
            </a:r>
            <a:r>
              <a:rPr lang="en-US" dirty="0" smtClean="0"/>
              <a:t> subway station data</a:t>
            </a:r>
            <a:endParaRPr lang="mk-MK"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857364"/>
            <a:ext cx="7239000" cy="40005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 for rent (Blue)  and subway station (Red)</a:t>
            </a:r>
            <a:endParaRPr lang="mk-MK"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257521"/>
            <a:ext cx="7239000" cy="355104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Selected app</a:t>
            </a:r>
            <a:endParaRPr lang="mk-MK" dirty="0"/>
          </a:p>
        </p:txBody>
      </p:sp>
      <p:sp>
        <p:nvSpPr>
          <p:cNvPr id="3" name="Text Placeholder 2"/>
          <p:cNvSpPr>
            <a:spLocks noGrp="1"/>
          </p:cNvSpPr>
          <p:nvPr>
            <p:ph type="body" idx="2"/>
          </p:nvPr>
        </p:nvSpPr>
        <p:spPr/>
        <p:txBody>
          <a:bodyPr/>
          <a:lstStyle/>
          <a:p>
            <a:r>
              <a:rPr lang="en-US" dirty="0" smtClean="0"/>
              <a:t>305 </a:t>
            </a:r>
            <a:r>
              <a:rPr lang="en-US" dirty="0" smtClean="0"/>
              <a:t>East 63rd Street in the Sutton Place Neighborhood and near 'subway 59th Street' station, Cluster # 2 Monthly rent : 7500 Dollars</a:t>
            </a:r>
            <a:endParaRPr lang="mk-MK" dirty="0"/>
          </a:p>
        </p:txBody>
      </p:sp>
      <p:pic>
        <p:nvPicPr>
          <p:cNvPr id="9218" name="Picture 2"/>
          <p:cNvPicPr>
            <a:picLocks noGrp="1" noChangeAspect="1" noChangeArrowheads="1"/>
          </p:cNvPicPr>
          <p:nvPr>
            <p:ph sz="half" idx="1"/>
          </p:nvPr>
        </p:nvPicPr>
        <p:blipFill>
          <a:blip r:embed="rId2"/>
          <a:srcRect/>
          <a:stretch>
            <a:fillRect/>
          </a:stretch>
        </p:blipFill>
        <p:spPr bwMode="auto">
          <a:xfrm>
            <a:off x="457200" y="2428740"/>
            <a:ext cx="7239000" cy="378169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Apartment selection</a:t>
            </a:r>
            <a:endParaRPr lang="mk-MK" dirty="0"/>
          </a:p>
        </p:txBody>
      </p:sp>
      <p:sp>
        <p:nvSpPr>
          <p:cNvPr id="3" name="Content Placeholder 2"/>
          <p:cNvSpPr>
            <a:spLocks noGrp="1"/>
          </p:cNvSpPr>
          <p:nvPr>
            <p:ph idx="1"/>
          </p:nvPr>
        </p:nvSpPr>
        <p:spPr/>
        <p:txBody>
          <a:bodyPr>
            <a:normAutofit fontScale="62500" lnSpcReduction="20000"/>
          </a:bodyPr>
          <a:lstStyle/>
          <a:p>
            <a:r>
              <a:rPr lang="en-US" dirty="0" smtClean="0"/>
              <a:t>Using the "one map" above, I was able to explore all possibilities since the </a:t>
            </a:r>
            <a:r>
              <a:rPr lang="en-US" dirty="0" err="1" smtClean="0"/>
              <a:t>popups</a:t>
            </a:r>
            <a:r>
              <a:rPr lang="en-US" dirty="0" smtClean="0"/>
              <a:t> provide the information needed for a good decision.</a:t>
            </a:r>
          </a:p>
          <a:p>
            <a:endParaRPr lang="en-US" dirty="0" smtClean="0"/>
          </a:p>
          <a:p>
            <a:r>
              <a:rPr lang="en-US" dirty="0" smtClean="0"/>
              <a:t>Apartment 1 rent cost is US7500 slightly above the US7000 budget. Apt 1 is located 400 meters from subway station at 59th Street and work place ( Park Ave and 53rd) is another 600 meters way. I can walk to work place and use subway for other places </a:t>
            </a:r>
            <a:r>
              <a:rPr lang="en-US" dirty="0" err="1" smtClean="0"/>
              <a:t>aroung</a:t>
            </a:r>
            <a:r>
              <a:rPr lang="en-US" dirty="0" smtClean="0"/>
              <a:t>. Venues for this apt are as of Cluster 2 and it is located in a fine district in the East side of Manhattan.</a:t>
            </a:r>
          </a:p>
          <a:p>
            <a:endParaRPr lang="en-US" dirty="0" smtClean="0"/>
          </a:p>
          <a:p>
            <a:r>
              <a:rPr lang="en-US" dirty="0" smtClean="0"/>
              <a:t>Apartment 2 rent cost is US6935, just under the US7000 budget. Apt 2 is located 60 meters from subway station at Fulton Street, but I will have to ride the subway daily to work , possibly 40-60 min ride. Venues for this apt are as of Cluster </a:t>
            </a:r>
          </a:p>
          <a:p>
            <a:endParaRPr lang="en-US" dirty="0" smtClean="0"/>
          </a:p>
          <a:p>
            <a:r>
              <a:rPr lang="en-US" dirty="0" smtClean="0"/>
              <a:t>I feel that Cluster 2 type of venues is a closer resemblance to my current place. That means that APARTMENT 1 is a better choice since the extra monthly rent is worth the conveniences it provides.</a:t>
            </a:r>
            <a:endParaRPr lang="mk-M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mk-MK" dirty="0"/>
          </a:p>
        </p:txBody>
      </p:sp>
      <p:sp>
        <p:nvSpPr>
          <p:cNvPr id="3" name="Content Placeholder 2"/>
          <p:cNvSpPr>
            <a:spLocks noGrp="1"/>
          </p:cNvSpPr>
          <p:nvPr>
            <p:ph idx="1"/>
          </p:nvPr>
        </p:nvSpPr>
        <p:spPr/>
        <p:txBody>
          <a:bodyPr/>
          <a:lstStyle/>
          <a:p>
            <a:r>
              <a:rPr lang="en-US" dirty="0" smtClean="0"/>
              <a:t>In general, I am positively impressed with the overall organization, content and lab works presented during the </a:t>
            </a:r>
            <a:r>
              <a:rPr lang="en-US" dirty="0" err="1" smtClean="0"/>
              <a:t>Coursera</a:t>
            </a:r>
            <a:r>
              <a:rPr lang="en-US" dirty="0" smtClean="0"/>
              <a:t> IBM Certification Course</a:t>
            </a:r>
          </a:p>
          <a:p>
            <a:r>
              <a:rPr lang="en-US" dirty="0" smtClean="0"/>
              <a:t>I feel this Capstone project presented me a great opportunity to practice and apply the Data Science tools and methodologies learned.</a:t>
            </a:r>
          </a:p>
          <a:p>
            <a:r>
              <a:rPr lang="en-US" dirty="0" smtClean="0"/>
              <a:t>I have created a good project that I can present as an example to show my potential.</a:t>
            </a:r>
            <a:endParaRPr lang="mk-M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mk-MK" dirty="0"/>
          </a:p>
        </p:txBody>
      </p:sp>
      <p:sp>
        <p:nvSpPr>
          <p:cNvPr id="3" name="Content Placeholder 2"/>
          <p:cNvSpPr>
            <a:spLocks noGrp="1"/>
          </p:cNvSpPr>
          <p:nvPr>
            <p:ph idx="1"/>
          </p:nvPr>
        </p:nvSpPr>
        <p:spPr/>
        <p:txBody>
          <a:bodyPr>
            <a:normAutofit fontScale="92500"/>
          </a:bodyPr>
          <a:lstStyle/>
          <a:p>
            <a:r>
              <a:rPr lang="en-US" dirty="0" smtClean="0"/>
              <a:t>I feel rewarded with the efforts, time and money spent. I believe this course with all the topics covered is well worthy of appreciation.</a:t>
            </a:r>
          </a:p>
          <a:p>
            <a:r>
              <a:rPr lang="en-US" dirty="0" smtClean="0"/>
              <a:t>This project has shown me a practical application to resolve a real situation that has impacting personal and financial impact using Data Science tools.</a:t>
            </a:r>
          </a:p>
          <a:p>
            <a:r>
              <a:rPr lang="en-US" dirty="0" smtClean="0"/>
              <a:t>The mapping with Folium is a very powerful technique to consolidate information and make the analysis and decision thoroughly and with confidence. </a:t>
            </a:r>
            <a:r>
              <a:rPr lang="en-US" smtClean="0"/>
              <a:t>I would recommend for use in similar situations.</a:t>
            </a:r>
            <a:endParaRPr lang="mk-M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Coursera</a:t>
            </a:r>
            <a:r>
              <a:rPr lang="en-US" dirty="0" smtClean="0"/>
              <a:t> Capstone - REPORT</a:t>
            </a:r>
            <a:br>
              <a:rPr lang="en-US" dirty="0" smtClean="0"/>
            </a:br>
            <a:endParaRPr lang="mk-MK"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Content</a:t>
            </a:r>
          </a:p>
          <a:p>
            <a:r>
              <a:rPr lang="en-US" dirty="0" smtClean="0"/>
              <a:t>Introduction Section : </a:t>
            </a:r>
            <a:endParaRPr lang="en-US" dirty="0" smtClean="0"/>
          </a:p>
          <a:p>
            <a:r>
              <a:rPr lang="en-US" dirty="0" smtClean="0"/>
              <a:t>1.1 </a:t>
            </a:r>
            <a:r>
              <a:rPr lang="en-US" dirty="0" smtClean="0"/>
              <a:t>Discussion of the </a:t>
            </a:r>
            <a:r>
              <a:rPr lang="en-US" dirty="0" smtClean="0"/>
              <a:t>"background </a:t>
            </a:r>
            <a:r>
              <a:rPr lang="en-US" dirty="0" smtClean="0"/>
              <a:t>situation" leading to the problem at hand: </a:t>
            </a:r>
            <a:endParaRPr lang="en-US" dirty="0" smtClean="0"/>
          </a:p>
          <a:p>
            <a:r>
              <a:rPr lang="en-US" dirty="0" smtClean="0"/>
              <a:t>1.2 </a:t>
            </a:r>
            <a:r>
              <a:rPr lang="en-US" dirty="0" smtClean="0"/>
              <a:t>Problem to be </a:t>
            </a:r>
            <a:r>
              <a:rPr lang="en-US" dirty="0" smtClean="0"/>
              <a:t>resolved</a:t>
            </a:r>
          </a:p>
          <a:p>
            <a:r>
              <a:rPr lang="en-US" dirty="0" smtClean="0"/>
              <a:t> </a:t>
            </a:r>
            <a:r>
              <a:rPr lang="en-US" dirty="0" smtClean="0"/>
              <a:t>1.3 Audience for this project. </a:t>
            </a:r>
            <a:endParaRPr lang="en-US" dirty="0" smtClean="0"/>
          </a:p>
          <a:p>
            <a:r>
              <a:rPr lang="en-US" dirty="0" smtClean="0"/>
              <a:t>Data </a:t>
            </a:r>
            <a:r>
              <a:rPr lang="en-US" dirty="0" smtClean="0"/>
              <a:t>Section: </a:t>
            </a:r>
            <a:endParaRPr lang="en-US" dirty="0" smtClean="0"/>
          </a:p>
          <a:p>
            <a:r>
              <a:rPr lang="en-US" dirty="0" smtClean="0"/>
              <a:t>2.1 </a:t>
            </a:r>
            <a:r>
              <a:rPr lang="en-US" dirty="0" smtClean="0"/>
              <a:t>Data of Current Situation (current residence place) </a:t>
            </a:r>
            <a:endParaRPr lang="en-US" dirty="0" smtClean="0"/>
          </a:p>
          <a:p>
            <a:r>
              <a:rPr lang="en-US" dirty="0" smtClean="0"/>
              <a:t>2.2 </a:t>
            </a:r>
            <a:r>
              <a:rPr lang="en-US" dirty="0" smtClean="0"/>
              <a:t>Data required to resolve the problem </a:t>
            </a:r>
            <a:endParaRPr lang="en-US" dirty="0" smtClean="0"/>
          </a:p>
          <a:p>
            <a:r>
              <a:rPr lang="en-US" dirty="0" smtClean="0"/>
              <a:t>2.3 </a:t>
            </a:r>
            <a:r>
              <a:rPr lang="en-US" dirty="0" smtClean="0"/>
              <a:t>Data sources and data manipulation Methodology section </a:t>
            </a:r>
            <a:r>
              <a:rPr lang="en-US" dirty="0" smtClean="0"/>
              <a:t>:</a:t>
            </a:r>
          </a:p>
          <a:p>
            <a:r>
              <a:rPr lang="en-US" dirty="0" smtClean="0"/>
              <a:t> </a:t>
            </a:r>
            <a:r>
              <a:rPr lang="en-US" dirty="0" smtClean="0"/>
              <a:t>3.1 Process steps and strategy to resolve the problem </a:t>
            </a:r>
            <a:endParaRPr lang="en-US" dirty="0" smtClean="0"/>
          </a:p>
          <a:p>
            <a:r>
              <a:rPr lang="en-US" dirty="0" smtClean="0"/>
              <a:t>3.2 </a:t>
            </a:r>
            <a:r>
              <a:rPr lang="en-US" dirty="0" smtClean="0"/>
              <a:t>Data Science Methods, machine </a:t>
            </a:r>
            <a:r>
              <a:rPr lang="en-US" dirty="0" smtClean="0"/>
              <a:t>leering, </a:t>
            </a:r>
            <a:r>
              <a:rPr lang="en-US" dirty="0" smtClean="0"/>
              <a:t>mapping tools and exploratory data analysis. </a:t>
            </a:r>
            <a:endParaRPr lang="en-US" dirty="0" smtClean="0"/>
          </a:p>
          <a:p>
            <a:r>
              <a:rPr lang="en-US" dirty="0" smtClean="0"/>
              <a:t>Results </a:t>
            </a:r>
            <a:r>
              <a:rPr lang="en-US" dirty="0" smtClean="0"/>
              <a:t>section </a:t>
            </a:r>
            <a:endParaRPr lang="en-US" dirty="0" smtClean="0"/>
          </a:p>
          <a:p>
            <a:r>
              <a:rPr lang="en-US" dirty="0" smtClean="0"/>
              <a:t>Discussion </a:t>
            </a:r>
            <a:r>
              <a:rPr lang="en-US" dirty="0" smtClean="0"/>
              <a:t>of the results and how they help to take a decision. </a:t>
            </a:r>
            <a:endParaRPr lang="en-US" dirty="0" smtClean="0"/>
          </a:p>
          <a:p>
            <a:r>
              <a:rPr lang="en-US" dirty="0" smtClean="0"/>
              <a:t>Discussion </a:t>
            </a:r>
            <a:r>
              <a:rPr lang="en-US" dirty="0" smtClean="0"/>
              <a:t>section </a:t>
            </a:r>
            <a:endParaRPr lang="en-US" dirty="0" smtClean="0"/>
          </a:p>
          <a:p>
            <a:r>
              <a:rPr lang="en-US" dirty="0" smtClean="0"/>
              <a:t>Elaboration </a:t>
            </a:r>
            <a:r>
              <a:rPr lang="en-US" dirty="0" smtClean="0"/>
              <a:t>and discussion on any observations and/or recommendations for improvement. </a:t>
            </a:r>
            <a:endParaRPr lang="en-US" dirty="0" smtClean="0"/>
          </a:p>
          <a:p>
            <a:r>
              <a:rPr lang="en-US" dirty="0" smtClean="0"/>
              <a:t>Conclusion section</a:t>
            </a:r>
          </a:p>
          <a:p>
            <a:r>
              <a:rPr lang="en-US" dirty="0" smtClean="0"/>
              <a:t> Decision </a:t>
            </a:r>
            <a:r>
              <a:rPr lang="en-US" dirty="0" smtClean="0"/>
              <a:t>taken and Report Conclusion. </a:t>
            </a:r>
          </a:p>
          <a:p>
            <a:endParaRPr lang="mk-M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Section </a:t>
            </a:r>
            <a:br>
              <a:rPr lang="en-US" dirty="0" smtClean="0"/>
            </a:br>
            <a:endParaRPr lang="mk-MK" dirty="0"/>
          </a:p>
        </p:txBody>
      </p:sp>
      <p:sp>
        <p:nvSpPr>
          <p:cNvPr id="3" name="Content Placeholder 2"/>
          <p:cNvSpPr>
            <a:spLocks noGrp="1"/>
          </p:cNvSpPr>
          <p:nvPr>
            <p:ph idx="1"/>
          </p:nvPr>
        </p:nvSpPr>
        <p:spPr/>
        <p:txBody>
          <a:bodyPr>
            <a:normAutofit fontScale="62500" lnSpcReduction="20000"/>
          </a:bodyPr>
          <a:lstStyle/>
          <a:p>
            <a:r>
              <a:rPr lang="en-US" dirty="0" smtClean="0"/>
              <a:t>Scenario </a:t>
            </a:r>
            <a:r>
              <a:rPr lang="en-US" dirty="0" smtClean="0"/>
              <a:t>and Background I currently live within walking distance to Downtown, therefore I have access to good public transportation to work. Likewise, I enjoy many </a:t>
            </a:r>
            <a:r>
              <a:rPr lang="en-US" dirty="0" smtClean="0"/>
              <a:t>amenities </a:t>
            </a:r>
            <a:r>
              <a:rPr lang="en-US" dirty="0" smtClean="0"/>
              <a:t>in the neighborhood , such as international </a:t>
            </a:r>
            <a:r>
              <a:rPr lang="en-US" dirty="0" smtClean="0"/>
              <a:t>cousin </a:t>
            </a:r>
            <a:r>
              <a:rPr lang="en-US" dirty="0" smtClean="0"/>
              <a:t>restaurants, cafes, food shops and entertainment. </a:t>
            </a:r>
            <a:endParaRPr lang="en-US" dirty="0" smtClean="0"/>
          </a:p>
          <a:p>
            <a:r>
              <a:rPr lang="en-US" dirty="0" smtClean="0"/>
              <a:t>I </a:t>
            </a:r>
            <a:r>
              <a:rPr lang="en-US" dirty="0" smtClean="0"/>
              <a:t>have been offered a great opportunity to work in Manhattan, NY. Although, I am very excited about it, I am a bit stress toward the process to secure a comparable place to live in Manhattan. Therefore, I decided to apply the learned skills during the </a:t>
            </a:r>
            <a:r>
              <a:rPr lang="en-US" dirty="0" err="1" smtClean="0"/>
              <a:t>Coursera</a:t>
            </a:r>
            <a:r>
              <a:rPr lang="en-US" dirty="0" smtClean="0"/>
              <a:t> course to explore ways to make sure my decision is factual and rewarding. Of course, there are alternatives to achieve the answer using available Google and Social media tools, but it rewarding doing it myself with learned tools. </a:t>
            </a:r>
            <a:endParaRPr lang="en-US" dirty="0" smtClean="0"/>
          </a:p>
          <a:p>
            <a:r>
              <a:rPr lang="en-US" dirty="0" smtClean="0"/>
              <a:t> </a:t>
            </a:r>
            <a:r>
              <a:rPr lang="en-US" dirty="0" smtClean="0"/>
              <a:t>Problem to be resolved:</a:t>
            </a:r>
          </a:p>
          <a:p>
            <a:r>
              <a:rPr lang="en-US" dirty="0" smtClean="0"/>
              <a:t>The challenge to resolve is being able to find a rental apartment unit in Manhattan NY that offers similar characteristics and benefits to my current situation. Therefore, in order to set a basis for comparison, I want to find a </a:t>
            </a:r>
            <a:r>
              <a:rPr lang="en-US" dirty="0" smtClean="0"/>
              <a:t>rent </a:t>
            </a:r>
            <a:r>
              <a:rPr lang="en-US" dirty="0" smtClean="0"/>
              <a:t>unit subject to the following conditions:</a:t>
            </a:r>
          </a:p>
          <a:p>
            <a:r>
              <a:rPr lang="en-US" dirty="0" smtClean="0"/>
              <a:t>Apartment with min 2 bedrooms with monthly rent not to exceed US $7000/month Unit located within walking distance (&lt;=1.0 mile, 1.6 km) from a subway metro station in Manhattan Area with </a:t>
            </a:r>
            <a:r>
              <a:rPr lang="en-US" dirty="0" smtClean="0"/>
              <a:t>amenities </a:t>
            </a:r>
            <a:r>
              <a:rPr lang="en-US" dirty="0" smtClean="0"/>
              <a:t>and </a:t>
            </a:r>
            <a:r>
              <a:rPr lang="en-US" dirty="0" smtClean="0"/>
              <a:t>venues</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Section</a:t>
            </a:r>
            <a:endParaRPr lang="mk-MK" dirty="0"/>
          </a:p>
        </p:txBody>
      </p:sp>
      <p:sp>
        <p:nvSpPr>
          <p:cNvPr id="3" name="Content Placeholder 2"/>
          <p:cNvSpPr>
            <a:spLocks noGrp="1"/>
          </p:cNvSpPr>
          <p:nvPr>
            <p:ph idx="1"/>
          </p:nvPr>
        </p:nvSpPr>
        <p:spPr/>
        <p:txBody>
          <a:bodyPr>
            <a:normAutofit lnSpcReduction="10000"/>
          </a:bodyPr>
          <a:lstStyle/>
          <a:p>
            <a:r>
              <a:rPr lang="en-US" dirty="0" smtClean="0"/>
              <a:t>In order to make a good choice of a similar apartment in Manhattan NY, the following data is required: </a:t>
            </a:r>
            <a:endParaRPr lang="en-US" dirty="0" smtClean="0"/>
          </a:p>
          <a:p>
            <a:r>
              <a:rPr lang="en-US" dirty="0" smtClean="0"/>
              <a:t>List/Information </a:t>
            </a:r>
            <a:r>
              <a:rPr lang="en-US" dirty="0" smtClean="0"/>
              <a:t>on neighborhoods form Manhattan with their </a:t>
            </a:r>
            <a:r>
              <a:rPr lang="en-US" dirty="0" err="1" smtClean="0"/>
              <a:t>Geodata</a:t>
            </a:r>
            <a:r>
              <a:rPr lang="en-US" dirty="0" smtClean="0"/>
              <a:t> </a:t>
            </a:r>
            <a:r>
              <a:rPr lang="en-US" dirty="0" smtClean="0"/>
              <a:t> latitude </a:t>
            </a:r>
            <a:r>
              <a:rPr lang="en-US" dirty="0" smtClean="0"/>
              <a:t>and </a:t>
            </a:r>
            <a:r>
              <a:rPr lang="en-US" dirty="0" smtClean="0"/>
              <a:t>longitude. </a:t>
            </a:r>
          </a:p>
          <a:p>
            <a:r>
              <a:rPr lang="en-US" dirty="0" smtClean="0"/>
              <a:t>List/Information </a:t>
            </a:r>
            <a:r>
              <a:rPr lang="en-US" dirty="0" smtClean="0"/>
              <a:t>about the subway metro stations in Manhattan with </a:t>
            </a:r>
            <a:r>
              <a:rPr lang="en-US" dirty="0" err="1" smtClean="0"/>
              <a:t>geodata</a:t>
            </a:r>
            <a:r>
              <a:rPr lang="en-US" dirty="0" smtClean="0"/>
              <a:t>.</a:t>
            </a:r>
          </a:p>
          <a:p>
            <a:r>
              <a:rPr lang="en-US" dirty="0" smtClean="0"/>
              <a:t> </a:t>
            </a:r>
            <a:r>
              <a:rPr lang="en-US" dirty="0" smtClean="0"/>
              <a:t>Listed apartments for rent in Manhattan area with descriptions ( how many beds, price, location, address) Venues and </a:t>
            </a:r>
            <a:r>
              <a:rPr lang="en-US" dirty="0" err="1" smtClean="0"/>
              <a:t>ammenities</a:t>
            </a:r>
            <a:r>
              <a:rPr lang="en-US" dirty="0" smtClean="0"/>
              <a:t> in the Manhattan neighborhoods </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smtClean="0"/>
              <a:t>section</a:t>
            </a:r>
            <a:endParaRPr lang="mk-MK" dirty="0"/>
          </a:p>
        </p:txBody>
      </p:sp>
      <p:sp>
        <p:nvSpPr>
          <p:cNvPr id="3" name="Content Placeholder 2"/>
          <p:cNvSpPr>
            <a:spLocks noGrp="1"/>
          </p:cNvSpPr>
          <p:nvPr>
            <p:ph idx="1"/>
          </p:nvPr>
        </p:nvSpPr>
        <p:spPr/>
        <p:txBody>
          <a:bodyPr>
            <a:normAutofit fontScale="85000" lnSpcReduction="20000"/>
          </a:bodyPr>
          <a:lstStyle/>
          <a:p>
            <a:r>
              <a:rPr lang="en-US" dirty="0" smtClean="0"/>
              <a:t>what is the cost of available rental places that meet the demands? </a:t>
            </a:r>
            <a:endParaRPr lang="en-US" dirty="0" smtClean="0"/>
          </a:p>
          <a:p>
            <a:r>
              <a:rPr lang="en-US" dirty="0" smtClean="0"/>
              <a:t>what </a:t>
            </a:r>
            <a:r>
              <a:rPr lang="en-US" dirty="0" smtClean="0"/>
              <a:t>is the cost of rent around a mile radius from each subway metro station? </a:t>
            </a:r>
            <a:endParaRPr lang="en-US" dirty="0" smtClean="0"/>
          </a:p>
          <a:p>
            <a:r>
              <a:rPr lang="en-US" dirty="0" smtClean="0"/>
              <a:t>what </a:t>
            </a:r>
            <a:r>
              <a:rPr lang="en-US" dirty="0" smtClean="0"/>
              <a:t>is the area of Manhattan with best rental pricing that meets criteria established? </a:t>
            </a:r>
            <a:endParaRPr lang="en-US" dirty="0" smtClean="0"/>
          </a:p>
          <a:p>
            <a:r>
              <a:rPr lang="en-US" dirty="0" smtClean="0"/>
              <a:t>What </a:t>
            </a:r>
            <a:r>
              <a:rPr lang="en-US" dirty="0" smtClean="0"/>
              <a:t>is the distance from work place ( Park Ave and 53 rd St) and the tentative future rental home? What are the venues of the two best places to live? How the prices compare</a:t>
            </a:r>
            <a:r>
              <a:rPr lang="en-US" dirty="0" smtClean="0"/>
              <a:t>?</a:t>
            </a:r>
          </a:p>
          <a:p>
            <a:r>
              <a:rPr lang="en-US" dirty="0" smtClean="0"/>
              <a:t> </a:t>
            </a:r>
            <a:r>
              <a:rPr lang="en-US" dirty="0" smtClean="0"/>
              <a:t>How venues distribute among Manhattan neighborhoods and around metro stations</a:t>
            </a:r>
            <a:r>
              <a:rPr lang="en-US" dirty="0" smtClean="0"/>
              <a:t>?</a:t>
            </a:r>
          </a:p>
          <a:p>
            <a:r>
              <a:rPr lang="en-US" dirty="0" smtClean="0"/>
              <a:t> </a:t>
            </a:r>
            <a:r>
              <a:rPr lang="en-US" dirty="0" smtClean="0"/>
              <a:t>Are there tradeoffs between size and price and location? Any other interesting statistical data findings of the real estate and overall data.</a:t>
            </a:r>
            <a:endParaRPr lang="mk-M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mk-MK" dirty="0"/>
          </a:p>
        </p:txBody>
      </p:sp>
      <p:sp>
        <p:nvSpPr>
          <p:cNvPr id="3" name="Text Placeholder 2"/>
          <p:cNvSpPr>
            <a:spLocks noGrp="1"/>
          </p:cNvSpPr>
          <p:nvPr>
            <p:ph type="body" idx="1"/>
          </p:nvPr>
        </p:nvSpPr>
        <p:spPr/>
        <p:txBody>
          <a:bodyPr/>
          <a:lstStyle/>
          <a:p>
            <a:endParaRPr lang="mk-M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residence neighborhood in </a:t>
            </a:r>
            <a:r>
              <a:rPr lang="en-US" dirty="0" err="1" smtClean="0"/>
              <a:t>skopje</a:t>
            </a:r>
            <a:endParaRPr lang="mk-MK" dirty="0"/>
          </a:p>
        </p:txBody>
      </p:sp>
      <p:pic>
        <p:nvPicPr>
          <p:cNvPr id="1026" name="Picture 2"/>
          <p:cNvPicPr>
            <a:picLocks noGrp="1" noChangeAspect="1" noChangeArrowheads="1"/>
          </p:cNvPicPr>
          <p:nvPr>
            <p:ph idx="1"/>
          </p:nvPr>
        </p:nvPicPr>
        <p:blipFill>
          <a:blip r:embed="rId2"/>
          <a:srcRect/>
          <a:stretch>
            <a:fillRect/>
          </a:stretch>
        </p:blipFill>
        <p:spPr bwMode="auto">
          <a:xfrm>
            <a:off x="485775" y="2442369"/>
            <a:ext cx="7181850" cy="3181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Venues Around </a:t>
            </a:r>
            <a:r>
              <a:rPr lang="en-US" dirty="0" smtClean="0"/>
              <a:t>neighborhood </a:t>
            </a:r>
            <a:endParaRPr lang="mk-MK" dirty="0"/>
          </a:p>
        </p:txBody>
      </p:sp>
      <p:pic>
        <p:nvPicPr>
          <p:cNvPr id="2050" name="Picture 2"/>
          <p:cNvPicPr>
            <a:picLocks noGrp="1" noChangeAspect="1" noChangeArrowheads="1"/>
          </p:cNvPicPr>
          <p:nvPr>
            <p:ph idx="1"/>
          </p:nvPr>
        </p:nvPicPr>
        <p:blipFill>
          <a:blip r:embed="rId2"/>
          <a:srcRect/>
          <a:stretch>
            <a:fillRect/>
          </a:stretch>
        </p:blipFill>
        <p:spPr bwMode="auto">
          <a:xfrm>
            <a:off x="976312" y="2499519"/>
            <a:ext cx="6200775" cy="30670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MANHATTAN </a:t>
            </a:r>
            <a:r>
              <a:rPr lang="en-US" dirty="0" smtClean="0"/>
              <a:t>NEIGHBORHOODS and Cluster of venues </a:t>
            </a:r>
            <a:endParaRPr lang="mk-MK"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595512"/>
            <a:ext cx="7239000" cy="287506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TotalTime>
  <Words>983</Words>
  <Application>Microsoft Office PowerPoint</Application>
  <PresentationFormat>On-screen Show (4:3)</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Final Project</vt:lpstr>
      <vt:lpstr>Coursera Capstone - REPORT </vt:lpstr>
      <vt:lpstr>Introduction Section  </vt:lpstr>
      <vt:lpstr>Data Section</vt:lpstr>
      <vt:lpstr>Methodology section</vt:lpstr>
      <vt:lpstr>RESULTS</vt:lpstr>
      <vt:lpstr>Current residence neighborhood in skopje</vt:lpstr>
      <vt:lpstr>Venues Around neighborhood </vt:lpstr>
      <vt:lpstr>MANHATTAN NEIGHBORHOODS and Cluster of venues </vt:lpstr>
      <vt:lpstr>Geodata MANHATTAN apts for rent</vt:lpstr>
      <vt:lpstr>Apartments for rent in MH</vt:lpstr>
      <vt:lpstr>Mh apartments for rent with venue clusters</vt:lpstr>
      <vt:lpstr>Mh subway station data</vt:lpstr>
      <vt:lpstr>App for rent (Blue)  and subway station (Red)</vt:lpstr>
      <vt:lpstr>Selected app</vt:lpstr>
      <vt:lpstr>Apartment selection</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Ana</dc:creator>
  <cp:lastModifiedBy>Ana</cp:lastModifiedBy>
  <cp:revision>16</cp:revision>
  <dcterms:created xsi:type="dcterms:W3CDTF">2020-01-01T20:35:01Z</dcterms:created>
  <dcterms:modified xsi:type="dcterms:W3CDTF">2020-01-01T21:14:42Z</dcterms:modified>
</cp:coreProperties>
</file>