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8" r:id="rId2"/>
    <p:sldId id="260" r:id="rId3"/>
    <p:sldId id="268" r:id="rId4"/>
    <p:sldId id="269" r:id="rId5"/>
    <p:sldId id="261" r:id="rId6"/>
    <p:sldId id="262" r:id="rId7"/>
    <p:sldId id="263" r:id="rId8"/>
    <p:sldId id="267" r:id="rId9"/>
    <p:sldId id="272" r:id="rId10"/>
    <p:sldId id="273" r:id="rId11"/>
    <p:sldId id="264" r:id="rId12"/>
    <p:sldId id="265" r:id="rId13"/>
    <p:sldId id="274" r:id="rId14"/>
    <p:sldId id="266" r:id="rId15"/>
    <p:sldId id="270"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5D2917-9C00-403F-B603-E7C2829A92B4}" type="datetimeFigureOut">
              <a:rPr lang="en-US" smtClean="0"/>
              <a:t>3/21/2022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698EA8F-E5B6-4FEE-9011-9515F92FE04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11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5D2917-9C00-403F-B603-E7C2829A92B4}"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8EA8F-E5B6-4FEE-9011-9515F92FE04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492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5D2917-9C00-403F-B603-E7C2829A92B4}"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8EA8F-E5B6-4FEE-9011-9515F92FE04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775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5D2917-9C00-403F-B603-E7C2829A92B4}"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8EA8F-E5B6-4FEE-9011-9515F92FE04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295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5D2917-9C00-403F-B603-E7C2829A92B4}"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8EA8F-E5B6-4FEE-9011-9515F92FE04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975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5D2917-9C00-403F-B603-E7C2829A92B4}"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8EA8F-E5B6-4FEE-9011-9515F92FE04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36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5D2917-9C00-403F-B603-E7C2829A92B4}" type="datetimeFigureOut">
              <a:rPr lang="en-US" smtClean="0"/>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8EA8F-E5B6-4FEE-9011-9515F92FE04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216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5D2917-9C00-403F-B603-E7C2829A92B4}" type="datetimeFigureOut">
              <a:rPr lang="en-US" smtClean="0"/>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98EA8F-E5B6-4FEE-9011-9515F92FE04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9749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5D2917-9C00-403F-B603-E7C2829A92B4}" type="datetimeFigureOut">
              <a:rPr lang="en-US" smtClean="0"/>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98EA8F-E5B6-4FEE-9011-9515F92FE046}" type="slidenum">
              <a:rPr lang="en-US" smtClean="0"/>
              <a:t>‹#›</a:t>
            </a:fld>
            <a:endParaRPr lang="en-US"/>
          </a:p>
        </p:txBody>
      </p:sp>
    </p:spTree>
    <p:extLst>
      <p:ext uri="{BB962C8B-B14F-4D97-AF65-F5344CB8AC3E}">
        <p14:creationId xmlns:p14="http://schemas.microsoft.com/office/powerpoint/2010/main" val="127418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5D2917-9C00-403F-B603-E7C2829A92B4}"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8EA8F-E5B6-4FEE-9011-9515F92FE04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3447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C5D2917-9C00-403F-B603-E7C2829A92B4}" type="datetimeFigureOut">
              <a:rPr lang="en-US" smtClean="0"/>
              <a:t>3/21/2022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698EA8F-E5B6-4FEE-9011-9515F92FE04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961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C5D2917-9C00-403F-B603-E7C2829A92B4}" type="datetimeFigureOut">
              <a:rPr lang="en-US" smtClean="0"/>
              <a:t>3/21/2022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698EA8F-E5B6-4FEE-9011-9515F92FE04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638398"/>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kenrapoza/2017/02/26/can-fake-news-impact-the-stock-market" TargetMode="External"/><Relationship Id="rId2" Type="http://schemas.openxmlformats.org/officeDocument/2006/relationships/hyperlink" Target="mailto:nallashravani8@gmail.com" TargetMode="External"/><Relationship Id="rId1" Type="http://schemas.openxmlformats.org/officeDocument/2006/relationships/slideLayout" Target="../slideLayouts/slideLayout2.xml"/><Relationship Id="rId5" Type="http://schemas.openxmlformats.org/officeDocument/2006/relationships/hyperlink" Target="https://dl.acm.org/doi/10.1145/3217804.3217917" TargetMode="External"/><Relationship Id="rId4" Type="http://schemas.openxmlformats.org/officeDocument/2006/relationships/hyperlink" Target="https://en.wikipedia.org/wiki/List_of_fake_news_websit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a:t>Fake news detection:</a:t>
            </a:r>
          </a:p>
        </p:txBody>
      </p:sp>
      <p:sp>
        <p:nvSpPr>
          <p:cNvPr id="5" name="Subtitle 4"/>
          <p:cNvSpPr>
            <a:spLocks noGrp="1"/>
          </p:cNvSpPr>
          <p:nvPr>
            <p:ph type="body" sz="half" idx="2"/>
          </p:nvPr>
        </p:nvSpPr>
        <p:spPr/>
        <p:txBody>
          <a:bodyPr>
            <a:normAutofit fontScale="25000" lnSpcReduction="20000"/>
          </a:bodyPr>
          <a:lstStyle/>
          <a:p>
            <a:r>
              <a:rPr lang="en-US" sz="9600" dirty="0"/>
              <a:t>A hybrid CNN-RNN based deep learning approach</a:t>
            </a:r>
          </a:p>
          <a:p>
            <a:r>
              <a:rPr lang="en-US" sz="5600" dirty="0"/>
              <a:t>SRAVANI NIHARIKA GARAPATI (16328843),</a:t>
            </a:r>
          </a:p>
          <a:p>
            <a:r>
              <a:rPr lang="en-US" sz="5600" dirty="0"/>
              <a:t>NIKHILA CHIRUMAMILLA(16323180),</a:t>
            </a:r>
          </a:p>
          <a:p>
            <a:r>
              <a:rPr lang="en-US" sz="5600" dirty="0"/>
              <a:t>SAIRAM CHAGANT(16327655),</a:t>
            </a:r>
          </a:p>
          <a:p>
            <a:r>
              <a:rPr lang="en-US" sz="5600" dirty="0"/>
              <a:t>SHRAVANI NALLA(12576204)</a:t>
            </a:r>
          </a:p>
          <a:p>
            <a:endParaRPr lang="en-US" sz="2400" dirty="0"/>
          </a:p>
          <a:p>
            <a:endParaRPr lang="en-US" sz="2400" dirty="0"/>
          </a:p>
          <a:p>
            <a:endParaRPr lang="en-US" sz="2400" dirty="0"/>
          </a:p>
          <a:p>
            <a:endParaRPr lang="en-US" sz="2400" dirty="0"/>
          </a:p>
          <a:p>
            <a:endParaRPr lang="en-US" sz="2400" dirty="0"/>
          </a:p>
        </p:txBody>
      </p:sp>
      <p:pic>
        <p:nvPicPr>
          <p:cNvPr id="7" name="Picture Placeholder 6" descr="A picture containing diagram&#10;&#10;Description automatically generated">
            <a:extLst>
              <a:ext uri="{FF2B5EF4-FFF2-40B4-BE49-F238E27FC236}">
                <a16:creationId xmlns:a16="http://schemas.microsoft.com/office/drawing/2014/main" id="{F2B2A595-8DC0-4763-8584-AE270862E04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80" r="1480"/>
          <a:stretch>
            <a:fillRect/>
          </a:stretch>
        </p:blipFill>
        <p:spPr>
          <a:xfrm>
            <a:off x="7762875" y="838200"/>
            <a:ext cx="3467100" cy="4448175"/>
          </a:xfrm>
        </p:spPr>
      </p:pic>
    </p:spTree>
    <p:extLst>
      <p:ext uri="{BB962C8B-B14F-4D97-AF65-F5344CB8AC3E}">
        <p14:creationId xmlns:p14="http://schemas.microsoft.com/office/powerpoint/2010/main" val="194132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FA-KES and ISOT:</a:t>
            </a:r>
          </a:p>
        </p:txBody>
      </p:sp>
      <p:sp>
        <p:nvSpPr>
          <p:cNvPr id="3" name="Content Placeholder 2"/>
          <p:cNvSpPr>
            <a:spLocks noGrp="1"/>
          </p:cNvSpPr>
          <p:nvPr>
            <p:ph sz="half" idx="1"/>
          </p:nvPr>
        </p:nvSpPr>
        <p:spPr/>
        <p:txBody>
          <a:bodyPr>
            <a:normAutofit fontScale="85000" lnSpcReduction="10000"/>
          </a:bodyPr>
          <a:lstStyle/>
          <a:p>
            <a:pPr marL="0" indent="0">
              <a:buNone/>
            </a:pPr>
            <a:r>
              <a:rPr lang="en-US" b="1" dirty="0"/>
              <a:t>                     FA-KES Dataset</a:t>
            </a:r>
          </a:p>
          <a:p>
            <a:r>
              <a:rPr lang="en-US" dirty="0"/>
              <a:t>The FA-KES5 dataset consists of 804 news articles on the Syrian war. </a:t>
            </a:r>
          </a:p>
          <a:p>
            <a:r>
              <a:rPr lang="en-US" dirty="0"/>
              <a:t>For each article, the headline, date, location and news sources are also provided in addition to the full body of text. </a:t>
            </a:r>
          </a:p>
          <a:p>
            <a:r>
              <a:rPr lang="en-US" dirty="0"/>
              <a:t>A class label with values ‘0’ for fake news and ‘1’ for real news is also available. </a:t>
            </a:r>
          </a:p>
          <a:p>
            <a:r>
              <a:rPr lang="en-US" dirty="0"/>
              <a:t>Small Dataset </a:t>
            </a:r>
          </a:p>
        </p:txBody>
      </p:sp>
      <p:sp>
        <p:nvSpPr>
          <p:cNvPr id="4" name="Content Placeholder 3"/>
          <p:cNvSpPr>
            <a:spLocks noGrp="1"/>
          </p:cNvSpPr>
          <p:nvPr>
            <p:ph sz="half" idx="2"/>
          </p:nvPr>
        </p:nvSpPr>
        <p:spPr/>
        <p:txBody>
          <a:bodyPr>
            <a:normAutofit fontScale="85000" lnSpcReduction="10000"/>
          </a:bodyPr>
          <a:lstStyle/>
          <a:p>
            <a:pPr marL="0" indent="0">
              <a:buNone/>
            </a:pPr>
            <a:r>
              <a:rPr lang="en-US" dirty="0"/>
              <a:t>                    </a:t>
            </a:r>
            <a:r>
              <a:rPr lang="en-US" b="1" dirty="0"/>
              <a:t>ISOT Dataset</a:t>
            </a:r>
          </a:p>
          <a:p>
            <a:r>
              <a:rPr lang="en-US" dirty="0"/>
              <a:t>The ISOT dataset consists of 45,000 news articles, almost equally distributed to the true and fake categories.</a:t>
            </a:r>
          </a:p>
          <a:p>
            <a:r>
              <a:rPr lang="en-US" dirty="0"/>
              <a:t>The true articles were collected from the Reuters website, and the fake ones from various sources flagged as fake sources by Wikipedia7 and from </a:t>
            </a:r>
            <a:r>
              <a:rPr lang="en-US" dirty="0" err="1"/>
              <a:t>Politifact</a:t>
            </a:r>
            <a:r>
              <a:rPr lang="en-US" dirty="0"/>
              <a:t>. The datasets comprises the full body of each article, the title, date and topic.</a:t>
            </a:r>
          </a:p>
          <a:p>
            <a:r>
              <a:rPr lang="en-US" dirty="0"/>
              <a:t>Large Dataset</a:t>
            </a:r>
          </a:p>
          <a:p>
            <a:endParaRPr lang="en-US" dirty="0"/>
          </a:p>
        </p:txBody>
      </p:sp>
    </p:spTree>
    <p:extLst>
      <p:ext uri="{BB962C8B-B14F-4D97-AF65-F5344CB8AC3E}">
        <p14:creationId xmlns:p14="http://schemas.microsoft.com/office/powerpoint/2010/main" val="126189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Results of all models on the FA-</a:t>
            </a:r>
            <a:r>
              <a:rPr lang="en-US" dirty="0" err="1"/>
              <a:t>Kes</a:t>
            </a:r>
            <a:r>
              <a:rPr lang="en-US" dirty="0"/>
              <a:t> and </a:t>
            </a:r>
            <a:r>
              <a:rPr lang="en-US" dirty="0" err="1"/>
              <a:t>ISOt</a:t>
            </a:r>
            <a:r>
              <a:rPr lang="en-US" dirty="0"/>
              <a:t> DATASETs:</a:t>
            </a:r>
          </a:p>
        </p:txBody>
      </p:sp>
      <p:pic>
        <p:nvPicPr>
          <p:cNvPr id="16" name="Content Placeholder 15"/>
          <p:cNvPicPr>
            <a:picLocks noGrp="1" noChangeAspect="1"/>
          </p:cNvPicPr>
          <p:nvPr>
            <p:ph sz="half" idx="1"/>
          </p:nvPr>
        </p:nvPicPr>
        <p:blipFill>
          <a:blip r:embed="rId2"/>
          <a:stretch>
            <a:fillRect/>
          </a:stretch>
        </p:blipFill>
        <p:spPr>
          <a:xfrm>
            <a:off x="1447800" y="2547834"/>
            <a:ext cx="4645025" cy="2375108"/>
          </a:xfrm>
          <a:prstGeom prst="rect">
            <a:avLst/>
          </a:prstGeom>
        </p:spPr>
      </p:pic>
      <p:pic>
        <p:nvPicPr>
          <p:cNvPr id="17" name="Content Placeholder 16"/>
          <p:cNvPicPr>
            <a:picLocks noGrp="1" noChangeAspect="1"/>
          </p:cNvPicPr>
          <p:nvPr>
            <p:ph sz="half" idx="2"/>
          </p:nvPr>
        </p:nvPicPr>
        <p:blipFill>
          <a:blip r:embed="rId3"/>
          <a:stretch>
            <a:fillRect/>
          </a:stretch>
        </p:blipFill>
        <p:spPr>
          <a:xfrm>
            <a:off x="6413500" y="2530856"/>
            <a:ext cx="4645025" cy="2415413"/>
          </a:xfrm>
          <a:prstGeom prst="rect">
            <a:avLst/>
          </a:prstGeom>
        </p:spPr>
      </p:pic>
      <p:sp>
        <p:nvSpPr>
          <p:cNvPr id="18" name="TextBox 17"/>
          <p:cNvSpPr txBox="1"/>
          <p:nvPr/>
        </p:nvSpPr>
        <p:spPr>
          <a:xfrm>
            <a:off x="2575018" y="2161524"/>
            <a:ext cx="2390588" cy="369332"/>
          </a:xfrm>
          <a:prstGeom prst="rect">
            <a:avLst/>
          </a:prstGeom>
          <a:noFill/>
        </p:spPr>
        <p:txBody>
          <a:bodyPr wrap="square" rtlCol="0">
            <a:spAutoFit/>
          </a:bodyPr>
          <a:lstStyle/>
          <a:p>
            <a:r>
              <a:rPr lang="en-US" dirty="0"/>
              <a:t>     FA-KES Dataset</a:t>
            </a:r>
          </a:p>
        </p:txBody>
      </p:sp>
      <p:sp>
        <p:nvSpPr>
          <p:cNvPr id="19" name="TextBox 18"/>
          <p:cNvSpPr txBox="1"/>
          <p:nvPr/>
        </p:nvSpPr>
        <p:spPr>
          <a:xfrm>
            <a:off x="7803683" y="2178502"/>
            <a:ext cx="1864658" cy="369332"/>
          </a:xfrm>
          <a:prstGeom prst="rect">
            <a:avLst/>
          </a:prstGeom>
          <a:noFill/>
        </p:spPr>
        <p:txBody>
          <a:bodyPr wrap="square" rtlCol="0">
            <a:spAutoFit/>
          </a:bodyPr>
          <a:lstStyle/>
          <a:p>
            <a:r>
              <a:rPr lang="en-US" dirty="0"/>
              <a:t>    ISOT Dataset</a:t>
            </a:r>
          </a:p>
        </p:txBody>
      </p:sp>
    </p:spTree>
    <p:extLst>
      <p:ext uri="{BB962C8B-B14F-4D97-AF65-F5344CB8AC3E}">
        <p14:creationId xmlns:p14="http://schemas.microsoft.com/office/powerpoint/2010/main" val="154569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validation accuracy and loss graphs:</a:t>
            </a:r>
          </a:p>
        </p:txBody>
      </p:sp>
      <p:pic>
        <p:nvPicPr>
          <p:cNvPr id="5" name="Content Placeholder 4"/>
          <p:cNvPicPr>
            <a:picLocks noGrp="1" noChangeAspect="1"/>
          </p:cNvPicPr>
          <p:nvPr>
            <p:ph sz="half" idx="1"/>
          </p:nvPr>
        </p:nvPicPr>
        <p:blipFill>
          <a:blip r:embed="rId2"/>
          <a:stretch>
            <a:fillRect/>
          </a:stretch>
        </p:blipFill>
        <p:spPr>
          <a:xfrm>
            <a:off x="1447800" y="2689477"/>
            <a:ext cx="4645025" cy="2091822"/>
          </a:xfrm>
          <a:prstGeom prst="rect">
            <a:avLst/>
          </a:prstGeom>
        </p:spPr>
      </p:pic>
      <p:pic>
        <p:nvPicPr>
          <p:cNvPr id="6" name="Content Placeholder 5"/>
          <p:cNvPicPr>
            <a:picLocks noGrp="1" noChangeAspect="1"/>
          </p:cNvPicPr>
          <p:nvPr>
            <p:ph sz="half" idx="2"/>
          </p:nvPr>
        </p:nvPicPr>
        <p:blipFill>
          <a:blip r:embed="rId3"/>
          <a:stretch>
            <a:fillRect/>
          </a:stretch>
        </p:blipFill>
        <p:spPr>
          <a:xfrm>
            <a:off x="6413500" y="2690303"/>
            <a:ext cx="4645025" cy="2096519"/>
          </a:xfrm>
          <a:prstGeom prst="rect">
            <a:avLst/>
          </a:prstGeom>
        </p:spPr>
      </p:pic>
      <p:sp>
        <p:nvSpPr>
          <p:cNvPr id="7" name="TextBox 6"/>
          <p:cNvSpPr txBox="1"/>
          <p:nvPr/>
        </p:nvSpPr>
        <p:spPr>
          <a:xfrm>
            <a:off x="2575018" y="2161524"/>
            <a:ext cx="2390588" cy="369332"/>
          </a:xfrm>
          <a:prstGeom prst="rect">
            <a:avLst/>
          </a:prstGeom>
          <a:noFill/>
        </p:spPr>
        <p:txBody>
          <a:bodyPr wrap="square" rtlCol="0">
            <a:spAutoFit/>
          </a:bodyPr>
          <a:lstStyle/>
          <a:p>
            <a:r>
              <a:rPr lang="en-US" dirty="0"/>
              <a:t>     ISOT Dataset</a:t>
            </a:r>
          </a:p>
        </p:txBody>
      </p:sp>
      <p:sp>
        <p:nvSpPr>
          <p:cNvPr id="8" name="TextBox 7"/>
          <p:cNvSpPr txBox="1"/>
          <p:nvPr/>
        </p:nvSpPr>
        <p:spPr>
          <a:xfrm>
            <a:off x="7540718" y="2155613"/>
            <a:ext cx="2390588" cy="369332"/>
          </a:xfrm>
          <a:prstGeom prst="rect">
            <a:avLst/>
          </a:prstGeom>
          <a:noFill/>
        </p:spPr>
        <p:txBody>
          <a:bodyPr wrap="square" rtlCol="0">
            <a:spAutoFit/>
          </a:bodyPr>
          <a:lstStyle/>
          <a:p>
            <a:r>
              <a:rPr lang="en-US" dirty="0"/>
              <a:t>     FA-KES Dataset</a:t>
            </a:r>
          </a:p>
        </p:txBody>
      </p:sp>
    </p:spTree>
    <p:extLst>
      <p:ext uri="{BB962C8B-B14F-4D97-AF65-F5344CB8AC3E}">
        <p14:creationId xmlns:p14="http://schemas.microsoft.com/office/powerpoint/2010/main" val="27419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VALIDATION LOSS:</a:t>
            </a:r>
          </a:p>
        </p:txBody>
      </p:sp>
      <p:sp>
        <p:nvSpPr>
          <p:cNvPr id="3" name="Content Placeholder 2"/>
          <p:cNvSpPr>
            <a:spLocks noGrp="1"/>
          </p:cNvSpPr>
          <p:nvPr>
            <p:ph sz="half" idx="1"/>
          </p:nvPr>
        </p:nvSpPr>
        <p:spPr/>
        <p:txBody>
          <a:bodyPr>
            <a:normAutofit fontScale="62500" lnSpcReduction="20000"/>
          </a:bodyPr>
          <a:lstStyle/>
          <a:p>
            <a:pPr marL="0" indent="0">
              <a:buNone/>
            </a:pPr>
            <a:r>
              <a:rPr lang="en-US" b="1" dirty="0"/>
              <a:t>                     FA-KES </a:t>
            </a:r>
          </a:p>
          <a:p>
            <a:r>
              <a:rPr lang="en-US" dirty="0"/>
              <a:t>The validation loss plot suggests an over-fitting of the model, since the loss fluctuates greatly with an increasing trend. </a:t>
            </a:r>
          </a:p>
          <a:p>
            <a:r>
              <a:rPr lang="en-US" dirty="0"/>
              <a:t>The cross-dataset validation results show poor generalization, since despite the very large corpus used for training, and the near 1.0 accuracy of the model on training, it performs poorly on another fake news dataset using the exact same structure. </a:t>
            </a:r>
          </a:p>
          <a:p>
            <a:r>
              <a:rPr lang="en-US" dirty="0"/>
              <a:t>Probably adding an internal drop-out layer could improve the ability of the model to generalize, and this will be further examined in the next work in the field.</a:t>
            </a:r>
          </a:p>
          <a:p>
            <a:r>
              <a:rPr lang="en-US" dirty="0"/>
              <a:t>The training and validation accuracy do not have a smooth increase.</a:t>
            </a:r>
          </a:p>
        </p:txBody>
      </p:sp>
      <p:sp>
        <p:nvSpPr>
          <p:cNvPr id="4" name="Content Placeholder 3"/>
          <p:cNvSpPr>
            <a:spLocks noGrp="1"/>
          </p:cNvSpPr>
          <p:nvPr>
            <p:ph sz="half" idx="2"/>
          </p:nvPr>
        </p:nvSpPr>
        <p:spPr/>
        <p:txBody>
          <a:bodyPr>
            <a:normAutofit fontScale="62500" lnSpcReduction="20000"/>
          </a:bodyPr>
          <a:lstStyle/>
          <a:p>
            <a:pPr marL="0" indent="0">
              <a:buNone/>
            </a:pPr>
            <a:r>
              <a:rPr lang="en-US" dirty="0"/>
              <a:t>                            </a:t>
            </a:r>
            <a:r>
              <a:rPr lang="en-US" b="1" dirty="0"/>
              <a:t>ISOT </a:t>
            </a:r>
          </a:p>
          <a:p>
            <a:r>
              <a:rPr lang="en-US" sz="2200" dirty="0"/>
              <a:t>The proposed model performed very well for this data set</a:t>
            </a:r>
          </a:p>
          <a:p>
            <a:r>
              <a:rPr lang="en-US" sz="2200" dirty="0"/>
              <a:t>The training and testing accuracy increases with the epochs and similarly, the respective loss values decrease, which indicates that the model learns to classify the articles better.</a:t>
            </a:r>
          </a:p>
        </p:txBody>
      </p:sp>
    </p:spTree>
    <p:extLst>
      <p:ext uri="{BB962C8B-B14F-4D97-AF65-F5344CB8AC3E}">
        <p14:creationId xmlns:p14="http://schemas.microsoft.com/office/powerpoint/2010/main" val="178720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CONCLUSION:</a:t>
            </a:r>
          </a:p>
        </p:txBody>
      </p:sp>
      <p:sp>
        <p:nvSpPr>
          <p:cNvPr id="5" name="Content Placeholder 4"/>
          <p:cNvSpPr>
            <a:spLocks noGrp="1"/>
          </p:cNvSpPr>
          <p:nvPr>
            <p:ph idx="1"/>
          </p:nvPr>
        </p:nvSpPr>
        <p:spPr/>
        <p:txBody>
          <a:bodyPr/>
          <a:lstStyle/>
          <a:p>
            <a:r>
              <a:rPr lang="en-US" dirty="0"/>
              <a:t>Overall, none of the supervised classification methods performs better than the proposed hybrid CNN-RNN model(un-supervised classification Method), though the variation in the accuracy is quite minimum.</a:t>
            </a:r>
          </a:p>
          <a:p>
            <a:r>
              <a:rPr lang="en-US" dirty="0"/>
              <a:t>There is a huge variation of accuracies in different datasets among the methods.</a:t>
            </a:r>
          </a:p>
          <a:p>
            <a:r>
              <a:rPr lang="en-US" dirty="0"/>
              <a:t>The discovery of new insights on the nature of fake news may lead to more efficient and accurate models.</a:t>
            </a:r>
          </a:p>
          <a:p>
            <a:pPr marL="0" indent="0">
              <a:buNone/>
            </a:pPr>
            <a:endParaRPr lang="en-US" dirty="0"/>
          </a:p>
        </p:txBody>
      </p:sp>
    </p:spTree>
    <p:extLst>
      <p:ext uri="{BB962C8B-B14F-4D97-AF65-F5344CB8AC3E}">
        <p14:creationId xmlns:p14="http://schemas.microsoft.com/office/powerpoint/2010/main" val="1900569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17C5AD8B-C6C1-4DC0-9EA9-D1554A58791A}"/>
              </a:ext>
            </a:extLst>
          </p:cNvPr>
          <p:cNvSpPr>
            <a:spLocks noGrp="1"/>
          </p:cNvSpPr>
          <p:nvPr>
            <p:ph idx="1"/>
          </p:nvPr>
        </p:nvSpPr>
        <p:spPr/>
        <p:txBody>
          <a:bodyPr/>
          <a:lstStyle/>
          <a:p>
            <a:r>
              <a:rPr lang="en-US" dirty="0">
                <a:solidFill>
                  <a:srgbClr val="0070C0"/>
                </a:solidFill>
                <a:hlinkClick r:id="rId2">
                  <a:extLst>
                    <a:ext uri="{A12FA001-AC4F-418D-AE19-62706E023703}">
                      <ahyp:hlinkClr xmlns:ahyp="http://schemas.microsoft.com/office/drawing/2018/hyperlinkcolor" val="tx"/>
                    </a:ext>
                  </a:extLst>
                </a:hlinkClick>
              </a:rPr>
              <a:t>https://www.sciencedirect.com/science/article/pii/S2667096820300070</a:t>
            </a:r>
          </a:p>
          <a:p>
            <a:r>
              <a:rPr lang="en-US" dirty="0">
                <a:solidFill>
                  <a:srgbClr val="0070C0"/>
                </a:solidFill>
                <a:hlinkClick r:id="rId2">
                  <a:extLst>
                    <a:ext uri="{A12FA001-AC4F-418D-AE19-62706E023703}">
                      <ahyp:hlinkClr xmlns:ahyp="http://schemas.microsoft.com/office/drawing/2018/hyperlinkcolor" val="tx"/>
                    </a:ext>
                  </a:extLst>
                </a:hlinkClick>
              </a:rPr>
              <a:t>https://zenodo.org/record/2607278#.X3oK8WgzaUk. </a:t>
            </a:r>
          </a:p>
          <a:p>
            <a:r>
              <a:rPr lang="en-US" dirty="0">
                <a:solidFill>
                  <a:srgbClr val="0070C0"/>
                </a:solidFill>
                <a:hlinkClick r:id="rId2">
                  <a:extLst>
                    <a:ext uri="{A12FA001-AC4F-418D-AE19-62706E023703}">
                      <ahyp:hlinkClr xmlns:ahyp="http://schemas.microsoft.com/office/drawing/2018/hyperlinkcolor" val="tx"/>
                    </a:ext>
                  </a:extLst>
                </a:hlinkClick>
              </a:rPr>
              <a:t>https://www.uvic.ca/engineering/ece/isot/datasets/fake-news/index.php</a:t>
            </a:r>
            <a:r>
              <a:rPr lang="en-US" dirty="0">
                <a:solidFill>
                  <a:srgbClr val="0070C0"/>
                </a:solidFill>
              </a:rPr>
              <a:t>. </a:t>
            </a:r>
          </a:p>
          <a:p>
            <a:r>
              <a:rPr lang="en-US" dirty="0">
                <a:solidFill>
                  <a:srgbClr val="0070C0"/>
                </a:solidFill>
                <a:hlinkClick r:id="rId3">
                  <a:extLst>
                    <a:ext uri="{A12FA001-AC4F-418D-AE19-62706E023703}">
                      <ahyp:hlinkClr xmlns:ahyp="http://schemas.microsoft.com/office/drawing/2018/hyperlinkcolor" val="tx"/>
                    </a:ext>
                  </a:extLst>
                </a:hlinkClick>
              </a:rPr>
              <a:t>https://www.forbes.com/sites/kenrapoza/2017/02/26/can-fake-news-impact-the-stock-market</a:t>
            </a:r>
            <a:r>
              <a:rPr lang="en-US" dirty="0">
                <a:solidFill>
                  <a:srgbClr val="0070C0"/>
                </a:solidFill>
              </a:rPr>
              <a:t>.</a:t>
            </a:r>
          </a:p>
          <a:p>
            <a:r>
              <a:rPr lang="en-US" dirty="0">
                <a:solidFill>
                  <a:srgbClr val="0070C0"/>
                </a:solidFill>
                <a:hlinkClick r:id="rId4">
                  <a:extLst>
                    <a:ext uri="{A12FA001-AC4F-418D-AE19-62706E023703}">
                      <ahyp:hlinkClr xmlns:ahyp="http://schemas.microsoft.com/office/drawing/2018/hyperlinkcolor" val="tx"/>
                    </a:ext>
                  </a:extLst>
                </a:hlinkClick>
              </a:rPr>
              <a:t>https://en.wikipedia.org/wiki/List_of_fake_news_websites</a:t>
            </a:r>
            <a:r>
              <a:rPr lang="en-US" dirty="0">
                <a:solidFill>
                  <a:srgbClr val="0070C0"/>
                </a:solidFill>
              </a:rPr>
              <a:t>.</a:t>
            </a:r>
          </a:p>
          <a:p>
            <a:r>
              <a:rPr lang="en-US" dirty="0">
                <a:solidFill>
                  <a:srgbClr val="0070C0"/>
                </a:solidFill>
                <a:hlinkClick r:id="rId5">
                  <a:extLst>
                    <a:ext uri="{A12FA001-AC4F-418D-AE19-62706E023703}">
                      <ahyp:hlinkClr xmlns:ahyp="http://schemas.microsoft.com/office/drawing/2018/hyperlinkcolor" val="tx"/>
                    </a:ext>
                  </a:extLst>
                </a:hlinkClick>
              </a:rPr>
              <a:t>https://dl.acm.org/doi/10.1145/3217804.3217917</a:t>
            </a:r>
            <a:endParaRPr lang="en-US" dirty="0">
              <a:solidFill>
                <a:srgbClr val="0070C0"/>
              </a:solidFill>
            </a:endParaRPr>
          </a:p>
        </p:txBody>
      </p:sp>
    </p:spTree>
    <p:extLst>
      <p:ext uri="{BB962C8B-B14F-4D97-AF65-F5344CB8AC3E}">
        <p14:creationId xmlns:p14="http://schemas.microsoft.com/office/powerpoint/2010/main" val="1790584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3216" y="920187"/>
            <a:ext cx="8643154" cy="2064136"/>
          </a:xfrm>
        </p:spPr>
        <p:txBody>
          <a:bodyPr>
            <a:normAutofit/>
          </a:bodyPr>
          <a:lstStyle/>
          <a:p>
            <a:r>
              <a:rPr lang="en-US" sz="5400" b="1" cap="none" dirty="0">
                <a:ln w="9525">
                  <a:solidFill>
                    <a:schemeClr val="tx1">
                      <a:lumMod val="95000"/>
                      <a:lumOff val="5000"/>
                    </a:schemeClr>
                  </a:solidFill>
                  <a:prstDash val="solid"/>
                </a:ln>
                <a:solidFill>
                  <a:schemeClr val="bg2">
                    <a:lumMod val="10000"/>
                  </a:schemeClr>
                </a:solidFill>
                <a:effectLst>
                  <a:outerShdw blurRad="12700" dist="38100" dir="2700000" algn="tl" rotWithShape="0">
                    <a:schemeClr val="bg1">
                      <a:lumMod val="50000"/>
                    </a:schemeClr>
                  </a:outerShdw>
                </a:effectLst>
              </a:rPr>
              <a:t>           THANK YOU !!!</a:t>
            </a:r>
          </a:p>
        </p:txBody>
      </p:sp>
      <p:sp>
        <p:nvSpPr>
          <p:cNvPr id="5" name="Text Placeholder 4"/>
          <p:cNvSpPr>
            <a:spLocks noGrp="1"/>
          </p:cNvSpPr>
          <p:nvPr>
            <p:ph type="body" idx="1"/>
          </p:nvPr>
        </p:nvSpPr>
        <p:spPr>
          <a:xfrm>
            <a:off x="1465814" y="3024904"/>
            <a:ext cx="8630446" cy="1012929"/>
          </a:xfrm>
        </p:spPr>
        <p:txBody>
          <a:bodyPr>
            <a:normAutofit/>
          </a:bodyPr>
          <a:lstStyle/>
          <a:p>
            <a:r>
              <a:rPr lang="en-US" sz="2800" i="1" dirty="0">
                <a:ln w="0"/>
                <a:effectLst>
                  <a:outerShdw blurRad="38100" dist="19050" dir="2700000" algn="tl" rotWithShape="0">
                    <a:schemeClr val="dk1">
                      <a:alpha val="40000"/>
                    </a:schemeClr>
                  </a:outerShdw>
                </a:effectLst>
              </a:rPr>
              <a:t>                                 Any Questions??</a:t>
            </a:r>
          </a:p>
        </p:txBody>
      </p:sp>
    </p:spTree>
    <p:extLst>
      <p:ext uri="{BB962C8B-B14F-4D97-AF65-F5344CB8AC3E}">
        <p14:creationId xmlns:p14="http://schemas.microsoft.com/office/powerpoint/2010/main" val="3244859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9461199">
            <a:off x="8023193" y="1954230"/>
            <a:ext cx="3220144" cy="277783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itle 1"/>
          <p:cNvSpPr>
            <a:spLocks noGrp="1"/>
          </p:cNvSpPr>
          <p:nvPr>
            <p:ph type="title"/>
          </p:nvPr>
        </p:nvSpPr>
        <p:spPr/>
        <p:txBody>
          <a:bodyPr/>
          <a:lstStyle/>
          <a:p>
            <a:r>
              <a:rPr lang="en-US" dirty="0"/>
              <a:t>WHAT is FAKE NEWS ??</a:t>
            </a:r>
          </a:p>
        </p:txBody>
      </p:sp>
      <p:sp>
        <p:nvSpPr>
          <p:cNvPr id="8" name="TextBox 7"/>
          <p:cNvSpPr txBox="1"/>
          <p:nvPr/>
        </p:nvSpPr>
        <p:spPr>
          <a:xfrm>
            <a:off x="1451579" y="2261544"/>
            <a:ext cx="5792600" cy="3416320"/>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Intentionally deceptive content presented under the guise of legitimate journalism is a worldwide information accuracy and integrity problem that affects opinion forming, decision making is FAKE NEWS.</a:t>
            </a:r>
          </a:p>
          <a:p>
            <a:pPr marL="285750" indent="-285750">
              <a:buClr>
                <a:schemeClr val="accent1"/>
              </a:buClr>
              <a:buFont typeface="Arial" panose="020B0604020202020204" pitchFamily="34" charset="0"/>
              <a:buChar char="•"/>
            </a:pPr>
            <a:r>
              <a:rPr lang="en-US" dirty="0"/>
              <a:t>Spread through Facebook, Twitter, Media Platforms like TV, Radio </a:t>
            </a:r>
          </a:p>
          <a:p>
            <a:pPr marL="285750" indent="-285750">
              <a:buClr>
                <a:schemeClr val="accent1"/>
              </a:buClr>
              <a:buFont typeface="Arial" panose="020B0604020202020204" pitchFamily="34" charset="0"/>
              <a:buChar char="•"/>
            </a:pPr>
            <a:r>
              <a:rPr lang="en-US" dirty="0"/>
              <a:t>Deep learning Technique to detect fake news is the hybrid neural network model which is a combination of convolutional neural networks and recurrent neural networks is required to classify between fake news and legitimate news,</a:t>
            </a:r>
          </a:p>
          <a:p>
            <a:pPr marL="285750" indent="-285750">
              <a:buClr>
                <a:schemeClr val="accent1"/>
              </a:buClr>
              <a:buFont typeface="Arial" panose="020B0604020202020204" pitchFamily="34" charset="0"/>
              <a:buChar char="•"/>
            </a:pPr>
            <a:endParaRPr lang="en-US" dirty="0"/>
          </a:p>
        </p:txBody>
      </p:sp>
    </p:spTree>
    <p:extLst>
      <p:ext uri="{BB962C8B-B14F-4D97-AF65-F5344CB8AC3E}">
        <p14:creationId xmlns:p14="http://schemas.microsoft.com/office/powerpoint/2010/main" val="233153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MUCH DOES FAKE NEWS COST???</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9217" y="2772897"/>
            <a:ext cx="4645025" cy="2952562"/>
          </a:xfrm>
        </p:spPr>
      </p:pic>
      <p:sp>
        <p:nvSpPr>
          <p:cNvPr id="6" name="Content Placeholder 5"/>
          <p:cNvSpPr>
            <a:spLocks noGrp="1"/>
          </p:cNvSpPr>
          <p:nvPr>
            <p:ph sz="half" idx="2"/>
          </p:nvPr>
        </p:nvSpPr>
        <p:spPr>
          <a:xfrm>
            <a:off x="6413771" y="2017342"/>
            <a:ext cx="4645152" cy="3869481"/>
          </a:xfrm>
        </p:spPr>
        <p:txBody>
          <a:bodyPr>
            <a:normAutofit lnSpcReduction="10000"/>
          </a:bodyPr>
          <a:lstStyle/>
          <a:p>
            <a:r>
              <a:rPr lang="en-US" sz="1700" dirty="0"/>
              <a:t>Fake news is one of the greatest threats to commerce, journalism and democracy all over the world, with huge collateral damages</a:t>
            </a:r>
          </a:p>
          <a:p>
            <a:r>
              <a:rPr lang="en-US" sz="1700" dirty="0"/>
              <a:t>An economic study by Tel Aviv, Israel-based cybersecurity firm CHEQ and the University of Baltimore have revealed that fake news is costing the global economy $78 billion each year.</a:t>
            </a:r>
          </a:p>
          <a:p>
            <a:r>
              <a:rPr lang="en-US" sz="1700" dirty="0"/>
              <a:t>A US $130 billion loss in the stock market was the direct result of a fake new report that US president Barak Obama got injured in an explosion</a:t>
            </a:r>
          </a:p>
        </p:txBody>
      </p:sp>
      <p:sp>
        <p:nvSpPr>
          <p:cNvPr id="8" name="TextBox 7"/>
          <p:cNvSpPr txBox="1"/>
          <p:nvPr/>
        </p:nvSpPr>
        <p:spPr>
          <a:xfrm>
            <a:off x="2259106" y="2145554"/>
            <a:ext cx="2879314" cy="461665"/>
          </a:xfrm>
          <a:prstGeom prst="rect">
            <a:avLst/>
          </a:prstGeom>
          <a:noFill/>
        </p:spPr>
        <p:txBody>
          <a:bodyPr wrap="none" rtlCol="0">
            <a:spAutoFit/>
          </a:bodyPr>
          <a:lstStyle/>
          <a:p>
            <a:r>
              <a:rPr lang="en-US" sz="2400" b="1" dirty="0">
                <a:solidFill>
                  <a:srgbClr val="333333"/>
                </a:solidFill>
                <a:latin typeface="Times New Roman" panose="02020603050405020304" pitchFamily="18" charset="0"/>
                <a:cs typeface="Times New Roman" panose="02020603050405020304" pitchFamily="18" charset="0"/>
              </a:rPr>
              <a:t>Annual Global Cost </a:t>
            </a:r>
            <a:endParaRPr lang="en-US" sz="2400" b="1" dirty="0"/>
          </a:p>
        </p:txBody>
      </p:sp>
    </p:spTree>
    <p:extLst>
      <p:ext uri="{BB962C8B-B14F-4D97-AF65-F5344CB8AC3E}">
        <p14:creationId xmlns:p14="http://schemas.microsoft.com/office/powerpoint/2010/main" val="49808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TECHNIQUES AND DATASETS FOR FAKE NEWS </a:t>
            </a:r>
            <a:r>
              <a:rPr lang="en-US" dirty="0" err="1"/>
              <a:t>DETECTion</a:t>
            </a:r>
            <a:r>
              <a:rPr lang="en-US" dirty="0"/>
              <a:t>:</a:t>
            </a:r>
          </a:p>
        </p:txBody>
      </p:sp>
      <p:pic>
        <p:nvPicPr>
          <p:cNvPr id="5" name="Content Placeholder 4">
            <a:extLst>
              <a:ext uri="{FF2B5EF4-FFF2-40B4-BE49-F238E27FC236}">
                <a16:creationId xmlns:a16="http://schemas.microsoft.com/office/drawing/2014/main" id="{2785D37F-9A49-4C36-8469-10B8F63B53C7}"/>
              </a:ext>
            </a:extLst>
          </p:cNvPr>
          <p:cNvPicPr>
            <a:picLocks noGrp="1" noChangeAspect="1"/>
          </p:cNvPicPr>
          <p:nvPr>
            <p:ph idx="1"/>
          </p:nvPr>
        </p:nvPicPr>
        <p:blipFill>
          <a:blip r:embed="rId2"/>
          <a:stretch>
            <a:fillRect/>
          </a:stretch>
        </p:blipFill>
        <p:spPr>
          <a:xfrm>
            <a:off x="2443115" y="2016125"/>
            <a:ext cx="7620095" cy="3449638"/>
          </a:xfrm>
        </p:spPr>
      </p:pic>
    </p:spTree>
    <p:extLst>
      <p:ext uri="{BB962C8B-B14F-4D97-AF65-F5344CB8AC3E}">
        <p14:creationId xmlns:p14="http://schemas.microsoft.com/office/powerpoint/2010/main" val="269952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Neural networks</a:t>
            </a:r>
          </a:p>
        </p:txBody>
      </p:sp>
      <p:sp>
        <p:nvSpPr>
          <p:cNvPr id="4" name="Content Placeholder 3"/>
          <p:cNvSpPr>
            <a:spLocks noGrp="1"/>
          </p:cNvSpPr>
          <p:nvPr>
            <p:ph sz="half" idx="1"/>
          </p:nvPr>
        </p:nvSpPr>
        <p:spPr/>
        <p:txBody>
          <a:bodyPr/>
          <a:lstStyle/>
          <a:p>
            <a:r>
              <a:rPr lang="en-US" dirty="0"/>
              <a:t>A class of neural networks that specializes in processing data that has a grid-like topology</a:t>
            </a:r>
          </a:p>
          <a:p>
            <a:r>
              <a:rPr lang="en-US" dirty="0"/>
              <a:t>Steps involves: Convolution, Max pooling, Activation, Flattening</a:t>
            </a:r>
          </a:p>
          <a:p>
            <a:r>
              <a:rPr lang="en-US" dirty="0"/>
              <a:t>For the text data, Convolution deals with one dimensional arrays representing word vectors. </a:t>
            </a:r>
          </a:p>
          <a:p>
            <a:endParaRPr lang="en-US"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413500" y="2318871"/>
            <a:ext cx="4645025" cy="28268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5909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NEURAL Network(RNN)</a:t>
            </a:r>
          </a:p>
        </p:txBody>
      </p:sp>
      <p:sp>
        <p:nvSpPr>
          <p:cNvPr id="3" name="Content Placeholder 2"/>
          <p:cNvSpPr>
            <a:spLocks noGrp="1"/>
          </p:cNvSpPr>
          <p:nvPr>
            <p:ph sz="half" idx="1"/>
          </p:nvPr>
        </p:nvSpPr>
        <p:spPr>
          <a:xfrm>
            <a:off x="5786249" y="2064667"/>
            <a:ext cx="4645152" cy="3448595"/>
          </a:xfrm>
        </p:spPr>
        <p:txBody>
          <a:bodyPr>
            <a:normAutofit fontScale="85000" lnSpcReduction="10000"/>
          </a:bodyPr>
          <a:lstStyle/>
          <a:p>
            <a:r>
              <a:rPr lang="en-US" dirty="0"/>
              <a:t>A sequential processing of the data for learning by its ability to retain a memory of what came before the current sequence being processed.</a:t>
            </a:r>
          </a:p>
          <a:p>
            <a:r>
              <a:rPr lang="en-US" dirty="0"/>
              <a:t>In this case many news articles can be considered for learning relative to each other instead of separately learning each news article.</a:t>
            </a:r>
          </a:p>
          <a:p>
            <a:r>
              <a:rPr lang="en-US" dirty="0"/>
              <a:t>LSTM (Long Short Term Memory) a </a:t>
            </a:r>
            <a:r>
              <a:rPr lang="en-US" dirty="0" err="1"/>
              <a:t>typer</a:t>
            </a:r>
            <a:r>
              <a:rPr lang="en-US" dirty="0"/>
              <a:t> of RNN has units which include a 'memory cell' that can maintain information in memory for long periods of time</a:t>
            </a:r>
          </a:p>
        </p:txBody>
      </p:sp>
      <p:pic>
        <p:nvPicPr>
          <p:cNvPr id="5" name="Content Placeholder 4"/>
          <p:cNvPicPr>
            <a:picLocks noGrp="1" noChangeAspect="1"/>
          </p:cNvPicPr>
          <p:nvPr>
            <p:ph sz="half" idx="2"/>
          </p:nvPr>
        </p:nvPicPr>
        <p:blipFill>
          <a:blip r:embed="rId2"/>
          <a:stretch>
            <a:fillRect/>
          </a:stretch>
        </p:blipFill>
        <p:spPr>
          <a:xfrm>
            <a:off x="1134002" y="2479290"/>
            <a:ext cx="4645025" cy="20284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6871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CNN – RNN Model :</a:t>
            </a:r>
            <a:br>
              <a:rPr lang="en-US" dirty="0"/>
            </a:b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CNN to extract local features and of the LSTM to learn long-term dependencies. </a:t>
            </a:r>
          </a:p>
          <a:p>
            <a:r>
              <a:rPr lang="en-US" dirty="0"/>
              <a:t>Ability to capture both local and sequential characteristics of input data.</a:t>
            </a:r>
          </a:p>
          <a:p>
            <a:r>
              <a:rPr lang="en-US" dirty="0"/>
              <a:t>RNN can learn temporal and context feature from text, capture long-term dependencies between text entities and important features, which are detected using the ability of CNN in handling spatial relations.</a:t>
            </a:r>
          </a:p>
        </p:txBody>
      </p:sp>
      <p:pic>
        <p:nvPicPr>
          <p:cNvPr id="5" name="Content Placeholder 4"/>
          <p:cNvPicPr>
            <a:picLocks noGrp="1" noChangeAspect="1"/>
          </p:cNvPicPr>
          <p:nvPr>
            <p:ph sz="half" idx="2"/>
          </p:nvPr>
        </p:nvPicPr>
        <p:blipFill>
          <a:blip r:embed="rId2"/>
          <a:stretch>
            <a:fillRect/>
          </a:stretch>
        </p:blipFill>
        <p:spPr>
          <a:xfrm>
            <a:off x="6252034" y="2010878"/>
            <a:ext cx="4645025" cy="781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6388848" y="3173506"/>
            <a:ext cx="4285128" cy="1477328"/>
          </a:xfrm>
          <a:prstGeom prst="rect">
            <a:avLst/>
          </a:prstGeom>
          <a:noFill/>
        </p:spPr>
        <p:txBody>
          <a:bodyPr wrap="square" rtlCol="0">
            <a:spAutoFit/>
          </a:bodyPr>
          <a:lstStyle/>
          <a:p>
            <a:r>
              <a:rPr lang="en-US" dirty="0"/>
              <a:t>Limitations:</a:t>
            </a:r>
          </a:p>
          <a:p>
            <a:pPr marL="285750" indent="-285750">
              <a:buClr>
                <a:schemeClr val="accent1"/>
              </a:buClr>
              <a:buFont typeface="Arial" panose="020B0604020202020204" pitchFamily="34" charset="0"/>
              <a:buChar char="•"/>
            </a:pPr>
            <a:r>
              <a:rPr lang="en-US" dirty="0"/>
              <a:t>difficulty in finding the optimal hyperparameters for each problem and dataset, the requirement for big training datasets, and the lack of interpretability</a:t>
            </a:r>
          </a:p>
        </p:txBody>
      </p:sp>
    </p:spTree>
    <p:extLst>
      <p:ext uri="{BB962C8B-B14F-4D97-AF65-F5344CB8AC3E}">
        <p14:creationId xmlns:p14="http://schemas.microsoft.com/office/powerpoint/2010/main" val="18762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CNN-RNN model :</a:t>
            </a:r>
          </a:p>
        </p:txBody>
      </p:sp>
      <p:pic>
        <p:nvPicPr>
          <p:cNvPr id="7" name="Content Placeholder 6"/>
          <p:cNvPicPr>
            <a:picLocks noGrp="1" noChangeAspect="1"/>
          </p:cNvPicPr>
          <p:nvPr>
            <p:ph sz="half" idx="1"/>
          </p:nvPr>
        </p:nvPicPr>
        <p:blipFill>
          <a:blip r:embed="rId2"/>
          <a:stretch>
            <a:fillRect/>
          </a:stretch>
        </p:blipFill>
        <p:spPr>
          <a:xfrm>
            <a:off x="764988" y="1992929"/>
            <a:ext cx="3619120" cy="3546755"/>
          </a:xfrm>
          <a:prstGeom prst="rect">
            <a:avLst/>
          </a:prstGeom>
          <a:ln>
            <a:noFill/>
          </a:ln>
          <a:effectLst>
            <a:outerShdw blurRad="292100" dist="139700" dir="2700000" algn="tl" rotWithShape="0">
              <a:srgbClr val="333333">
                <a:alpha val="65000"/>
              </a:srgbClr>
            </a:outerShdw>
          </a:effectLst>
        </p:spPr>
      </p:pic>
      <p:sp>
        <p:nvSpPr>
          <p:cNvPr id="4" name="Content Placeholder 3"/>
          <p:cNvSpPr>
            <a:spLocks noGrp="1"/>
          </p:cNvSpPr>
          <p:nvPr>
            <p:ph sz="half" idx="2"/>
          </p:nvPr>
        </p:nvSpPr>
        <p:spPr>
          <a:xfrm>
            <a:off x="4554071" y="2017343"/>
            <a:ext cx="6504852" cy="4134882"/>
          </a:xfrm>
        </p:spPr>
        <p:txBody>
          <a:bodyPr>
            <a:normAutofit fontScale="62500" lnSpcReduction="20000"/>
          </a:bodyPr>
          <a:lstStyle/>
          <a:p>
            <a:r>
              <a:rPr lang="en-US" sz="2600" b="1" dirty="0"/>
              <a:t>Embedding Layer</a:t>
            </a:r>
            <a:r>
              <a:rPr lang="en-US" sz="2600" dirty="0"/>
              <a:t>: Pre-trained word embeddings are utilized providing the prepared embedding matrix and the model is trained by feeding in the </a:t>
            </a:r>
            <a:r>
              <a:rPr lang="en-US" sz="2600"/>
              <a:t>training data.</a:t>
            </a:r>
            <a:endParaRPr lang="en-US" sz="2600" dirty="0"/>
          </a:p>
          <a:p>
            <a:r>
              <a:rPr lang="en-US" sz="2600" b="1" dirty="0"/>
              <a:t>Convolution Layer</a:t>
            </a:r>
            <a:r>
              <a:rPr lang="en-US" sz="2600" dirty="0"/>
              <a:t>: Extraction of local features(</a:t>
            </a:r>
            <a:r>
              <a:rPr lang="en-US" sz="2600" dirty="0" err="1"/>
              <a:t>Relu</a:t>
            </a:r>
            <a:r>
              <a:rPr lang="en-US" sz="2600" dirty="0"/>
              <a:t> Activation Function).</a:t>
            </a:r>
          </a:p>
          <a:p>
            <a:r>
              <a:rPr lang="en-US" sz="2600" b="1" dirty="0"/>
              <a:t>MaxPooling Layer</a:t>
            </a:r>
            <a:r>
              <a:rPr lang="en-US" sz="2600" dirty="0"/>
              <a:t>: Down-sample the feature vectors without reducing accuracy.</a:t>
            </a:r>
          </a:p>
          <a:p>
            <a:r>
              <a:rPr lang="en-US" sz="2600" b="1" dirty="0"/>
              <a:t>LSTM Layer</a:t>
            </a:r>
            <a:r>
              <a:rPr lang="en-US" sz="2600" dirty="0"/>
              <a:t>: Outputs the longterm dependent features of the input feature maps, while retaining a memory(Linear Activation Function).</a:t>
            </a:r>
          </a:p>
          <a:p>
            <a:r>
              <a:rPr lang="en-US" sz="2600" b="1" dirty="0"/>
              <a:t>Dense Layer</a:t>
            </a:r>
            <a:r>
              <a:rPr lang="en-US" sz="2600" dirty="0"/>
              <a:t>: Shrinks the output space dimension to 1, which corresponds to the classification label (i.e., fake or not fake)(Sigmoid Activation Function).</a:t>
            </a:r>
          </a:p>
        </p:txBody>
      </p:sp>
    </p:spTree>
    <p:extLst>
      <p:ext uri="{BB962C8B-B14F-4D97-AF65-F5344CB8AC3E}">
        <p14:creationId xmlns:p14="http://schemas.microsoft.com/office/powerpoint/2010/main" val="2243899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a:t>
            </a:r>
          </a:p>
        </p:txBody>
      </p:sp>
      <p:pic>
        <p:nvPicPr>
          <p:cNvPr id="7" name="Content Placeholder 6">
            <a:extLst>
              <a:ext uri="{FF2B5EF4-FFF2-40B4-BE49-F238E27FC236}">
                <a16:creationId xmlns:a16="http://schemas.microsoft.com/office/drawing/2014/main" id="{D36C77D1-A42C-4EBA-9C12-9A17635A33F5}"/>
              </a:ext>
            </a:extLst>
          </p:cNvPr>
          <p:cNvPicPr>
            <a:picLocks noGrp="1" noChangeAspect="1"/>
          </p:cNvPicPr>
          <p:nvPr>
            <p:ph idx="1"/>
          </p:nvPr>
        </p:nvPicPr>
        <p:blipFill>
          <a:blip r:embed="rId2"/>
          <a:stretch>
            <a:fillRect/>
          </a:stretch>
        </p:blipFill>
        <p:spPr>
          <a:xfrm>
            <a:off x="1990725" y="1917162"/>
            <a:ext cx="8210550" cy="2651572"/>
          </a:xfrm>
        </p:spPr>
      </p:pic>
      <p:sp>
        <p:nvSpPr>
          <p:cNvPr id="8" name="TextBox 7">
            <a:extLst>
              <a:ext uri="{FF2B5EF4-FFF2-40B4-BE49-F238E27FC236}">
                <a16:creationId xmlns:a16="http://schemas.microsoft.com/office/drawing/2014/main" id="{2BF7612A-E505-4694-84D3-70057B5D5187}"/>
              </a:ext>
            </a:extLst>
          </p:cNvPr>
          <p:cNvSpPr txBox="1"/>
          <p:nvPr/>
        </p:nvSpPr>
        <p:spPr>
          <a:xfrm>
            <a:off x="1380557" y="4716077"/>
            <a:ext cx="9603276"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Among the above datasets FA-KES and ISOT Dataset is used for Fake news detection using hybrid model and other models for accuracy comparison.</a:t>
            </a:r>
          </a:p>
          <a:p>
            <a:pPr marL="285750" indent="-285750">
              <a:buClr>
                <a:schemeClr val="accent1"/>
              </a:buClr>
              <a:buFont typeface="Arial" panose="020B0604020202020204" pitchFamily="34" charset="0"/>
              <a:buChar char="•"/>
            </a:pPr>
            <a:r>
              <a:rPr lang="en-US" dirty="0"/>
              <a:t>Each dataset is split into training and testing subsets(80-20% split) </a:t>
            </a:r>
          </a:p>
          <a:p>
            <a:pPr marL="285750" indent="-285750">
              <a:buClr>
                <a:schemeClr val="accent1"/>
              </a:buClr>
              <a:buFont typeface="Arial" panose="020B0604020202020204" pitchFamily="34" charset="0"/>
              <a:buChar char="•"/>
            </a:pPr>
            <a:endParaRPr lang="en-US" dirty="0"/>
          </a:p>
        </p:txBody>
      </p:sp>
    </p:spTree>
    <p:extLst>
      <p:ext uri="{BB962C8B-B14F-4D97-AF65-F5344CB8AC3E}">
        <p14:creationId xmlns:p14="http://schemas.microsoft.com/office/powerpoint/2010/main" val="40034337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475</TotalTime>
  <Words>1082</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Times New Roman</vt:lpstr>
      <vt:lpstr>Gallery</vt:lpstr>
      <vt:lpstr>Fake news detection:</vt:lpstr>
      <vt:lpstr>WHAT is FAKE NEWS ??</vt:lpstr>
      <vt:lpstr>HOW MUCH DOES FAKE NEWS COST???</vt:lpstr>
      <vt:lpstr>PREVIOUS TECHNIQUES AND DATASETS FOR FAKE NEWS DETECTion:</vt:lpstr>
      <vt:lpstr>Convolutional Neural networks</vt:lpstr>
      <vt:lpstr>Recurrent NEURAL Network(RNN)</vt:lpstr>
      <vt:lpstr>HYBRID CNN – RNN Model : </vt:lpstr>
      <vt:lpstr>HYBRID CNN-RNN model :</vt:lpstr>
      <vt:lpstr>Data SET:</vt:lpstr>
      <vt:lpstr>ABOUT FA-KES and ISOT:</vt:lpstr>
      <vt:lpstr>Results of all models on the FA-Kes and ISOt DATASETs:</vt:lpstr>
      <vt:lpstr>training and validation accuracy and loss graphs:</vt:lpstr>
      <vt:lpstr>TRAINING and VALIDATION LOSS:</vt:lpstr>
      <vt:lpstr> CONCLUSION:</vt:lpstr>
      <vt:lpstr>References: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  Generative Models</dc:title>
  <dc:creator>maram</dc:creator>
  <cp:lastModifiedBy>Nalla, Shravani (S&amp;T-Student)</cp:lastModifiedBy>
  <cp:revision>20</cp:revision>
  <dcterms:created xsi:type="dcterms:W3CDTF">2022-03-21T01:24:23Z</dcterms:created>
  <dcterms:modified xsi:type="dcterms:W3CDTF">2022-03-21T16:07:39Z</dcterms:modified>
</cp:coreProperties>
</file>