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C0B0F9-6BA3-459F-9CAA-138478688670}">
  <a:tblStyle styleId="{CDC0B0F9-6BA3-459F-9CAA-138478688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80b14d586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80b14d586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0b14d586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0b14d586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e9a874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e9a874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e9a874d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e9a874d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0b14d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80b14d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80b14d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80b14d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0b14d5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0b14d5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0b14d5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0b14d5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80b14d5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80b14d5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0b14d5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80b14d5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nalla1019/Membership_Signup/blob/master/Membership%2BSignup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Membership plan signup response model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72000" y="36740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Audible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11/15/2018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Thank you!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Appendix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ms"/>
              <a:t> </a:t>
            </a:r>
            <a:r>
              <a:rPr lang="ms" sz="1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ms" sz="1800"/>
              <a:t> is the link to code base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15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Problem Statement &amp; Scope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Data manipulation &amp; Modeling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Insights/Recommendations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Appendix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Problem Statement and Scope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35375" y="1510675"/>
            <a:ext cx="70305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 u="sng"/>
              <a:t>Problem Statement: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ms"/>
              <a:t>To predict users who sign up for our membership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ms" u="sng"/>
              <a:t>Scope: 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Given total target population </a:t>
            </a:r>
            <a:r>
              <a:rPr lang="ms"/>
              <a:t>:~351K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Independent variables: </a:t>
            </a:r>
            <a:r>
              <a:rPr lang="ms"/>
              <a:t>171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Dependent variable : 1, if a user has signed up for the plan,otherwise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~91K users have missing response indicator,so dropped those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Final data size </a:t>
            </a:r>
            <a:r>
              <a:rPr lang="ms"/>
              <a:t>consists</a:t>
            </a:r>
            <a:r>
              <a:rPr lang="ms"/>
              <a:t> of ~259K users and ~78K responders, having a response rate of  30.09%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Data Manipulation and Modeling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Missing value imputation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Defining train and validation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Building baseline models using various machine learning techniques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Hyper-parameter tuning for selected techniques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ms" sz="1800"/>
              <a:t>Performance evaluation and model results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Data Manipulation and Modeling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Missing value imputation is done by replacing nulls with -999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Train and validation data was created by performing random 70-30 split of the entire data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ms"/>
              <a:t>Baseline models are created using 3 fold cross validation and  default hyper parameter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8" y="2732888"/>
            <a:ext cx="4567325" cy="215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17"/>
          <p:cNvGraphicFramePr/>
          <p:nvPr/>
        </p:nvGraphicFramePr>
        <p:xfrm>
          <a:off x="5276775" y="32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{CDC0B0F9-6BA3-459F-9CAA-138478688670}</a:tableStyleId>
              </a:tblPr>
              <a:tblGrid>
                <a:gridCol w="891275"/>
                <a:gridCol w="891275"/>
                <a:gridCol w="891275"/>
                <a:gridCol w="891275"/>
              </a:tblGrid>
              <a:tr h="38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100"/>
                        <a:t>Counts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#Contacts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#Response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Response Rate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Train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~181K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~54K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~30%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Validation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~77K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~23k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s" sz="1000"/>
                        <a:t>~30%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Hyper-parameter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type="title"/>
          </p:nvPr>
        </p:nvSpPr>
        <p:spPr>
          <a:xfrm>
            <a:off x="1075200" y="1356413"/>
            <a:ext cx="7142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ms" sz="1600" u="sng"/>
              <a:t>Grid search based iterative hyper-parameter tuning is performed for RF and GBM models</a:t>
            </a:r>
            <a:endParaRPr b="0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sng"/>
          </a:p>
        </p:txBody>
      </p:sp>
      <p:sp>
        <p:nvSpPr>
          <p:cNvPr id="311" name="Google Shape;311;p18"/>
          <p:cNvSpPr/>
          <p:nvPr/>
        </p:nvSpPr>
        <p:spPr>
          <a:xfrm>
            <a:off x="1075200" y="2045650"/>
            <a:ext cx="3267600" cy="286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m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Final Parameter metrics for Random Forest: 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m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Mean accuracy increased from 0.8984 to 0.9183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ms" sz="1200">
                <a:highlight>
                  <a:srgbClr val="FFFFFF"/>
                </a:highlight>
              </a:rPr>
              <a:t> max_depth: 11,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max_features: 19,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min_samples_leaf: 11,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min_samples_split: 200,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n_estimators: 200</a:t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4809275" y="2045650"/>
            <a:ext cx="3267600" cy="286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m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Final Parameter metrics for Gradient Boosting Machine: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m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Mean accuracy increased  from 0.9239 to 0.9270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ms" sz="1200">
                <a:highlight>
                  <a:srgbClr val="FFFFFF"/>
                </a:highlight>
              </a:rPr>
              <a:t> learning_rate: 0.01,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max_depth: 5,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max_features: 11,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n_estimators: 3000,</a:t>
            </a:r>
            <a:br>
              <a:rPr lang="ms" sz="1200">
                <a:highlight>
                  <a:srgbClr val="FFFFFF"/>
                </a:highlight>
              </a:rPr>
            </a:br>
            <a:r>
              <a:rPr lang="ms" sz="1200">
                <a:highlight>
                  <a:srgbClr val="FFFFFF"/>
                </a:highlight>
              </a:rPr>
              <a:t> subsample: 0.85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7671875" y="1913875"/>
            <a:ext cx="405000" cy="636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6AA84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54950" y="631475"/>
            <a:ext cx="73812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Performance evaluation 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1057675" y="1750275"/>
            <a:ext cx="3267600" cy="327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roc_auc: 0.767333660615</a:t>
            </a:r>
            <a:b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</a:br>
            <a: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gini: 0.53466732123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latin typeface="Maven Pro"/>
                <a:ea typeface="Maven Pro"/>
                <a:cs typeface="Maven Pro"/>
                <a:sym typeface="Maven Pro"/>
              </a:rPr>
              <a:t>F1 score: 0.84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00" y="1791625"/>
            <a:ext cx="2821325" cy="19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/>
          <p:nvPr/>
        </p:nvSpPr>
        <p:spPr>
          <a:xfrm>
            <a:off x="4809175" y="1750275"/>
            <a:ext cx="3267600" cy="327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roc_auc: 0.807658442172</a:t>
            </a:r>
            <a:b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</a:br>
            <a: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gini: 0.615316884345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F1 score: 0.86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625" y="1791625"/>
            <a:ext cx="2821339" cy="19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>
            <p:ph type="title"/>
          </p:nvPr>
        </p:nvSpPr>
        <p:spPr>
          <a:xfrm>
            <a:off x="1154950" y="1128150"/>
            <a:ext cx="73812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ms" sz="120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b="0" lang="ms" sz="1200">
                <a:solidFill>
                  <a:srgbClr val="000000"/>
                </a:solidFill>
                <a:highlight>
                  <a:srgbClr val="FFFFFF"/>
                </a:highlight>
              </a:rPr>
              <a:t>s the no of training examples increase both training and cross validation curves tend to come closer and so both the trees seem to better generalize the prediction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719725" y="1750275"/>
            <a:ext cx="418500" cy="537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6AA84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35442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Prediction seems to be quite similar for both classifiers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5" y="2072600"/>
            <a:ext cx="36662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525" y="598575"/>
            <a:ext cx="2055550" cy="1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375" y="2188575"/>
            <a:ext cx="3666250" cy="2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Recommendations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142650" y="1399150"/>
            <a:ext cx="7030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s" sz="1400" u="sng">
                <a:latin typeface="Maven Pro"/>
                <a:ea typeface="Maven Pro"/>
                <a:cs typeface="Maven Pro"/>
                <a:sym typeface="Maven Pro"/>
              </a:rPr>
              <a:t>Model can be testing in three areas:</a:t>
            </a:r>
            <a:endParaRPr sz="14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ms" sz="1200">
                <a:latin typeface="Maven Pro"/>
                <a:ea typeface="Maven Pro"/>
                <a:cs typeface="Maven Pro"/>
                <a:sym typeface="Maven Pro"/>
              </a:rPr>
              <a:t> 1) Targeting right customers: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ms" sz="1200">
                <a:latin typeface="Maven Pro"/>
                <a:ea typeface="Maven Pro"/>
                <a:cs typeface="Maven Pro"/>
                <a:sym typeface="Maven Pro"/>
              </a:rPr>
              <a:t>Test top deciles vs random, especially useful in campaigns involving huge budget eg. direct mail campaigns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ms" sz="1200">
                <a:latin typeface="Maven Pro"/>
                <a:ea typeface="Maven Pro"/>
                <a:cs typeface="Maven Pro"/>
                <a:sym typeface="Maven Pro"/>
              </a:rPr>
              <a:t> 2) Targeting customers at right time: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m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Targeting users when a change in the </a:t>
            </a:r>
            <a:r>
              <a:rPr lang="m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probability</a:t>
            </a:r>
            <a:r>
              <a:rPr lang="m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score (spikes in the curve) is observed on a daily,weekly or monthly basis depending on the nature of the features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ms" sz="1200">
                <a:latin typeface="Maven Pro"/>
                <a:ea typeface="Maven Pro"/>
                <a:cs typeface="Maven Pro"/>
                <a:sym typeface="Maven Pro"/>
              </a:rPr>
              <a:t>3) Feature importance: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ms" sz="1200">
                <a:latin typeface="Maven Pro"/>
                <a:ea typeface="Maven Pro"/>
                <a:cs typeface="Maven Pro"/>
                <a:sym typeface="Maven Pro"/>
              </a:rPr>
              <a:t>Top features can be used in email creatives (subject lines,placements,designs) or as talking points for customer care representatives (in phone channel)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