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La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4e9a874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4e9a874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4e9a874d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4e9a874d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4e9a874d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4e9a874d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4e9a874d4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4e9a874d4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4e9a874d4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4e9a874d4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4e9a874d4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4e9a874d4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4e9a874d4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4e9a874d4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New Construction Pricing Problem</a:t>
            </a:r>
            <a:endParaRPr/>
          </a:p>
        </p:txBody>
      </p:sp>
      <p:sp>
        <p:nvSpPr>
          <p:cNvPr id="278" name="Google Shape;278;p13"/>
          <p:cNvSpPr txBox="1"/>
          <p:nvPr>
            <p:ph idx="1" type="subTitle"/>
          </p:nvPr>
        </p:nvSpPr>
        <p:spPr>
          <a:xfrm>
            <a:off x="4572000" y="36740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Zillow Data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GB"/>
              <a:t>Problem Statement</a:t>
            </a:r>
            <a:endParaRPr/>
          </a:p>
          <a:p>
            <a:pPr indent="-311150" lvl="0" marL="457200" rtl="0" algn="l">
              <a:lnSpc>
                <a:spcPct val="200000"/>
              </a:lnSpc>
              <a:spcBef>
                <a:spcPts val="0"/>
              </a:spcBef>
              <a:spcAft>
                <a:spcPts val="0"/>
              </a:spcAft>
              <a:buSzPts val="1300"/>
              <a:buChar char="●"/>
            </a:pPr>
            <a:r>
              <a:rPr lang="en-GB"/>
              <a:t>Scope</a:t>
            </a:r>
            <a:endParaRPr/>
          </a:p>
          <a:p>
            <a:pPr indent="-311150" lvl="0" marL="457200" rtl="0" algn="l">
              <a:lnSpc>
                <a:spcPct val="200000"/>
              </a:lnSpc>
              <a:spcBef>
                <a:spcPts val="0"/>
              </a:spcBef>
              <a:spcAft>
                <a:spcPts val="0"/>
              </a:spcAft>
              <a:buSzPts val="1300"/>
              <a:buChar char="●"/>
            </a:pPr>
            <a:r>
              <a:rPr lang="en-GB"/>
              <a:t>Analysis</a:t>
            </a:r>
            <a:endParaRPr/>
          </a:p>
          <a:p>
            <a:pPr indent="-311150" lvl="0" marL="457200" rtl="0" algn="l">
              <a:lnSpc>
                <a:spcPct val="200000"/>
              </a:lnSpc>
              <a:spcBef>
                <a:spcPts val="0"/>
              </a:spcBef>
              <a:spcAft>
                <a:spcPts val="0"/>
              </a:spcAft>
              <a:buSzPts val="1300"/>
              <a:buChar char="●"/>
            </a:pPr>
            <a:r>
              <a:rPr lang="en-GB"/>
              <a:t>Insights/Recommendations</a:t>
            </a:r>
            <a:endParaRPr/>
          </a:p>
          <a:p>
            <a:pPr indent="-311150" lvl="0" marL="457200" rtl="0" algn="l">
              <a:lnSpc>
                <a:spcPct val="200000"/>
              </a:lnSpc>
              <a:spcBef>
                <a:spcPts val="0"/>
              </a:spcBef>
              <a:spcAft>
                <a:spcPts val="0"/>
              </a:spcAft>
              <a:buSzPts val="1300"/>
              <a:buChar char="●"/>
            </a:pPr>
            <a:r>
              <a:rPr lang="en-GB"/>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Problem Statement</a:t>
            </a:r>
            <a:endParaRPr>
              <a:solidFill>
                <a:schemeClr val="dk2"/>
              </a:solidFill>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Should Zillow’s New Construction sales team charge their customers a flat price per Community or per Lead Received? </a:t>
            </a:r>
            <a:endParaRPr/>
          </a:p>
          <a:p>
            <a:pPr indent="0" lvl="0" marL="0" rtl="0" algn="l">
              <a:spcBef>
                <a:spcPts val="1600"/>
              </a:spcBef>
              <a:spcAft>
                <a:spcPts val="0"/>
              </a:spcAft>
              <a:buNone/>
            </a:pPr>
            <a:r>
              <a:rPr b="1" lang="en-GB"/>
              <a:t>Community </a:t>
            </a:r>
            <a:r>
              <a:rPr lang="en-GB"/>
              <a:t>: It is a collection of homes owned by a builder.</a:t>
            </a:r>
            <a:endParaRPr/>
          </a:p>
          <a:p>
            <a:pPr indent="0" lvl="0" marL="0" rtl="0" algn="l">
              <a:spcBef>
                <a:spcPts val="1600"/>
              </a:spcBef>
              <a:spcAft>
                <a:spcPts val="0"/>
              </a:spcAft>
              <a:buNone/>
            </a:pPr>
            <a:r>
              <a:rPr lang="en-GB"/>
              <a:t> </a:t>
            </a:r>
            <a:r>
              <a:rPr b="1" lang="en-GB"/>
              <a:t>Lead </a:t>
            </a:r>
            <a:r>
              <a:rPr lang="en-GB"/>
              <a:t>: A lead  is when consumer on Zillow chooses to contact the builder about a specific community</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296" name="Google Shape;296;p16"/>
          <p:cNvSpPr txBox="1"/>
          <p:nvPr>
            <p:ph idx="1" type="body"/>
          </p:nvPr>
        </p:nvSpPr>
        <p:spPr>
          <a:xfrm>
            <a:off x="1135375" y="1510675"/>
            <a:ext cx="70305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of </a:t>
            </a:r>
            <a:r>
              <a:rPr lang="en-GB"/>
              <a:t> January 2016 , Zillow  has 6,174 New Construction Communities advertising and delivers an average of 4.00 Leads per Community per Month to existing customers.</a:t>
            </a:r>
            <a:endParaRPr/>
          </a:p>
          <a:p>
            <a:pPr indent="0" lvl="0" marL="0" rtl="0" algn="l">
              <a:spcBef>
                <a:spcPts val="1600"/>
              </a:spcBef>
              <a:spcAft>
                <a:spcPts val="0"/>
              </a:spcAft>
              <a:buNone/>
            </a:pPr>
            <a:r>
              <a:rPr lang="en-GB"/>
              <a:t>Two key priorities:</a:t>
            </a:r>
            <a:endParaRPr/>
          </a:p>
          <a:p>
            <a:pPr indent="0" lvl="0" marL="0" rtl="0" algn="l">
              <a:spcBef>
                <a:spcPts val="1600"/>
              </a:spcBef>
              <a:spcAft>
                <a:spcPts val="0"/>
              </a:spcAft>
              <a:buNone/>
            </a:pPr>
            <a:r>
              <a:rPr lang="en-GB"/>
              <a:t>1) Prioritizing long-term revenue opportunity over short-term.</a:t>
            </a:r>
            <a:endParaRPr/>
          </a:p>
          <a:p>
            <a:pPr indent="0" lvl="0" marL="0" rtl="0" algn="l">
              <a:spcBef>
                <a:spcPts val="1600"/>
              </a:spcBef>
              <a:spcAft>
                <a:spcPts val="0"/>
              </a:spcAft>
              <a:buNone/>
            </a:pPr>
            <a:r>
              <a:rPr lang="en-GB"/>
              <a:t>2) Providing the best experience for the consumer possible (More listings is better)</a:t>
            </a:r>
            <a:endParaRPr/>
          </a:p>
          <a:p>
            <a:pPr indent="0" lvl="0" marL="0" rtl="0" algn="l">
              <a:lnSpc>
                <a:spcPct val="100000"/>
              </a:lnSpc>
              <a:spcBef>
                <a:spcPts val="1600"/>
              </a:spcBef>
              <a:spcAft>
                <a:spcPts val="0"/>
              </a:spcAft>
              <a:buNone/>
            </a:pPr>
            <a:r>
              <a:rPr lang="en-GB"/>
              <a:t>Pricing Options:</a:t>
            </a:r>
            <a:endParaRPr/>
          </a:p>
          <a:p>
            <a:pPr indent="-311150" lvl="0" marL="457200" rtl="0" algn="l">
              <a:lnSpc>
                <a:spcPct val="100000"/>
              </a:lnSpc>
              <a:spcBef>
                <a:spcPts val="1600"/>
              </a:spcBef>
              <a:spcAft>
                <a:spcPts val="0"/>
              </a:spcAft>
              <a:buSzPts val="1300"/>
              <a:buChar char="●"/>
            </a:pPr>
            <a:r>
              <a:rPr lang="en-GB"/>
              <a:t>$40 per lead</a:t>
            </a:r>
            <a:endParaRPr/>
          </a:p>
          <a:p>
            <a:pPr indent="-311150" lvl="0" marL="457200" rtl="0" algn="l">
              <a:lnSpc>
                <a:spcPct val="100000"/>
              </a:lnSpc>
              <a:spcBef>
                <a:spcPts val="0"/>
              </a:spcBef>
              <a:spcAft>
                <a:spcPts val="0"/>
              </a:spcAft>
              <a:buSzPts val="1300"/>
              <a:buChar char="●"/>
            </a:pPr>
            <a:r>
              <a:rPr lang="en-GB"/>
              <a:t>$400 per community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idx="4294967295" type="body"/>
          </p:nvPr>
        </p:nvSpPr>
        <p:spPr>
          <a:xfrm>
            <a:off x="729450" y="738625"/>
            <a:ext cx="7688700" cy="4163100"/>
          </a:xfrm>
          <a:prstGeom prst="rect">
            <a:avLst/>
          </a:prstGeom>
        </p:spPr>
        <p:txBody>
          <a:bodyPr anchorCtr="0" anchor="t" bIns="91425" lIns="91425" spcFirstLastPara="1" rIns="91425" wrap="square" tIns="72000">
            <a:noAutofit/>
          </a:bodyPr>
          <a:lstStyle/>
          <a:p>
            <a:pPr indent="-311150" lvl="0" marL="457200" rtl="0" algn="l">
              <a:lnSpc>
                <a:spcPct val="100000"/>
              </a:lnSpc>
              <a:spcBef>
                <a:spcPts val="0"/>
              </a:spcBef>
              <a:spcAft>
                <a:spcPts val="0"/>
              </a:spcAft>
              <a:buSzPts val="1300"/>
              <a:buChar char="●"/>
            </a:pPr>
            <a:r>
              <a:rPr lang="en-GB" sz="1300"/>
              <a:t>Leads per Community per Month are expected to grow at the following rates Month-Over-Month:</a:t>
            </a:r>
            <a:endParaRPr sz="1300"/>
          </a:p>
          <a:p>
            <a:pPr indent="0" lvl="0" marL="914400" rtl="0" algn="l">
              <a:lnSpc>
                <a:spcPct val="100000"/>
              </a:lnSpc>
              <a:spcBef>
                <a:spcPts val="1600"/>
              </a:spcBef>
              <a:spcAft>
                <a:spcPts val="0"/>
              </a:spcAft>
              <a:buNone/>
            </a:pPr>
            <a:r>
              <a:rPr lang="en-GB" sz="1300"/>
              <a:t>o 2016: 5% MoM growth every month</a:t>
            </a:r>
            <a:endParaRPr sz="1300"/>
          </a:p>
          <a:p>
            <a:pPr indent="0" lvl="0" marL="914400" rtl="0" algn="l">
              <a:lnSpc>
                <a:spcPct val="100000"/>
              </a:lnSpc>
              <a:spcBef>
                <a:spcPts val="1600"/>
              </a:spcBef>
              <a:spcAft>
                <a:spcPts val="0"/>
              </a:spcAft>
              <a:buNone/>
            </a:pPr>
            <a:r>
              <a:rPr lang="en-GB" sz="1300"/>
              <a:t>o 2017: 4% MoM growth every month</a:t>
            </a:r>
            <a:endParaRPr sz="1300"/>
          </a:p>
          <a:p>
            <a:pPr indent="0" lvl="0" marL="914400" rtl="0" algn="l">
              <a:lnSpc>
                <a:spcPct val="100000"/>
              </a:lnSpc>
              <a:spcBef>
                <a:spcPts val="1600"/>
              </a:spcBef>
              <a:spcAft>
                <a:spcPts val="0"/>
              </a:spcAft>
              <a:buNone/>
            </a:pPr>
            <a:r>
              <a:rPr lang="en-GB" sz="1300"/>
              <a:t>o 2018: 1% MoM growth every month</a:t>
            </a:r>
            <a:endParaRPr sz="1300"/>
          </a:p>
          <a:p>
            <a:pPr indent="-311150" lvl="0" marL="457200" rtl="0" algn="l">
              <a:lnSpc>
                <a:spcPct val="100000"/>
              </a:lnSpc>
              <a:spcBef>
                <a:spcPts val="1600"/>
              </a:spcBef>
              <a:spcAft>
                <a:spcPts val="0"/>
              </a:spcAft>
              <a:buSzPts val="1300"/>
              <a:buChar char="●"/>
            </a:pPr>
            <a:r>
              <a:rPr lang="en-GB" sz="1300"/>
              <a:t> Similarly, Zillow’s expected number of New Construction communities advertising on the site is expected to grow at the following rates Month-Over-Month for the Pay Per Lead model:</a:t>
            </a:r>
            <a:endParaRPr sz="1300"/>
          </a:p>
          <a:p>
            <a:pPr indent="0" lvl="0" marL="914400" rtl="0" algn="l">
              <a:lnSpc>
                <a:spcPct val="100000"/>
              </a:lnSpc>
              <a:spcBef>
                <a:spcPts val="1600"/>
              </a:spcBef>
              <a:spcAft>
                <a:spcPts val="0"/>
              </a:spcAft>
              <a:buNone/>
            </a:pPr>
            <a:r>
              <a:rPr lang="en-GB" sz="1300"/>
              <a:t>o 2016: 6% MoM growth every month</a:t>
            </a:r>
            <a:endParaRPr sz="1300"/>
          </a:p>
          <a:p>
            <a:pPr indent="0" lvl="0" marL="914400" rtl="0" algn="l">
              <a:lnSpc>
                <a:spcPct val="100000"/>
              </a:lnSpc>
              <a:spcBef>
                <a:spcPts val="1600"/>
              </a:spcBef>
              <a:spcAft>
                <a:spcPts val="0"/>
              </a:spcAft>
              <a:buNone/>
            </a:pPr>
            <a:r>
              <a:rPr lang="en-GB" sz="1300"/>
              <a:t>o 2017: 4% MoM growth every month</a:t>
            </a:r>
            <a:endParaRPr sz="1300"/>
          </a:p>
          <a:p>
            <a:pPr indent="0" lvl="0" marL="914400" rtl="0" algn="l">
              <a:lnSpc>
                <a:spcPct val="100000"/>
              </a:lnSpc>
              <a:spcBef>
                <a:spcPts val="1600"/>
              </a:spcBef>
              <a:spcAft>
                <a:spcPts val="0"/>
              </a:spcAft>
              <a:buNone/>
            </a:pPr>
            <a:r>
              <a:rPr lang="en-GB" sz="1300"/>
              <a:t>o 2018: 2% MoM growth every month</a:t>
            </a:r>
            <a:endParaRPr sz="1300"/>
          </a:p>
          <a:p>
            <a:pPr indent="-311150" lvl="0" marL="457200" rtl="0" algn="l">
              <a:lnSpc>
                <a:spcPct val="100000"/>
              </a:lnSpc>
              <a:spcBef>
                <a:spcPts val="1600"/>
              </a:spcBef>
              <a:spcAft>
                <a:spcPts val="0"/>
              </a:spcAft>
              <a:buSzPts val="1300"/>
              <a:buChar char="●"/>
            </a:pPr>
            <a:r>
              <a:rPr lang="en-GB" sz="1300"/>
              <a:t>However, with the $400 Price Per Community their model believes that the Community Month-Over-Month growth rate will be only 90% the rate of Price per Lead model as they expect a higher cancellation rate. (For Example: 6%*0.9; 4%*0.9; and 2%*0.9)</a:t>
            </a:r>
            <a:endParaRPr sz="1300"/>
          </a:p>
          <a:p>
            <a:pPr indent="0" lvl="0" marL="0" rtl="0" algn="l">
              <a:spcBef>
                <a:spcPts val="1600"/>
              </a:spcBef>
              <a:spcAft>
                <a:spcPts val="1600"/>
              </a:spcAft>
              <a:buNone/>
            </a:pPr>
            <a:r>
              <a:t/>
            </a:r>
            <a:endParaRPr sz="900"/>
          </a:p>
        </p:txBody>
      </p:sp>
      <p:sp>
        <p:nvSpPr>
          <p:cNvPr id="302" name="Google Shape;302;p17"/>
          <p:cNvSpPr txBox="1"/>
          <p:nvPr>
            <p:ph type="title"/>
          </p:nvPr>
        </p:nvSpPr>
        <p:spPr>
          <a:xfrm>
            <a:off x="662300" y="13430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latin typeface="Lato"/>
                <a:ea typeface="Lato"/>
                <a:cs typeface="Lato"/>
                <a:sym typeface="Lato"/>
              </a:rPr>
              <a:t>Below are Financial Planning and Analysis team estimates:</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156075" y="6791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Revenue Impact</a:t>
            </a:r>
            <a:endParaRPr/>
          </a:p>
        </p:txBody>
      </p:sp>
      <p:pic>
        <p:nvPicPr>
          <p:cNvPr id="308" name="Google Shape;308;p18"/>
          <p:cNvPicPr preferRelativeResize="0"/>
          <p:nvPr/>
        </p:nvPicPr>
        <p:blipFill rotWithShape="1">
          <a:blip r:embed="rId3">
            <a:alphaModFix/>
          </a:blip>
          <a:srcRect b="-18539" l="-18539" r="0" t="0"/>
          <a:stretch/>
        </p:blipFill>
        <p:spPr>
          <a:xfrm>
            <a:off x="336850" y="1959000"/>
            <a:ext cx="4314325" cy="2810725"/>
          </a:xfrm>
          <a:prstGeom prst="rect">
            <a:avLst/>
          </a:prstGeom>
          <a:noFill/>
          <a:ln>
            <a:noFill/>
          </a:ln>
        </p:spPr>
      </p:pic>
      <p:sp>
        <p:nvSpPr>
          <p:cNvPr id="309" name="Google Shape;309;p18"/>
          <p:cNvSpPr txBox="1"/>
          <p:nvPr/>
        </p:nvSpPr>
        <p:spPr>
          <a:xfrm>
            <a:off x="899775" y="1294075"/>
            <a:ext cx="78672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 a long term perspective, Price per Lead model returns high revenue compared to Price Per Community model</a:t>
            </a:r>
            <a:endParaRPr/>
          </a:p>
        </p:txBody>
      </p:sp>
      <p:sp>
        <p:nvSpPr>
          <p:cNvPr id="310" name="Google Shape;310;p18"/>
          <p:cNvSpPr txBox="1"/>
          <p:nvPr/>
        </p:nvSpPr>
        <p:spPr>
          <a:xfrm>
            <a:off x="730650" y="4361675"/>
            <a:ext cx="7682700" cy="1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As of Dec’18, revenue impact of Price per Lead model is 11.7M, Price per Communities model is 8.3M and started as of Jan’16 at 987K and 2.4M resp.</a:t>
            </a:r>
            <a:endParaRPr/>
          </a:p>
        </p:txBody>
      </p:sp>
      <p:pic>
        <p:nvPicPr>
          <p:cNvPr id="311" name="Google Shape;311;p18"/>
          <p:cNvPicPr preferRelativeResize="0"/>
          <p:nvPr/>
        </p:nvPicPr>
        <p:blipFill>
          <a:blip r:embed="rId4">
            <a:alphaModFix/>
          </a:blip>
          <a:stretch>
            <a:fillRect/>
          </a:stretch>
        </p:blipFill>
        <p:spPr>
          <a:xfrm>
            <a:off x="4845525" y="1959000"/>
            <a:ext cx="3921500" cy="240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Community Growth Curve</a:t>
            </a:r>
            <a:endParaRPr/>
          </a:p>
        </p:txBody>
      </p:sp>
      <p:pic>
        <p:nvPicPr>
          <p:cNvPr id="317" name="Google Shape;317;p19"/>
          <p:cNvPicPr preferRelativeResize="0"/>
          <p:nvPr/>
        </p:nvPicPr>
        <p:blipFill>
          <a:blip r:embed="rId3">
            <a:alphaModFix/>
          </a:blip>
          <a:stretch>
            <a:fillRect/>
          </a:stretch>
        </p:blipFill>
        <p:spPr>
          <a:xfrm>
            <a:off x="501550" y="1974800"/>
            <a:ext cx="4440649" cy="2872925"/>
          </a:xfrm>
          <a:prstGeom prst="rect">
            <a:avLst/>
          </a:prstGeom>
          <a:noFill/>
          <a:ln>
            <a:noFill/>
          </a:ln>
        </p:spPr>
      </p:pic>
      <p:sp>
        <p:nvSpPr>
          <p:cNvPr id="318" name="Google Shape;318;p19"/>
          <p:cNvSpPr txBox="1"/>
          <p:nvPr/>
        </p:nvSpPr>
        <p:spPr>
          <a:xfrm>
            <a:off x="929850" y="1441400"/>
            <a:ext cx="77784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As of Dec’18, no. of communities as per Price per Lead model are estimated to growth from 6174 to ~23K and to ~20K as per Price Per Community model</a:t>
            </a:r>
            <a:endParaRPr/>
          </a:p>
        </p:txBody>
      </p:sp>
      <p:pic>
        <p:nvPicPr>
          <p:cNvPr id="319" name="Google Shape;319;p19"/>
          <p:cNvPicPr preferRelativeResize="0"/>
          <p:nvPr/>
        </p:nvPicPr>
        <p:blipFill rotWithShape="1">
          <a:blip r:embed="rId4">
            <a:alphaModFix/>
          </a:blip>
          <a:srcRect b="0" l="0" r="0" t="3521"/>
          <a:stretch/>
        </p:blipFill>
        <p:spPr>
          <a:xfrm>
            <a:off x="5094600" y="2131275"/>
            <a:ext cx="3896999" cy="271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Insights/Recommendations</a:t>
            </a:r>
            <a:endParaRPr/>
          </a:p>
        </p:txBody>
      </p:sp>
      <p:sp>
        <p:nvSpPr>
          <p:cNvPr id="325" name="Google Shape;325;p20"/>
          <p:cNvSpPr txBox="1"/>
          <p:nvPr>
            <p:ph idx="1" type="body"/>
          </p:nvPr>
        </p:nvSpPr>
        <p:spPr>
          <a:xfrm>
            <a:off x="966925" y="1546050"/>
            <a:ext cx="7623000" cy="324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t>Based on the given financial planning estimates, focusing on long  term profitability perspective, </a:t>
            </a:r>
            <a:r>
              <a:rPr i="1" lang="en-GB" sz="1100">
                <a:solidFill>
                  <a:srgbClr val="FF0000"/>
                </a:solidFill>
              </a:rPr>
              <a:t>Price per leads model wins over price per community model</a:t>
            </a:r>
            <a:r>
              <a:rPr i="1" lang="en-GB" sz="1100"/>
              <a:t>.</a:t>
            </a:r>
            <a:r>
              <a:rPr lang="en-GB" sz="1100"/>
              <a:t> However, in case if there were a lot of communities with fewer house listings, then Price per community model may win over price per leads model.</a:t>
            </a:r>
            <a:endParaRPr sz="1100"/>
          </a:p>
          <a:p>
            <a:pPr indent="0" lvl="0" marL="0" rtl="0" algn="l">
              <a:lnSpc>
                <a:spcPct val="100000"/>
              </a:lnSpc>
              <a:spcBef>
                <a:spcPts val="1600"/>
              </a:spcBef>
              <a:spcAft>
                <a:spcPts val="0"/>
              </a:spcAft>
              <a:buNone/>
            </a:pPr>
            <a:r>
              <a:rPr lang="en-GB" sz="1100"/>
              <a:t>In case where house listings on communities are high, implies that no of leads from them could also be high and if we charge builders based on price per community, it might lower </a:t>
            </a:r>
            <a:r>
              <a:rPr lang="en-GB" sz="1100"/>
              <a:t>profitability.</a:t>
            </a:r>
            <a:r>
              <a:rPr lang="en-GB" sz="1100"/>
              <a:t>.</a:t>
            </a:r>
            <a:endParaRPr sz="1100"/>
          </a:p>
          <a:p>
            <a:pPr indent="0" lvl="0" marL="0" rtl="0" algn="l">
              <a:lnSpc>
                <a:spcPct val="100000"/>
              </a:lnSpc>
              <a:spcBef>
                <a:spcPts val="1600"/>
              </a:spcBef>
              <a:spcAft>
                <a:spcPts val="0"/>
              </a:spcAft>
              <a:buNone/>
            </a:pPr>
            <a:r>
              <a:rPr lang="en-GB" sz="1100"/>
              <a:t>To strike a balance,my recommendation is to come up with a categories of communities based on the no of house listings in each community. For example,</a:t>
            </a:r>
            <a:endParaRPr sz="1100"/>
          </a:p>
          <a:p>
            <a:pPr indent="-298450" lvl="0" marL="457200" rtl="0" algn="l">
              <a:lnSpc>
                <a:spcPct val="100000"/>
              </a:lnSpc>
              <a:spcBef>
                <a:spcPts val="1600"/>
              </a:spcBef>
              <a:spcAft>
                <a:spcPts val="0"/>
              </a:spcAft>
              <a:buSzPts val="1100"/>
              <a:buChar char="●"/>
            </a:pPr>
            <a:r>
              <a:rPr lang="en-GB" sz="1100"/>
              <a:t>Type1 community: house </a:t>
            </a:r>
            <a:r>
              <a:rPr lang="en-GB" sz="1100"/>
              <a:t>listings</a:t>
            </a:r>
            <a:r>
              <a:rPr lang="en-GB" sz="1100"/>
              <a:t> count between 2-10;</a:t>
            </a:r>
            <a:endParaRPr sz="1100"/>
          </a:p>
          <a:p>
            <a:pPr indent="-298450" lvl="0" marL="457200" rtl="0" algn="l">
              <a:lnSpc>
                <a:spcPct val="100000"/>
              </a:lnSpc>
              <a:spcBef>
                <a:spcPts val="0"/>
              </a:spcBef>
              <a:spcAft>
                <a:spcPts val="0"/>
              </a:spcAft>
              <a:buSzPts val="1100"/>
              <a:buChar char="●"/>
            </a:pPr>
            <a:r>
              <a:rPr lang="en-GB" sz="1100"/>
              <a:t>Type2 community: house listings count between 11-30;</a:t>
            </a:r>
            <a:endParaRPr sz="1100"/>
          </a:p>
          <a:p>
            <a:pPr indent="-298450" lvl="0" marL="457200" rtl="0" algn="l">
              <a:lnSpc>
                <a:spcPct val="100000"/>
              </a:lnSpc>
              <a:spcBef>
                <a:spcPts val="0"/>
              </a:spcBef>
              <a:spcAft>
                <a:spcPts val="0"/>
              </a:spcAft>
              <a:buSzPts val="1100"/>
              <a:buChar char="●"/>
            </a:pPr>
            <a:r>
              <a:rPr lang="en-GB" sz="1100"/>
              <a:t>Type3 community: house listings count between 31-50;</a:t>
            </a:r>
            <a:endParaRPr sz="1100"/>
          </a:p>
          <a:p>
            <a:pPr indent="-298450" lvl="0" marL="457200" rtl="0" algn="l">
              <a:lnSpc>
                <a:spcPct val="100000"/>
              </a:lnSpc>
              <a:spcBef>
                <a:spcPts val="0"/>
              </a:spcBef>
              <a:spcAft>
                <a:spcPts val="0"/>
              </a:spcAft>
              <a:buSzPts val="1100"/>
              <a:buChar char="●"/>
            </a:pPr>
            <a:r>
              <a:rPr lang="en-GB" sz="1100"/>
              <a:t>Type4 community: house listings count between 50-100; </a:t>
            </a:r>
            <a:endParaRPr sz="1100"/>
          </a:p>
          <a:p>
            <a:pPr indent="-298450" lvl="0" marL="457200" rtl="0" algn="l">
              <a:lnSpc>
                <a:spcPct val="100000"/>
              </a:lnSpc>
              <a:spcBef>
                <a:spcPts val="0"/>
              </a:spcBef>
              <a:spcAft>
                <a:spcPts val="0"/>
              </a:spcAft>
              <a:buSzPts val="1100"/>
              <a:buChar char="●"/>
            </a:pPr>
            <a:r>
              <a:rPr lang="en-GB" sz="1100"/>
              <a:t>Type5 community: house listings count between 101+ etc based on communities data.</a:t>
            </a:r>
            <a:endParaRPr sz="1100"/>
          </a:p>
          <a:p>
            <a:pPr indent="0" lvl="0" marL="0" rtl="0" algn="l">
              <a:lnSpc>
                <a:spcPct val="100000"/>
              </a:lnSpc>
              <a:spcBef>
                <a:spcPts val="1600"/>
              </a:spcBef>
              <a:spcAft>
                <a:spcPts val="0"/>
              </a:spcAft>
              <a:buNone/>
            </a:pPr>
            <a:r>
              <a:rPr lang="en-GB" sz="1100"/>
              <a:t>Once, we have different categories of communities, we need to come up with an average estimate of leads expected from each community category and decide on price per lead</a:t>
            </a:r>
            <a:endParaRPr sz="11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