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A311635-CC7A-430F-8567-4DD707813B58}">
  <a:tblStyle styleName="Table_0" styleId="{7A311635-CC7A-430F-8567-4DD707813B5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36" Target="slides/slide31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30" Target="slides/slide25.xml"/><Relationship Type="http://schemas.openxmlformats.org/officeDocument/2006/relationships/slide" Id="rId12" Target="slides/slide7.xml"/><Relationship Type="http://schemas.openxmlformats.org/officeDocument/2006/relationships/slide" Id="rId31" Target="slides/slide26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34" Target="slides/slide29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presProps" Id="rId2" Target="presProps.xml"/><Relationship Type="http://schemas.openxmlformats.org/officeDocument/2006/relationships/slide" Id="rId21" Target="slides/slide16.xml"/><Relationship Type="http://schemas.openxmlformats.org/officeDocument/2006/relationships/theme" Id="rId1" Target="theme/theme3.xml"/><Relationship Type="http://schemas.openxmlformats.org/officeDocument/2006/relationships/slide" Id="rId22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8.xml"/><Relationship Type="http://schemas.openxmlformats.org/officeDocument/2006/relationships/tableStyles" Id="rId3" Target="tableStyles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6" id="1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7" id="1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1" id="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2" id="1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3" id="1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7" id="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8" id="1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9" id="1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5" id="1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1" id="2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7" id="2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3" id="2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7" id="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8" id="2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9" id="2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3" id="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4" id="2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5" id="2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0" id="2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1" id="2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6" id="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7" id="2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8" id="2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2" id="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3" id="2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4" id="2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8" id="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9" id="2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0" id="2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4" id="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5" id="2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6" id="2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0" id="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1" id="2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2" id="2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6" id="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7" id="2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8" id="2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2" id="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3" id="2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4" id="2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8" id="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9" id="2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0" id="2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4" id="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5" id="2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6" id="2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0" id="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1" id="2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2" id="2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zh_CN"/>
              <a:t>3，当设计一个类（对象）时会考虑到它由那些属性（Propertyies）组成，它需要那些操作（Method），它还需要预先定义一些事件（Event）等待其它用户设置事件响应代码。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6" id="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7" id="2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8" id="2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zh_CN" sz="1800">
                <a:solidFill>
                  <a:srgbClr val="51535D"/>
                </a:solidFill>
                <a:latin typeface="Georgia"/>
                <a:ea typeface="Georgia"/>
                <a:cs typeface="Georgia"/>
                <a:sym typeface="Georgia"/>
              </a:rPr>
              <a:t>https://github.com/zhouyrt/zchain/blob/master/event/observer-0.1.js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2" id="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3" id="3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04" id="3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zh_CN"/>
              <a:t>buble1.html, bubble2.html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6" id="1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9" id="1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zh_CN"/>
              <a:t>capture.html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5" id="1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1" id="1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5" id="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name="Shape 26" id="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7" id="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8" id="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9" id="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0" id="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1" id="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3" id="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4" id="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8" id="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9" id="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0" id="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1" id="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2" id="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3" id="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5" id="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6" id="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8" id="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9" id="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0" id="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1" id="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2" id="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3" id="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5" id="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6" id="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57" id="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58" id="58"/>
          <p:cNvSpPr txBox="1"/>
          <p:nvPr>
            <p:ph type="subTitle" idx="1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5" id="65"/>
          <p:cNvSpPr txBox="1"/>
          <p:nvPr>
            <p:ph type="body" idx="2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69" id="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name="Shape 70" id="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1" id="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2" id="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3" id="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4" id="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5" id="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6" id="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7" id="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8" id="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9" id="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0" id="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1" id="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2" id="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3" id="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4" id="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5" id="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6" id="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7" id="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8" id="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9" id="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0" id="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1" id="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2" id="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3" id="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4" id="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5" id="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6" id="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7" id="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8" id="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9" id="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0" id="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101" id="101"/>
          <p:cNvSpPr txBox="1"/>
          <p:nvPr>
            <p:ph type="body" idx="1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1pPr>
            <a:lvl2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4pPr>
            <a:lvl5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7pPr>
            <a:lvl8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5" id="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name="Shape 6" id="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" id="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extrusionOk="0" h="4138" w="5620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grpSp>
        <p:nvGrpSpPr>
          <p:cNvPr name="Shape 8" id="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name="Shape 9" id="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extrusionOk="0" h="198" w="412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" id="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extrusionOk="0" h="60" w="142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extrusionOk="0" h="10" w="38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2" id="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extrusionOk="0" h="486" w="1008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3" id="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extrusionOk="0" h="10" w="126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extrusionOk="0" h="34" w="14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5" id="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extrusionOk="0" h="42" w="280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6" id="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extrusionOk="0" h="12" w="68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7" id="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extrusionOk="0" h="60" w="114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8" id="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extrusionOk="0" h="66" w="33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9" id="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extrusionOk="0" h="162" w="514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0" id="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extrusionOk="0" h="20" w="88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extrusionOk="0" h="2258" w="433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22" id="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www.w3.org/TR/html5/elements.html#htmlelement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JavaScript-事件</a:t>
            </a:r>
          </a:p>
        </p:txBody>
      </p:sp>
      <p:sp>
        <p:nvSpPr>
          <p:cNvPr name="Shape 105" id="105"/>
          <p:cNvSpPr txBox="1"/>
          <p:nvPr>
            <p:ph type="subTitle" idx="1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zh_CN"/>
              <a:t>@snandy 2012.9.14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事件类型</a:t>
            </a:r>
          </a:p>
        </p:txBody>
      </p:sp>
      <p:sp>
        <p:nvSpPr>
          <p:cNvPr name="Shape 174" id="17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 sz="2400"/>
              <a:t>UI事件: DOMActive, DOMFocusIn, DOMFocusout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 sz="2400"/>
              <a:t>鼠标事件: click, dblclick, mousedown, mouseup, mouseover, mousemove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 sz="2400"/>
              <a:t>键盘事件: keydown, keyup, keypress, textInput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 sz="2400"/>
              <a:t>HTML事件: load, unload, abort, error, select, change, submit, reset, resize, scroll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 sz="2400"/>
              <a:t>变动(mutation)事件: DOMSubtreeModified, DOMNodeInserted, DOMNodeRemoved, DOMNodeInsertedIntoDocument, DOMNodeRemoveFromDocument, DOMAttrModified, DomCharacterDataModified</a:t>
            </a:r>
          </a:p>
          <a:p>
            <a:pPr indent="-3810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 sz="2400"/>
              <a:t>其它根据开发人员需求定制事件（非规范）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8" id="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9" id="17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添加事件</a:t>
            </a:r>
          </a:p>
        </p:txBody>
      </p:sp>
      <p:sp>
        <p:nvSpPr>
          <p:cNvPr name="Shape 180" id="18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内联HTML(All Browsers)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DOM-0级onXXX (All Browsers)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DOM-2级addEventListener (IE9/10/FF/Safari/Chrome/Opera)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IE低版本attachEvent (IE6/7/8/Opera)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zh_CN" sz="1800"/>
              <a:t>注：</a:t>
            </a:r>
          </a:p>
          <a:p>
            <a:pPr indent="-419100" marL="457200" rtl="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zh_CN" sz="1800"/>
              <a:t>Opera也支持attachEvent</a:t>
            </a:r>
          </a:p>
          <a:p>
            <a:pPr indent="-419100" marL="45720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zh_CN" sz="1800"/>
              <a:t>addEventListener/attachEvent能为一个事件添加多个hander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4" id="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5" id="18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事件处理程序的执行上下文</a:t>
            </a:r>
          </a:p>
        </p:txBody>
      </p:sp>
      <p:sp>
        <p:nvSpPr>
          <p:cNvPr name="Shape 186" id="186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内联HTML (element) 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内联HTML fn (window)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DOM-0级onXXX (element)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DOM-2级addEventListener (element)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IE低版本attachEvent </a:t>
            </a:r>
          </a:p>
          <a:p>
            <a:pPr indent="457200" lvl="0">
              <a:buNone/>
            </a:pPr>
            <a:r>
              <a:rPr lang="zh_CN"/>
              <a:t>(IE6/7/8: window, Opera: element)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 sz="3600"/>
              <a:t>addEventListener/attachEvent</a:t>
            </a:r>
          </a:p>
        </p:txBody>
      </p:sp>
      <p:sp>
        <p:nvSpPr>
          <p:cNvPr name="Shape 192" id="192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38888"/>
              <a:buFont typeface="Arial"/>
              <a:buChar char="•"/>
            </a:pPr>
            <a:r>
              <a:rPr lang="zh_CN" sz="3600"/>
              <a:t>attachEvent在</a:t>
            </a:r>
            <a:r>
              <a:rPr lang="zh_CN"/>
              <a:t>IE6/7/8下添加同一个类型事件的多个handler执行无序</a:t>
            </a:r>
          </a:p>
          <a:p>
            <a:pPr indent="-419100" marL="457200" rtl="0" lvl="0">
              <a:buClr>
                <a:schemeClr val="dk2"/>
              </a:buClr>
              <a:buSzPct val="138888"/>
              <a:buFont typeface="Arial"/>
              <a:buChar char="•"/>
            </a:pPr>
            <a:r>
              <a:rPr lang="zh_CN" sz="3600"/>
              <a:t>attachEvent在</a:t>
            </a:r>
            <a:r>
              <a:rPr lang="zh_CN">
                <a:solidFill>
                  <a:srgbClr val="51535D"/>
                </a:solidFill>
              </a:rPr>
              <a:t>IE6/7/8中添加同一个事件handler多次触发后会执行多次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删除事件</a:t>
            </a:r>
          </a:p>
        </p:txBody>
      </p:sp>
      <p:sp>
        <p:nvSpPr>
          <p:cNvPr name="Shape 198" id="198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zh_CN"/>
              <a:t>内联: 删除onXXX属性</a:t>
            </a:r>
          </a:p>
          <a:p>
            <a:pPr rtl="0" lvl="0">
              <a:buNone/>
            </a:pPr>
            <a:r>
              <a:rPr lang="zh_CN"/>
              <a:t>DOM-0: el.onXXX = null</a:t>
            </a:r>
          </a:p>
          <a:p>
            <a:pPr rtl="0" lvl="0">
              <a:buNone/>
            </a:pPr>
            <a:r>
              <a:rPr lang="zh_CN"/>
              <a:t>DOM-2: el.removeEventListener</a:t>
            </a:r>
          </a:p>
          <a:p>
            <a:pPr rtl="0" lvl="0">
              <a:buNone/>
            </a:pPr>
            <a:r>
              <a:rPr lang="zh_CN"/>
              <a:t>IE低版本: el.detachEvent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zh_CN" sz="1800"/>
              <a:t>注：兼容性问题同添加事件模块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触发事件</a:t>
            </a:r>
          </a:p>
        </p:txBody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用户触发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程序员代码主动触发</a:t>
            </a:r>
          </a:p>
          <a:p>
            <a:pPr rtl="0" lvl="0">
              <a:buNone/>
            </a:pPr>
            <a:r>
              <a:rPr lang="zh_CN"/>
              <a:t>	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_CN"/>
              <a:t>el.dispatchEvent (W3c)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_CN"/>
              <a:t>el.fireEvent (IE低版本)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zh_CN" sz="2400"/>
              <a:t>注：均可触发由四种方式添加的事件hander，且能维护事件流。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模拟点击快捷方式el.click()</a:t>
            </a:r>
          </a:p>
        </p:txBody>
      </p:sp>
      <p:sp>
        <p:nvSpPr>
          <p:cNvPr name="Shape 210" id="21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>
                <a:solidFill>
                  <a:srgbClr val="51535D"/>
                </a:solidFill>
              </a:rPr>
              <a:t>作为HTMLElement的方法，已被</a:t>
            </a:r>
            <a:r>
              <a:rPr lang="zh_CN" u="sng">
                <a:solidFill>
                  <a:schemeClr val="hlink"/>
                </a:solidFill>
                <a:hlinkClick r:id="rId3"/>
              </a:rPr>
              <a:t>HTML5</a:t>
            </a:r>
            <a:r>
              <a:rPr lang="zh_CN">
                <a:solidFill>
                  <a:srgbClr val="51535D"/>
                </a:solidFill>
              </a:rPr>
              <a:t>收录。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>
                <a:solidFill>
                  <a:srgbClr val="51535D"/>
                </a:solidFill>
              </a:rPr>
              <a:t>所有浏览器INPUT/BUTTON均支持。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>
                <a:solidFill>
                  <a:srgbClr val="51535D"/>
                </a:solidFill>
              </a:rPr>
              <a:t>除Safari外，其它浏览器非INPUT/BUTTON也支持。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>
                <a:solidFill>
                  <a:srgbClr val="51535D"/>
                </a:solidFill>
              </a:rPr>
              <a:t>某些浏览器不能触发元素默认行为，比如Firefox3中不能触发链接的跳转。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其它模拟触发</a:t>
            </a:r>
          </a:p>
        </p:txBody>
      </p:sp>
      <p:sp>
        <p:nvSpPr>
          <p:cNvPr name="Shape 216" id="216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zh_CN">
                <a:solidFill>
                  <a:srgbClr val="51535D"/>
                </a:solidFill>
              </a:rPr>
              <a:t>1. form.submit() </a:t>
            </a:r>
          </a:p>
          <a:p>
            <a:pPr indent="457200" rtl="0" lvl="0">
              <a:buNone/>
            </a:pPr>
            <a:r>
              <a:rPr lang="zh_CN">
                <a:solidFill>
                  <a:srgbClr val="51535D"/>
                </a:solidFill>
              </a:rPr>
              <a:t>模拟表单提交相对于点击input[type=submit]</a:t>
            </a:r>
          </a:p>
          <a:p>
            <a:pPr rtl="0" lvl="0">
              <a:buNone/>
            </a:pPr>
            <a:r>
              <a:rPr lang="zh_CN">
                <a:solidFill>
                  <a:srgbClr val="51535D"/>
                </a:solidFill>
              </a:rPr>
              <a:t>2. input/textarea.select()</a:t>
            </a:r>
          </a:p>
          <a:p>
            <a:pPr indent="457200" rtl="0" lvl="0">
              <a:buNone/>
            </a:pPr>
            <a:r>
              <a:rPr lang="zh_CN">
                <a:solidFill>
                  <a:srgbClr val="51535D"/>
                </a:solidFill>
              </a:rPr>
              <a:t>模拟用户选定文本。</a:t>
            </a:r>
          </a:p>
          <a:p>
            <a:pPr rtl="0" lvl="0">
              <a:buNone/>
            </a:pPr>
            <a:r>
              <a:rPr lang="zh_CN">
                <a:solidFill>
                  <a:srgbClr val="51535D"/>
                </a:solidFill>
              </a:rPr>
              <a:t>3. focus()/blur()</a:t>
            </a:r>
          </a:p>
          <a:p>
            <a:pPr indent="457200" rtl="0" lvl="0">
              <a:buNone/>
            </a:pPr>
            <a:r>
              <a:rPr lang="zh_CN">
                <a:solidFill>
                  <a:srgbClr val="51535D"/>
                </a:solidFill>
              </a:rPr>
              <a:t>模拟获取(失去)光标焦点</a:t>
            </a:r>
          </a:p>
          <a:p>
            <a:pPr rtl="0" lvl="0">
              <a:buNone/>
            </a:pPr>
            <a:r>
              <a:rPr lang="zh_CN">
                <a:solidFill>
                  <a:srgbClr val="51535D"/>
                </a:solidFill>
              </a:rPr>
              <a:t>4. input/textarea/select.change()</a:t>
            </a:r>
          </a:p>
          <a:p>
            <a:pPr indent="457200">
              <a:buNone/>
            </a:pPr>
            <a:r>
              <a:rPr lang="zh_CN">
                <a:solidFill>
                  <a:srgbClr val="51535D"/>
                </a:solidFill>
              </a:rPr>
              <a:t>模拟文本或选项发生变化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0" id="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1" id="22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触发事件兼容性</a:t>
            </a:r>
          </a:p>
        </p:txBody>
      </p:sp>
      <p:sp>
        <p:nvSpPr>
          <p:cNvPr name="Shape 222" id="222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zh_CN"/>
              <a:t>DOM2标准化了鼠标事件</a:t>
            </a:r>
          </a:p>
          <a:p>
            <a:pPr rtl="0" lvl="0">
              <a:buNone/>
            </a:pPr>
            <a:r>
              <a:rPr lang="zh_CN"/>
              <a:t>DOM3标准化了键盘事件</a:t>
            </a:r>
          </a:p>
          <a:p>
            <a:pPr rtl="0" lvl="0">
              <a:buNone/>
            </a:pPr>
            <a:r>
              <a:rPr lang="zh_CN"/>
              <a:t>DOM3标准化了自定义DOM事件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事件对象</a:t>
            </a:r>
          </a:p>
        </p:txBody>
      </p:sp>
      <p:sp>
        <p:nvSpPr>
          <p:cNvPr name="Shape 228" id="228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各种情形下事件对象的获取</a:t>
            </a:r>
          </a:p>
          <a:p>
            <a:pPr rtl="0" lvl="0">
              <a:buNone/>
            </a:pPr>
            <a:r>
              <a:rPr lang="zh_CN"/>
              <a:t>	IE低版本作为全局对象的属性window.event</a:t>
            </a:r>
          </a:p>
          <a:p>
            <a:pPr rtl="0" lvl="0">
              <a:buNone/>
            </a:pPr>
            <a:r>
              <a:rPr lang="zh_CN"/>
              <a:t>	W3C作为事件处理程序的第一个参数传入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兼容性</a:t>
            </a:r>
          </a:p>
          <a:p>
            <a:pPr lvl="0">
              <a:buNone/>
            </a:pPr>
            <a:r>
              <a:rPr lang="zh_CN"/>
              <a:t>	阻止事件流、阻止默认行为等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内容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什么是事件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事件流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事件类型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添加事件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删除事件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触发事件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事件对象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事件委托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自定义事件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2" id="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3" id="23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各种情形下事件对象的获取</a:t>
            </a:r>
          </a:p>
        </p:txBody>
      </p:sp>
      <p:sp>
        <p:nvSpPr>
          <p:cNvPr name="Shape 234" id="234"/>
          <p:cNvSpPr txBox="1"/>
          <p:nvPr>
            <p:ph type="body" idx="1"/>
          </p:nvPr>
        </p:nvSpPr>
        <p:spPr>
          <a:xfrm>
            <a:off y="1754766" x="457200"/>
            <a:ext cy="48132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graphicFrame>
        <p:nvGraphicFramePr>
          <p:cNvPr name="Shape 235" id="235"/>
          <p:cNvGraphicFramePr/>
          <p:nvPr/>
        </p:nvGraphicFramePr>
        <p:xfrm>
          <a:off y="1754766" x="178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{7A311635-CC7A-430F-8567-4DD707813B58}</a:tableStyleId>
              </a:tblPr>
              <a:tblGrid>
                <a:gridCol w="1766300"/>
                <a:gridCol w="1083025"/>
                <a:gridCol w="1156200"/>
                <a:gridCol w="1156200"/>
                <a:gridCol w="1253825"/>
                <a:gridCol w="1229400"/>
                <a:gridCol w="1217225"/>
              </a:tblGrid>
              <a:tr h="381000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IE6/7/8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IE9/10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Firefox 15.01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Safari 5.17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Chrome 21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Opera 12.05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HTML内联代码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>
                        <a:buNone/>
                      </a:pPr>
                      <a:r>
                        <a:rPr lang="zh_CN" sz="1200"/>
                        <a:t>event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 b="1"/>
                        <a:t>HTML内联函数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>
                        <a:buNone/>
                      </a:pPr>
                      <a:r>
                        <a:rPr lang="zh_CN" sz="1200"/>
                        <a:t>event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zh_CN" sz="1200" b="1"/>
                        <a:t>DOM-0</a:t>
                      </a:r>
                    </a:p>
                    <a:p>
                      <a:pPr>
                        <a:buNone/>
                      </a:pPr>
                      <a:r>
                        <a:rPr lang="zh_CN" sz="1200"/>
                        <a:t>(el.onXX= fn)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zh_CN" sz="1200" b="1"/>
                        <a:t>DOM-2</a:t>
                      </a:r>
                    </a:p>
                    <a:p>
                      <a:pPr>
                        <a:buNone/>
                      </a:pPr>
                      <a:r>
                        <a:rPr lang="zh_CN" sz="1200"/>
                        <a:t>(el.addEventListener)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zh_CN" sz="1200" b="1"/>
                        <a:t>IE低版本</a:t>
                      </a:r>
                    </a:p>
                    <a:p>
                      <a:pPr>
                        <a:buNone/>
                      </a:pPr>
                      <a:r>
                        <a:rPr lang="zh_CN" sz="1200"/>
                        <a:t>(el.attachEvent)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window.event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event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zh_CN" sz="1200"/>
                        <a:t>arguments[0]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9" id="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0" id="24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事件对象的兼容性</a:t>
            </a:r>
          </a:p>
        </p:txBody>
      </p:sp>
      <p:sp>
        <p:nvSpPr>
          <p:cNvPr name="Shape 241" id="24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zh_CN" sz="2400"/>
              <a:t>获取事件对象 (arguments[0] / window.event )</a:t>
            </a:r>
          </a:p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zh_CN" sz="2400"/>
              <a:t>获取事件源 (target / srcElement)</a:t>
            </a:r>
          </a:p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zh_CN" sz="2400">
                <a:solidFill>
                  <a:srgbClr val="51535D"/>
                </a:solidFill>
              </a:rPr>
              <a:t>添加事件元素自身 (currentTarget / this)</a:t>
            </a:r>
          </a:p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zh_CN" sz="2400">
                <a:solidFill>
                  <a:srgbClr val="51535D"/>
                </a:solidFill>
              </a:rPr>
              <a:t>事件相关的元素(relativeTarget / fromElement,toElement )</a:t>
            </a:r>
          </a:p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zh_CN" sz="2400"/>
              <a:t>阻止事件流传播(</a:t>
            </a:r>
            <a:r>
              <a:rPr lang="zh_CN" sz="2400">
                <a:solidFill>
                  <a:srgbClr val="51535D"/>
                </a:solidFill>
              </a:rPr>
              <a:t>stopPropagation / cancelBubble</a:t>
            </a:r>
            <a:r>
              <a:rPr lang="zh_CN" sz="2400"/>
              <a:t>)</a:t>
            </a:r>
          </a:p>
          <a:p>
            <a:pPr indent="-419100" marL="457200" rtl="0" lvl="0">
              <a:buClr>
                <a:schemeClr val="dk2"/>
              </a:buClr>
              <a:buSzPct val="208333"/>
              <a:buFont typeface="Arial"/>
              <a:buChar char="•"/>
            </a:pPr>
            <a:r>
              <a:rPr lang="zh_CN" sz="2400"/>
              <a:t>阻止默认行为(</a:t>
            </a:r>
            <a:r>
              <a:rPr lang="zh_CN" sz="2400">
                <a:solidFill>
                  <a:srgbClr val="51535D"/>
                </a:solidFill>
              </a:rPr>
              <a:t>preventDefault / returnValue</a:t>
            </a:r>
            <a:r>
              <a:rPr lang="zh_CN" sz="2400"/>
              <a:t>)</a:t>
            </a:r>
          </a:p>
          <a:p>
            <a:pPr rtl="0" lvl="0">
              <a:buNone/>
            </a:pPr>
            <a:r>
              <a:rPr lang="zh_CN" sz="2400"/>
              <a:t>...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5" id="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6" id="24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事件委托</a:t>
            </a:r>
          </a:p>
        </p:txBody>
      </p:sp>
      <p:sp>
        <p:nvSpPr>
          <p:cNvPr name="Shape 247" id="24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zh_CN"/>
              <a:t>原理：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事件流传播（冒泡）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事件源元素（target || srcElement）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1" id="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2" id="25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普通的事件添加</a:t>
            </a:r>
          </a:p>
        </p:txBody>
      </p:sp>
      <p:sp>
        <p:nvSpPr>
          <p:cNvPr name="Shape 253" id="25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document.getElementById("help-btn").onclick = function(event) {</a:t>
            </a:r>
          </a:p>
          <a:p>
            <a:pPr indent="45720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openHelp();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};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document.getElementById("save-btn").onclick = function(event) {</a:t>
            </a:r>
          </a:p>
          <a:p>
            <a:pPr indent="45720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saveDocument();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};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document.getElementById("undo-btn").onclick = function(event) {</a:t>
            </a:r>
          </a:p>
          <a:p>
            <a:pPr indent="45720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undoChanges();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};</a:t>
            </a:r>
          </a:p>
          <a:p>
            <a:r>
              <a:t/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...  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7" id="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8" id="25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buNone/>
            </a:pPr>
            <a:r>
              <a:rPr lang="zh_CN">
                <a:solidFill>
                  <a:srgbClr val="51535D"/>
                </a:solidFill>
              </a:rPr>
              <a:t>事件代理实现是什么样？</a:t>
            </a:r>
          </a:p>
        </p:txBody>
      </p:sp>
      <p:sp>
        <p:nvSpPr>
          <p:cNvPr name="Shape 259" id="259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document.onclick = function( ev )  {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var ev= ev || window.event;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var target = ev.target || ev.srcElement;</a:t>
            </a:r>
          </a:p>
          <a:p>
            <a:r>
              <a:t/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if(target.id == 'help-btn'){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	openHelp();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}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if(target.id == 'save-btn'){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	saveDocument();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}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if(target.id == 'undo-btn'){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	undoChanges();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}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...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3" id="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4" id="26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事件委托的优点</a:t>
            </a:r>
          </a:p>
        </p:txBody>
      </p:sp>
      <p:sp>
        <p:nvSpPr>
          <p:cNvPr name="Shape 265" id="265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需要管理的handler更少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占用的内存更少（创建的驻留在内存中的handler少了）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DOM元素与代码更少的绑定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DOM变更后（如添加dom节点）无须重新绑定事件处理器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事件代理的缺点</a:t>
            </a:r>
          </a:p>
        </p:txBody>
      </p:sp>
      <p:sp>
        <p:nvSpPr>
          <p:cNvPr name="Shape 271" id="27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并非所有的事件都能冒泡，如load, change, submit, focus, blur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代理元素的handler管理复杂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代理子元素过多且使用CSS选择器匹配时性能有一定损耗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5" id="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6" id="27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自定义事件</a:t>
            </a:r>
          </a:p>
        </p:txBody>
      </p:sp>
      <p:sp>
        <p:nvSpPr>
          <p:cNvPr name="Shape 277" id="27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预留的编程接口给API使用者在恰当的时间自行添加的行为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观察者模式（解耦合）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1" id="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2" id="28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最简单的实现</a:t>
            </a:r>
          </a:p>
        </p:txBody>
      </p:sp>
      <p:sp>
        <p:nvSpPr>
          <p:cNvPr name="Shape 283" id="28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var obj = {}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// 添加自定义事件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function addEvent(obj, type, handler) {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obj[type] = handler;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}</a:t>
            </a:r>
          </a:p>
          <a:p>
            <a:r>
              <a:t/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// 移除自定义事件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function removeEvent(obj, type) {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delete obj[type];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}</a:t>
            </a:r>
          </a:p>
          <a:p>
            <a:r>
              <a:t/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// 触发/派发自定义事件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function dispatchEvent(obj, type) {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	obj[type]();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_CN" sz="1800">
                <a:solidFill>
                  <a:srgbClr val="51535D"/>
                </a:solidFill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7" id="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8" id="28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一个实际例子</a:t>
            </a:r>
          </a:p>
        </p:txBody>
      </p:sp>
      <p:sp>
        <p:nvSpPr>
          <p:cNvPr name="Shape 289" id="289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类Person，有namechange，agechange事件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给其对象添加事件处理程序(hander)，每次修改name，age时都在页面上显示一个提示消息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什么是事件？</a:t>
            </a:r>
          </a:p>
        </p:txBody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事件指文档或浏览器窗口发生了一些特定的交互（鼠标，键盘等）瞬间，监听器订阅事件以便执行响应代码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在确定的时间发生的，可由用户代码响应的行为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面向对象PME（</a:t>
            </a:r>
            <a:r>
              <a:rPr lang="zh_CN">
                <a:solidFill>
                  <a:srgbClr val="51535D"/>
                </a:solidFill>
              </a:rPr>
              <a:t>Properties-Method-Event</a:t>
            </a:r>
            <a:r>
              <a:rPr lang="zh_CN"/>
              <a:t>）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事件属于DOM，由浏览器预先定义，JS引擎自身并没有事件系统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3" id="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4" id="29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复杂的，更强大的实现</a:t>
            </a:r>
          </a:p>
        </p:txBody>
      </p:sp>
      <p:sp>
        <p:nvSpPr>
          <p:cNvPr name="Shape 295" id="295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>
                <a:solidFill>
                  <a:srgbClr val="51535D"/>
                </a:solidFill>
              </a:rPr>
              <a:t>添加多个事件处理程序(hander)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指定hander的执行上下文 (context)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添加仅执行一次的hander (once)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删除特定的事件hander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删除指定事件的所有hander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删除对象的所有事件hander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主动派发事件，可指定hander参数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9" id="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0" id="30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301" id="30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zh_CN" sz="4800"/>
              <a:t>
</a:t>
            </a:r>
            <a:r>
              <a:rPr lang="zh_CN" sz="4800"/>
              <a:t>END！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事件流/事件传播</a:t>
            </a:r>
          </a:p>
        </p:txBody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事件冒泡(event bubbling)</a:t>
            </a:r>
          </a:p>
          <a:p>
            <a:pPr indent="-419100" marL="457200" rtl="0" lv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zh_CN"/>
              <a:t>事件捕获(event capturing)</a:t>
            </a:r>
          </a:p>
        </p:txBody>
      </p:sp>
      <p:sp>
        <p:nvSpPr>
          <p:cNvPr name="Shape 124" id="124"/>
          <p:cNvSpPr txBox="1"/>
          <p:nvPr/>
        </p:nvSpPr>
        <p:spPr>
          <a:xfrm>
            <a:off y="111475" x="-451155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事件冒泡</a:t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zh_CN"/>
              <a:t>
</a:t>
            </a:r>
          </a:p>
        </p:txBody>
      </p:sp>
      <p:sp>
        <p:nvSpPr>
          <p:cNvPr name="Shape 131" id="131"/>
          <p:cNvSpPr/>
          <p:nvPr/>
        </p:nvSpPr>
        <p:spPr>
          <a:xfrm>
            <a:off y="1919299" x="457200"/>
            <a:ext cy="510000" cx="205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zh_CN"/>
              <a:t>Document</a:t>
            </a:r>
          </a:p>
        </p:txBody>
      </p:sp>
      <p:sp>
        <p:nvSpPr>
          <p:cNvPr name="Shape 132" id="132"/>
          <p:cNvSpPr/>
          <p:nvPr/>
        </p:nvSpPr>
        <p:spPr>
          <a:xfrm>
            <a:off y="2871675" x="1303575"/>
            <a:ext cy="510000" cx="221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zh_CN"/>
              <a:t>Element html</a:t>
            </a:r>
          </a:p>
        </p:txBody>
      </p:sp>
      <p:sp>
        <p:nvSpPr>
          <p:cNvPr name="Shape 133" id="133"/>
          <p:cNvSpPr/>
          <p:nvPr/>
        </p:nvSpPr>
        <p:spPr>
          <a:xfrm>
            <a:off y="4080800" x="2286000"/>
            <a:ext cy="491099" cx="2115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zh_CN"/>
              <a:t>Element body</a:t>
            </a:r>
          </a:p>
        </p:txBody>
      </p:sp>
      <p:sp>
        <p:nvSpPr>
          <p:cNvPr name="Shape 134" id="134"/>
          <p:cNvSpPr/>
          <p:nvPr/>
        </p:nvSpPr>
        <p:spPr>
          <a:xfrm>
            <a:off y="5327700" x="2985025"/>
            <a:ext cy="491099" cx="22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zh_CN"/>
              <a:t>Element div</a:t>
            </a:r>
          </a:p>
        </p:txBody>
      </p:sp>
      <p:sp>
        <p:nvSpPr>
          <p:cNvPr name="Shape 135" id="135"/>
          <p:cNvSpPr/>
          <p:nvPr/>
        </p:nvSpPr>
        <p:spPr>
          <a:xfrm>
            <a:off y="4723150" x="2516400"/>
            <a:ext cy="774599" cx="377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6" id="136"/>
          <p:cNvSpPr/>
          <p:nvPr/>
        </p:nvSpPr>
        <p:spPr>
          <a:xfrm>
            <a:off y="3532925" x="1738100"/>
            <a:ext cy="717899" cx="377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7" id="137"/>
          <p:cNvSpPr/>
          <p:nvPr/>
        </p:nvSpPr>
        <p:spPr>
          <a:xfrm>
            <a:off y="2493825" x="774600"/>
            <a:ext cy="680099" cx="377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冒泡的兼容性</a:t>
            </a:r>
          </a:p>
        </p:txBody>
      </p:sp>
      <p:sp>
        <p:nvSpPr>
          <p:cNvPr name="Shape 143" id="14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>
                <a:solidFill>
                  <a:srgbClr val="51535D"/>
                </a:solidFill>
              </a:rPr>
              <a:t>所有浏览器均支持事件冒泡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>
                <a:solidFill>
                  <a:srgbClr val="51535D"/>
                </a:solidFill>
              </a:rPr>
              <a:t>IE9/10,FF,Chrome,Safari, Opera一直冒泡到window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>
                <a:solidFill>
                  <a:srgbClr val="51535D"/>
                </a:solidFill>
              </a:rPr>
              <a:t>IE6/7/8仅冒泡到document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zh_CN"/>
              <a:t>事件捕获</a:t>
            </a:r>
          </a:p>
        </p:txBody>
      </p:sp>
      <p:sp>
        <p:nvSpPr>
          <p:cNvPr name="Shape 149" id="149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zh_CN"/>
              <a:t>
</a:t>
            </a:r>
          </a:p>
        </p:txBody>
      </p:sp>
      <p:sp>
        <p:nvSpPr>
          <p:cNvPr name="Shape 150" id="150"/>
          <p:cNvSpPr/>
          <p:nvPr/>
        </p:nvSpPr>
        <p:spPr>
          <a:xfrm>
            <a:off y="1919299" x="457200"/>
            <a:ext cy="510000" cx="205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zh_CN"/>
              <a:t>Document</a:t>
            </a:r>
          </a:p>
        </p:txBody>
      </p:sp>
      <p:sp>
        <p:nvSpPr>
          <p:cNvPr name="Shape 151" id="151"/>
          <p:cNvSpPr/>
          <p:nvPr/>
        </p:nvSpPr>
        <p:spPr>
          <a:xfrm>
            <a:off y="2871675" x="1303575"/>
            <a:ext cy="510000" cx="221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zh_CN"/>
              <a:t>Element html</a:t>
            </a:r>
          </a:p>
        </p:txBody>
      </p:sp>
      <p:sp>
        <p:nvSpPr>
          <p:cNvPr name="Shape 152" id="152"/>
          <p:cNvSpPr/>
          <p:nvPr/>
        </p:nvSpPr>
        <p:spPr>
          <a:xfrm>
            <a:off y="4080800" x="2286000"/>
            <a:ext cy="491099" cx="2115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zh_CN"/>
              <a:t>Element body</a:t>
            </a:r>
          </a:p>
        </p:txBody>
      </p:sp>
      <p:sp>
        <p:nvSpPr>
          <p:cNvPr name="Shape 153" id="153"/>
          <p:cNvSpPr/>
          <p:nvPr/>
        </p:nvSpPr>
        <p:spPr>
          <a:xfrm>
            <a:off y="5327700" x="2985025"/>
            <a:ext cy="491099" cx="22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zh_CN"/>
              <a:t>Element div</a:t>
            </a:r>
          </a:p>
        </p:txBody>
      </p:sp>
      <p:sp>
        <p:nvSpPr>
          <p:cNvPr name="Shape 154" id="154"/>
          <p:cNvSpPr/>
          <p:nvPr/>
        </p:nvSpPr>
        <p:spPr>
          <a:xfrm>
            <a:off y="2134850" x="2890550"/>
            <a:ext cy="623400" cx="32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5" id="155"/>
          <p:cNvSpPr/>
          <p:nvPr/>
        </p:nvSpPr>
        <p:spPr>
          <a:xfrm>
            <a:off y="3269650" x="3779775"/>
            <a:ext cy="623400" cx="32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" id="156"/>
          <p:cNvSpPr/>
          <p:nvPr/>
        </p:nvSpPr>
        <p:spPr>
          <a:xfrm>
            <a:off y="4480050" x="4631200"/>
            <a:ext cy="623400" cx="32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捕获的兼容性</a:t>
            </a:r>
          </a:p>
        </p:txBody>
      </p:sp>
      <p:sp>
        <p:nvSpPr>
          <p:cNvPr name="Shape 162" id="162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IE6/7/8不支持事件捕获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_CN"/>
              <a:t>DOM2要求从document开始捕获，但主流浏览器(IE9/10, FF, Safari, Chrome, Opera)都从window开始</a:t>
            </a:r>
          </a:p>
          <a:p>
            <a:r>
              <a:t/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6" id="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" id="1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zh_CN"/>
              <a:t>阻止事件流的传播</a:t>
            </a:r>
          </a:p>
        </p:txBody>
      </p:sp>
      <p:sp>
        <p:nvSpPr>
          <p:cNvPr name="Shape 168" id="168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zh_CN"/>
              <a:t>老版本IE(6/7/8)</a:t>
            </a:r>
          </a:p>
          <a:p>
            <a:pPr rtl="0" lvl="0">
              <a:buNone/>
            </a:pPr>
            <a:r>
              <a:rPr lang="zh_CN">
                <a:solidFill>
                  <a:srgbClr val="9900FF"/>
                </a:solidFill>
              </a:rPr>
              <a:t>e.cancelBubble = true</a:t>
            </a:r>
          </a:p>
          <a:p>
            <a:r>
              <a:t/>
            </a:r>
          </a:p>
          <a:p>
            <a:pPr rtl="0" lvl="0">
              <a:buNone/>
            </a:pPr>
            <a:r>
              <a:rPr lang="zh_CN"/>
              <a:t>标准浏览器(IE9/10, Safari, Chrome, Opera, FF)</a:t>
            </a:r>
          </a:p>
          <a:p>
            <a:pPr rtl="0" lvl="0">
              <a:buNone/>
            </a:pPr>
            <a:r>
              <a:rPr lang="zh_CN">
                <a:solidFill>
                  <a:srgbClr val="9900FF"/>
                </a:solidFill>
              </a:rPr>
              <a:t>e.stopPropagation()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zh_CN" sz="1800"/>
              <a:t>注：Opera, FF也支持e.cancelBubble方式; Safari5.1.7/Chrome 21事件对象上也有cancelBubble属性，但不能阻止事件流传播。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