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szMcRLGScBoNUEWmWlgTFf33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096c92df2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e096c92df2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96c92df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e096c92df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96c92df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e096c92df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96c92df2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e096c92df2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96c92df2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e096c92df2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096c92df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096c92df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1535535" y="4595664"/>
            <a:ext cx="10160000" cy="35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안녕하세요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리액트의 모든 것</a:t>
            </a:r>
            <a:endParaRPr b="1" sz="7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최지민 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532950" y="9558026"/>
            <a:ext cx="50844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PART1  |   </a:t>
            </a:r>
            <a:r>
              <a:rPr lang="en-US" sz="1700">
                <a:solidFill>
                  <a:schemeClr val="dk1"/>
                </a:solidFill>
              </a:rPr>
              <a:t>강의소개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강의가 다루는 것들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en-US" sz="1700">
                <a:solidFill>
                  <a:srgbClr val="ED234B"/>
                </a:solidFill>
              </a:rPr>
              <a:t>2</a:t>
            </a:r>
            <a:r>
              <a:rPr b="0" i="0" lang="en-US" sz="17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 |   </a:t>
            </a:r>
            <a:r>
              <a:rPr lang="en-US" sz="1700">
                <a:solidFill>
                  <a:schemeClr val="dk1"/>
                </a:solidFill>
              </a:rPr>
              <a:t>강의소개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강의를 통해 얻어갈 수 있는 것들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en-US" sz="1700">
                <a:solidFill>
                  <a:srgbClr val="ED234B"/>
                </a:solidFill>
              </a:rPr>
              <a:t>3</a:t>
            </a:r>
            <a:r>
              <a:rPr b="0" i="0" lang="en-US" sz="17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 |   </a:t>
            </a:r>
            <a:r>
              <a:rPr lang="en-US" sz="1700">
                <a:solidFill>
                  <a:schemeClr val="dk1"/>
                </a:solidFill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비전공자 혹은 초보의 입장에서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, 표지판이(가) 표시된 사진&#10;&#10;자동 생성된 설명" id="92" name="Google Shape;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525" y="3833813"/>
            <a:ext cx="3025521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096c92df2_0_56"/>
          <p:cNvSpPr/>
          <p:nvPr/>
        </p:nvSpPr>
        <p:spPr>
          <a:xfrm>
            <a:off x="24151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096c92df2_0_56"/>
          <p:cNvSpPr/>
          <p:nvPr/>
        </p:nvSpPr>
        <p:spPr>
          <a:xfrm>
            <a:off x="24204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프로그래밍의 흥미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e096c92df2_0_56"/>
          <p:cNvSpPr/>
          <p:nvPr/>
        </p:nvSpPr>
        <p:spPr>
          <a:xfrm>
            <a:off x="114575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e096c92df2_0_56"/>
          <p:cNvSpPr/>
          <p:nvPr/>
        </p:nvSpPr>
        <p:spPr>
          <a:xfrm>
            <a:off x="114628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탄탄한 기초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096c92df2_0_56"/>
          <p:cNvSpPr/>
          <p:nvPr/>
        </p:nvSpPr>
        <p:spPr>
          <a:xfrm>
            <a:off x="24151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56"/>
          <p:cNvSpPr/>
          <p:nvPr/>
        </p:nvSpPr>
        <p:spPr>
          <a:xfrm>
            <a:off x="24204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새로운 것을 익힘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56"/>
          <p:cNvSpPr/>
          <p:nvPr/>
        </p:nvSpPr>
        <p:spPr>
          <a:xfrm>
            <a:off x="114575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096c92df2_0_56"/>
          <p:cNvSpPr/>
          <p:nvPr/>
        </p:nvSpPr>
        <p:spPr>
          <a:xfrm>
            <a:off x="114628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ED245F"/>
                </a:solidFill>
              </a:rPr>
              <a:t>혼자 할 수 있는 힘</a:t>
            </a:r>
            <a:endParaRPr b="0" i="0" sz="1400" u="none" cap="none" strike="noStrike">
              <a:solidFill>
                <a:srgbClr val="ED24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096c92df2_0_5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e096c92df2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4023" y="6452860"/>
            <a:ext cx="2518170" cy="251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e096c92df2_0_5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096c92df2_0_5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기술의 트렌드는 </a:t>
            </a:r>
            <a:r>
              <a:rPr lang="en-US" sz="4500">
                <a:solidFill>
                  <a:srgbClr val="ED245F"/>
                </a:solidFill>
              </a:rPr>
              <a:t>빠르게</a:t>
            </a:r>
            <a:r>
              <a:rPr lang="en-US" sz="4500">
                <a:solidFill>
                  <a:srgbClr val="53585F"/>
                </a:solidFill>
              </a:rPr>
              <a:t> 변한다.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프론트엔드가 각광받기 시작한지 </a:t>
            </a:r>
            <a:r>
              <a:rPr lang="en-US" sz="4500">
                <a:solidFill>
                  <a:srgbClr val="ED245F"/>
                </a:solidFill>
              </a:rPr>
              <a:t>그리 오래되지 않았다</a:t>
            </a:r>
            <a:r>
              <a:rPr lang="en-US" sz="4500">
                <a:solidFill>
                  <a:srgbClr val="53585F"/>
                </a:solidFill>
              </a:rPr>
              <a:t>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그렇기 때문에 </a:t>
            </a:r>
            <a:r>
              <a:rPr lang="en-US" sz="4500">
                <a:solidFill>
                  <a:srgbClr val="ED245F"/>
                </a:solidFill>
              </a:rPr>
              <a:t>새로운 기술</a:t>
            </a:r>
            <a:r>
              <a:rPr lang="en-US" sz="4500">
                <a:solidFill>
                  <a:srgbClr val="53585F"/>
                </a:solidFill>
              </a:rPr>
              <a:t>을 빠르게 익히는 능력이 중요하다.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2" name="Google Shape;182;ge096c92df2_0_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트렌드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96c92df2_0_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096c92df2_0_7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처음에는 어려운게 당연하다. 하지만 이 또한</a:t>
            </a:r>
            <a:r>
              <a:rPr lang="en-US" sz="4500">
                <a:solidFill>
                  <a:srgbClr val="ED245F"/>
                </a:solidFill>
              </a:rPr>
              <a:t> 반복</a:t>
            </a:r>
            <a:r>
              <a:rPr lang="en-US" sz="4500">
                <a:solidFill>
                  <a:srgbClr val="53585F"/>
                </a:solidFill>
              </a:rPr>
              <a:t>하면 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리액트를 라이브러리로서 접근,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약 20여개의 다양한</a:t>
            </a:r>
            <a:r>
              <a:rPr lang="en-US" sz="4500">
                <a:solidFill>
                  <a:srgbClr val="53585F"/>
                </a:solidFill>
              </a:rPr>
              <a:t> 라이브러리들</a:t>
            </a:r>
            <a:r>
              <a:rPr lang="en-US" sz="4500">
                <a:solidFill>
                  <a:srgbClr val="53585F"/>
                </a:solidFill>
              </a:rPr>
              <a:t>을</a:t>
            </a:r>
            <a:r>
              <a:rPr lang="en-US" sz="4500">
                <a:solidFill>
                  <a:srgbClr val="ED245F"/>
                </a:solidFill>
              </a:rPr>
              <a:t> 반복</a:t>
            </a:r>
            <a:r>
              <a:rPr lang="en-US" sz="4500">
                <a:solidFill>
                  <a:srgbClr val="53585F"/>
                </a:solidFill>
              </a:rPr>
              <a:t> 접근,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ED245F"/>
                </a:solidFill>
              </a:rPr>
              <a:t>공식문서</a:t>
            </a:r>
            <a:r>
              <a:rPr lang="en-US" sz="4500">
                <a:solidFill>
                  <a:srgbClr val="53585F"/>
                </a:solidFill>
              </a:rPr>
              <a:t>를 토대로 익힌다.(만든이의 사용 설명서)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그 안의 </a:t>
            </a:r>
            <a:r>
              <a:rPr lang="en-US" sz="4500">
                <a:solidFill>
                  <a:srgbClr val="ED245F"/>
                </a:solidFill>
              </a:rPr>
              <a:t>패턴</a:t>
            </a:r>
            <a:r>
              <a:rPr lang="en-US" sz="4500">
                <a:solidFill>
                  <a:srgbClr val="53585F"/>
                </a:solidFill>
              </a:rPr>
              <a:t>을 찾고, 새로운 기술을 </a:t>
            </a:r>
            <a:r>
              <a:rPr lang="en-US" sz="4500">
                <a:solidFill>
                  <a:srgbClr val="ED245F"/>
                </a:solidFill>
              </a:rPr>
              <a:t>익히는 요령</a:t>
            </a:r>
            <a:r>
              <a:rPr lang="en-US" sz="4500">
                <a:solidFill>
                  <a:srgbClr val="53585F"/>
                </a:solidFill>
              </a:rPr>
              <a:t>을 습득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0" name="Google Shape;190;ge096c92df2_0_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96c92df2_0_7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096c92df2_0_7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리액트 </a:t>
            </a:r>
            <a:r>
              <a:rPr lang="en-US" sz="4500">
                <a:solidFill>
                  <a:srgbClr val="ED245F"/>
                </a:solidFill>
              </a:rPr>
              <a:t>맛보기</a:t>
            </a:r>
            <a:r>
              <a:rPr lang="en-US" sz="4500">
                <a:solidFill>
                  <a:srgbClr val="53585F"/>
                </a:solidFill>
              </a:rPr>
              <a:t>(간단한 예제, 직접 따라 치기)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리액트 공식문서를 통해 </a:t>
            </a:r>
            <a:r>
              <a:rPr lang="en-US" sz="4500">
                <a:solidFill>
                  <a:srgbClr val="ED245F"/>
                </a:solidFill>
              </a:rPr>
              <a:t>중심</a:t>
            </a:r>
            <a:r>
              <a:rPr lang="en-US" sz="4500">
                <a:solidFill>
                  <a:srgbClr val="53585F"/>
                </a:solidFill>
              </a:rPr>
              <a:t>을 잡기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다양한 </a:t>
            </a:r>
            <a:r>
              <a:rPr lang="en-US" sz="4500">
                <a:solidFill>
                  <a:srgbClr val="ED245F"/>
                </a:solidFill>
              </a:rPr>
              <a:t>라이브러리</a:t>
            </a:r>
            <a:r>
              <a:rPr lang="en-US" sz="4500">
                <a:solidFill>
                  <a:srgbClr val="53585F"/>
                </a:solidFill>
              </a:rPr>
              <a:t>를 접하기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7" name="Google Shape;197;ge096c92df2_0_7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강사 소개 및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4000">
                <a:solidFill>
                  <a:schemeClr val="dk1"/>
                </a:solidFill>
              </a:rPr>
              <a:t>비전공자 / 초보의 입장에서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강의 소개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강의가 다루는 것들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14085588" y="3848602"/>
            <a:ext cx="5847169" cy="4593574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245188" y="3848602"/>
            <a:ext cx="5847168" cy="4593574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184798" y="5447357"/>
            <a:ext cx="5658049" cy="1410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발전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14973772" y="5866457"/>
            <a:ext cx="474027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성숙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2398118" y="3848602"/>
            <a:ext cx="5847168" cy="4593574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2462609" y="5447357"/>
            <a:ext cx="5783757" cy="1410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탄생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 rot="5400000">
            <a:off x="12221025" y="5688039"/>
            <a:ext cx="4593575" cy="86389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BB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/>
          <p:nvPr/>
        </p:nvSpPr>
        <p:spPr>
          <a:xfrm rot="5400000">
            <a:off x="6386010" y="5688039"/>
            <a:ext cx="4593574" cy="86389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2413000" y="9419530"/>
            <a:ext cx="17526000" cy="3026470"/>
          </a:xfrm>
          <a:prstGeom prst="rect">
            <a:avLst/>
          </a:prstGeom>
          <a:noFill/>
          <a:ln>
            <a:noFill/>
          </a:ln>
        </p:spPr>
        <p:txBody>
          <a:bodyPr anchorCtr="0" anchor="b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53585F"/>
                </a:solidFill>
              </a:rPr>
              <a:t>불과 3년 전만 해도 </a:t>
            </a:r>
            <a:r>
              <a:rPr lang="en-US" sz="3500">
                <a:solidFill>
                  <a:srgbClr val="ED245F"/>
                </a:solidFill>
              </a:rPr>
              <a:t>프론트엔드 기술</a:t>
            </a:r>
            <a:r>
              <a:rPr lang="en-US" sz="3500">
                <a:solidFill>
                  <a:srgbClr val="53585F"/>
                </a:solidFill>
              </a:rPr>
              <a:t>을 선택할 때 고민의 시간이 길었다.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53585F"/>
                </a:solidFill>
              </a:rPr>
              <a:t>React vs Angular vs Vue vs Svelte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53585F"/>
                </a:solidFill>
              </a:rPr>
              <a:t>이제는 명실상부 우위를 점하고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ED244A"/>
                </a:solidFill>
              </a:rPr>
              <a:t>스택오버플로우 2020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/>
        </p:nvSpPr>
        <p:spPr>
          <a:xfrm>
            <a:off x="24151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24204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as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114575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14628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생태계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24151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24204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기술적 근간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11457587" y="9262079"/>
            <a:ext cx="6985001" cy="3175001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1462846" y="10144258"/>
            <a:ext cx="6985001" cy="1410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with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8056" y="7410726"/>
            <a:ext cx="1993716" cy="17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as 라이브러리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096c92df2_0_2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 vs 프레임워크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라이브러리는 개발 편의를 위한 </a:t>
            </a:r>
            <a:r>
              <a:rPr lang="en-US" sz="4500">
                <a:solidFill>
                  <a:srgbClr val="ED245F"/>
                </a:solidFill>
              </a:rPr>
              <a:t>도구의 모음</a:t>
            </a:r>
            <a:endParaRPr sz="4500">
              <a:solidFill>
                <a:srgbClr val="ED24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프레임워크는 </a:t>
            </a:r>
            <a:r>
              <a:rPr lang="en-US" sz="4500">
                <a:solidFill>
                  <a:srgbClr val="ED245F"/>
                </a:solidFill>
              </a:rPr>
              <a:t>기반 구조까지</a:t>
            </a:r>
            <a:r>
              <a:rPr lang="en-US" sz="4500">
                <a:solidFill>
                  <a:srgbClr val="53585F"/>
                </a:solidFill>
              </a:rPr>
              <a:t> 잡혀있음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라이브러리는 공구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프레임워크는 공장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3" name="Google Shape;133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96c92df2_0_3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생태계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096c92df2_0_3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생태계? (</a:t>
            </a:r>
            <a:r>
              <a:rPr lang="en-US" sz="4500">
                <a:solidFill>
                  <a:srgbClr val="ED245F"/>
                </a:solidFill>
              </a:rPr>
              <a:t>구글링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해당 기술에 대한 관심도 / 실제 사용 빈도 / 사용자 수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관련 라이브러리(도구)가 </a:t>
            </a:r>
            <a:r>
              <a:rPr lang="en-US" sz="4500">
                <a:solidFill>
                  <a:srgbClr val="ED245F"/>
                </a:solidFill>
              </a:rPr>
              <a:t>많고</a:t>
            </a:r>
            <a:r>
              <a:rPr lang="en-US" sz="4500">
                <a:solidFill>
                  <a:srgbClr val="53585F"/>
                </a:solidFill>
              </a:rPr>
              <a:t>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문제를 해결할 방법을 찾기가 </a:t>
            </a:r>
            <a:r>
              <a:rPr lang="en-US" sz="4500">
                <a:solidFill>
                  <a:srgbClr val="ED245F"/>
                </a:solidFill>
              </a:rPr>
              <a:t>쉽고</a:t>
            </a:r>
            <a:r>
              <a:rPr lang="en-US" sz="4500">
                <a:solidFill>
                  <a:srgbClr val="53585F"/>
                </a:solidFill>
              </a:rPr>
              <a:t>(like. stackover flow),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나와 같은 고민을 하는 / 했던 사람이 </a:t>
            </a:r>
            <a:r>
              <a:rPr lang="en-US" sz="4500">
                <a:solidFill>
                  <a:srgbClr val="ED245F"/>
                </a:solidFill>
              </a:rPr>
              <a:t>많다</a:t>
            </a:r>
            <a:r>
              <a:rPr lang="en-US" sz="4500">
                <a:solidFill>
                  <a:srgbClr val="53585F"/>
                </a:solidFill>
              </a:rPr>
              <a:t>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실무에서 사용할 확률이 </a:t>
            </a:r>
            <a:r>
              <a:rPr lang="en-US" sz="4500">
                <a:solidFill>
                  <a:srgbClr val="ED245F"/>
                </a:solidFill>
              </a:rPr>
              <a:t>높다</a:t>
            </a:r>
            <a:r>
              <a:rPr lang="en-US" sz="4500">
                <a:solidFill>
                  <a:srgbClr val="53585F"/>
                </a:solidFill>
              </a:rPr>
              <a:t>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0" name="Google Shape;140;ge096c92df2_0_3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96c92df2_0_3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많은 사람들에게 사랑받고 있다면</a:t>
            </a:r>
            <a:r>
              <a:rPr lang="en-US" sz="4500">
                <a:solidFill>
                  <a:srgbClr val="ED245F"/>
                </a:solidFill>
              </a:rPr>
              <a:t> !==</a:t>
            </a:r>
            <a:r>
              <a:rPr lang="en-US" sz="4500">
                <a:solidFill>
                  <a:srgbClr val="53585F"/>
                </a:solidFill>
              </a:rPr>
              <a:t> 기술적 근간이 좋다.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하지만 리액트는 기술적으로 </a:t>
            </a:r>
            <a:r>
              <a:rPr lang="en-US" sz="4500">
                <a:solidFill>
                  <a:srgbClr val="ED245F"/>
                </a:solidFill>
              </a:rPr>
              <a:t>확실한 장점</a:t>
            </a:r>
            <a:r>
              <a:rPr lang="en-US" sz="4500">
                <a:solidFill>
                  <a:srgbClr val="53585F"/>
                </a:solidFill>
              </a:rPr>
              <a:t>이 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Virtual DOM / JSX / Flux / Functional Programming…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새로운 기술을 배우는 </a:t>
            </a:r>
            <a:r>
              <a:rPr lang="en-US" sz="4500">
                <a:solidFill>
                  <a:srgbClr val="ED245F"/>
                </a:solidFill>
              </a:rPr>
              <a:t>시작점</a:t>
            </a:r>
            <a:r>
              <a:rPr lang="en-US" sz="4500">
                <a:solidFill>
                  <a:srgbClr val="53585F"/>
                </a:solidFill>
              </a:rPr>
              <a:t>으로 좋다.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6" name="Google Shape;146;ge096c92df2_0_3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기술적 근간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096c92df2_0_3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with 라이브러리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096c92df2_0_4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생태계가 성숙해가면서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고민의 깊이 또한</a:t>
            </a:r>
            <a:r>
              <a:rPr lang="en-US" sz="4500">
                <a:solidFill>
                  <a:srgbClr val="ED245F"/>
                </a:solidFill>
              </a:rPr>
              <a:t> 성숙</a:t>
            </a:r>
            <a:r>
              <a:rPr lang="en-US" sz="4500">
                <a:solidFill>
                  <a:srgbClr val="53585F"/>
                </a:solidFill>
              </a:rPr>
              <a:t>해졌다.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리액트를 풍성하게 해주는 라이브러리들이 많고,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ED245F"/>
                </a:solidFill>
              </a:rPr>
              <a:t>새로운 좋은</a:t>
            </a:r>
            <a:r>
              <a:rPr lang="en-US" sz="4500">
                <a:solidFill>
                  <a:srgbClr val="53585F"/>
                </a:solidFill>
              </a:rPr>
              <a:t> 라이브러리들이 계속 나오고 있다.(like. swr, framer motion…)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4" name="Google Shape;154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강의 소개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강의를 통해 얻어갈 수 있는 것들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