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/SadRGPZqGabbAUjAsRuXfYX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160bfee6d_0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e160bfee6d_0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60bfee6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60bfee6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60bfee6d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e160bfee6d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60bfee6d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e160bfee6d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60bfee6d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e160bfee6d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160bfee6d_0_4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e160bfee6d_0_4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160bfee6d_0_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160bfee6d_0_5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160bfee6d_0_6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160bfee6d_0_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160bfee6d_0_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e160bfee6d_0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리액트 맛보기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</a:t>
            </a:r>
            <a:r>
              <a:rPr b="1" lang="en-US" sz="4000">
                <a:solidFill>
                  <a:schemeClr val="dk1"/>
                </a:solidFill>
              </a:rPr>
              <a:t>어떠셨나요?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160bfee6d_0_9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e160bfee6d_0_92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맛보기의 목적?                  </a:t>
            </a:r>
            <a:r>
              <a:rPr lang="en-US" sz="4500">
                <a:solidFill>
                  <a:srgbClr val="53585F"/>
                </a:solidFill>
              </a:rPr>
              <a:t>리액트</a:t>
            </a:r>
            <a:r>
              <a:rPr lang="en-US" sz="4500">
                <a:solidFill>
                  <a:srgbClr val="53585F"/>
                </a:solidFill>
              </a:rPr>
              <a:t>가 어떤 </a:t>
            </a:r>
            <a:r>
              <a:rPr lang="en-US" sz="4500">
                <a:solidFill>
                  <a:srgbClr val="ED244A"/>
                </a:solidFill>
              </a:rPr>
              <a:t>맛</a:t>
            </a:r>
            <a:r>
              <a:rPr lang="en-US" sz="4500">
                <a:solidFill>
                  <a:srgbClr val="53585F"/>
                </a:solidFill>
              </a:rPr>
              <a:t>인지 느껴보는 것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리액트가 </a:t>
            </a:r>
            <a:r>
              <a:rPr lang="en-US" sz="4500">
                <a:solidFill>
                  <a:srgbClr val="ED244A"/>
                </a:solidFill>
              </a:rPr>
              <a:t>정답</a:t>
            </a:r>
            <a:r>
              <a:rPr lang="en-US" sz="4500">
                <a:solidFill>
                  <a:srgbClr val="53585F"/>
                </a:solidFill>
              </a:rPr>
              <a:t>은 아니다. (지금 제일 성숙한 생태계를 가짐)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개발에 정답은 </a:t>
            </a:r>
            <a:r>
              <a:rPr lang="en-US" sz="4500">
                <a:solidFill>
                  <a:srgbClr val="ED244A"/>
                </a:solidFill>
              </a:rPr>
              <a:t>없다</a:t>
            </a:r>
            <a:r>
              <a:rPr lang="en-US" sz="4500">
                <a:solidFill>
                  <a:srgbClr val="53585F"/>
                </a:solidFill>
              </a:rPr>
              <a:t>. 흐름이 있고 그 안에는 다른 이들의 </a:t>
            </a:r>
            <a:r>
              <a:rPr lang="en-US" sz="4500">
                <a:solidFill>
                  <a:srgbClr val="ED244A"/>
                </a:solidFill>
              </a:rPr>
              <a:t>고민</a:t>
            </a:r>
            <a:r>
              <a:rPr lang="en-US" sz="4500">
                <a:solidFill>
                  <a:srgbClr val="53585F"/>
                </a:solidFill>
              </a:rPr>
              <a:t>이 들어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잘 만들어둔 </a:t>
            </a:r>
            <a:r>
              <a:rPr lang="en-US" sz="4500">
                <a:solidFill>
                  <a:srgbClr val="ED244A"/>
                </a:solidFill>
              </a:rPr>
              <a:t>도구</a:t>
            </a:r>
            <a:r>
              <a:rPr lang="en-US" sz="4500">
                <a:solidFill>
                  <a:srgbClr val="53585F"/>
                </a:solidFill>
              </a:rPr>
              <a:t>를 잘 써먹기만 해도 </a:t>
            </a:r>
            <a:r>
              <a:rPr lang="en-US" sz="4500">
                <a:solidFill>
                  <a:srgbClr val="ED244A"/>
                </a:solidFill>
              </a:rPr>
              <a:t>충분</a:t>
            </a:r>
            <a:r>
              <a:rPr lang="en-US" sz="4500">
                <a:solidFill>
                  <a:srgbClr val="53585F"/>
                </a:solidFill>
              </a:rPr>
              <a:t>하다.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313" name="Google Shape;313;ge160bfee6d_0_9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60bfee6d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60bfee6d_0_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DOM 다루기 / Element  생성하기 정리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60bfee6d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160bfee6d_0_6"/>
          <p:cNvSpPr/>
          <p:nvPr/>
        </p:nvSpPr>
        <p:spPr>
          <a:xfrm>
            <a:off x="2420674" y="5414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160bfee6d_0_6"/>
          <p:cNvSpPr/>
          <p:nvPr/>
        </p:nvSpPr>
        <p:spPr>
          <a:xfrm>
            <a:off x="10802674" y="5414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160bfee6d_0_6"/>
          <p:cNvSpPr/>
          <p:nvPr/>
        </p:nvSpPr>
        <p:spPr>
          <a:xfrm>
            <a:off x="2438634" y="57394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/ React-dom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160bfee6d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58468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160bfee6d_0_6"/>
          <p:cNvSpPr/>
          <p:nvPr/>
        </p:nvSpPr>
        <p:spPr>
          <a:xfrm>
            <a:off x="10820634" y="57394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element 생성 / appendChild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160bfee6d_0_6"/>
          <p:cNvSpPr/>
          <p:nvPr/>
        </p:nvSpPr>
        <p:spPr>
          <a:xfrm>
            <a:off x="2415187" y="91861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60bfee6d_0_6"/>
          <p:cNvSpPr/>
          <p:nvPr/>
        </p:nvSpPr>
        <p:spPr>
          <a:xfrm>
            <a:off x="10797187" y="91861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60bfee6d_0_6"/>
          <p:cNvSpPr/>
          <p:nvPr/>
        </p:nvSpPr>
        <p:spPr>
          <a:xfrm>
            <a:off x="2433146" y="952810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JSX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160bfee6d_0_6"/>
          <p:cNvSpPr/>
          <p:nvPr/>
        </p:nvSpPr>
        <p:spPr>
          <a:xfrm>
            <a:off x="2415187" y="108117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60bfee6d_0_6"/>
          <p:cNvSpPr/>
          <p:nvPr/>
        </p:nvSpPr>
        <p:spPr>
          <a:xfrm>
            <a:off x="10797187" y="108117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e160bfee6d_0_6"/>
          <p:cNvSpPr/>
          <p:nvPr/>
        </p:nvSpPr>
        <p:spPr>
          <a:xfrm>
            <a:off x="2433146" y="1111213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Babel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e160bfee6d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6250" y="9618262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160bfee6d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6250" y="1124386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e160bfee6d_0_6"/>
          <p:cNvSpPr/>
          <p:nvPr/>
        </p:nvSpPr>
        <p:spPr>
          <a:xfrm>
            <a:off x="10815146" y="952810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React.creteElement 표현식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160bfee6d_0_6"/>
          <p:cNvSpPr/>
          <p:nvPr/>
        </p:nvSpPr>
        <p:spPr>
          <a:xfrm>
            <a:off x="10815146" y="1111213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JavaScript Complier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160bfee6d_0_6"/>
          <p:cNvSpPr/>
          <p:nvPr/>
        </p:nvSpPr>
        <p:spPr>
          <a:xfrm>
            <a:off x="2413000" y="7599015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JSX와 Babel / JSX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60bfee6d_0_15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60bfee6d_0_151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160bfee6d_0_151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60bfee6d_0_151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e160bfee6d_0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160bfee6d_0_151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재사용 가능한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160bfee6d_0_15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Element 찍어내기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160bfee6d_0_15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e160bfee6d_0_151"/>
          <p:cNvSpPr/>
          <p:nvPr/>
        </p:nvSpPr>
        <p:spPr>
          <a:xfrm>
            <a:off x="2415187" y="94878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60bfee6d_0_151"/>
          <p:cNvSpPr/>
          <p:nvPr/>
        </p:nvSpPr>
        <p:spPr>
          <a:xfrm>
            <a:off x="10797187" y="94878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160bfee6d_0_151"/>
          <p:cNvSpPr/>
          <p:nvPr/>
        </p:nvSpPr>
        <p:spPr>
          <a:xfrm>
            <a:off x="2433146" y="98298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바닐라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e160bfee6d_0_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6250" y="99199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160bfee6d_0_151"/>
          <p:cNvSpPr/>
          <p:nvPr/>
        </p:nvSpPr>
        <p:spPr>
          <a:xfrm>
            <a:off x="10815146" y="98298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변경으로 인해 Element를 다시 그림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160bfee6d_0_151"/>
          <p:cNvSpPr/>
          <p:nvPr/>
        </p:nvSpPr>
        <p:spPr>
          <a:xfrm>
            <a:off x="2413000" y="79007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리액트의 리랜더링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60bfee6d_0_25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160bfee6d_0_25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리액트</a:t>
            </a:r>
            <a:r>
              <a:rPr lang="en-US" sz="4500">
                <a:solidFill>
                  <a:srgbClr val="53585F"/>
                </a:solidFill>
              </a:rPr>
              <a:t>의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리랜더링 알아보기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160bfee6d_0_25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e160bfee6d_0_25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160bfee6d_0_25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160bfee6d_0_25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리액트의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e160bfee6d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e160bfee6d_0_25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Reconciliation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160bfee6d_0_253"/>
          <p:cNvSpPr/>
          <p:nvPr/>
        </p:nvSpPr>
        <p:spPr>
          <a:xfrm>
            <a:off x="2496874" y="74043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160bfee6d_0_253"/>
          <p:cNvSpPr/>
          <p:nvPr/>
        </p:nvSpPr>
        <p:spPr>
          <a:xfrm>
            <a:off x="10878874" y="74043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160bfee6d_0_253"/>
          <p:cNvSpPr/>
          <p:nvPr/>
        </p:nvSpPr>
        <p:spPr>
          <a:xfrm>
            <a:off x="2514834" y="77462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e160bfee6d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364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160bfee6d_0_253"/>
          <p:cNvSpPr/>
          <p:nvPr/>
        </p:nvSpPr>
        <p:spPr>
          <a:xfrm>
            <a:off x="10896834" y="77462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비교시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60bfee6d_0_35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160bfee6d_0_35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상태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160bfee6d_0_354"/>
          <p:cNvSpPr/>
          <p:nvPr/>
        </p:nvSpPr>
        <p:spPr>
          <a:xfrm>
            <a:off x="2420674" y="53551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e160bfee6d_0_354"/>
          <p:cNvSpPr/>
          <p:nvPr/>
        </p:nvSpPr>
        <p:spPr>
          <a:xfrm>
            <a:off x="10802674" y="53551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160bfee6d_0_354"/>
          <p:cNvSpPr/>
          <p:nvPr/>
        </p:nvSpPr>
        <p:spPr>
          <a:xfrm>
            <a:off x="2438634" y="56970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e160bfee6d_0_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57872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160bfee6d_0_354"/>
          <p:cNvSpPr/>
          <p:nvPr/>
        </p:nvSpPr>
        <p:spPr>
          <a:xfrm>
            <a:off x="10820634" y="56970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상태값을 관리해주는 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160bfee6d_0_354"/>
          <p:cNvSpPr/>
          <p:nvPr/>
        </p:nvSpPr>
        <p:spPr>
          <a:xfrm>
            <a:off x="2413000" y="7280015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컴포넌트 사이드 이펙트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160bfee6d_0_354"/>
          <p:cNvSpPr/>
          <p:nvPr/>
        </p:nvSpPr>
        <p:spPr>
          <a:xfrm>
            <a:off x="2420674" y="862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e160bfee6d_0_354"/>
          <p:cNvSpPr/>
          <p:nvPr/>
        </p:nvSpPr>
        <p:spPr>
          <a:xfrm>
            <a:off x="10802674" y="862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160bfee6d_0_354"/>
          <p:cNvSpPr/>
          <p:nvPr/>
        </p:nvSpPr>
        <p:spPr>
          <a:xfrm>
            <a:off x="2438634" y="897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e160bfee6d_0_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06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e160bfee6d_0_354"/>
          <p:cNvSpPr/>
          <p:nvPr/>
        </p:nvSpPr>
        <p:spPr>
          <a:xfrm>
            <a:off x="10820634" y="897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160bfee6d_0_354"/>
          <p:cNvSpPr/>
          <p:nvPr/>
        </p:nvSpPr>
        <p:spPr>
          <a:xfrm>
            <a:off x="2413000" y="10166765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커스텀 훅 만들기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160bfee6d_0_354"/>
          <p:cNvSpPr/>
          <p:nvPr/>
        </p:nvSpPr>
        <p:spPr>
          <a:xfrm>
            <a:off x="2420674" y="114709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e160bfee6d_0_354"/>
          <p:cNvSpPr/>
          <p:nvPr/>
        </p:nvSpPr>
        <p:spPr>
          <a:xfrm>
            <a:off x="10793699" y="114711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160bfee6d_0_354"/>
          <p:cNvSpPr/>
          <p:nvPr/>
        </p:nvSpPr>
        <p:spPr>
          <a:xfrm>
            <a:off x="2429659" y="118130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훅들이 반복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e160bfee6d_0_3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2763" y="119032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e160bfee6d_0_354"/>
          <p:cNvSpPr/>
          <p:nvPr/>
        </p:nvSpPr>
        <p:spPr>
          <a:xfrm>
            <a:off x="10811659" y="118130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custom Hook으로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160bfee6d_0_35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60bfee6d_0_47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e160bfee6d_0_47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e160bfee6d_0_47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160bfee6d_0_47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hook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e160bfee6d_0_4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e160bfee6d_0_47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hook들의 호출 타이밍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160bfee6d_0_47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160bfee6d_0_47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ge160bfee6d_0_473"/>
          <p:cNvSpPr/>
          <p:nvPr/>
        </p:nvSpPr>
        <p:spPr>
          <a:xfrm>
            <a:off x="2413000" y="717989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hook flow 이해하기2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160bfee6d_0_473"/>
          <p:cNvSpPr/>
          <p:nvPr/>
        </p:nvSpPr>
        <p:spPr>
          <a:xfrm>
            <a:off x="2420674" y="87085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160bfee6d_0_473"/>
          <p:cNvSpPr/>
          <p:nvPr/>
        </p:nvSpPr>
        <p:spPr>
          <a:xfrm>
            <a:off x="10802674" y="87085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160bfee6d_0_473"/>
          <p:cNvSpPr/>
          <p:nvPr/>
        </p:nvSpPr>
        <p:spPr>
          <a:xfrm>
            <a:off x="2438634" y="90505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update시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e160bfee6d_0_4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1406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e160bfee6d_0_473"/>
          <p:cNvSpPr/>
          <p:nvPr/>
        </p:nvSpPr>
        <p:spPr>
          <a:xfrm>
            <a:off x="10820634" y="90505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useEffect clean up / 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60bfee6d_0_5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e160bfee6d_0_57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Ref로 Dom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160bfee6d_0_5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e160bfee6d_0_570"/>
          <p:cNvSpPr/>
          <p:nvPr/>
        </p:nvSpPr>
        <p:spPr>
          <a:xfrm>
            <a:off x="2420674" y="55846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160bfee6d_0_570"/>
          <p:cNvSpPr/>
          <p:nvPr/>
        </p:nvSpPr>
        <p:spPr>
          <a:xfrm>
            <a:off x="10802674" y="55846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160bfee6d_0_570"/>
          <p:cNvSpPr/>
          <p:nvPr/>
        </p:nvSpPr>
        <p:spPr>
          <a:xfrm>
            <a:off x="2438634" y="59265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e160bfee6d_0_5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60167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e160bfee6d_0_570"/>
          <p:cNvSpPr/>
          <p:nvPr/>
        </p:nvSpPr>
        <p:spPr>
          <a:xfrm>
            <a:off x="10820634" y="59265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useRef / 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160bfee6d_0_570"/>
          <p:cNvSpPr/>
          <p:nvPr/>
        </p:nvSpPr>
        <p:spPr>
          <a:xfrm>
            <a:off x="2415187" y="8968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160bfee6d_0_570"/>
          <p:cNvSpPr/>
          <p:nvPr/>
        </p:nvSpPr>
        <p:spPr>
          <a:xfrm>
            <a:off x="10797187" y="8968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e160bfee6d_0_570"/>
          <p:cNvSpPr/>
          <p:nvPr/>
        </p:nvSpPr>
        <p:spPr>
          <a:xfrm>
            <a:off x="2433146" y="93103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e160bfee6d_0_5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6250" y="94004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e160bfee6d_0_570"/>
          <p:cNvSpPr/>
          <p:nvPr/>
        </p:nvSpPr>
        <p:spPr>
          <a:xfrm>
            <a:off x="10815146" y="93103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Value를 특정하는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160bfee6d_0_570"/>
          <p:cNvSpPr/>
          <p:nvPr/>
        </p:nvSpPr>
        <p:spPr>
          <a:xfrm>
            <a:off x="2413000" y="73812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Key와 리렌더링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160bfee6d_0_66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160bfee6d_0_66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160bfee6d_0_66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160bfee6d_0_66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형제 컴포넌트의 상태 궁금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e160bfee6d_0_6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e160bfee6d_0_66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필요하면 부모로 lifting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e160bfee6d_0_66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상태 끌어올리기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e160bfee6d_0_66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e160bfee6d_0_667"/>
          <p:cNvSpPr/>
          <p:nvPr/>
        </p:nvSpPr>
        <p:spPr>
          <a:xfrm>
            <a:off x="2413000" y="75336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Fetch 해보기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160bfee6d_0_667"/>
          <p:cNvSpPr/>
          <p:nvPr/>
        </p:nvSpPr>
        <p:spPr>
          <a:xfrm>
            <a:off x="2420674" y="9089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e160bfee6d_0_667"/>
          <p:cNvSpPr/>
          <p:nvPr/>
        </p:nvSpPr>
        <p:spPr>
          <a:xfrm>
            <a:off x="10802674" y="9089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e160bfee6d_0_667"/>
          <p:cNvSpPr/>
          <p:nvPr/>
        </p:nvSpPr>
        <p:spPr>
          <a:xfrm>
            <a:off x="2438634" y="9431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상황별 핸들링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e160bfee6d_0_6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521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e160bfee6d_0_667"/>
          <p:cNvSpPr/>
          <p:nvPr/>
        </p:nvSpPr>
        <p:spPr>
          <a:xfrm>
            <a:off x="10820634" y="9431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로딩 / 데이터 / 에러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160bfee6d_0_849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리액트 맛보기 마무리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160bfee6d_0_8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