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gy7y0oQ9r/wjzq/R7kVmvk726s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88c663a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e288c663a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288c663a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e288c663a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160bfee6d_0_8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e160bfee6d_0_8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160bfee6d_0_9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160bfee6d_0_9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288c663a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288c663a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288c663a3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e288c663a3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288c663a3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e288c663a3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420f09d3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e420f09d3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0bfee6d_0_860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e160bfee6d_0_860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ge160bfee6d_0_86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e160bfee6d_0_86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e160bfee6d_0_86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160bfee6d_0_866"/>
          <p:cNvSpPr txBox="1"/>
          <p:nvPr>
            <p:ph type="ctrTitle"/>
          </p:nvPr>
        </p:nvSpPr>
        <p:spPr>
          <a:xfrm>
            <a:off x="3047802" y="2244725"/>
            <a:ext cx="182868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e160bfee6d_0_866"/>
          <p:cNvSpPr txBox="1"/>
          <p:nvPr>
            <p:ph idx="1" type="subTitle"/>
          </p:nvPr>
        </p:nvSpPr>
        <p:spPr>
          <a:xfrm>
            <a:off x="3047802" y="7204075"/>
            <a:ext cx="182868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e160bfee6d_0_866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e160bfee6d_0_866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e160bfee6d_0_866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60bfee6d_0_872"/>
          <p:cNvSpPr txBox="1"/>
          <p:nvPr>
            <p:ph type="title"/>
          </p:nvPr>
        </p:nvSpPr>
        <p:spPr>
          <a:xfrm>
            <a:off x="1663593" y="3419481"/>
            <a:ext cx="210297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e160bfee6d_0_872"/>
          <p:cNvSpPr txBox="1"/>
          <p:nvPr>
            <p:ph idx="1" type="body"/>
          </p:nvPr>
        </p:nvSpPr>
        <p:spPr>
          <a:xfrm>
            <a:off x="1663593" y="9178928"/>
            <a:ext cx="210297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e160bfee6d_0_872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e160bfee6d_0_872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e160bfee6d_0_872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60bfee6d_0_878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e160bfee6d_0_878"/>
          <p:cNvSpPr txBox="1"/>
          <p:nvPr>
            <p:ph idx="1" type="body"/>
          </p:nvPr>
        </p:nvSpPr>
        <p:spPr>
          <a:xfrm>
            <a:off x="1676291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e160bfee6d_0_878"/>
          <p:cNvSpPr txBox="1"/>
          <p:nvPr>
            <p:ph idx="2" type="body"/>
          </p:nvPr>
        </p:nvSpPr>
        <p:spPr>
          <a:xfrm>
            <a:off x="12343596" y="3651251"/>
            <a:ext cx="103626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e160bfee6d_0_878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e160bfee6d_0_878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e160bfee6d_0_878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0bfee6d_0_885"/>
          <p:cNvSpPr txBox="1"/>
          <p:nvPr>
            <p:ph type="title"/>
          </p:nvPr>
        </p:nvSpPr>
        <p:spPr>
          <a:xfrm>
            <a:off x="1679467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e160bfee6d_0_885"/>
          <p:cNvSpPr txBox="1"/>
          <p:nvPr>
            <p:ph idx="1" type="body"/>
          </p:nvPr>
        </p:nvSpPr>
        <p:spPr>
          <a:xfrm>
            <a:off x="1679469" y="3362325"/>
            <a:ext cx="103149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18" name="Google Shape;118;ge160bfee6d_0_885"/>
          <p:cNvSpPr txBox="1"/>
          <p:nvPr>
            <p:ph idx="2" type="body"/>
          </p:nvPr>
        </p:nvSpPr>
        <p:spPr>
          <a:xfrm>
            <a:off x="1679469" y="5010153"/>
            <a:ext cx="103149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e160bfee6d_0_885"/>
          <p:cNvSpPr txBox="1"/>
          <p:nvPr>
            <p:ph idx="3" type="body"/>
          </p:nvPr>
        </p:nvSpPr>
        <p:spPr>
          <a:xfrm>
            <a:off x="12343601" y="3362325"/>
            <a:ext cx="103656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20" name="Google Shape;120;ge160bfee6d_0_885"/>
          <p:cNvSpPr txBox="1"/>
          <p:nvPr>
            <p:ph idx="4" type="body"/>
          </p:nvPr>
        </p:nvSpPr>
        <p:spPr>
          <a:xfrm>
            <a:off x="12343601" y="5010153"/>
            <a:ext cx="103656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e160bfee6d_0_885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e160bfee6d_0_885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e160bfee6d_0_885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0bfee6d_0_89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e160bfee6d_0_89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e160bfee6d_0_89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e160bfee6d_0_89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60bfee6d_0_899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e160bfee6d_0_899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e160bfee6d_0_899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0bfee6d_0_903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e160bfee6d_0_903"/>
          <p:cNvSpPr txBox="1"/>
          <p:nvPr>
            <p:ph idx="1" type="body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136" name="Google Shape;136;ge160bfee6d_0_903"/>
          <p:cNvSpPr txBox="1"/>
          <p:nvPr>
            <p:ph idx="2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ge160bfee6d_0_90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e160bfee6d_0_90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e160bfee6d_0_90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0bfee6d_0_910"/>
          <p:cNvSpPr txBox="1"/>
          <p:nvPr>
            <p:ph type="title"/>
          </p:nvPr>
        </p:nvSpPr>
        <p:spPr>
          <a:xfrm>
            <a:off x="1679467" y="914400"/>
            <a:ext cx="7863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e160bfee6d_0_910"/>
          <p:cNvSpPr/>
          <p:nvPr>
            <p:ph idx="2" type="pic"/>
          </p:nvPr>
        </p:nvSpPr>
        <p:spPr>
          <a:xfrm>
            <a:off x="10365701" y="1974855"/>
            <a:ext cx="12343500" cy="9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ge160bfee6d_0_910"/>
          <p:cNvSpPr txBox="1"/>
          <p:nvPr>
            <p:ph idx="1" type="body"/>
          </p:nvPr>
        </p:nvSpPr>
        <p:spPr>
          <a:xfrm>
            <a:off x="1679467" y="4114801"/>
            <a:ext cx="7863900" cy="7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ge160bfee6d_0_910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e160bfee6d_0_910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e160bfee6d_0_910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0bfee6d_0_917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e160bfee6d_0_917"/>
          <p:cNvSpPr txBox="1"/>
          <p:nvPr>
            <p:ph idx="1" type="body"/>
          </p:nvPr>
        </p:nvSpPr>
        <p:spPr>
          <a:xfrm rot="5400000">
            <a:off x="7839922" y="-2512250"/>
            <a:ext cx="8702700" cy="210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e160bfee6d_0_917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e160bfee6d_0_917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e160bfee6d_0_917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160bfee6d_0_923"/>
          <p:cNvSpPr txBox="1"/>
          <p:nvPr>
            <p:ph type="title"/>
          </p:nvPr>
        </p:nvSpPr>
        <p:spPr>
          <a:xfrm rot="5400000">
            <a:off x="14265477" y="3913404"/>
            <a:ext cx="11623800" cy="52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e160bfee6d_0_923"/>
          <p:cNvSpPr txBox="1"/>
          <p:nvPr>
            <p:ph idx="1" type="body"/>
          </p:nvPr>
        </p:nvSpPr>
        <p:spPr>
          <a:xfrm rot="5400000">
            <a:off x="3598138" y="-1191695"/>
            <a:ext cx="11623800" cy="15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e160bfee6d_0_923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e160bfee6d_0_923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e160bfee6d_0_923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160bfee6d_0_854"/>
          <p:cNvSpPr txBox="1"/>
          <p:nvPr>
            <p:ph type="title"/>
          </p:nvPr>
        </p:nvSpPr>
        <p:spPr>
          <a:xfrm>
            <a:off x="1676291" y="730251"/>
            <a:ext cx="2102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e160bfee6d_0_854"/>
          <p:cNvSpPr txBox="1"/>
          <p:nvPr>
            <p:ph idx="1" type="body"/>
          </p:nvPr>
        </p:nvSpPr>
        <p:spPr>
          <a:xfrm>
            <a:off x="1676291" y="3651251"/>
            <a:ext cx="210297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e160bfee6d_0_854"/>
          <p:cNvSpPr txBox="1"/>
          <p:nvPr>
            <p:ph idx="10" type="dt"/>
          </p:nvPr>
        </p:nvSpPr>
        <p:spPr>
          <a:xfrm>
            <a:off x="1676291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e160bfee6d_0_854"/>
          <p:cNvSpPr txBox="1"/>
          <p:nvPr>
            <p:ph idx="11" type="ftr"/>
          </p:nvPr>
        </p:nvSpPr>
        <p:spPr>
          <a:xfrm>
            <a:off x="8076675" y="12712701"/>
            <a:ext cx="8229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e160bfee6d_0_854"/>
          <p:cNvSpPr txBox="1"/>
          <p:nvPr>
            <p:ph idx="12" type="sldNum"/>
          </p:nvPr>
        </p:nvSpPr>
        <p:spPr>
          <a:xfrm>
            <a:off x="17220080" y="12712701"/>
            <a:ext cx="5486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공식문서를 보는 이유와 방법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공식문서를 보는 이유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88c663a3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e288c663a3_0_0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라이브러리</a:t>
            </a:r>
            <a:r>
              <a:rPr lang="en-US" sz="4500">
                <a:solidFill>
                  <a:srgbClr val="53585F"/>
                </a:solidFill>
              </a:rPr>
              <a:t>는 만든 사람이 있다</a:t>
            </a:r>
            <a:r>
              <a:rPr lang="en-US" sz="4500">
                <a:solidFill>
                  <a:srgbClr val="53585F"/>
                </a:solidFill>
              </a:rPr>
              <a:t>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그들이 만든 </a:t>
            </a:r>
            <a:r>
              <a:rPr lang="en-US" sz="4500">
                <a:solidFill>
                  <a:srgbClr val="ED244A"/>
                </a:solidFill>
              </a:rPr>
              <a:t>목적</a:t>
            </a:r>
            <a:r>
              <a:rPr lang="en-US" sz="4500">
                <a:solidFill>
                  <a:srgbClr val="53585F"/>
                </a:solidFill>
              </a:rPr>
              <a:t>과 도구의 </a:t>
            </a:r>
            <a:r>
              <a:rPr lang="en-US" sz="4500">
                <a:solidFill>
                  <a:srgbClr val="ED244A"/>
                </a:solidFill>
              </a:rPr>
              <a:t>사용법</a:t>
            </a:r>
            <a:r>
              <a:rPr lang="en-US" sz="4500">
                <a:solidFill>
                  <a:srgbClr val="53585F"/>
                </a:solidFill>
              </a:rPr>
              <a:t>을 정리해뒀다.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책에서도 거의 </a:t>
            </a:r>
            <a:r>
              <a:rPr lang="en-US" sz="4500">
                <a:solidFill>
                  <a:srgbClr val="ED244A"/>
                </a:solidFill>
              </a:rPr>
              <a:t>공식문서</a:t>
            </a:r>
            <a:r>
              <a:rPr lang="en-US" sz="4500">
                <a:solidFill>
                  <a:srgbClr val="53585F"/>
                </a:solidFill>
              </a:rPr>
              <a:t>의 내용을 담는다.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(새로운 기술 / 언어에 대한 첫 한국어 책의 경우 대부분…)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1" name="Google Shape;171;ge288c663a3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288c663a3_0_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e288c663a3_0_6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친절</a:t>
            </a:r>
            <a:r>
              <a:rPr lang="en-US" sz="4500">
                <a:solidFill>
                  <a:srgbClr val="53585F"/>
                </a:solidFill>
              </a:rPr>
              <a:t>할 수도 있고, 친절하지 않을 수도 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한국어</a:t>
            </a:r>
            <a:r>
              <a:rPr lang="en-US" sz="4500">
                <a:solidFill>
                  <a:srgbClr val="53585F"/>
                </a:solidFill>
              </a:rPr>
              <a:t> 번역이 있을 수도 있고, 없을 수도 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ED244A"/>
                </a:solidFill>
              </a:rPr>
              <a:t>Tutorial</a:t>
            </a:r>
            <a:r>
              <a:rPr lang="en-US" sz="4500">
                <a:solidFill>
                  <a:srgbClr val="53585F"/>
                </a:solidFill>
              </a:rPr>
              <a:t>이 있을 수도 있고, 없을 수도 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리액트는 </a:t>
            </a:r>
            <a:r>
              <a:rPr lang="en-US" sz="4500">
                <a:solidFill>
                  <a:srgbClr val="ED244A"/>
                </a:solidFill>
              </a:rPr>
              <a:t>친절</a:t>
            </a:r>
            <a:r>
              <a:rPr lang="en-US" sz="4500">
                <a:solidFill>
                  <a:srgbClr val="53585F"/>
                </a:solidFill>
              </a:rPr>
              <a:t>하고, </a:t>
            </a:r>
            <a:r>
              <a:rPr lang="en-US" sz="4500">
                <a:solidFill>
                  <a:srgbClr val="ED244A"/>
                </a:solidFill>
              </a:rPr>
              <a:t>한국어</a:t>
            </a:r>
            <a:r>
              <a:rPr lang="en-US" sz="4500">
                <a:solidFill>
                  <a:srgbClr val="53585F"/>
                </a:solidFill>
              </a:rPr>
              <a:t> 번역도 거의 있고, </a:t>
            </a:r>
            <a:r>
              <a:rPr lang="en-US" sz="4500">
                <a:solidFill>
                  <a:srgbClr val="ED244A"/>
                </a:solidFill>
              </a:rPr>
              <a:t>Tutorial</a:t>
            </a:r>
            <a:r>
              <a:rPr lang="en-US" sz="4500">
                <a:solidFill>
                  <a:srgbClr val="53585F"/>
                </a:solidFill>
              </a:rPr>
              <a:t>도 있다.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78" name="Google Shape;178;ge288c663a3_0_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ge288c663a3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47502" y="9546614"/>
            <a:ext cx="1735758" cy="173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160bfee6d_0_849"/>
          <p:cNvSpPr/>
          <p:nvPr/>
        </p:nvSpPr>
        <p:spPr>
          <a:xfrm>
            <a:off x="2413000" y="3689648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>
                <a:solidFill>
                  <a:schemeClr val="dk1"/>
                </a:solidFill>
              </a:rPr>
              <a:t>공식문서를 보는 이유와 방법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4000">
                <a:solidFill>
                  <a:schemeClr val="dk1"/>
                </a:solidFill>
              </a:rPr>
              <a:t>방법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160bfee6d_0_84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60bfee6d_0_92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160bfee6d_0_929"/>
          <p:cNvSpPr/>
          <p:nvPr/>
        </p:nvSpPr>
        <p:spPr>
          <a:xfrm>
            <a:off x="2413000" y="3860800"/>
            <a:ext cx="17923501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이미 여러차례 봐왔다.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MDN / React Document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제각각의 흐름이 있다.(저자의 스타일… 잘 정리해보자)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2" name="Google Shape;192;ge160bfee6d_0_92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288c663a3_0_25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e288c663a3_0_25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공식문서를 보는 방법은 </a:t>
            </a:r>
            <a:r>
              <a:rPr lang="en-US" sz="4500">
                <a:solidFill>
                  <a:srgbClr val="ED244A"/>
                </a:solidFill>
              </a:rPr>
              <a:t>목적</a:t>
            </a:r>
            <a:r>
              <a:rPr lang="en-US" sz="4500">
                <a:solidFill>
                  <a:srgbClr val="53585F"/>
                </a:solidFill>
              </a:rPr>
              <a:t>에 따라 나뉜다.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바로 </a:t>
            </a:r>
            <a:r>
              <a:rPr lang="en-US" sz="4500">
                <a:solidFill>
                  <a:srgbClr val="ED244A"/>
                </a:solidFill>
              </a:rPr>
              <a:t>써보기 </a:t>
            </a:r>
            <a:r>
              <a:rPr lang="en-US" sz="4500">
                <a:solidFill>
                  <a:srgbClr val="53585F"/>
                </a:solidFill>
              </a:rPr>
              <a:t>vs </a:t>
            </a:r>
            <a:r>
              <a:rPr lang="en-US" sz="4500">
                <a:solidFill>
                  <a:srgbClr val="ED244A"/>
                </a:solidFill>
              </a:rPr>
              <a:t>이해</a:t>
            </a:r>
            <a:r>
              <a:rPr lang="en-US" sz="4500">
                <a:solidFill>
                  <a:srgbClr val="53585F"/>
                </a:solidFill>
              </a:rPr>
              <a:t> 해보기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써보기만 하고 이해하지 않을 수 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써보지 않고 이해만 해볼 수도 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써보면서 이해할 수도 있다.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이해 먼저하고 써볼 수도 있다.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199" name="Google Shape;199;ge288c663a3_0_25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288c663a3_0_1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e288c663a3_0_19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맛보기를 했으니(</a:t>
            </a:r>
            <a:r>
              <a:rPr lang="en-US" sz="4500">
                <a:solidFill>
                  <a:srgbClr val="ED244A"/>
                </a:solidFill>
              </a:rPr>
              <a:t>써봤으니</a:t>
            </a:r>
            <a:r>
              <a:rPr lang="en-US" sz="4500">
                <a:solidFill>
                  <a:srgbClr val="53585F"/>
                </a:solidFill>
              </a:rPr>
              <a:t>) </a:t>
            </a:r>
            <a:r>
              <a:rPr lang="en-US" sz="4500">
                <a:solidFill>
                  <a:srgbClr val="ED244A"/>
                </a:solidFill>
              </a:rPr>
              <a:t>토픽별</a:t>
            </a:r>
            <a:r>
              <a:rPr lang="en-US" sz="4500">
                <a:solidFill>
                  <a:srgbClr val="53585F"/>
                </a:solidFill>
              </a:rPr>
              <a:t>로 훑어보며 </a:t>
            </a:r>
            <a:r>
              <a:rPr lang="en-US" sz="4500">
                <a:solidFill>
                  <a:srgbClr val="ED244A"/>
                </a:solidFill>
              </a:rPr>
              <a:t>이해</a:t>
            </a:r>
            <a:r>
              <a:rPr lang="en-US" sz="4500">
                <a:solidFill>
                  <a:srgbClr val="53585F"/>
                </a:solidFill>
              </a:rPr>
              <a:t>해본다.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문서 + 예제 적용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모든 것은 연습 / </a:t>
            </a:r>
            <a:r>
              <a:rPr lang="en-US" sz="4500">
                <a:solidFill>
                  <a:srgbClr val="ED244A"/>
                </a:solidFill>
              </a:rPr>
              <a:t>반복</a:t>
            </a:r>
            <a:endParaRPr sz="4500">
              <a:solidFill>
                <a:srgbClr val="ED244A"/>
              </a:solidFill>
            </a:endParaRPr>
          </a:p>
        </p:txBody>
      </p:sp>
      <p:sp>
        <p:nvSpPr>
          <p:cNvPr id="206" name="Google Shape;206;ge288c663a3_0_1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288c663a3_0_1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e288c663a3_0_13"/>
          <p:cNvSpPr/>
          <p:nvPr/>
        </p:nvSpPr>
        <p:spPr>
          <a:xfrm>
            <a:off x="2413000" y="3860800"/>
            <a:ext cx="179235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리액트를 </a:t>
            </a:r>
            <a:r>
              <a:rPr lang="en-US" sz="4500">
                <a:solidFill>
                  <a:srgbClr val="ED244A"/>
                </a:solidFill>
              </a:rPr>
              <a:t>시작</a:t>
            </a:r>
            <a:r>
              <a:rPr lang="en-US" sz="4500">
                <a:solidFill>
                  <a:srgbClr val="53585F"/>
                </a:solidFill>
              </a:rPr>
              <a:t>으로(이 또한 연습임)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여러 </a:t>
            </a:r>
            <a:r>
              <a:rPr lang="en-US" sz="4500">
                <a:solidFill>
                  <a:srgbClr val="ED244A"/>
                </a:solidFill>
              </a:rPr>
              <a:t>라이브러리들</a:t>
            </a:r>
            <a:r>
              <a:rPr lang="en-US" sz="4500">
                <a:solidFill>
                  <a:srgbClr val="53585F"/>
                </a:solidFill>
              </a:rPr>
              <a:t>의 공식문서를 보면서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바로 써보기 / 이해 해보기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두가지 방식을 섞어서 연습 / </a:t>
            </a:r>
            <a:r>
              <a:rPr lang="en-US" sz="4500">
                <a:solidFill>
                  <a:srgbClr val="ED244A"/>
                </a:solidFill>
              </a:rPr>
              <a:t>반복</a:t>
            </a:r>
            <a:r>
              <a:rPr lang="en-US" sz="4500">
                <a:solidFill>
                  <a:srgbClr val="53585F"/>
                </a:solidFill>
              </a:rPr>
              <a:t> 해보자</a:t>
            </a:r>
            <a:endParaRPr sz="4500">
              <a:solidFill>
                <a:srgbClr val="53585F"/>
              </a:solidFill>
            </a:endParaRPr>
          </a:p>
        </p:txBody>
      </p:sp>
      <p:sp>
        <p:nvSpPr>
          <p:cNvPr id="213" name="Google Shape;213;ge288c663a3_0_1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420f09d38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e420f09d38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공식문서를 보는 이유와 방법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420f09d38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e420f09d38_0_0"/>
          <p:cNvSpPr/>
          <p:nvPr/>
        </p:nvSpPr>
        <p:spPr>
          <a:xfrm>
            <a:off x="2496874" y="56826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e420f09d38_0_0"/>
          <p:cNvSpPr/>
          <p:nvPr/>
        </p:nvSpPr>
        <p:spPr>
          <a:xfrm>
            <a:off x="10878874" y="56826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e420f09d38_0_0"/>
          <p:cNvSpPr/>
          <p:nvPr/>
        </p:nvSpPr>
        <p:spPr>
          <a:xfrm>
            <a:off x="2514834" y="60246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공식문서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e420f09d3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61147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e420f09d38_0_0"/>
          <p:cNvSpPr/>
          <p:nvPr/>
        </p:nvSpPr>
        <p:spPr>
          <a:xfrm>
            <a:off x="10896834" y="60246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라이브러리 설명서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420f09d38_0_0"/>
          <p:cNvSpPr/>
          <p:nvPr/>
        </p:nvSpPr>
        <p:spPr>
          <a:xfrm>
            <a:off x="2496874" y="7404312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e420f09d38_0_0"/>
          <p:cNvSpPr/>
          <p:nvPr/>
        </p:nvSpPr>
        <p:spPr>
          <a:xfrm>
            <a:off x="10878874" y="7404312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e420f09d38_0_0"/>
          <p:cNvSpPr/>
          <p:nvPr/>
        </p:nvSpPr>
        <p:spPr>
          <a:xfrm>
            <a:off x="2514834" y="7746259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공식문서 읽기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e420f09d3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938" y="7836412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e420f09d38_0_0"/>
          <p:cNvSpPr/>
          <p:nvPr/>
        </p:nvSpPr>
        <p:spPr>
          <a:xfrm>
            <a:off x="10896834" y="7746259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리액트로 시작 후 반복 숙달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