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rwEtK4BhBuqfWydzOwEpimpLk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6e35e7f7c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f6e35e7f7c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6e35e7f7c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f6e35e7f7c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6e35e7f7c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f6e35e7f7c_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6e35e7f7c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f6e35e7f7c_0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6e35e7f7c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f6e35e7f7c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6e35e7f7c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f6e35e7f7c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6e35e7f7c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f6e35e7f7c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6e35e7f7c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f6e35e7f7c_0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6e35e7f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f6e35e7f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6e35e7f7c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f6e35e7f7c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6e35e7f7c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f6e35e7f7c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6e35e7f7c_0_2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f6e35e7f7c_0_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6e35e7f7c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f6e35e7f7c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6e35e7f7c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f6e35e7f7c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6e35e7f7c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f6e35e7f7c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6e35e7f7c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f6e35e7f7c_0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6e35e7f7c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f6e35e7f7c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4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0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0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0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80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hyperlink" Target="https://studio.apollographql.com/sandbox/schema/reference/inputs/users_insert_inpu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raphql.org/learn/schema/" TargetMode="External"/><Relationship Id="rId5" Type="http://schemas.openxmlformats.org/officeDocument/2006/relationships/hyperlink" Target="https://graphql-kr.github.io/learn/schema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studio.apollographql.com/sandbox/schema/reference/scalar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studio.apollographql.com/sandbox/schema/reference/enum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2413000" y="3689648"/>
            <a:ext cx="17526000" cy="248786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i="0" lang="en-US" sz="7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GraphQL 기본 3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4000">
                <a:solidFill>
                  <a:schemeClr val="dk1"/>
                </a:solidFill>
              </a:rPr>
              <a:t>Apollo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448184" y="12996000"/>
            <a:ext cx="5486043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6e35e7f7c_0_14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6e35e7f7c_0_14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gf6e35e7f7c_0_14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조합 Quiz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[String]: null:   / []:   / [‘a’, ‘b’]:    [‘a’, null, ‘b’]:  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[String!] : null:   / []:   / [‘a’, ‘b’]:    [‘a’, null, ‘b’]:  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[String]! : null:   / []:   / [‘a’, ‘b’]:    [‘a’, null, ‘b’]:  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[String!]!: null:   / []:   / [‘a’, ‘b’]:    [‘a’, null, ‘b’]:  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6e35e7f7c_0_15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f6e35e7f7c_0_15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gf6e35e7f7c_0_15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조합 Quiz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[String]: null: O / []: O / [‘a’, ‘b’]: O  [‘a’, null, ‘b’]: O  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[String!] : null:   / []:   / [‘a’, ‘b’]:    [‘a’, null, ‘b’]:  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[String]! : null:   / []:   / [‘a’, ‘b’]:    [‘a’, null, ‘b’]:  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[String!]!: null:   / []:   / [‘a’, ‘b’]:    [‘a’, null, ‘b’]:  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6e35e7f7c_0_15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f6e35e7f7c_0_15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gf6e35e7f7c_0_15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조합 Quiz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[String]: null: O / []: O / [‘a’, ‘b’]: O  [‘a’, null, ‘b’]: O  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[String!] : null: O / []: O / [‘a’, ‘b’]: O  [‘a’, null, ‘b’]: X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[String]! : null:   / []:   / [‘a’, ‘b’]:    [‘a’, null, ‘b’]:  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[String!]!: null:   / []:   / [‘a’, ‘b’]:    [‘a’, null, ‘b’]:  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6e35e7f7c_0_16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f6e35e7f7c_0_16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gf6e35e7f7c_0_16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조합 Quiz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[String]: null: O / []: O / [‘a’, ‘b’]: O  [‘a’, null, ‘b’]: O  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[String!] : null: O / []: O / [‘a’, ‘b’]: O  [‘a’, null, ‘b’]: X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[String]! : null: X / []: O / [‘a’, ‘b’]: O  [‘a’, null, ‘b’]: O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[String!]!: null:   / []:   / [‘a’, ‘b’]:    [‘a’, null, ‘b’]:  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6e35e7f7c_0_17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f6e35e7f7c_0_17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gf6e35e7f7c_0_17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조합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[String]: null: O / []: O / [‘a’, ‘b’]: O  [‘a’, null, ‘b’]: O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[String!] : null: O / []: O / [‘a’, ‘b’]: O  [‘a’, null, ‘b’]: X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[String]! : null: X / []: O / [‘a’, ‘b’]: O  [‘a’, null, ‘b’]: O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[String!]!: null: X / []: O / [‘a’, ‘b’]: O  [‘a’, null, ‘b’]: X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6e35e7f7c_0_17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f6e35e7f7c_0_17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gf6e35e7f7c_0_17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인터페이스(interface)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특정 필드들을 포함하는 추상 타입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해당 인터페이스를 구현(implements)한 타입들이 가져야 할 필드 정의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Inline Fragments 가 Interface나 Union 타입에서 쓰인다고 했었음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swapi Node 보기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6e35e7f7c_0_18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f6e35e7f7c_0_18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gf6e35e7f7c_0_18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유니온 타입(Union types)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인터페이스와 유사하지만 타입 간의 공통 필드를 특정하지 않음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union SearchResult = Human | Droid | Starship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6e35e7f7c_0_18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f6e35e7f7c_0_18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gf6e35e7f7c_0_18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입력 타입(Input types)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뮤테이션으</a:t>
            </a:r>
            <a:r>
              <a:rPr lang="en-US" sz="4500">
                <a:solidFill>
                  <a:srgbClr val="53585F"/>
                </a:solidFill>
              </a:rPr>
              <a:t>로 생성될 </a:t>
            </a:r>
            <a:r>
              <a:rPr lang="en-US" sz="4500">
                <a:solidFill>
                  <a:srgbClr val="53585F"/>
                </a:solidFill>
              </a:rPr>
              <a:t>복잡</a:t>
            </a:r>
            <a:r>
              <a:rPr lang="en-US" sz="4500">
                <a:solidFill>
                  <a:srgbClr val="53585F"/>
                </a:solidFill>
              </a:rPr>
              <a:t>한 객체를 쉽게 전달 가능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input ReviewInput {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	stars: Int!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	commentary: String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https://studio.apollographql.com/sandbox/schema/reference/inputs/users_insert_input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6e35e7f7c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정리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f6e35e7f7c_0_0"/>
          <p:cNvSpPr/>
          <p:nvPr/>
        </p:nvSpPr>
        <p:spPr>
          <a:xfrm>
            <a:off x="2415187" y="5463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f6e35e7f7c_0_0"/>
          <p:cNvSpPr/>
          <p:nvPr/>
        </p:nvSpPr>
        <p:spPr>
          <a:xfrm>
            <a:off x="10797187" y="5463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f6e35e7f7c_0_0"/>
          <p:cNvSpPr/>
          <p:nvPr/>
        </p:nvSpPr>
        <p:spPr>
          <a:xfrm>
            <a:off x="2433146" y="5805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타입 시스템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gf6e35e7f7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6250" y="5895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f6e35e7f7c_0_0"/>
          <p:cNvSpPr/>
          <p:nvPr/>
        </p:nvSpPr>
        <p:spPr>
          <a:xfrm>
            <a:off x="10815146" y="5805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객체 타입과 필드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f6e35e7f7c_0_0"/>
          <p:cNvSpPr/>
          <p:nvPr/>
        </p:nvSpPr>
        <p:spPr>
          <a:xfrm>
            <a:off x="2413000" y="3876040"/>
            <a:ext cx="160353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GraphQL </a:t>
            </a:r>
            <a:r>
              <a:rPr lang="en-US" sz="4500">
                <a:solidFill>
                  <a:srgbClr val="53585F"/>
                </a:solidFill>
              </a:rPr>
              <a:t>기본 3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f6e35e7f7c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gf6e35e7f7c_0_0"/>
          <p:cNvSpPr/>
          <p:nvPr/>
        </p:nvSpPr>
        <p:spPr>
          <a:xfrm>
            <a:off x="2420674" y="7309187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f6e35e7f7c_0_0"/>
          <p:cNvSpPr/>
          <p:nvPr/>
        </p:nvSpPr>
        <p:spPr>
          <a:xfrm>
            <a:off x="10802674" y="7309187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f6e35e7f7c_0_0"/>
          <p:cNvSpPr/>
          <p:nvPr/>
        </p:nvSpPr>
        <p:spPr>
          <a:xfrm>
            <a:off x="2438634" y="7651134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특별한 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f6e35e7f7c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7741287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f6e35e7f7c_0_0"/>
          <p:cNvSpPr/>
          <p:nvPr/>
        </p:nvSpPr>
        <p:spPr>
          <a:xfrm>
            <a:off x="10820634" y="7651134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쿼리 타입 / 뮤테이션 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f6e35e7f7c_0_0"/>
          <p:cNvSpPr/>
          <p:nvPr/>
        </p:nvSpPr>
        <p:spPr>
          <a:xfrm>
            <a:off x="2420674" y="915340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f6e35e7f7c_0_0"/>
          <p:cNvSpPr/>
          <p:nvPr/>
        </p:nvSpPr>
        <p:spPr>
          <a:xfrm>
            <a:off x="10802674" y="915340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f6e35e7f7c_0_0"/>
          <p:cNvSpPr/>
          <p:nvPr/>
        </p:nvSpPr>
        <p:spPr>
          <a:xfrm>
            <a:off x="2438634" y="949534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스칼라 타입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f6e35e7f7c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1738" y="958550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f6e35e7f7c_0_0"/>
          <p:cNvSpPr/>
          <p:nvPr/>
        </p:nvSpPr>
        <p:spPr>
          <a:xfrm>
            <a:off x="10820634" y="949534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구체적 데이터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f6e35e7f7c_0_0"/>
          <p:cNvSpPr/>
          <p:nvPr/>
        </p:nvSpPr>
        <p:spPr>
          <a:xfrm>
            <a:off x="2438624" y="10896550"/>
            <a:ext cx="5715000" cy="1164000"/>
          </a:xfrm>
          <a:prstGeom prst="roundRect">
            <a:avLst>
              <a:gd fmla="val 1636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f6e35e7f7c_0_0"/>
          <p:cNvSpPr/>
          <p:nvPr/>
        </p:nvSpPr>
        <p:spPr>
          <a:xfrm>
            <a:off x="10820624" y="10896550"/>
            <a:ext cx="7620000" cy="1164000"/>
          </a:xfrm>
          <a:prstGeom prst="roundRect">
            <a:avLst>
              <a:gd fmla="val 16366" name="adj"/>
            </a:avLst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f6e35e7f7c_0_0"/>
          <p:cNvSpPr/>
          <p:nvPr/>
        </p:nvSpPr>
        <p:spPr>
          <a:xfrm>
            <a:off x="2456584" y="11238496"/>
            <a:ext cx="5715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7391FF"/>
                </a:solidFill>
              </a:rPr>
              <a:t>기타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f6e35e7f7c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19688" y="11328650"/>
            <a:ext cx="2603500" cy="2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f6e35e7f7c_0_0"/>
          <p:cNvSpPr/>
          <p:nvPr/>
        </p:nvSpPr>
        <p:spPr>
          <a:xfrm>
            <a:off x="10838584" y="11238496"/>
            <a:ext cx="7620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00" lIns="12700" spcFirstLastPara="1" rIns="1270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FFFFFF"/>
                </a:solidFill>
              </a:rPr>
              <a:t>인터페이스 / 유니온 / 인풋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6e35e7f7c_0_10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6e35e7f7c_0_10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gf6e35e7f7c_0_10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스키마 &amp; 타입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4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https://graphql.org/learn/schema/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4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https://graphql-kr.github.io/learn/schema/</a:t>
            </a:r>
            <a:r>
              <a:rPr b="0" i="0" lang="en-US" sz="4500" u="none" cap="none" strike="noStrike">
                <a:solidFill>
                  <a:srgbClr val="53585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6e35e7f7c_0_11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f6e35e7f7c_0_11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gf6e35e7f7c_0_11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타입 시스템 / 타입언어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GraphQL schema language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객체 타입과 필드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type </a:t>
            </a:r>
            <a:r>
              <a:rPr lang="en-US" sz="4500">
                <a:solidFill>
                  <a:srgbClr val="53585F"/>
                </a:solidFill>
              </a:rPr>
              <a:t>Character</a:t>
            </a:r>
            <a:r>
              <a:rPr lang="en-US" sz="4500">
                <a:solidFill>
                  <a:srgbClr val="53585F"/>
                </a:solidFill>
              </a:rPr>
              <a:t> {</a:t>
            </a:r>
            <a:endParaRPr sz="4500">
              <a:solidFill>
                <a:srgbClr val="53585F"/>
              </a:solidFill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name: String!</a:t>
            </a:r>
            <a:endParaRPr sz="4500">
              <a:solidFill>
                <a:srgbClr val="53585F"/>
              </a:solidFill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appearsIn: [Episode]!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}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e35e7f7c_0_269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f6e35e7f7c_0_269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gf6e35e7f7c_0_269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객체 타입의 모든 필드는 0개 이상의 인수를 가질 수 있음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type Starshipt {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	id: ID!</a:t>
            </a:r>
            <a:endParaRPr sz="4500">
              <a:solidFill>
                <a:srgbClr val="53585F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name: String!</a:t>
            </a:r>
            <a:endParaRPr sz="4500">
              <a:solidFill>
                <a:srgbClr val="53585F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length(unit: LengthUnit = METER): Float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}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6e35e7f7c_0_116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f6e35e7f7c_0_116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gf6e35e7f7c_0_116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스키마 대부분의 타입은 일반 객체 타입</a:t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특별한 타입 2가지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쿼리 타입 &amp; 뮤테이션 타입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type Query 에 우리가 조회하고자 하는 필드가 있어야 함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swapi schema 체크 / spaceX schema 체크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6e35e7f7c_0_12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6e35e7f7c_0_12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gf6e35e7f7c_0_122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스칼라 타입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객체 타입은 이름과 필드를 가짐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타입을 타고타고 가다가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결국 쿼리의 끝에선 구체적인 데이터로 해석되어야함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기본 제공 Int / Float / String / Boolean / ID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선언도 가능 scalar Date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https://studio.apollographql.com/sandbox/schema/reference/scalars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6e35e7f7c_0_128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f6e35e7f7c_0_12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gf6e35e7f7c_0_128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스칼라 타입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객체 타입은 이름과 필드를 가짐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타입을 타고타고 가다가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결국 쿼리의 끝에선 구체적인 데이터로 해석되어야함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기본 타입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Int / Float / String / Boolean / ID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6e35e7f7c_0_13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f6e35e7f7c_0_13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gf6e35e7f7c_0_134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특별한 종류의 스칼라 타입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열거형 타입(Enumeration types)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enum Episode {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	NEWHOPE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	EMPIRE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	JEDI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}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(</a:t>
            </a:r>
            <a:r>
              <a:rPr lang="en-US" sz="4500" u="sng">
                <a:solidFill>
                  <a:schemeClr val="hlink"/>
                </a:solidFill>
                <a:hlinkClick r:id="rId4"/>
              </a:rPr>
              <a:t>https://studio.apollographql.com/sandbox/schema/reference/enums</a:t>
            </a:r>
            <a:r>
              <a:rPr lang="en-US" sz="4500">
                <a:solidFill>
                  <a:srgbClr val="53585F"/>
                </a:solidFill>
              </a:rPr>
              <a:t>)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6e35e7f7c_0_14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f6e35e7f7c_0_14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gf6e35e7f7c_0_140"/>
          <p:cNvSpPr/>
          <p:nvPr/>
        </p:nvSpPr>
        <p:spPr>
          <a:xfrm>
            <a:off x="2413000" y="3860800"/>
            <a:ext cx="17620200" cy="8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리스트 / Non-Null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일종의 유효성 검사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리스트는 [String]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-US" sz="4500">
                <a:solidFill>
                  <a:srgbClr val="53585F"/>
                </a:solidFill>
              </a:rPr>
              <a:t>Non-Null은 String!</a:t>
            </a:r>
            <a:endParaRPr sz="4500">
              <a:solidFill>
                <a:srgbClr val="53585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