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13716000" cx="243824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966">
          <p15:clr>
            <a:srgbClr val="A4A3A4"/>
          </p15:clr>
        </p15:guide>
        <p15:guide id="2" pos="13123">
          <p15:clr>
            <a:srgbClr val="A4A3A4"/>
          </p15:clr>
        </p15:guide>
        <p15:guide id="3" orient="horz" pos="7813">
          <p15:clr>
            <a:srgbClr val="A4A3A4"/>
          </p15:clr>
        </p15:guide>
        <p15:guide id="4" pos="12533">
          <p15:clr>
            <a:srgbClr val="A4A3A4"/>
          </p15:clr>
        </p15:guide>
        <p15:guide id="5" orient="horz" pos="1871">
          <p15:clr>
            <a:srgbClr val="A4A3A4"/>
          </p15:clr>
        </p15:guide>
        <p15:guide id="6" orient="horz" pos="2415">
          <p15:clr>
            <a:srgbClr val="A4A3A4"/>
          </p15:clr>
        </p15:guide>
        <p15:guide id="7" pos="1511">
          <p15:clr>
            <a:srgbClr val="A4A3A4"/>
          </p15:clr>
        </p15:guide>
        <p15:guide id="8" orient="horz" pos="918">
          <p15:clr>
            <a:srgbClr val="A4A3A4"/>
          </p15:clr>
        </p15:guide>
        <p15:guide id="9" pos="3733">
          <p15:clr>
            <a:srgbClr val="A4A3A4"/>
          </p15:clr>
        </p15:guide>
        <p15:guide id="10" pos="115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6" roundtripDataSignature="AMtx7miFYH+rwUYBqjEayCRuWY5Qi/XCi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66"/>
        <p:guide pos="13123"/>
        <p:guide pos="7813" orient="horz"/>
        <p:guide pos="12533"/>
        <p:guide pos="1871" orient="horz"/>
        <p:guide pos="2415" orient="horz"/>
        <p:guide pos="1511"/>
        <p:guide pos="918" orient="horz"/>
        <p:guide pos="3733"/>
        <p:guide pos="115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e407bf3096_1_9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8" name="Google Shape;148;ge407bf3096_1_9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f1992ac80a_0_17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2" name="Google Shape;92;gf1992ac80a_0_17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faaa30ff53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9" name="Google Shape;99;gfaaa30ff53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faaa30ff53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6" name="Google Shape;106;gfaaa30ff53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faaa30ff53_0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3" name="Google Shape;113;gfaaa30ff53_0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faaa30ff53_0_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0" name="Google Shape;120;gfaaa30ff53_0_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faaa30ff53_0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7" name="Google Shape;127;gfaaa30ff53_0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faaa30ff53_0_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4" name="Google Shape;134;gfaaa30ff53_0_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faaa30ff53_0_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1" name="Google Shape;141;gfaaa30ff53_0_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9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9"/>
          <p:cNvSpPr txBox="1"/>
          <p:nvPr>
            <p:ph idx="1" type="body"/>
          </p:nvPr>
        </p:nvSpPr>
        <p:spPr>
          <a:xfrm>
            <a:off x="1676291" y="3651251"/>
            <a:ext cx="21029830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9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8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8"/>
          <p:cNvSpPr txBox="1"/>
          <p:nvPr>
            <p:ph idx="1" type="body"/>
          </p:nvPr>
        </p:nvSpPr>
        <p:spPr>
          <a:xfrm rot="5400000">
            <a:off x="7839868" y="-2512326"/>
            <a:ext cx="8702677" cy="21029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8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9"/>
          <p:cNvSpPr txBox="1"/>
          <p:nvPr>
            <p:ph type="title"/>
          </p:nvPr>
        </p:nvSpPr>
        <p:spPr>
          <a:xfrm rot="5400000">
            <a:off x="14265559" y="3913364"/>
            <a:ext cx="11623677" cy="52574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9"/>
          <p:cNvSpPr txBox="1"/>
          <p:nvPr>
            <p:ph idx="1" type="body"/>
          </p:nvPr>
        </p:nvSpPr>
        <p:spPr>
          <a:xfrm rot="5400000">
            <a:off x="3598253" y="-1191703"/>
            <a:ext cx="11623677" cy="154675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9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0"/>
          <p:cNvSpPr txBox="1"/>
          <p:nvPr>
            <p:ph type="ctrTitle"/>
          </p:nvPr>
        </p:nvSpPr>
        <p:spPr>
          <a:xfrm>
            <a:off x="3047802" y="2244725"/>
            <a:ext cx="18286810" cy="4775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0"/>
          <p:cNvSpPr txBox="1"/>
          <p:nvPr>
            <p:ph idx="1" type="subTitle"/>
          </p:nvPr>
        </p:nvSpPr>
        <p:spPr>
          <a:xfrm>
            <a:off x="3047802" y="7204075"/>
            <a:ext cx="18286810" cy="3311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24" name="Google Shape;24;p30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0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0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1"/>
          <p:cNvSpPr txBox="1"/>
          <p:nvPr>
            <p:ph type="title"/>
          </p:nvPr>
        </p:nvSpPr>
        <p:spPr>
          <a:xfrm>
            <a:off x="1663593" y="3419481"/>
            <a:ext cx="21029830" cy="57054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1"/>
          <p:cNvSpPr txBox="1"/>
          <p:nvPr>
            <p:ph idx="1" type="body"/>
          </p:nvPr>
        </p:nvSpPr>
        <p:spPr>
          <a:xfrm>
            <a:off x="1663593" y="9178928"/>
            <a:ext cx="21029830" cy="30003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31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1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1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2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2"/>
          <p:cNvSpPr txBox="1"/>
          <p:nvPr>
            <p:ph idx="1" type="body"/>
          </p:nvPr>
        </p:nvSpPr>
        <p:spPr>
          <a:xfrm>
            <a:off x="1676291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2"/>
          <p:cNvSpPr txBox="1"/>
          <p:nvPr>
            <p:ph idx="2" type="body"/>
          </p:nvPr>
        </p:nvSpPr>
        <p:spPr>
          <a:xfrm>
            <a:off x="12343596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2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2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2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3"/>
          <p:cNvSpPr txBox="1"/>
          <p:nvPr>
            <p:ph type="title"/>
          </p:nvPr>
        </p:nvSpPr>
        <p:spPr>
          <a:xfrm>
            <a:off x="1679467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3"/>
          <p:cNvSpPr txBox="1"/>
          <p:nvPr>
            <p:ph idx="1" type="body"/>
          </p:nvPr>
        </p:nvSpPr>
        <p:spPr>
          <a:xfrm>
            <a:off x="1679469" y="3362325"/>
            <a:ext cx="10314902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3" name="Google Shape;43;p33"/>
          <p:cNvSpPr txBox="1"/>
          <p:nvPr>
            <p:ph idx="2" type="body"/>
          </p:nvPr>
        </p:nvSpPr>
        <p:spPr>
          <a:xfrm>
            <a:off x="1679469" y="5010153"/>
            <a:ext cx="10314902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3"/>
          <p:cNvSpPr txBox="1"/>
          <p:nvPr>
            <p:ph idx="3" type="body"/>
          </p:nvPr>
        </p:nvSpPr>
        <p:spPr>
          <a:xfrm>
            <a:off x="12343601" y="3362325"/>
            <a:ext cx="10365701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5" name="Google Shape;45;p33"/>
          <p:cNvSpPr txBox="1"/>
          <p:nvPr>
            <p:ph idx="4" type="body"/>
          </p:nvPr>
        </p:nvSpPr>
        <p:spPr>
          <a:xfrm>
            <a:off x="12343601" y="5010153"/>
            <a:ext cx="10365701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3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3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3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4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4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4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5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5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5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6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6"/>
          <p:cNvSpPr txBox="1"/>
          <p:nvPr>
            <p:ph idx="1" type="body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6350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1pPr>
            <a:lvl2pPr indent="-584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  <a:defRPr sz="5600"/>
            </a:lvl2pPr>
            <a:lvl3pPr indent="-533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3pPr>
            <a:lvl4pPr indent="-482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482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6pPr>
            <a:lvl7pPr indent="-482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7pPr>
            <a:lvl8pPr indent="-482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8pPr>
            <a:lvl9pPr indent="-482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9pPr>
          </a:lstStyle>
          <a:p/>
        </p:txBody>
      </p:sp>
      <p:sp>
        <p:nvSpPr>
          <p:cNvPr id="61" name="Google Shape;61;p36"/>
          <p:cNvSpPr txBox="1"/>
          <p:nvPr>
            <p:ph idx="2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2" name="Google Shape;62;p36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6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6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7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7"/>
          <p:cNvSpPr/>
          <p:nvPr>
            <p:ph idx="2" type="pic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7"/>
          <p:cNvSpPr txBox="1"/>
          <p:nvPr>
            <p:ph idx="1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9" name="Google Shape;69;p37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7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7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8"/>
          <p:cNvSpPr txBox="1"/>
          <p:nvPr>
            <p:ph idx="1" type="body"/>
          </p:nvPr>
        </p:nvSpPr>
        <p:spPr>
          <a:xfrm>
            <a:off x="1676291" y="3651251"/>
            <a:ext cx="21029830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8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7.png"/><Relationship Id="rId6" Type="http://schemas.openxmlformats.org/officeDocument/2006/relationships/image" Target="../media/image3.png"/><Relationship Id="rId7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hyperlink" Target="https://nextjs.org/docs/authentication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hyperlink" Target="https://nextjs.org/docs/testing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hyperlink" Target="https://nextjs.org/docs/advanced-features/preview-mode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hyperlink" Target="https://nextjs.org/docs/advanced-features/dynamic-import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hyperlink" Target="https://nextjs.org/docs/advanced-features/static-html-export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hyperlink" Target="https://nextjs.org/docs/advanced-features/module-path-alias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0"/>
          <p:cNvSpPr/>
          <p:nvPr/>
        </p:nvSpPr>
        <p:spPr>
          <a:xfrm>
            <a:off x="2413000" y="3689648"/>
            <a:ext cx="17526000" cy="248786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b="1" i="0" lang="en-US" sz="7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Next.js </a:t>
            </a:r>
            <a:r>
              <a:rPr b="1" lang="en-US" sz="7500">
                <a:solidFill>
                  <a:schemeClr val="dk1"/>
                </a:solidFill>
              </a:rPr>
              <a:t>실제</a:t>
            </a:r>
            <a:r>
              <a:rPr b="1" i="0" lang="en-US" sz="7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2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ED234B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b="1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Next.js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0"/>
          <p:cNvSpPr txBox="1"/>
          <p:nvPr>
            <p:ph idx="12" type="sldNum"/>
          </p:nvPr>
        </p:nvSpPr>
        <p:spPr>
          <a:xfrm>
            <a:off x="9448184" y="12996000"/>
            <a:ext cx="5486043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407bf3096_1_93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정리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ge407bf3096_1_93"/>
          <p:cNvSpPr/>
          <p:nvPr/>
        </p:nvSpPr>
        <p:spPr>
          <a:xfrm>
            <a:off x="2415187" y="5463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ge407bf3096_1_93"/>
          <p:cNvSpPr/>
          <p:nvPr/>
        </p:nvSpPr>
        <p:spPr>
          <a:xfrm>
            <a:off x="10797187" y="5463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ge407bf3096_1_93"/>
          <p:cNvSpPr/>
          <p:nvPr/>
        </p:nvSpPr>
        <p:spPr>
          <a:xfrm>
            <a:off x="2433146" y="5805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인증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ge407bf3096_1_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96250" y="5895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ge407bf3096_1_93"/>
          <p:cNvSpPr/>
          <p:nvPr/>
        </p:nvSpPr>
        <p:spPr>
          <a:xfrm>
            <a:off x="10815146" y="5805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클라이언트 사이드 / 서버 사이드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ge407bf3096_1_93"/>
          <p:cNvSpPr/>
          <p:nvPr/>
        </p:nvSpPr>
        <p:spPr>
          <a:xfrm>
            <a:off x="2413000" y="3876040"/>
            <a:ext cx="160353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0" lang="en-US" sz="4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Next.js </a:t>
            </a:r>
            <a:r>
              <a:rPr lang="en-US" sz="4500">
                <a:solidFill>
                  <a:srgbClr val="53585F"/>
                </a:solidFill>
              </a:rPr>
              <a:t>실제</a:t>
            </a:r>
            <a:r>
              <a:rPr b="0" i="0" lang="en-US" sz="4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 2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ge407bf3096_1_93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ge407bf3096_1_93"/>
          <p:cNvSpPr/>
          <p:nvPr/>
        </p:nvSpPr>
        <p:spPr>
          <a:xfrm>
            <a:off x="2420674" y="7309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ge407bf3096_1_93"/>
          <p:cNvSpPr/>
          <p:nvPr/>
        </p:nvSpPr>
        <p:spPr>
          <a:xfrm>
            <a:off x="10802674" y="7309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ge407bf3096_1_93"/>
          <p:cNvSpPr/>
          <p:nvPr/>
        </p:nvSpPr>
        <p:spPr>
          <a:xfrm>
            <a:off x="2438634" y="7651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Testing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" name="Google Shape;161;ge407bf3096_1_9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01738" y="7741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ge407bf3096_1_93"/>
          <p:cNvSpPr/>
          <p:nvPr/>
        </p:nvSpPr>
        <p:spPr>
          <a:xfrm>
            <a:off x="10820634" y="7651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E2E testing / Unit testing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ge407bf3096_1_93"/>
          <p:cNvSpPr/>
          <p:nvPr/>
        </p:nvSpPr>
        <p:spPr>
          <a:xfrm>
            <a:off x="2420674" y="9153400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ge407bf3096_1_93"/>
          <p:cNvSpPr/>
          <p:nvPr/>
        </p:nvSpPr>
        <p:spPr>
          <a:xfrm>
            <a:off x="10802674" y="9153400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ge407bf3096_1_93"/>
          <p:cNvSpPr/>
          <p:nvPr/>
        </p:nvSpPr>
        <p:spPr>
          <a:xfrm>
            <a:off x="2438634" y="9495346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Preview / Dynamic Import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6" name="Google Shape;166;ge407bf3096_1_9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101738" y="9585500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ge407bf3096_1_93"/>
          <p:cNvSpPr/>
          <p:nvPr/>
        </p:nvSpPr>
        <p:spPr>
          <a:xfrm>
            <a:off x="10820634" y="9495346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Headless CMS 초안 / 필요할때 import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ge407bf3096_1_93"/>
          <p:cNvSpPr/>
          <p:nvPr/>
        </p:nvSpPr>
        <p:spPr>
          <a:xfrm>
            <a:off x="2438624" y="10896550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ge407bf3096_1_93"/>
          <p:cNvSpPr/>
          <p:nvPr/>
        </p:nvSpPr>
        <p:spPr>
          <a:xfrm>
            <a:off x="10820624" y="10896550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ge407bf3096_1_93"/>
          <p:cNvSpPr/>
          <p:nvPr/>
        </p:nvSpPr>
        <p:spPr>
          <a:xfrm>
            <a:off x="2456584" y="11238496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기타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ge407bf3096_1_9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119688" y="11328650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ge407bf3096_1_93"/>
          <p:cNvSpPr/>
          <p:nvPr/>
        </p:nvSpPr>
        <p:spPr>
          <a:xfrm>
            <a:off x="10838584" y="11238496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Static Optimization/ export / path alias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f1992ac80a_0_176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gf1992ac80a_0_176"/>
          <p:cNvSpPr/>
          <p:nvPr/>
        </p:nvSpPr>
        <p:spPr>
          <a:xfrm>
            <a:off x="2413000" y="3860800"/>
            <a:ext cx="17620201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111111"/>
                </a:solidFill>
              </a:rPr>
              <a:t>Authentication</a:t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111111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https://nextjs.org/docs/authentication</a:t>
            </a:r>
            <a:r>
              <a:rPr lang="en-US" sz="4500">
                <a:solidFill>
                  <a:srgbClr val="111111"/>
                </a:solidFill>
              </a:rPr>
              <a:t>)</a:t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111111"/>
                </a:solidFill>
              </a:rPr>
              <a:t>인증 패턴</a:t>
            </a:r>
            <a:endParaRPr sz="4500">
              <a:solidFill>
                <a:srgbClr val="111111"/>
              </a:solidFill>
            </a:endParaRPr>
          </a:p>
          <a:p>
            <a:pPr indent="-5143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4500"/>
              <a:buChar char="-"/>
            </a:pPr>
            <a:r>
              <a:rPr lang="en-US" sz="4500">
                <a:solidFill>
                  <a:srgbClr val="111111"/>
                </a:solidFill>
              </a:rPr>
              <a:t>클라이언트 사이드에서 인증: 로딩 상태가 있음</a:t>
            </a:r>
            <a:endParaRPr sz="4500">
              <a:solidFill>
                <a:srgbClr val="111111"/>
              </a:solidFill>
            </a:endParaRPr>
          </a:p>
          <a:p>
            <a:pPr indent="-5143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4500"/>
              <a:buChar char="-"/>
            </a:pPr>
            <a:r>
              <a:rPr lang="en-US" sz="4500">
                <a:solidFill>
                  <a:srgbClr val="111111"/>
                </a:solidFill>
              </a:rPr>
              <a:t>서버 사이드에서 인증: 인증될때까지 block</a:t>
            </a:r>
            <a:endParaRPr sz="4500">
              <a:solidFill>
                <a:srgbClr val="111111"/>
              </a:solidFill>
            </a:endParaRPr>
          </a:p>
          <a:p>
            <a:pPr indent="-5143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4500"/>
              <a:buChar char="-"/>
            </a:pPr>
            <a:r>
              <a:rPr lang="en-US" sz="4500">
                <a:solidFill>
                  <a:srgbClr val="111111"/>
                </a:solidFill>
              </a:rPr>
              <a:t>iron / next-auth / passport.js</a:t>
            </a:r>
            <a:endParaRPr sz="4500">
              <a:solidFill>
                <a:srgbClr val="111111"/>
              </a:solidFill>
            </a:endParaRPr>
          </a:p>
        </p:txBody>
      </p:sp>
      <p:sp>
        <p:nvSpPr>
          <p:cNvPr id="96" name="Google Shape;96;gf1992ac80a_0_176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faaa30ff53_0_1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gfaaa30ff53_0_1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111111"/>
                </a:solidFill>
              </a:rPr>
              <a:t>Testing</a:t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111111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https://nextjs.org/docs/testing</a:t>
            </a:r>
            <a:r>
              <a:rPr lang="en-US" sz="4500">
                <a:solidFill>
                  <a:srgbClr val="111111"/>
                </a:solidFill>
              </a:rPr>
              <a:t>)</a:t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111111"/>
                </a:solidFill>
              </a:rPr>
              <a:t>Cypress(e2e test)</a:t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111111"/>
                </a:solidFill>
              </a:rPr>
              <a:t>Jest and React Testing Library(Unit test)</a:t>
            </a:r>
            <a:endParaRPr sz="4500">
              <a:solidFill>
                <a:srgbClr val="111111"/>
              </a:solidFill>
            </a:endParaRPr>
          </a:p>
        </p:txBody>
      </p:sp>
      <p:sp>
        <p:nvSpPr>
          <p:cNvPr id="103" name="Google Shape;103;gfaaa30ff53_0_1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faaa30ff53_0_8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gfaaa30ff53_0_8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0" name="Google Shape;110;gfaaa30ff53_0_8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111111"/>
                </a:solidFill>
              </a:rPr>
              <a:t>고급 기능</a:t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111111"/>
                </a:solidFill>
              </a:rPr>
              <a:t>Preview Mode</a:t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111111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https://nextjs.org/docs/advanced-features/preview-mode</a:t>
            </a:r>
            <a:r>
              <a:rPr lang="en-US" sz="4500">
                <a:solidFill>
                  <a:srgbClr val="111111"/>
                </a:solidFill>
              </a:rPr>
              <a:t>)</a:t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111111"/>
                </a:solidFill>
              </a:rPr>
              <a:t>Headless(화면X) CMS(contents management system) </a:t>
            </a:r>
            <a:r>
              <a:rPr lang="en-US" sz="4500">
                <a:solidFill>
                  <a:srgbClr val="111111"/>
                </a:solidFill>
              </a:rPr>
              <a:t>컨텐츠는 만들때,</a:t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111111"/>
                </a:solidFill>
              </a:rPr>
              <a:t>SSG임에도 build time이 아닌 request time 에 초안의 상태를</a:t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111111"/>
                </a:solidFill>
              </a:rPr>
              <a:t>미리 볼 수 있는 기능</a:t>
            </a:r>
            <a:endParaRPr sz="4500">
              <a:solidFill>
                <a:srgbClr val="11111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faaa30ff53_0_15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gfaaa30ff53_0_15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7" name="Google Shape;117;gfaaa30ff53_0_15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111111"/>
                </a:solidFill>
              </a:rPr>
              <a:t>/api/preview</a:t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111111"/>
                </a:solidFill>
              </a:rPr>
              <a:t>res.setPreviewData({});</a:t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111111"/>
                </a:solidFill>
              </a:rPr>
              <a:t>token 로 보안 강화</a:t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111111"/>
                </a:solidFill>
              </a:rPr>
              <a:t>매개변수를 통해 원하는 데이터를 가져와서 getStaticProps에 전달 가능</a:t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111111"/>
                </a:solidFill>
              </a:rPr>
              <a:t>context.preview / context.previewData</a:t>
            </a:r>
            <a:endParaRPr sz="4500">
              <a:solidFill>
                <a:srgbClr val="11111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faaa30ff53_0_28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gfaaa30ff53_0_28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4" name="Google Shape;124;gfaaa30ff53_0_28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111111"/>
                </a:solidFill>
              </a:rPr>
              <a:t>Dynamic Import</a:t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111111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https://nextjs.org/docs/advanced-features/dynamic-import</a:t>
            </a:r>
            <a:r>
              <a:rPr lang="en-US" sz="4500">
                <a:solidFill>
                  <a:srgbClr val="111111"/>
                </a:solidFill>
              </a:rPr>
              <a:t>)</a:t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111111"/>
                </a:solidFill>
              </a:rPr>
              <a:t>js file을 dynamic 하게 import 가능</a:t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111111"/>
                </a:solidFill>
              </a:rPr>
              <a:t>react components도 가능</a:t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111111"/>
                </a:solidFill>
              </a:rPr>
              <a:t>loading / ssr / suspense</a:t>
            </a:r>
            <a:endParaRPr sz="4500">
              <a:solidFill>
                <a:srgbClr val="11111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faaa30ff53_0_21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gfaaa30ff53_0_21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1" name="Google Shape;131;gfaaa30ff53_0_21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111111"/>
                </a:solidFill>
              </a:rPr>
              <a:t>Automatic Static Optimization</a:t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111111"/>
                </a:solidFill>
              </a:rPr>
              <a:t>알아서 최적화해준다.</a:t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111111"/>
                </a:solidFill>
              </a:rPr>
              <a:t>npm run build 해보면 statically optimized 된 페이지는 html</a:t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111111"/>
                </a:solidFill>
              </a:rPr>
              <a:t>getServerSideProps가 있으면 js로 만들어진다.</a:t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111111"/>
                </a:solidFill>
              </a:rPr>
              <a:t>이 때문에 query 값이 hydration 이전에는 없을 수 있다.</a:t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11111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faaa30ff53_0_34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gfaaa30ff53_0_34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8" name="Google Shape;138;gfaaa30ff53_0_34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111111"/>
                </a:solidFill>
              </a:rPr>
              <a:t>Static HTML Export</a:t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111111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https://nextjs.org/docs/advanced-features/static-html-export</a:t>
            </a:r>
            <a:r>
              <a:rPr lang="en-US" sz="4500">
                <a:solidFill>
                  <a:srgbClr val="111111"/>
                </a:solidFill>
              </a:rPr>
              <a:t>)</a:t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111111"/>
                </a:solidFill>
              </a:rPr>
              <a:t>next export</a:t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111111"/>
                </a:solidFill>
              </a:rPr>
              <a:t>standalone without Node.js server</a:t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111111"/>
                </a:solidFill>
              </a:rPr>
              <a:t>서포트 안하는 기능들 제거 혹은 대체 해야됨</a:t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111111"/>
                </a:solidFill>
              </a:rPr>
              <a:t>(Image의 경우 custom or solution)</a:t>
            </a:r>
            <a:endParaRPr sz="4500">
              <a:solidFill>
                <a:srgbClr val="11111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faaa30ff53_0_41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gfaaa30ff53_0_41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5" name="Google Shape;145;gfaaa30ff53_0_41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111111"/>
                </a:solidFill>
              </a:rPr>
              <a:t>Absolute Imports and Module path aliases</a:t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111111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https://nextjs.org/docs/advanced-features/module-path-aliases</a:t>
            </a:r>
            <a:r>
              <a:rPr lang="en-US" sz="4500">
                <a:solidFill>
                  <a:srgbClr val="111111"/>
                </a:solidFill>
              </a:rPr>
              <a:t>)</a:t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111111"/>
                </a:solidFill>
              </a:rPr>
              <a:t>jsconfig.json 등을 활용해서 모듈 경로의 별칭 설정</a:t>
            </a:r>
            <a:endParaRPr sz="4500">
              <a:solidFill>
                <a:srgbClr val="11111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2021-04-05T07:22:06Z</dcterms:created>
  <dc:creator>jh_lee@fastcampus.co.kr</dc:creator>
</cp:coreProperties>
</file>