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13716000" cx="243824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966">
          <p15:clr>
            <a:srgbClr val="A4A3A4"/>
          </p15:clr>
        </p15:guide>
        <p15:guide id="2" pos="13123">
          <p15:clr>
            <a:srgbClr val="A4A3A4"/>
          </p15:clr>
        </p15:guide>
        <p15:guide id="3" orient="horz" pos="7813">
          <p15:clr>
            <a:srgbClr val="A4A3A4"/>
          </p15:clr>
        </p15:guide>
        <p15:guide id="4" pos="12533">
          <p15:clr>
            <a:srgbClr val="A4A3A4"/>
          </p15:clr>
        </p15:guide>
        <p15:guide id="5" orient="horz" pos="1871">
          <p15:clr>
            <a:srgbClr val="A4A3A4"/>
          </p15:clr>
        </p15:guide>
        <p15:guide id="6" orient="horz" pos="2415">
          <p15:clr>
            <a:srgbClr val="A4A3A4"/>
          </p15:clr>
        </p15:guide>
        <p15:guide id="7" pos="1511">
          <p15:clr>
            <a:srgbClr val="A4A3A4"/>
          </p15:clr>
        </p15:guide>
        <p15:guide id="8" orient="horz" pos="918">
          <p15:clr>
            <a:srgbClr val="A4A3A4"/>
          </p15:clr>
        </p15:guide>
        <p15:guide id="9" pos="3733">
          <p15:clr>
            <a:srgbClr val="A4A3A4"/>
          </p15:clr>
        </p15:guide>
        <p15:guide id="10" pos="115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5" roundtripDataSignature="AMtx7mjub/MuepQioWgaqcgNftd2Sfah2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966"/>
        <p:guide pos="13123"/>
        <p:guide pos="7813" orient="horz"/>
        <p:guide pos="12533"/>
        <p:guide pos="1871" orient="horz"/>
        <p:guide pos="2415" orient="horz"/>
        <p:guide pos="1511"/>
        <p:guide pos="918" orient="horz"/>
        <p:guide pos="3733"/>
        <p:guide pos="115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customschemas.google.com/relationships/presentationmetadata" Target="metadata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" name="Google Shape;86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f689321725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2" name="Google Shape;92;gf689321725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f689321725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9" name="Google Shape;99;gf689321725_0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f689321725_0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6" name="Google Shape;106;gf689321725_0_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f689321725_0_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3" name="Google Shape;113;gf689321725_0_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f689321725_0_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0" name="Google Shape;120;gf689321725_0_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f689321725_0_3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7" name="Google Shape;127;gf689321725_0_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f689321725_0_3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4" name="Google Shape;134;gf689321725_0_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e407bf3096_1_9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1" name="Google Shape;141;ge407bf3096_1_9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9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9"/>
          <p:cNvSpPr txBox="1"/>
          <p:nvPr>
            <p:ph idx="1" type="body"/>
          </p:nvPr>
        </p:nvSpPr>
        <p:spPr>
          <a:xfrm>
            <a:off x="1676291" y="3651251"/>
            <a:ext cx="21029830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29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9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9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8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8"/>
          <p:cNvSpPr txBox="1"/>
          <p:nvPr>
            <p:ph idx="1" type="body"/>
          </p:nvPr>
        </p:nvSpPr>
        <p:spPr>
          <a:xfrm rot="5400000">
            <a:off x="7839868" y="-2512326"/>
            <a:ext cx="8702677" cy="21029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38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8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8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9"/>
          <p:cNvSpPr txBox="1"/>
          <p:nvPr>
            <p:ph type="title"/>
          </p:nvPr>
        </p:nvSpPr>
        <p:spPr>
          <a:xfrm rot="5400000">
            <a:off x="14265559" y="3913364"/>
            <a:ext cx="11623677" cy="52574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9"/>
          <p:cNvSpPr txBox="1"/>
          <p:nvPr>
            <p:ph idx="1" type="body"/>
          </p:nvPr>
        </p:nvSpPr>
        <p:spPr>
          <a:xfrm rot="5400000">
            <a:off x="3598253" y="-1191703"/>
            <a:ext cx="11623677" cy="154675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39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9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9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0"/>
          <p:cNvSpPr txBox="1"/>
          <p:nvPr>
            <p:ph type="ctrTitle"/>
          </p:nvPr>
        </p:nvSpPr>
        <p:spPr>
          <a:xfrm>
            <a:off x="3047802" y="2244725"/>
            <a:ext cx="18286810" cy="4775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Calibri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0"/>
          <p:cNvSpPr txBox="1"/>
          <p:nvPr>
            <p:ph idx="1" type="subTitle"/>
          </p:nvPr>
        </p:nvSpPr>
        <p:spPr>
          <a:xfrm>
            <a:off x="3047802" y="7204075"/>
            <a:ext cx="18286810" cy="3311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1pPr>
            <a:lvl2pPr lvl="1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/>
            </a:lvl2pPr>
            <a:lvl3pPr lvl="2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4pPr>
            <a:lvl5pPr lvl="4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5pPr>
            <a:lvl6pPr lvl="5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6pPr>
            <a:lvl7pPr lvl="6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7pPr>
            <a:lvl8pPr lvl="7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8pPr>
            <a:lvl9pPr lvl="8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9pPr>
          </a:lstStyle>
          <a:p/>
        </p:txBody>
      </p:sp>
      <p:sp>
        <p:nvSpPr>
          <p:cNvPr id="24" name="Google Shape;24;p30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0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0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1"/>
          <p:cNvSpPr txBox="1"/>
          <p:nvPr>
            <p:ph type="title"/>
          </p:nvPr>
        </p:nvSpPr>
        <p:spPr>
          <a:xfrm>
            <a:off x="1663593" y="3419481"/>
            <a:ext cx="21029830" cy="57054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Calibri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1"/>
          <p:cNvSpPr txBox="1"/>
          <p:nvPr>
            <p:ph idx="1" type="body"/>
          </p:nvPr>
        </p:nvSpPr>
        <p:spPr>
          <a:xfrm>
            <a:off x="1663593" y="9178928"/>
            <a:ext cx="21029830" cy="30003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888888"/>
              </a:buClr>
              <a:buSzPts val="4800"/>
              <a:buNone/>
              <a:defRPr sz="4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4000"/>
              <a:buNone/>
              <a:defRPr sz="4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600"/>
              <a:buNone/>
              <a:defRPr sz="3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31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1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1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2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2"/>
          <p:cNvSpPr txBox="1"/>
          <p:nvPr>
            <p:ph idx="1" type="body"/>
          </p:nvPr>
        </p:nvSpPr>
        <p:spPr>
          <a:xfrm>
            <a:off x="1676291" y="3651251"/>
            <a:ext cx="10362526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32"/>
          <p:cNvSpPr txBox="1"/>
          <p:nvPr>
            <p:ph idx="2" type="body"/>
          </p:nvPr>
        </p:nvSpPr>
        <p:spPr>
          <a:xfrm>
            <a:off x="12343596" y="3651251"/>
            <a:ext cx="10362526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32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2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2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3"/>
          <p:cNvSpPr txBox="1"/>
          <p:nvPr>
            <p:ph type="title"/>
          </p:nvPr>
        </p:nvSpPr>
        <p:spPr>
          <a:xfrm>
            <a:off x="1679467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3"/>
          <p:cNvSpPr txBox="1"/>
          <p:nvPr>
            <p:ph idx="1" type="body"/>
          </p:nvPr>
        </p:nvSpPr>
        <p:spPr>
          <a:xfrm>
            <a:off x="1679469" y="3362325"/>
            <a:ext cx="10314902" cy="16478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43" name="Google Shape;43;p33"/>
          <p:cNvSpPr txBox="1"/>
          <p:nvPr>
            <p:ph idx="2" type="body"/>
          </p:nvPr>
        </p:nvSpPr>
        <p:spPr>
          <a:xfrm>
            <a:off x="1679469" y="5010153"/>
            <a:ext cx="10314902" cy="7369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33"/>
          <p:cNvSpPr txBox="1"/>
          <p:nvPr>
            <p:ph idx="3" type="body"/>
          </p:nvPr>
        </p:nvSpPr>
        <p:spPr>
          <a:xfrm>
            <a:off x="12343601" y="3362325"/>
            <a:ext cx="10365701" cy="16478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45" name="Google Shape;45;p33"/>
          <p:cNvSpPr txBox="1"/>
          <p:nvPr>
            <p:ph idx="4" type="body"/>
          </p:nvPr>
        </p:nvSpPr>
        <p:spPr>
          <a:xfrm>
            <a:off x="12343601" y="5010153"/>
            <a:ext cx="10365701" cy="7369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33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3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3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4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4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4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4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5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5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5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6"/>
          <p:cNvSpPr txBox="1"/>
          <p:nvPr>
            <p:ph type="title"/>
          </p:nvPr>
        </p:nvSpPr>
        <p:spPr>
          <a:xfrm>
            <a:off x="1679467" y="914400"/>
            <a:ext cx="7863963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6"/>
          <p:cNvSpPr txBox="1"/>
          <p:nvPr>
            <p:ph idx="1" type="body"/>
          </p:nvPr>
        </p:nvSpPr>
        <p:spPr>
          <a:xfrm>
            <a:off x="10365701" y="1974855"/>
            <a:ext cx="12343597" cy="9747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6350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Char char="•"/>
              <a:defRPr sz="6400"/>
            </a:lvl1pPr>
            <a:lvl2pPr indent="-5842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Char char="•"/>
              <a:defRPr sz="5600"/>
            </a:lvl2pPr>
            <a:lvl3pPr indent="-5334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Char char="•"/>
              <a:defRPr sz="4800"/>
            </a:lvl3pPr>
            <a:lvl4pPr indent="-482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482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6pPr>
            <a:lvl7pPr indent="-482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7pPr>
            <a:lvl8pPr indent="-482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8pPr>
            <a:lvl9pPr indent="-482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9pPr>
          </a:lstStyle>
          <a:p/>
        </p:txBody>
      </p:sp>
      <p:sp>
        <p:nvSpPr>
          <p:cNvPr id="61" name="Google Shape;61;p36"/>
          <p:cNvSpPr txBox="1"/>
          <p:nvPr>
            <p:ph idx="2" type="body"/>
          </p:nvPr>
        </p:nvSpPr>
        <p:spPr>
          <a:xfrm>
            <a:off x="1679467" y="4114801"/>
            <a:ext cx="7863963" cy="7623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62" name="Google Shape;62;p36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6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6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7"/>
          <p:cNvSpPr txBox="1"/>
          <p:nvPr>
            <p:ph type="title"/>
          </p:nvPr>
        </p:nvSpPr>
        <p:spPr>
          <a:xfrm>
            <a:off x="1679467" y="914400"/>
            <a:ext cx="7863963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7"/>
          <p:cNvSpPr/>
          <p:nvPr>
            <p:ph idx="2" type="pic"/>
          </p:nvPr>
        </p:nvSpPr>
        <p:spPr>
          <a:xfrm>
            <a:off x="10365701" y="1974855"/>
            <a:ext cx="12343597" cy="9747251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37"/>
          <p:cNvSpPr txBox="1"/>
          <p:nvPr>
            <p:ph idx="1" type="body"/>
          </p:nvPr>
        </p:nvSpPr>
        <p:spPr>
          <a:xfrm>
            <a:off x="1679467" y="4114801"/>
            <a:ext cx="7863963" cy="7623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69" name="Google Shape;69;p37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7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7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8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Calibri"/>
              <a:buNone/>
              <a:defRPr b="0" i="0" sz="8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8"/>
          <p:cNvSpPr txBox="1"/>
          <p:nvPr>
            <p:ph idx="1" type="body"/>
          </p:nvPr>
        </p:nvSpPr>
        <p:spPr>
          <a:xfrm>
            <a:off x="1676291" y="3651251"/>
            <a:ext cx="21029830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584200" lvl="0" marL="4572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334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826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572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572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572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572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572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572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8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8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8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hyperlink" Target="https://nextjs.org/docs/advanced-features/debugging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hyperlink" Target="https://nextjs.org/docs/advanced-features/source-maps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hyperlink" Target="https://nextjs.org/docs/advanced-features/codemods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hyperlink" Target="https://nextjs.org/docs/advanced-features/i18n-routing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hyperlink" Target="https://nextjs.org/docs/advanced-features/output-file-tracing" TargetMode="External"/><Relationship Id="rId5" Type="http://schemas.openxmlformats.org/officeDocument/2006/relationships/hyperlink" Target="https://nextjs.org/docs/advanced-features/security-headers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hyperlink" Target="https://nextjs.org/docs/advanced-features/react-18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hyperlink" Target="https://nextjs.org/blog/next-12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2.png"/><Relationship Id="rId5" Type="http://schemas.openxmlformats.org/officeDocument/2006/relationships/image" Target="../media/image1.png"/><Relationship Id="rId6" Type="http://schemas.openxmlformats.org/officeDocument/2006/relationships/image" Target="../media/image7.png"/><Relationship Id="rId7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0"/>
          <p:cNvSpPr/>
          <p:nvPr/>
        </p:nvSpPr>
        <p:spPr>
          <a:xfrm>
            <a:off x="2413000" y="3689648"/>
            <a:ext cx="17526000" cy="248786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Arial"/>
              <a:buNone/>
            </a:pPr>
            <a:r>
              <a:rPr b="1" i="0" lang="en-US" sz="7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Next.js 실제 </a:t>
            </a:r>
            <a:r>
              <a:rPr b="1" lang="en-US" sz="7500">
                <a:solidFill>
                  <a:schemeClr val="dk1"/>
                </a:solidFill>
              </a:rPr>
              <a:t>5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ED234B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r>
              <a:rPr b="1" i="0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Next.js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0"/>
          <p:cNvSpPr txBox="1"/>
          <p:nvPr>
            <p:ph idx="12" type="sldNum"/>
          </p:nvPr>
        </p:nvSpPr>
        <p:spPr>
          <a:xfrm>
            <a:off x="9448184" y="12996000"/>
            <a:ext cx="5486043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f689321725_0_0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gf689321725_0_0"/>
          <p:cNvSpPr/>
          <p:nvPr/>
        </p:nvSpPr>
        <p:spPr>
          <a:xfrm>
            <a:off x="2413000" y="3860800"/>
            <a:ext cx="17620200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111111"/>
                </a:solidFill>
              </a:rPr>
              <a:t>디버깅</a:t>
            </a:r>
            <a:endParaRPr sz="4500">
              <a:solidFill>
                <a:srgbClr val="11111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11111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111111"/>
                </a:solidFill>
              </a:rPr>
              <a:t>(</a:t>
            </a:r>
            <a:r>
              <a:rPr lang="en-US" sz="4500" u="sng">
                <a:solidFill>
                  <a:schemeClr val="hlink"/>
                </a:solidFill>
                <a:hlinkClick r:id="rId4"/>
              </a:rPr>
              <a:t>https://nextjs.org/docs/advanced-features/debugging</a:t>
            </a:r>
            <a:r>
              <a:rPr lang="en-US" sz="4500">
                <a:solidFill>
                  <a:srgbClr val="111111"/>
                </a:solidFill>
              </a:rPr>
              <a:t>)</a:t>
            </a:r>
            <a:endParaRPr sz="4500">
              <a:solidFill>
                <a:srgbClr val="11111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11111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111111"/>
                </a:solidFill>
              </a:rPr>
              <a:t>vscode launch.json</a:t>
            </a:r>
            <a:endParaRPr sz="4500">
              <a:solidFill>
                <a:srgbClr val="11111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11111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111111"/>
                </a:solidFill>
              </a:rPr>
              <a:t>chrome devtool</a:t>
            </a:r>
            <a:endParaRPr sz="4500">
              <a:solidFill>
                <a:srgbClr val="11111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111111"/>
                </a:solidFill>
              </a:rPr>
              <a:t>NODE_OPTIONS=’--inspect’ next dev</a:t>
            </a:r>
            <a:endParaRPr sz="4500">
              <a:solidFill>
                <a:srgbClr val="111111"/>
              </a:solidFill>
            </a:endParaRPr>
          </a:p>
        </p:txBody>
      </p:sp>
      <p:sp>
        <p:nvSpPr>
          <p:cNvPr id="96" name="Google Shape;96;gf689321725_0_0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f689321725_0_6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gf689321725_0_6"/>
          <p:cNvSpPr/>
          <p:nvPr/>
        </p:nvSpPr>
        <p:spPr>
          <a:xfrm>
            <a:off x="2413000" y="3860800"/>
            <a:ext cx="17620200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111111"/>
                </a:solidFill>
              </a:rPr>
              <a:t>Source Map</a:t>
            </a:r>
            <a:endParaRPr sz="4500">
              <a:solidFill>
                <a:srgbClr val="11111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111111"/>
                </a:solidFill>
              </a:rPr>
              <a:t>배포용으로 빌드한 파일과 원본 파일을 서로 연결시켜주는 기능</a:t>
            </a:r>
            <a:endParaRPr sz="4500">
              <a:solidFill>
                <a:srgbClr val="11111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11111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111111"/>
                </a:solidFill>
              </a:rPr>
              <a:t>(</a:t>
            </a:r>
            <a:r>
              <a:rPr lang="en-US" sz="4500" u="sng">
                <a:solidFill>
                  <a:schemeClr val="hlink"/>
                </a:solidFill>
                <a:hlinkClick r:id="rId4"/>
              </a:rPr>
              <a:t>https://nextjs.org/docs/advanced-features/source-maps</a:t>
            </a:r>
            <a:r>
              <a:rPr lang="en-US" sz="4500">
                <a:solidFill>
                  <a:srgbClr val="111111"/>
                </a:solidFill>
              </a:rPr>
              <a:t>)</a:t>
            </a:r>
            <a:endParaRPr sz="4500">
              <a:solidFill>
                <a:srgbClr val="11111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11111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111111"/>
                </a:solidFill>
              </a:rPr>
              <a:t>next.config.js</a:t>
            </a:r>
            <a:endParaRPr sz="4500">
              <a:solidFill>
                <a:srgbClr val="11111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111111"/>
                </a:solidFill>
              </a:rPr>
              <a:t>module.exports = {productionBrowserSourceMaps: true,}</a:t>
            </a:r>
            <a:endParaRPr sz="4500">
              <a:solidFill>
                <a:srgbClr val="11111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111111"/>
                </a:solidFill>
              </a:rPr>
              <a:t>빌드시간이 길어짐...</a:t>
            </a:r>
            <a:endParaRPr sz="4500">
              <a:solidFill>
                <a:srgbClr val="11111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11111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111111"/>
              </a:solidFill>
            </a:endParaRPr>
          </a:p>
        </p:txBody>
      </p:sp>
      <p:sp>
        <p:nvSpPr>
          <p:cNvPr id="103" name="Google Shape;103;gf689321725_0_6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f689321725_0_12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gf689321725_0_12"/>
          <p:cNvSpPr/>
          <p:nvPr/>
        </p:nvSpPr>
        <p:spPr>
          <a:xfrm>
            <a:off x="2413000" y="3860800"/>
            <a:ext cx="17620200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111111"/>
                </a:solidFill>
              </a:rPr>
              <a:t>Next.js Codemods</a:t>
            </a:r>
            <a:endParaRPr sz="4500">
              <a:solidFill>
                <a:srgbClr val="11111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11111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111111"/>
                </a:solidFill>
              </a:rPr>
              <a:t>(</a:t>
            </a:r>
            <a:r>
              <a:rPr lang="en-US" sz="4500" u="sng">
                <a:solidFill>
                  <a:schemeClr val="hlink"/>
                </a:solidFill>
                <a:hlinkClick r:id="rId4"/>
              </a:rPr>
              <a:t>https://nextjs.org/docs/advanced-features/codemods</a:t>
            </a:r>
            <a:r>
              <a:rPr lang="en-US" sz="4500">
                <a:solidFill>
                  <a:srgbClr val="111111"/>
                </a:solidFill>
              </a:rPr>
              <a:t>)</a:t>
            </a:r>
            <a:endParaRPr sz="4500">
              <a:solidFill>
                <a:srgbClr val="11111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11111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111111"/>
                </a:solidFill>
              </a:rPr>
              <a:t>코드베이스를 자동으로 변경해주는 기능</a:t>
            </a:r>
            <a:endParaRPr sz="4500">
              <a:solidFill>
                <a:srgbClr val="11111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11111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111111"/>
                </a:solidFill>
              </a:rPr>
              <a:t>npx @next/codemod cra-to-next ./</a:t>
            </a:r>
            <a:endParaRPr sz="4500">
              <a:solidFill>
                <a:srgbClr val="11111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111111"/>
                </a:solidFill>
              </a:rPr>
              <a:t>npx @next/codemod name-default-component ./</a:t>
            </a:r>
            <a:endParaRPr sz="4500">
              <a:solidFill>
                <a:srgbClr val="11111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111111"/>
              </a:solidFill>
            </a:endParaRPr>
          </a:p>
        </p:txBody>
      </p:sp>
      <p:sp>
        <p:nvSpPr>
          <p:cNvPr id="110" name="Google Shape;110;gf689321725_0_12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f689321725_0_18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gf689321725_0_18"/>
          <p:cNvSpPr/>
          <p:nvPr/>
        </p:nvSpPr>
        <p:spPr>
          <a:xfrm>
            <a:off x="2413000" y="3860800"/>
            <a:ext cx="17620200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111111"/>
                </a:solidFill>
              </a:rPr>
              <a:t>Internationalized Routing</a:t>
            </a:r>
            <a:endParaRPr sz="4500">
              <a:solidFill>
                <a:srgbClr val="11111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11111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111111"/>
                </a:solidFill>
              </a:rPr>
              <a:t>(</a:t>
            </a:r>
            <a:r>
              <a:rPr lang="en-US" sz="4500" u="sng">
                <a:solidFill>
                  <a:schemeClr val="hlink"/>
                </a:solidFill>
                <a:hlinkClick r:id="rId4"/>
              </a:rPr>
              <a:t>https://nextjs.org/docs/advanced-features/i18n-routing</a:t>
            </a:r>
            <a:r>
              <a:rPr lang="en-US" sz="4500">
                <a:solidFill>
                  <a:srgbClr val="111111"/>
                </a:solidFill>
              </a:rPr>
              <a:t>)</a:t>
            </a:r>
            <a:endParaRPr sz="4500">
              <a:solidFill>
                <a:srgbClr val="11111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11111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111111"/>
                </a:solidFill>
              </a:rPr>
              <a:t>다언어 제공시 locale 에 따라 다른 route 제공</a:t>
            </a:r>
            <a:endParaRPr sz="4500">
              <a:solidFill>
                <a:srgbClr val="11111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111111"/>
                </a:solidFill>
              </a:rPr>
              <a:t>Accept-Language header를 보고 언어 판단 localeDetection</a:t>
            </a:r>
            <a:endParaRPr sz="4500">
              <a:solidFill>
                <a:srgbClr val="111111"/>
              </a:solidFill>
            </a:endParaRPr>
          </a:p>
        </p:txBody>
      </p:sp>
      <p:sp>
        <p:nvSpPr>
          <p:cNvPr id="117" name="Google Shape;117;gf689321725_0_18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f689321725_0_24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gf689321725_0_24"/>
          <p:cNvSpPr/>
          <p:nvPr/>
        </p:nvSpPr>
        <p:spPr>
          <a:xfrm>
            <a:off x="2413000" y="3860800"/>
            <a:ext cx="17620200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111111"/>
                </a:solidFill>
              </a:rPr>
              <a:t>Output File Tracing</a:t>
            </a:r>
            <a:endParaRPr sz="4500">
              <a:solidFill>
                <a:srgbClr val="11111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111111"/>
                </a:solidFill>
              </a:rPr>
              <a:t>(</a:t>
            </a:r>
            <a:r>
              <a:rPr lang="en-US" sz="4500" u="sng">
                <a:solidFill>
                  <a:schemeClr val="hlink"/>
                </a:solidFill>
                <a:hlinkClick r:id="rId4"/>
              </a:rPr>
              <a:t>https://nextjs.org/docs/advanced-features/output-file-tracing</a:t>
            </a:r>
            <a:r>
              <a:rPr lang="en-US" sz="4500">
                <a:solidFill>
                  <a:srgbClr val="111111"/>
                </a:solidFill>
              </a:rPr>
              <a:t>)</a:t>
            </a:r>
            <a:endParaRPr sz="4500">
              <a:solidFill>
                <a:srgbClr val="11111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11111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111111"/>
                </a:solidFill>
              </a:rPr>
              <a:t>서비스에서 실제로 사용되는 파일들만 빌드한다.</a:t>
            </a:r>
            <a:endParaRPr sz="4500">
              <a:solidFill>
                <a:srgbClr val="11111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11111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111111"/>
                </a:solidFill>
              </a:rPr>
              <a:t>Security Headers</a:t>
            </a:r>
            <a:endParaRPr sz="4500">
              <a:solidFill>
                <a:srgbClr val="11111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111111"/>
                </a:solidFill>
              </a:rPr>
              <a:t>(</a:t>
            </a:r>
            <a:r>
              <a:rPr lang="en-US" sz="4500" u="sng">
                <a:solidFill>
                  <a:schemeClr val="hlink"/>
                </a:solidFill>
                <a:hlinkClick r:id="rId5"/>
              </a:rPr>
              <a:t>https://nextjs.org/docs/advanced-features/security-headers</a:t>
            </a:r>
            <a:r>
              <a:rPr lang="en-US" sz="4500">
                <a:solidFill>
                  <a:srgbClr val="111111"/>
                </a:solidFill>
              </a:rPr>
              <a:t>)</a:t>
            </a:r>
            <a:endParaRPr sz="4500">
              <a:solidFill>
                <a:srgbClr val="11111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111111"/>
              </a:solidFill>
            </a:endParaRPr>
          </a:p>
        </p:txBody>
      </p:sp>
      <p:sp>
        <p:nvSpPr>
          <p:cNvPr id="124" name="Google Shape;124;gf689321725_0_24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f689321725_0_30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gf689321725_0_30"/>
          <p:cNvSpPr/>
          <p:nvPr/>
        </p:nvSpPr>
        <p:spPr>
          <a:xfrm>
            <a:off x="2413000" y="3860800"/>
            <a:ext cx="17620200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111111"/>
                </a:solidFill>
              </a:rPr>
              <a:t>React 18 버전 대응</a:t>
            </a:r>
            <a:endParaRPr sz="4500">
              <a:solidFill>
                <a:srgbClr val="11111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11111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111111"/>
                </a:solidFill>
              </a:rPr>
              <a:t>(</a:t>
            </a:r>
            <a:r>
              <a:rPr lang="en-US" sz="4500" u="sng">
                <a:solidFill>
                  <a:schemeClr val="hlink"/>
                </a:solidFill>
                <a:hlinkClick r:id="rId4"/>
              </a:rPr>
              <a:t>https://nextjs.org/docs/advanced-features/react-18</a:t>
            </a:r>
            <a:r>
              <a:rPr lang="en-US" sz="4500">
                <a:solidFill>
                  <a:srgbClr val="111111"/>
                </a:solidFill>
              </a:rPr>
              <a:t>)</a:t>
            </a:r>
            <a:endParaRPr sz="4500">
              <a:solidFill>
                <a:srgbClr val="11111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11111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111111"/>
              </a:solidFill>
            </a:endParaRPr>
          </a:p>
        </p:txBody>
      </p:sp>
      <p:sp>
        <p:nvSpPr>
          <p:cNvPr id="131" name="Google Shape;131;gf689321725_0_30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f689321725_0_36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gf689321725_0_36"/>
          <p:cNvSpPr/>
          <p:nvPr/>
        </p:nvSpPr>
        <p:spPr>
          <a:xfrm>
            <a:off x="2413000" y="3860800"/>
            <a:ext cx="17620200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111111"/>
                </a:solidFill>
              </a:rPr>
              <a:t>Next.js 12</a:t>
            </a:r>
            <a:endParaRPr sz="4500">
              <a:solidFill>
                <a:srgbClr val="11111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11111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111111"/>
                </a:solidFill>
              </a:rPr>
              <a:t>(</a:t>
            </a:r>
            <a:r>
              <a:rPr lang="en-US" sz="4500" u="sng">
                <a:solidFill>
                  <a:schemeClr val="hlink"/>
                </a:solidFill>
                <a:hlinkClick r:id="rId4"/>
              </a:rPr>
              <a:t>https://nextjs.org/blog/next-12</a:t>
            </a:r>
            <a:r>
              <a:rPr lang="en-US" sz="4500">
                <a:solidFill>
                  <a:srgbClr val="111111"/>
                </a:solidFill>
              </a:rPr>
              <a:t>)</a:t>
            </a:r>
            <a:endParaRPr sz="4500">
              <a:solidFill>
                <a:srgbClr val="11111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111111"/>
              </a:solidFill>
            </a:endParaRPr>
          </a:p>
        </p:txBody>
      </p:sp>
      <p:sp>
        <p:nvSpPr>
          <p:cNvPr id="138" name="Google Shape;138;gf689321725_0_36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e407bf3096_1_93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정리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ge407bf3096_1_93"/>
          <p:cNvSpPr/>
          <p:nvPr/>
        </p:nvSpPr>
        <p:spPr>
          <a:xfrm>
            <a:off x="2415187" y="5463187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ge407bf3096_1_93"/>
          <p:cNvSpPr/>
          <p:nvPr/>
        </p:nvSpPr>
        <p:spPr>
          <a:xfrm>
            <a:off x="10797187" y="5463187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ge407bf3096_1_93"/>
          <p:cNvSpPr/>
          <p:nvPr/>
        </p:nvSpPr>
        <p:spPr>
          <a:xfrm>
            <a:off x="2433146" y="5805134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디버깅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7" name="Google Shape;147;ge407bf3096_1_9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96250" y="5895287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ge407bf3096_1_93"/>
          <p:cNvSpPr/>
          <p:nvPr/>
        </p:nvSpPr>
        <p:spPr>
          <a:xfrm>
            <a:off x="10815146" y="5805134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실무에서 많이 쓰일 방법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ge407bf3096_1_93"/>
          <p:cNvSpPr/>
          <p:nvPr/>
        </p:nvSpPr>
        <p:spPr>
          <a:xfrm>
            <a:off x="2413000" y="3876040"/>
            <a:ext cx="16035300" cy="7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0" i="0" lang="en-US" sz="45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rPr>
              <a:t>Next.js 실제 </a:t>
            </a:r>
            <a:r>
              <a:rPr lang="en-US" sz="4500">
                <a:solidFill>
                  <a:srgbClr val="53585F"/>
                </a:solidFill>
              </a:rPr>
              <a:t>5</a:t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ge407bf3096_1_93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ge407bf3096_1_93"/>
          <p:cNvSpPr/>
          <p:nvPr/>
        </p:nvSpPr>
        <p:spPr>
          <a:xfrm>
            <a:off x="2420674" y="7309187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ge407bf3096_1_93"/>
          <p:cNvSpPr/>
          <p:nvPr/>
        </p:nvSpPr>
        <p:spPr>
          <a:xfrm>
            <a:off x="10802674" y="7309187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ge407bf3096_1_93"/>
          <p:cNvSpPr/>
          <p:nvPr/>
        </p:nvSpPr>
        <p:spPr>
          <a:xfrm>
            <a:off x="2438634" y="7651134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소스맵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4" name="Google Shape;154;ge407bf3096_1_9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01738" y="7741287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ge407bf3096_1_93"/>
          <p:cNvSpPr/>
          <p:nvPr/>
        </p:nvSpPr>
        <p:spPr>
          <a:xfrm>
            <a:off x="10820634" y="7651134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배포된 코드와 원본의 연결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ge407bf3096_1_93"/>
          <p:cNvSpPr/>
          <p:nvPr/>
        </p:nvSpPr>
        <p:spPr>
          <a:xfrm>
            <a:off x="2420674" y="9153400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ge407bf3096_1_93"/>
          <p:cNvSpPr/>
          <p:nvPr/>
        </p:nvSpPr>
        <p:spPr>
          <a:xfrm>
            <a:off x="10802674" y="9153400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ge407bf3096_1_93"/>
          <p:cNvSpPr/>
          <p:nvPr/>
        </p:nvSpPr>
        <p:spPr>
          <a:xfrm>
            <a:off x="2438634" y="9495346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codemods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9" name="Google Shape;159;ge407bf3096_1_9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101738" y="9585500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ge407bf3096_1_93"/>
          <p:cNvSpPr/>
          <p:nvPr/>
        </p:nvSpPr>
        <p:spPr>
          <a:xfrm>
            <a:off x="10820634" y="9495346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코드 변경 도구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ge407bf3096_1_93"/>
          <p:cNvSpPr/>
          <p:nvPr/>
        </p:nvSpPr>
        <p:spPr>
          <a:xfrm>
            <a:off x="2438624" y="10896550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ge407bf3096_1_93"/>
          <p:cNvSpPr/>
          <p:nvPr/>
        </p:nvSpPr>
        <p:spPr>
          <a:xfrm>
            <a:off x="10820624" y="10896550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ge407bf3096_1_93"/>
          <p:cNvSpPr/>
          <p:nvPr/>
        </p:nvSpPr>
        <p:spPr>
          <a:xfrm>
            <a:off x="2456584" y="11238496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기타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4" name="Google Shape;164;ge407bf3096_1_9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119688" y="11328650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ge407bf3096_1_93"/>
          <p:cNvSpPr/>
          <p:nvPr/>
        </p:nvSpPr>
        <p:spPr>
          <a:xfrm>
            <a:off x="10838584" y="11238496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int’l route / trace / react 18 / next 12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2021-04-05T07:22:06Z</dcterms:created>
  <dc:creator>jh_lee@fastcampus.co.kr</dc:creator>
</cp:coreProperties>
</file>