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Z3K41RjnZkptdPKSJ8SqPk3ll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ce4535786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fce4535786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ce4535786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fce4535786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ce4535786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fce4535786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ce4535786_0_2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fce4535786_0_2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ce4535786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fce4535786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ce4535786_0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fce4535786_0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ce4535786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fce4535786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ce4535786_0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fce4535786_0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ce4535786_0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fce4535786_0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ce4535786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fce4535786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ce45357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fce453578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1992ac80a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f1992ac80a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ce453578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fce453578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ce453578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fce453578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ce4535786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fce4535786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ce453578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fce4535786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ce4535786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fce4535786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ce4535786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fce4535786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ce4535786_0_18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fce4535786_0_182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fce4535786_0_18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fce4535786_0_18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fce4535786_0_18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ce4535786_0_188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fce4535786_0_188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fce4535786_0_18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fce4535786_0_18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fce4535786_0_18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ce4535786_0_194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fce4535786_0_194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fce4535786_0_1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fce4535786_0_1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fce4535786_0_1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ce4535786_0_20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fce4535786_0_200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fce4535786_0_200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fce4535786_0_20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fce4535786_0_20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fce4535786_0_20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ce4535786_0_207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fce4535786_0_207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fce4535786_0_207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fce4535786_0_207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fce4535786_0_207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fce4535786_0_20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fce4535786_0_20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fce4535786_0_20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ce4535786_0_216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fce4535786_0_2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fce4535786_0_2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fce4535786_0_2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ce4535786_0_22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fce4535786_0_22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fce4535786_0_22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e4535786_0_225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fce4535786_0_225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fce4535786_0_225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fce4535786_0_22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fce4535786_0_22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fce4535786_0_22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e4535786_0_232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fce4535786_0_232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fce4535786_0_232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fce4535786_0_2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fce4535786_0_2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fce4535786_0_2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e4535786_0_23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fce4535786_0_239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fce4535786_0_23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fce4535786_0_23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fce4535786_0_23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ce4535786_0_245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fce4535786_0_245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fce4535786_0_24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fce4535786_0_24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fce4535786_0_24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ce4535786_0_176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fce4535786_0_176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fce4535786_0_17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fce4535786_0_17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fce4535786_0_17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React 라이브러리 마무리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ce4535786_0_149"/>
          <p:cNvSpPr/>
          <p:nvPr/>
        </p:nvSpPr>
        <p:spPr>
          <a:xfrm>
            <a:off x="2415187" y="386903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fce4535786_0_149"/>
          <p:cNvSpPr/>
          <p:nvPr/>
        </p:nvSpPr>
        <p:spPr>
          <a:xfrm>
            <a:off x="2420446" y="475121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7391FF"/>
                </a:solidFill>
              </a:rPr>
              <a:t>프로그래밍의 흥미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fce4535786_0_149"/>
          <p:cNvSpPr/>
          <p:nvPr/>
        </p:nvSpPr>
        <p:spPr>
          <a:xfrm>
            <a:off x="11457587" y="386903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fce4535786_0_149"/>
          <p:cNvSpPr/>
          <p:nvPr/>
        </p:nvSpPr>
        <p:spPr>
          <a:xfrm>
            <a:off x="11462846" y="475121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4500">
                <a:solidFill>
                  <a:srgbClr val="7391FF"/>
                </a:solidFill>
              </a:rPr>
              <a:t>탄탄한 기초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fce4535786_0_149"/>
          <p:cNvSpPr/>
          <p:nvPr/>
        </p:nvSpPr>
        <p:spPr>
          <a:xfrm>
            <a:off x="2415187" y="926207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fce4535786_0_149"/>
          <p:cNvSpPr/>
          <p:nvPr/>
        </p:nvSpPr>
        <p:spPr>
          <a:xfrm>
            <a:off x="2420446" y="1014425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4500">
                <a:solidFill>
                  <a:srgbClr val="7391FF"/>
                </a:solidFill>
              </a:rPr>
              <a:t>새로운 것을 익힘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fce4535786_0_149"/>
          <p:cNvSpPr/>
          <p:nvPr/>
        </p:nvSpPr>
        <p:spPr>
          <a:xfrm>
            <a:off x="11457587" y="9262079"/>
            <a:ext cx="6984900" cy="3174900"/>
          </a:xfrm>
          <a:prstGeom prst="roundRect">
            <a:avLst>
              <a:gd fmla="val 1197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fce4535786_0_149"/>
          <p:cNvSpPr/>
          <p:nvPr/>
        </p:nvSpPr>
        <p:spPr>
          <a:xfrm>
            <a:off x="11462846" y="10144258"/>
            <a:ext cx="69849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4500">
                <a:solidFill>
                  <a:srgbClr val="ED245F"/>
                </a:solidFill>
              </a:rPr>
              <a:t>혼자 할 수 있는 힘</a:t>
            </a:r>
            <a:endParaRPr b="0" i="0" sz="1400" u="none" cap="none" strike="noStrike">
              <a:solidFill>
                <a:srgbClr val="ED24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fce4535786_0_14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fce4535786_0_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4023" y="6452860"/>
            <a:ext cx="2518170" cy="251817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fce4535786_0_14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ce4535786_0_16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fce4535786_0_16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기술의 트렌드는 </a:t>
            </a:r>
            <a:r>
              <a:rPr lang="en-US" sz="4500">
                <a:solidFill>
                  <a:srgbClr val="ED245F"/>
                </a:solidFill>
              </a:rPr>
              <a:t>빠르게</a:t>
            </a:r>
            <a:r>
              <a:rPr lang="en-US" sz="4500">
                <a:solidFill>
                  <a:srgbClr val="53585F"/>
                </a:solidFill>
              </a:rPr>
              <a:t> 변한다.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프론트엔드가 각광받기 시작한지 </a:t>
            </a:r>
            <a:r>
              <a:rPr lang="en-US" sz="4500">
                <a:solidFill>
                  <a:srgbClr val="ED245F"/>
                </a:solidFill>
              </a:rPr>
              <a:t>그리 오래되지 않았다</a:t>
            </a:r>
            <a:r>
              <a:rPr lang="en-US" sz="4500">
                <a:solidFill>
                  <a:srgbClr val="53585F"/>
                </a:solidFill>
              </a:rPr>
              <a:t>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그렇기 때문에 </a:t>
            </a:r>
            <a:r>
              <a:rPr lang="en-US" sz="4500">
                <a:solidFill>
                  <a:srgbClr val="ED245F"/>
                </a:solidFill>
              </a:rPr>
              <a:t>새로운 기술</a:t>
            </a:r>
            <a:r>
              <a:rPr lang="en-US" sz="4500">
                <a:solidFill>
                  <a:srgbClr val="53585F"/>
                </a:solidFill>
              </a:rPr>
              <a:t>을 빠르게 익히는 능력이 중요하다.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41" name="Google Shape;241;gfce4535786_0_16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fce4535786_0_16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트렌드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ce4535786_0_17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fce4535786_0_17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처음에는 어려운게 당연하다. 하지만 이 또한</a:t>
            </a:r>
            <a:r>
              <a:rPr lang="en-US" sz="4500">
                <a:solidFill>
                  <a:srgbClr val="ED245F"/>
                </a:solidFill>
              </a:rPr>
              <a:t> 반복</a:t>
            </a:r>
            <a:r>
              <a:rPr lang="en-US" sz="4500">
                <a:solidFill>
                  <a:srgbClr val="53585F"/>
                </a:solidFill>
              </a:rPr>
              <a:t>하면 된다.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리액트를 라이브러리로서 접근,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약 20여개의 다양한 라이브러리들을</a:t>
            </a:r>
            <a:r>
              <a:rPr lang="en-US" sz="4500">
                <a:solidFill>
                  <a:srgbClr val="ED245F"/>
                </a:solidFill>
              </a:rPr>
              <a:t> 반복</a:t>
            </a:r>
            <a:r>
              <a:rPr lang="en-US" sz="4500">
                <a:solidFill>
                  <a:srgbClr val="53585F"/>
                </a:solidFill>
              </a:rPr>
              <a:t> 접근,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ED245F"/>
                </a:solidFill>
              </a:rPr>
              <a:t>공식문서</a:t>
            </a:r>
            <a:r>
              <a:rPr lang="en-US" sz="4500">
                <a:solidFill>
                  <a:srgbClr val="53585F"/>
                </a:solidFill>
              </a:rPr>
              <a:t>를 토대로 익힌다.(만든이의 사용 설명서)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그 안의 </a:t>
            </a:r>
            <a:r>
              <a:rPr lang="en-US" sz="4500">
                <a:solidFill>
                  <a:srgbClr val="ED245F"/>
                </a:solidFill>
              </a:rPr>
              <a:t>패턴</a:t>
            </a:r>
            <a:r>
              <a:rPr lang="en-US" sz="4500">
                <a:solidFill>
                  <a:srgbClr val="53585F"/>
                </a:solidFill>
              </a:rPr>
              <a:t>을 찾고, 새로운 기술을 </a:t>
            </a:r>
            <a:r>
              <a:rPr lang="en-US" sz="4500">
                <a:solidFill>
                  <a:srgbClr val="ED245F"/>
                </a:solidFill>
              </a:rPr>
              <a:t>익히는 요령</a:t>
            </a:r>
            <a:r>
              <a:rPr lang="en-US" sz="4500">
                <a:solidFill>
                  <a:srgbClr val="53585F"/>
                </a:solidFill>
              </a:rPr>
              <a:t>을 습득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49" name="Google Shape;249;gfce4535786_0_17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ce4535786_0_25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fce4535786_0_25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개발을 하다보면 작은 문제 하나가 풀리지 않아서 좌절하게 될때가 있어요.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강의에서 다룬 내용을 시도해보는 과정에서도,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라이브러리 문서를 보고 뭔가 시도할때도,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실무에서 개발을 할때도,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56" name="Google Shape;256;gfce4535786_0_25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ce4535786_0_26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fce4535786_0_26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하지만,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정~~~말 안풀리던 문제도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끊임없이 고민하고 시도하고 해결책을 찾고 찾다가 보면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번뜩이는 생각 혹은 자고 일어나서 떠오른 방법을 시도했을때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짜잔~ 하고 해결될 때가 많아요.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63" name="Google Shape;263;gfce4535786_0_26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ce4535786_0_26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fce4535786_0_26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그러니깐, 개발을 하는 과정에서 겪는 문제를 문제라고 생각하기보다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나를 성장시킬 수 있는 디딤돌이라고 생각해보면 좋겠어요.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나중에 해결책을 찾고보면 문제를 해결하고자 처음 답을 찾아나섰을때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그냥 지나쳤던 개념이 해결의 단서였을때가 많아요.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방향</a:t>
            </a:r>
            <a:r>
              <a:rPr lang="en-US" sz="4500">
                <a:solidFill>
                  <a:srgbClr val="53585F"/>
                </a:solidFill>
              </a:rPr>
              <a:t>은 맞았는데 자기 자신에 대한 </a:t>
            </a:r>
            <a:r>
              <a:rPr b="1" lang="en-US" sz="4500">
                <a:solidFill>
                  <a:srgbClr val="53585F"/>
                </a:solidFill>
              </a:rPr>
              <a:t>확신</a:t>
            </a:r>
            <a:r>
              <a:rPr lang="en-US" sz="4500">
                <a:solidFill>
                  <a:srgbClr val="53585F"/>
                </a:solidFill>
              </a:rPr>
              <a:t>과 </a:t>
            </a:r>
            <a:r>
              <a:rPr b="1" lang="en-US" sz="4500">
                <a:solidFill>
                  <a:srgbClr val="53585F"/>
                </a:solidFill>
              </a:rPr>
              <a:t>노하우</a:t>
            </a:r>
            <a:r>
              <a:rPr lang="en-US" sz="4500">
                <a:solidFill>
                  <a:srgbClr val="53585F"/>
                </a:solidFill>
              </a:rPr>
              <a:t>가 없었던 거죠.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70" name="Google Shape;270;gfce4535786_0_26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ce4535786_0_27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fce4535786_0_27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무언가를 개발하고 누군가에게 보여줄때의 </a:t>
            </a:r>
            <a:r>
              <a:rPr b="1" lang="en-US" sz="4500">
                <a:solidFill>
                  <a:srgbClr val="53585F"/>
                </a:solidFill>
              </a:rPr>
              <a:t>즐거움</a:t>
            </a:r>
            <a:endParaRPr b="1"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모르던 것을 조금 알게 되었을때 생겼던 </a:t>
            </a:r>
            <a:r>
              <a:rPr b="1" lang="en-US" sz="4500">
                <a:solidFill>
                  <a:srgbClr val="53585F"/>
                </a:solidFill>
              </a:rPr>
              <a:t>자신감</a:t>
            </a:r>
            <a:endParaRPr b="1"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또다시 아직 모르는게 많다는</a:t>
            </a:r>
            <a:r>
              <a:rPr b="1" lang="en-US" sz="4500">
                <a:solidFill>
                  <a:srgbClr val="53585F"/>
                </a:solidFill>
              </a:rPr>
              <a:t> 자괴감</a:t>
            </a:r>
            <a:endParaRPr b="1"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이 과정을 반복하는게 개발자로의 </a:t>
            </a:r>
            <a:r>
              <a:rPr b="1" lang="en-US" sz="4500">
                <a:solidFill>
                  <a:srgbClr val="53585F"/>
                </a:solidFill>
              </a:rPr>
              <a:t>성장</a:t>
            </a:r>
            <a:r>
              <a:rPr lang="en-US" sz="4500">
                <a:solidFill>
                  <a:srgbClr val="53585F"/>
                </a:solidFill>
              </a:rPr>
              <a:t>이라</a:t>
            </a:r>
            <a:r>
              <a:rPr lang="en-US" sz="4500">
                <a:solidFill>
                  <a:srgbClr val="53585F"/>
                </a:solidFill>
              </a:rPr>
              <a:t>는 생각이 들어요.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연차가 늘어날수록 그 단계가 겉으로 드러나지 않지만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개발자의 안에서 반복되는게 아닐까요.?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77" name="Google Shape;277;gfce4535786_0_27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ce4535786_0_25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fce4535786_0_25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3585F"/>
                </a:solidFill>
              </a:rPr>
              <a:t>성공</a:t>
            </a:r>
            <a:r>
              <a:rPr lang="en-US" sz="4500">
                <a:solidFill>
                  <a:srgbClr val="53585F"/>
                </a:solidFill>
              </a:rPr>
              <a:t>이란 열정을 잃지 않고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3585F"/>
                </a:solidFill>
              </a:rPr>
              <a:t>실패를 거듭할 수 있는 능력</a:t>
            </a:r>
            <a:r>
              <a:rPr lang="en-US" sz="4500">
                <a:solidFill>
                  <a:srgbClr val="53585F"/>
                </a:solidFill>
              </a:rPr>
              <a:t>이다.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(Success is the ability to go from one failure to another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with no loss of enthusiasm.)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윈스턴 처칠 Sir Winston Churchill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84" name="Google Shape;284;gfce4535786_0_25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ce4535786_0_2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fce4535786_0_28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개발은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관심과 흥미를 돈과 성장으로 치환할 수 있는 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아주 매력적이고 재미있는 </a:t>
            </a:r>
            <a:r>
              <a:rPr b="1" lang="en-US" sz="4500">
                <a:solidFill>
                  <a:srgbClr val="53585F"/>
                </a:solidFill>
              </a:rPr>
              <a:t>작업</a:t>
            </a:r>
            <a:r>
              <a:rPr lang="en-US" sz="4500">
                <a:solidFill>
                  <a:srgbClr val="53585F"/>
                </a:solidFill>
              </a:rPr>
              <a:t>인 것 같아요.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또한,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매일 매일 성공과 실패를 반복할 수 있는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다이나믹한 </a:t>
            </a:r>
            <a:r>
              <a:rPr b="1" lang="en-US" sz="4500">
                <a:solidFill>
                  <a:srgbClr val="53585F"/>
                </a:solidFill>
              </a:rPr>
              <a:t>작업</a:t>
            </a:r>
            <a:r>
              <a:rPr lang="en-US" sz="4500">
                <a:solidFill>
                  <a:srgbClr val="53585F"/>
                </a:solidFill>
              </a:rPr>
              <a:t>이기도 하고요.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91" name="Google Shape;291;gfce4535786_0_2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ce4535786_0_28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fce4535786_0_28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개발에 대한 관심과 흥미가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앞으로도 여러분과 쭈욱~ 함께하길 바랍니다.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언젠가 개발자로서 같이 만나뵐 수 있길 기대하겠습니다.(먼저 말 걸어주세요)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감사합니다.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98" name="Google Shape;298;gfce4535786_0_28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e4535786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fce4535786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111111"/>
                </a:solidFill>
              </a:rPr>
              <a:t>리액트</a:t>
            </a:r>
            <a:endParaRPr b="1"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리액트 맛보기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리액</a:t>
            </a:r>
            <a:r>
              <a:rPr lang="en-US" sz="4500">
                <a:solidFill>
                  <a:srgbClr val="111111"/>
                </a:solidFill>
              </a:rPr>
              <a:t>트 </a:t>
            </a:r>
            <a:r>
              <a:rPr lang="en-US" sz="4500">
                <a:solidFill>
                  <a:srgbClr val="111111"/>
                </a:solidFill>
              </a:rPr>
              <a:t>공식문서로 디테일 잡기 기초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리액</a:t>
            </a:r>
            <a:r>
              <a:rPr lang="en-US" sz="4500">
                <a:solidFill>
                  <a:srgbClr val="111111"/>
                </a:solidFill>
              </a:rPr>
              <a:t>트 </a:t>
            </a:r>
            <a:r>
              <a:rPr lang="en-US" sz="4500">
                <a:solidFill>
                  <a:srgbClr val="111111"/>
                </a:solidFill>
              </a:rPr>
              <a:t>공식문서로 디테일 잡기 고급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71" name="Google Shape;171;gfce4535786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992ac80a_0_17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f1992ac80a_0_17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111111"/>
                </a:solidFill>
              </a:rPr>
              <a:t>리액트를 더 풍성하게 해주는 라이브러리들</a:t>
            </a:r>
            <a:endParaRPr b="1"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라이브러리 기초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Date 라이브러리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moment / dayjs / date-fns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라이브러리를 고르는 기준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78" name="Google Shape;178;gf1992ac80a_0_17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ce4535786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fce4535786_0_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111111"/>
                </a:solidFill>
              </a:rPr>
              <a:t>리액트를 더 풍성하게 해주는 라이브러리들</a:t>
            </a:r>
            <a:endParaRPr b="1"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스타일링 라이브러리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styled-component / emotion / sass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85" name="Google Shape;185;gfce4535786_0_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ce4535786_0_1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fce4535786_0_1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111111"/>
                </a:solidFill>
              </a:rPr>
              <a:t>리액트를 더 풍성하게 해주는 라이브러리들</a:t>
            </a:r>
            <a:endParaRPr b="1"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UI 라이브러리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Onsen UI / Ant Design / React Semantic UI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React BootStrap / Material UI / Tailwindcss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React spring / Framer Motion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92" name="Google Shape;192;gfce4535786_0_1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ce4535786_0_1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fce4535786_0_1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111111"/>
                </a:solidFill>
              </a:rPr>
              <a:t>리액트를 더 풍성하게 해주는 라이브러리들</a:t>
            </a:r>
            <a:endParaRPr b="1"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데이</a:t>
            </a:r>
            <a:r>
              <a:rPr lang="en-US" sz="4500">
                <a:solidFill>
                  <a:srgbClr val="111111"/>
                </a:solidFill>
              </a:rPr>
              <a:t>터 모킹 라이브러리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Mock Service Worker(MSW)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99" name="Google Shape;199;gfce4535786_0_1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ce4535786_0_2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fce4535786_0_2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111111"/>
                </a:solidFill>
              </a:rPr>
              <a:t>리액트를 더 풍성하게 해주는 라이브러리들</a:t>
            </a:r>
            <a:endParaRPr b="1"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상태관</a:t>
            </a:r>
            <a:r>
              <a:rPr lang="en-US" sz="4500">
                <a:solidFill>
                  <a:srgbClr val="111111"/>
                </a:solidFill>
              </a:rPr>
              <a:t>리 라이브러리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Redux / Mobx / Recoil / Zustand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데이터 페칭 라이브러리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SWR / React Query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206" name="Google Shape;206;gfce4535786_0_2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ce4535786_0_3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ce4535786_0_3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111111"/>
                </a:solidFill>
              </a:rPr>
              <a:t>리액트를 더 풍성하게 해주는 라이브러리들</a:t>
            </a:r>
            <a:endParaRPr b="1"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GraphQL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Apollo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Next.js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Vercel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213" name="Google Shape;213;gfce4535786_0_3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ce4535786_0_42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React 라이브러리 마무리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마무리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fce4535786_0_4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