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9" r:id="rId12"/>
    <p:sldId id="27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68754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013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1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7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19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354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03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51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432312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7327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3661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5492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19749" y="539266"/>
            <a:ext cx="9952500" cy="279207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IN" dirty="0">
                <a:latin typeface="Century Schoolbook" panose="02040604050505020304" pitchFamily="18" charset="0"/>
              </a:rPr>
              <a:t>Statistical Tests for Social Sciences </a:t>
            </a:r>
            <a:endParaRPr dirty="0">
              <a:latin typeface="Century Schoolbook" panose="02040604050505020304" pitchFamily="18" charset="0"/>
            </a:endParaRPr>
          </a:p>
        </p:txBody>
      </p:sp>
      <p:sp>
        <p:nvSpPr>
          <p:cNvPr id="85" name="Google Shape;85;p13"/>
          <p:cNvSpPr txBox="1">
            <a:spLocks noGrp="1"/>
          </p:cNvSpPr>
          <p:nvPr>
            <p:ph type="subTitle" idx="1"/>
          </p:nvPr>
        </p:nvSpPr>
        <p:spPr>
          <a:xfrm>
            <a:off x="1119749" y="3526662"/>
            <a:ext cx="9952500" cy="2716800"/>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1000"/>
              </a:spcBef>
              <a:spcAft>
                <a:spcPts val="0"/>
              </a:spcAft>
              <a:buClr>
                <a:schemeClr val="dk1"/>
              </a:buClr>
              <a:buSzPts val="2220"/>
              <a:buNone/>
            </a:pPr>
            <a:r>
              <a:rPr lang="en-IN" dirty="0">
                <a:latin typeface="Century Schoolbook" panose="02040604050505020304" pitchFamily="18" charset="0"/>
                <a:cs typeface="Arial" panose="020B0604020202020204" pitchFamily="34" charset="0"/>
              </a:rPr>
              <a:t>Chaturvedi </a:t>
            </a:r>
            <a:r>
              <a:rPr lang="en-IN" dirty="0" err="1">
                <a:latin typeface="Century Schoolbook" panose="02040604050505020304" pitchFamily="18" charset="0"/>
                <a:cs typeface="Arial" panose="020B0604020202020204" pitchFamily="34" charset="0"/>
              </a:rPr>
              <a:t>Prithul</a:t>
            </a:r>
            <a:r>
              <a:rPr lang="en-IN" dirty="0">
                <a:latin typeface="Century Schoolbook" panose="02040604050505020304" pitchFamily="18" charset="0"/>
                <a:cs typeface="Arial" panose="020B0604020202020204" pitchFamily="34" charset="0"/>
              </a:rPr>
              <a:t> Arvind - 1740205</a:t>
            </a:r>
            <a:endParaRPr dirty="0">
              <a:latin typeface="Century Schoolbook" panose="02040604050505020304" pitchFamily="18" charset="0"/>
              <a:cs typeface="Arial" panose="020B0604020202020204" pitchFamily="34" charset="0"/>
            </a:endParaRPr>
          </a:p>
          <a:p>
            <a:pPr algn="ctr">
              <a:lnSpc>
                <a:spcPct val="70000"/>
              </a:lnSpc>
              <a:buClr>
                <a:schemeClr val="dk1"/>
              </a:buClr>
              <a:buSzPts val="2220"/>
            </a:pPr>
            <a:r>
              <a:rPr lang="en-IN" dirty="0">
                <a:latin typeface="Century Schoolbook" panose="02040604050505020304" pitchFamily="18" charset="0"/>
                <a:cs typeface="Arial" panose="020B0604020202020204" pitchFamily="34" charset="0"/>
              </a:rPr>
              <a:t>Prakhar Srivastava -1740214</a:t>
            </a:r>
          </a:p>
          <a:p>
            <a:pPr algn="ctr">
              <a:lnSpc>
                <a:spcPct val="70000"/>
              </a:lnSpc>
              <a:buClr>
                <a:schemeClr val="dk1"/>
              </a:buClr>
              <a:buSzPts val="2220"/>
            </a:pPr>
            <a:r>
              <a:rPr lang="en-IN" dirty="0" err="1">
                <a:latin typeface="Century Schoolbook" panose="02040604050505020304" pitchFamily="18" charset="0"/>
                <a:cs typeface="Arial" panose="020B0604020202020204" pitchFamily="34" charset="0"/>
              </a:rPr>
              <a:t>Shristy</a:t>
            </a:r>
            <a:r>
              <a:rPr lang="en-IN" dirty="0">
                <a:latin typeface="Century Schoolbook" panose="02040604050505020304" pitchFamily="18" charset="0"/>
                <a:cs typeface="Arial" panose="020B0604020202020204" pitchFamily="34" charset="0"/>
              </a:rPr>
              <a:t> </a:t>
            </a:r>
            <a:r>
              <a:rPr lang="en-IN" dirty="0" err="1">
                <a:latin typeface="Century Schoolbook" panose="02040604050505020304" pitchFamily="18" charset="0"/>
                <a:cs typeface="Arial" panose="020B0604020202020204" pitchFamily="34" charset="0"/>
              </a:rPr>
              <a:t>Katyayen</a:t>
            </a:r>
            <a:r>
              <a:rPr lang="en-IN" dirty="0">
                <a:latin typeface="Century Schoolbook" panose="02040604050505020304" pitchFamily="18" charset="0"/>
                <a:cs typeface="Arial" panose="020B0604020202020204" pitchFamily="34" charset="0"/>
              </a:rPr>
              <a:t> -1740237 </a:t>
            </a:r>
          </a:p>
          <a:p>
            <a:pPr marL="0" lvl="0" indent="0" algn="ctr" rtl="0">
              <a:lnSpc>
                <a:spcPct val="70000"/>
              </a:lnSpc>
              <a:spcBef>
                <a:spcPts val="1000"/>
              </a:spcBef>
              <a:spcAft>
                <a:spcPts val="0"/>
              </a:spcAft>
              <a:buClr>
                <a:schemeClr val="dk1"/>
              </a:buClr>
              <a:buSzPts val="2220"/>
              <a:buNone/>
            </a:pPr>
            <a:r>
              <a:rPr lang="en-IN" dirty="0">
                <a:latin typeface="Century Schoolbook" panose="02040604050505020304" pitchFamily="18" charset="0"/>
                <a:cs typeface="Arial" panose="020B0604020202020204" pitchFamily="34" charset="0"/>
              </a:rPr>
              <a:t>6CMS</a:t>
            </a:r>
            <a:endParaRPr dirty="0">
              <a:latin typeface="Century Schoolbook" panose="02040604050505020304" pitchFamily="18" charset="0"/>
              <a:cs typeface="Arial" panose="020B0604020202020204" pitchFamily="34" charset="0"/>
            </a:endParaRPr>
          </a:p>
          <a:p>
            <a:pPr marL="0" lvl="0" indent="0" algn="ctr" rtl="0">
              <a:lnSpc>
                <a:spcPct val="70000"/>
              </a:lnSpc>
              <a:spcBef>
                <a:spcPts val="1000"/>
              </a:spcBef>
              <a:spcAft>
                <a:spcPts val="0"/>
              </a:spcAft>
              <a:buClr>
                <a:schemeClr val="dk1"/>
              </a:buClr>
              <a:buSzPts val="2220"/>
              <a:buNone/>
            </a:pPr>
            <a:endParaRPr lang="en-IN" dirty="0">
              <a:latin typeface="Century Schoolbook" panose="02040604050505020304" pitchFamily="18" charset="0"/>
              <a:cs typeface="Arial" panose="020B0604020202020204" pitchFamily="34" charset="0"/>
            </a:endParaRPr>
          </a:p>
          <a:p>
            <a:pPr marL="0" lvl="0" indent="0" algn="ctr" rtl="0">
              <a:lnSpc>
                <a:spcPct val="70000"/>
              </a:lnSpc>
              <a:spcBef>
                <a:spcPts val="1000"/>
              </a:spcBef>
              <a:spcAft>
                <a:spcPts val="0"/>
              </a:spcAft>
              <a:buClr>
                <a:schemeClr val="dk1"/>
              </a:buClr>
              <a:buSzPts val="2220"/>
              <a:buNone/>
            </a:pPr>
            <a:r>
              <a:rPr lang="en-IN" dirty="0">
                <a:latin typeface="Century Schoolbook" panose="02040604050505020304" pitchFamily="18" charset="0"/>
                <a:cs typeface="Arial" panose="020B0604020202020204" pitchFamily="34" charset="0"/>
              </a:rPr>
              <a:t>Guide: V. </a:t>
            </a:r>
            <a:r>
              <a:rPr lang="en-IN" dirty="0" err="1">
                <a:latin typeface="Century Schoolbook" panose="02040604050505020304" pitchFamily="18" charset="0"/>
                <a:cs typeface="Arial" panose="020B0604020202020204" pitchFamily="34" charset="0"/>
              </a:rPr>
              <a:t>Vaidhehi</a:t>
            </a:r>
            <a:endParaRPr dirty="0">
              <a:latin typeface="Century Schoolbook" panose="02040604050505020304" pitchFamily="18" charset="0"/>
              <a:cs typeface="Arial" panose="020B0604020202020204" pitchFamily="34" charset="0"/>
            </a:endParaRPr>
          </a:p>
          <a:p>
            <a:pPr marL="0" lvl="0" indent="0" algn="ctr" rtl="0">
              <a:lnSpc>
                <a:spcPct val="70000"/>
              </a:lnSpc>
              <a:spcBef>
                <a:spcPts val="1000"/>
              </a:spcBef>
              <a:spcAft>
                <a:spcPts val="0"/>
              </a:spcAft>
              <a:buClr>
                <a:schemeClr val="dk1"/>
              </a:buClr>
              <a:buSzPts val="2220"/>
              <a:buNone/>
            </a:pPr>
            <a:r>
              <a:rPr lang="en-IN" dirty="0">
                <a:latin typeface="Century Schoolbook" panose="02040604050505020304" pitchFamily="18" charset="0"/>
                <a:cs typeface="Arial" panose="020B0604020202020204" pitchFamily="34" charset="0"/>
              </a:rPr>
              <a:t>Date: February 14, 2020</a:t>
            </a:r>
            <a:endParaRPr dirty="0">
              <a:latin typeface="Century Schoolbook" panose="02040604050505020304"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20" name="Title 19">
            <a:extLst>
              <a:ext uri="{FF2B5EF4-FFF2-40B4-BE49-F238E27FC236}">
                <a16:creationId xmlns:a16="http://schemas.microsoft.com/office/drawing/2014/main" id="{684109E3-3687-4477-91A2-BC0FBEAAFE6B}"/>
              </a:ext>
            </a:extLst>
          </p:cNvPr>
          <p:cNvSpPr>
            <a:spLocks noGrp="1"/>
          </p:cNvSpPr>
          <p:nvPr>
            <p:ph type="title"/>
          </p:nvPr>
        </p:nvSpPr>
        <p:spPr>
          <a:xfrm>
            <a:off x="1449217" y="1153550"/>
            <a:ext cx="9605635" cy="618979"/>
          </a:xfrm>
        </p:spPr>
        <p:txBody>
          <a:bodyPr/>
          <a:lstStyle/>
          <a:p>
            <a:r>
              <a:rPr lang="en-IN" dirty="0">
                <a:latin typeface="Century Schoolbook" panose="02040604050505020304" pitchFamily="18" charset="0"/>
              </a:rPr>
              <a:t>Design Overview</a:t>
            </a:r>
            <a:r>
              <a:rPr lang="en-US" dirty="0">
                <a:latin typeface="Century Schoolbook" panose="02040604050505020304" pitchFamily="18" charset="0"/>
              </a:rPr>
              <a:t> </a:t>
            </a:r>
            <a:r>
              <a:rPr lang="en-IN" sz="1600" dirty="0">
                <a:latin typeface="Century Schoolbook" panose="02040604050505020304" pitchFamily="18" charset="0"/>
              </a:rPr>
              <a:t>(Statistical wizard and the calculator)</a:t>
            </a:r>
          </a:p>
        </p:txBody>
      </p:sp>
      <p:pic>
        <p:nvPicPr>
          <p:cNvPr id="23" name="Content Placeholder 22">
            <a:extLst>
              <a:ext uri="{FF2B5EF4-FFF2-40B4-BE49-F238E27FC236}">
                <a16:creationId xmlns:a16="http://schemas.microsoft.com/office/drawing/2014/main" id="{9C3CA2EE-D598-45C0-B345-551B2FDBDA53}"/>
              </a:ext>
            </a:extLst>
          </p:cNvPr>
          <p:cNvPicPr>
            <a:picLocks noGrp="1" noChangeAspect="1"/>
          </p:cNvPicPr>
          <p:nvPr>
            <p:ph sz="half" idx="1"/>
          </p:nvPr>
        </p:nvPicPr>
        <p:blipFill>
          <a:blip r:embed="rId3"/>
          <a:stretch>
            <a:fillRect/>
          </a:stretch>
        </p:blipFill>
        <p:spPr>
          <a:xfrm>
            <a:off x="1447800" y="2194560"/>
            <a:ext cx="4645025" cy="3277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Content Placeholder 24">
            <a:extLst>
              <a:ext uri="{FF2B5EF4-FFF2-40B4-BE49-F238E27FC236}">
                <a16:creationId xmlns:a16="http://schemas.microsoft.com/office/drawing/2014/main" id="{C8697A00-2BA4-4AA8-B014-90E9CAE7E04E}"/>
              </a:ext>
            </a:extLst>
          </p:cNvPr>
          <p:cNvPicPr>
            <a:picLocks noGrp="1" noChangeAspect="1"/>
          </p:cNvPicPr>
          <p:nvPr>
            <p:ph sz="half" idx="2"/>
          </p:nvPr>
        </p:nvPicPr>
        <p:blipFill>
          <a:blip r:embed="rId4"/>
          <a:stretch>
            <a:fillRect/>
          </a:stretch>
        </p:blipFill>
        <p:spPr>
          <a:xfrm>
            <a:off x="6413500" y="2194560"/>
            <a:ext cx="4645025" cy="3277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a:latin typeface="Century Schoolbook" panose="02040604050505020304" pitchFamily="18" charset="0"/>
              </a:rPr>
              <a:t>Progress report</a:t>
            </a:r>
            <a:endParaRPr dirty="0">
              <a:latin typeface="Century Schoolbook" panose="02040604050505020304" pitchFamily="18" charset="0"/>
            </a:endParaRPr>
          </a:p>
        </p:txBody>
      </p:sp>
      <p:graphicFrame>
        <p:nvGraphicFramePr>
          <p:cNvPr id="8" name="Table 8">
            <a:extLst>
              <a:ext uri="{FF2B5EF4-FFF2-40B4-BE49-F238E27FC236}">
                <a16:creationId xmlns:a16="http://schemas.microsoft.com/office/drawing/2014/main" id="{0CE4F2F7-C006-4C2B-B22B-73A902CF7B92}"/>
              </a:ext>
            </a:extLst>
          </p:cNvPr>
          <p:cNvGraphicFramePr>
            <a:graphicFrameLocks noGrp="1"/>
          </p:cNvGraphicFramePr>
          <p:nvPr>
            <p:ph idx="1"/>
            <p:extLst>
              <p:ext uri="{D42A27DB-BD31-4B8C-83A1-F6EECF244321}">
                <p14:modId xmlns:p14="http://schemas.microsoft.com/office/powerpoint/2010/main" val="4068022296"/>
              </p:ext>
            </p:extLst>
          </p:nvPr>
        </p:nvGraphicFramePr>
        <p:xfrm>
          <a:off x="1451579" y="2016125"/>
          <a:ext cx="9603770" cy="2651760"/>
        </p:xfrm>
        <a:graphic>
          <a:graphicData uri="http://schemas.openxmlformats.org/drawingml/2006/table">
            <a:tbl>
              <a:tblPr firstRow="1" bandRow="1">
                <a:tableStyleId>{5C22544A-7EE6-4342-B048-85BDC9FD1C3A}</a:tableStyleId>
              </a:tblPr>
              <a:tblGrid>
                <a:gridCol w="4801885">
                  <a:extLst>
                    <a:ext uri="{9D8B030D-6E8A-4147-A177-3AD203B41FA5}">
                      <a16:colId xmlns:a16="http://schemas.microsoft.com/office/drawing/2014/main" val="1159226808"/>
                    </a:ext>
                  </a:extLst>
                </a:gridCol>
                <a:gridCol w="4801885">
                  <a:extLst>
                    <a:ext uri="{9D8B030D-6E8A-4147-A177-3AD203B41FA5}">
                      <a16:colId xmlns:a16="http://schemas.microsoft.com/office/drawing/2014/main" val="3356135434"/>
                    </a:ext>
                  </a:extLst>
                </a:gridCol>
              </a:tblGrid>
              <a:tr h="275523">
                <a:tc>
                  <a:txBody>
                    <a:bodyPr/>
                    <a:lstStyle/>
                    <a:p>
                      <a:pPr algn="ctr"/>
                      <a:r>
                        <a:rPr lang="en-US" dirty="0">
                          <a:latin typeface="Century Schoolbook" panose="02040604050505020304" pitchFamily="18" charset="0"/>
                        </a:rPr>
                        <a:t>Tasks</a:t>
                      </a:r>
                      <a:endParaRPr lang="en-IN" dirty="0">
                        <a:latin typeface="Century Schoolbook" panose="02040604050505020304" pitchFamily="18" charset="0"/>
                      </a:endParaRPr>
                    </a:p>
                  </a:txBody>
                  <a:tcPr/>
                </a:tc>
                <a:tc>
                  <a:txBody>
                    <a:bodyPr/>
                    <a:lstStyle/>
                    <a:p>
                      <a:pPr algn="ctr"/>
                      <a:r>
                        <a:rPr lang="en-US" dirty="0">
                          <a:latin typeface="Century Schoolbook" panose="02040604050505020304" pitchFamily="18" charset="0"/>
                        </a:rPr>
                        <a:t>Status</a:t>
                      </a:r>
                      <a:endParaRPr lang="en-IN" dirty="0">
                        <a:latin typeface="Century Schoolbook" panose="02040604050505020304" pitchFamily="18" charset="0"/>
                      </a:endParaRPr>
                    </a:p>
                  </a:txBody>
                  <a:tcPr/>
                </a:tc>
                <a:extLst>
                  <a:ext uri="{0D108BD9-81ED-4DB2-BD59-A6C34878D82A}">
                    <a16:rowId xmlns:a16="http://schemas.microsoft.com/office/drawing/2014/main" val="707042093"/>
                  </a:ext>
                </a:extLst>
              </a:tr>
              <a:tr h="275523">
                <a:tc>
                  <a:txBody>
                    <a:bodyPr/>
                    <a:lstStyle/>
                    <a:p>
                      <a:pPr algn="ctr"/>
                      <a:r>
                        <a:rPr lang="en-US" dirty="0">
                          <a:latin typeface="Century Schoolbook" panose="02040604050505020304" pitchFamily="18" charset="0"/>
                        </a:rPr>
                        <a:t>Website</a:t>
                      </a:r>
                      <a:endParaRPr lang="en-IN" dirty="0">
                        <a:latin typeface="Century Schoolbook" panose="02040604050505020304" pitchFamily="18" charset="0"/>
                      </a:endParaRPr>
                    </a:p>
                  </a:txBody>
                  <a:tcPr/>
                </a:tc>
                <a:tc>
                  <a:txBody>
                    <a:bodyPr/>
                    <a:lstStyle/>
                    <a:p>
                      <a:pPr algn="ctr"/>
                      <a:r>
                        <a:rPr lang="en-IN" sz="2400" dirty="0">
                          <a:latin typeface="Century Schoolbook" panose="02040604050505020304" pitchFamily="18" charset="0"/>
                          <a:sym typeface="Wingdings" panose="05000000000000000000" pitchFamily="2" charset="2"/>
                        </a:rPr>
                        <a:t></a:t>
                      </a:r>
                      <a:endParaRPr lang="en-IN" sz="2400" dirty="0">
                        <a:latin typeface="Century Schoolbook" panose="02040604050505020304" pitchFamily="18" charset="0"/>
                      </a:endParaRPr>
                    </a:p>
                  </a:txBody>
                  <a:tcPr>
                    <a:solidFill>
                      <a:srgbClr val="92D050"/>
                    </a:solidFill>
                  </a:tcPr>
                </a:tc>
                <a:extLst>
                  <a:ext uri="{0D108BD9-81ED-4DB2-BD59-A6C34878D82A}">
                    <a16:rowId xmlns:a16="http://schemas.microsoft.com/office/drawing/2014/main" val="3364920402"/>
                  </a:ext>
                </a:extLst>
              </a:tr>
              <a:tr h="275523">
                <a:tc>
                  <a:txBody>
                    <a:bodyPr/>
                    <a:lstStyle/>
                    <a:p>
                      <a:pPr algn="ctr"/>
                      <a:r>
                        <a:rPr lang="en-US" dirty="0">
                          <a:latin typeface="Century Schoolbook" panose="02040604050505020304" pitchFamily="18" charset="0"/>
                        </a:rPr>
                        <a:t>Modules of the Website</a:t>
                      </a:r>
                      <a:endParaRPr lang="en-IN" dirty="0">
                        <a:latin typeface="Century Schoolbook"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Century Schoolbook" panose="02040604050505020304" pitchFamily="18" charset="0"/>
                          <a:sym typeface="Wingdings" panose="05000000000000000000" pitchFamily="2" charset="2"/>
                        </a:rPr>
                        <a:t></a:t>
                      </a:r>
                      <a:endParaRPr lang="en-IN" sz="2400" dirty="0">
                        <a:latin typeface="Century Schoolbook" panose="02040604050505020304" pitchFamily="18" charset="0"/>
                      </a:endParaRPr>
                    </a:p>
                  </a:txBody>
                  <a:tcPr>
                    <a:solidFill>
                      <a:srgbClr val="92D050"/>
                    </a:solidFill>
                  </a:tcPr>
                </a:tc>
                <a:extLst>
                  <a:ext uri="{0D108BD9-81ED-4DB2-BD59-A6C34878D82A}">
                    <a16:rowId xmlns:a16="http://schemas.microsoft.com/office/drawing/2014/main" val="1239838231"/>
                  </a:ext>
                </a:extLst>
              </a:tr>
              <a:tr h="275523">
                <a:tc>
                  <a:txBody>
                    <a:bodyPr/>
                    <a:lstStyle/>
                    <a:p>
                      <a:pPr algn="ctr"/>
                      <a:r>
                        <a:rPr lang="en-US" dirty="0">
                          <a:latin typeface="Century Schoolbook" panose="02040604050505020304" pitchFamily="18" charset="0"/>
                        </a:rPr>
                        <a:t>Statistical Wizard</a:t>
                      </a:r>
                      <a:endParaRPr lang="en-IN" dirty="0">
                        <a:latin typeface="Century Schoolbook"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Century Schoolbook" panose="02040604050505020304" pitchFamily="18" charset="0"/>
                          <a:sym typeface="Wingdings" panose="05000000000000000000" pitchFamily="2" charset="2"/>
                        </a:rPr>
                        <a:t></a:t>
                      </a:r>
                      <a:endParaRPr lang="en-IN" sz="2400" dirty="0">
                        <a:latin typeface="Century Schoolbook" panose="02040604050505020304" pitchFamily="18" charset="0"/>
                      </a:endParaRPr>
                    </a:p>
                  </a:txBody>
                  <a:tcPr>
                    <a:solidFill>
                      <a:srgbClr val="92D050"/>
                    </a:solidFill>
                  </a:tcPr>
                </a:tc>
                <a:extLst>
                  <a:ext uri="{0D108BD9-81ED-4DB2-BD59-A6C34878D82A}">
                    <a16:rowId xmlns:a16="http://schemas.microsoft.com/office/drawing/2014/main" val="2103400784"/>
                  </a:ext>
                </a:extLst>
              </a:tr>
              <a:tr h="275523">
                <a:tc>
                  <a:txBody>
                    <a:bodyPr/>
                    <a:lstStyle/>
                    <a:p>
                      <a:pPr algn="ctr"/>
                      <a:r>
                        <a:rPr lang="en-US" dirty="0">
                          <a:latin typeface="Century Schoolbook" panose="02040604050505020304" pitchFamily="18" charset="0"/>
                        </a:rPr>
                        <a:t>Calculator</a:t>
                      </a:r>
                      <a:endParaRPr lang="en-IN" dirty="0">
                        <a:latin typeface="Century Schoolbook"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Century Schoolbook" panose="02040604050505020304" pitchFamily="18" charset="0"/>
                          <a:sym typeface="Wingdings" panose="05000000000000000000" pitchFamily="2" charset="2"/>
                        </a:rPr>
                        <a:t></a:t>
                      </a:r>
                      <a:endParaRPr lang="en-IN" sz="2400" dirty="0">
                        <a:latin typeface="Century Schoolbook" panose="02040604050505020304" pitchFamily="18" charset="0"/>
                      </a:endParaRPr>
                    </a:p>
                  </a:txBody>
                  <a:tcPr>
                    <a:solidFill>
                      <a:srgbClr val="FFFF00"/>
                    </a:solidFill>
                  </a:tcPr>
                </a:tc>
                <a:extLst>
                  <a:ext uri="{0D108BD9-81ED-4DB2-BD59-A6C34878D82A}">
                    <a16:rowId xmlns:a16="http://schemas.microsoft.com/office/drawing/2014/main" val="1617650490"/>
                  </a:ext>
                </a:extLst>
              </a:tr>
              <a:tr h="275523">
                <a:tc>
                  <a:txBody>
                    <a:bodyPr/>
                    <a:lstStyle/>
                    <a:p>
                      <a:pPr algn="ctr"/>
                      <a:r>
                        <a:rPr lang="en-US" dirty="0">
                          <a:latin typeface="Century Schoolbook" panose="02040604050505020304" pitchFamily="18" charset="0"/>
                        </a:rPr>
                        <a:t>Formula Guide</a:t>
                      </a:r>
                      <a:endParaRPr lang="en-IN" dirty="0">
                        <a:latin typeface="Century Schoolbook"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Century Schoolbook" panose="02040604050505020304" pitchFamily="18" charset="0"/>
                          <a:sym typeface="Wingdings" panose="05000000000000000000" pitchFamily="2" charset="2"/>
                        </a:rPr>
                        <a:t></a:t>
                      </a:r>
                      <a:endParaRPr lang="en-IN" sz="2400" dirty="0">
                        <a:latin typeface="Century Schoolbook" panose="02040604050505020304" pitchFamily="18" charset="0"/>
                      </a:endParaRPr>
                    </a:p>
                  </a:txBody>
                  <a:tcPr>
                    <a:solidFill>
                      <a:srgbClr val="92D050"/>
                    </a:solidFill>
                  </a:tcPr>
                </a:tc>
                <a:extLst>
                  <a:ext uri="{0D108BD9-81ED-4DB2-BD59-A6C34878D82A}">
                    <a16:rowId xmlns:a16="http://schemas.microsoft.com/office/drawing/2014/main" val="215619502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BF5E-6EF1-41C0-9124-727027FA3410}"/>
              </a:ext>
            </a:extLst>
          </p:cNvPr>
          <p:cNvSpPr>
            <a:spLocks noGrp="1"/>
          </p:cNvSpPr>
          <p:nvPr>
            <p:ph type="title"/>
          </p:nvPr>
        </p:nvSpPr>
        <p:spPr>
          <a:xfrm>
            <a:off x="1451579" y="1069145"/>
            <a:ext cx="9603275" cy="784609"/>
          </a:xfrm>
        </p:spPr>
        <p:txBody>
          <a:bodyPr/>
          <a:lstStyle/>
          <a:p>
            <a:r>
              <a:rPr lang="en-US" dirty="0">
                <a:latin typeface="Century Schoolbook" panose="02040604050505020304" pitchFamily="18" charset="0"/>
              </a:rPr>
              <a:t>Future milestones</a:t>
            </a:r>
            <a:endParaRPr lang="en-IN"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BAE353F2-29F9-4B6D-95C8-1F8AEAC64F3D}"/>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2400" dirty="0">
                <a:latin typeface="Century Schoolbook" panose="02040604050505020304" pitchFamily="18" charset="0"/>
              </a:rPr>
              <a:t>To make the questionnaire more presentable.</a:t>
            </a:r>
          </a:p>
          <a:p>
            <a:pPr marL="0" indent="0">
              <a:buNone/>
            </a:pPr>
            <a:endParaRPr lang="en-US" sz="2400" dirty="0">
              <a:latin typeface="Century Schoolbook" panose="02040604050505020304" pitchFamily="18" charset="0"/>
            </a:endParaRPr>
          </a:p>
          <a:p>
            <a:pPr>
              <a:buFont typeface="Wingdings" panose="05000000000000000000" pitchFamily="2" charset="2"/>
              <a:buChar char="§"/>
            </a:pPr>
            <a:r>
              <a:rPr lang="en-US" sz="2400" dirty="0">
                <a:latin typeface="Century Schoolbook" panose="02040604050505020304" pitchFamily="18" charset="0"/>
              </a:rPr>
              <a:t>To add a loading page to the website.</a:t>
            </a:r>
          </a:p>
          <a:p>
            <a:pPr marL="0" indent="0">
              <a:buNone/>
            </a:pPr>
            <a:endParaRPr lang="en-US" sz="2400" dirty="0">
              <a:latin typeface="Century Schoolbook" panose="02040604050505020304" pitchFamily="18" charset="0"/>
            </a:endParaRPr>
          </a:p>
          <a:p>
            <a:pPr>
              <a:buFont typeface="Wingdings" panose="05000000000000000000" pitchFamily="2" charset="2"/>
              <a:buChar char="§"/>
            </a:pPr>
            <a:r>
              <a:rPr lang="en-US" sz="2400" dirty="0">
                <a:latin typeface="Century Schoolbook" panose="02040604050505020304" pitchFamily="18" charset="0"/>
              </a:rPr>
              <a:t>To code non-parametric calculators on Shiny. </a:t>
            </a:r>
          </a:p>
          <a:p>
            <a:pPr>
              <a:buFont typeface="Wingdings" panose="05000000000000000000" pitchFamily="2" charset="2"/>
              <a:buChar char="§"/>
            </a:pPr>
            <a:endParaRPr lang="en-US" sz="2400" dirty="0">
              <a:latin typeface="Century Schoolbook" panose="02040604050505020304" pitchFamily="18" charset="0"/>
            </a:endParaRPr>
          </a:p>
          <a:p>
            <a:pPr>
              <a:buFont typeface="Wingdings" panose="05000000000000000000" pitchFamily="2" charset="2"/>
              <a:buChar char="§"/>
            </a:pPr>
            <a:r>
              <a:rPr lang="en-US" sz="2400" dirty="0">
                <a:latin typeface="Century Schoolbook" panose="02040604050505020304" pitchFamily="18" charset="0"/>
              </a:rPr>
              <a:t>Adding a feedback section to the website. </a:t>
            </a:r>
            <a:endParaRPr lang="en-IN" sz="2400" dirty="0">
              <a:latin typeface="Century Schoolbook" panose="02040604050505020304" pitchFamily="18" charset="0"/>
            </a:endParaRPr>
          </a:p>
        </p:txBody>
      </p:sp>
    </p:spTree>
    <p:extLst>
      <p:ext uri="{BB962C8B-B14F-4D97-AF65-F5344CB8AC3E}">
        <p14:creationId xmlns:p14="http://schemas.microsoft.com/office/powerpoint/2010/main" val="275186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838200" y="2766138"/>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6000" b="1" dirty="0">
                <a:latin typeface="Century Schoolbook" panose="02040604050505020304" pitchFamily="18" charset="0"/>
              </a:rPr>
              <a:t>T</a:t>
            </a:r>
            <a:r>
              <a:rPr lang="en-IN" sz="6000" b="1" dirty="0">
                <a:latin typeface="Century Schoolbook" panose="02040604050505020304" pitchFamily="18" charset="0"/>
              </a:rPr>
              <a:t>HANKYOU !</a:t>
            </a:r>
            <a:endParaRPr sz="6000" b="1" dirty="0">
              <a:latin typeface="Century Schoolbook" panose="020406040505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1420837" y="801858"/>
            <a:ext cx="9634018" cy="1051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latin typeface="Century Schoolbook" panose="02040604050505020304" pitchFamily="18" charset="0"/>
              </a:rPr>
              <a:t>Core idea</a:t>
            </a:r>
            <a:endParaRPr dirty="0">
              <a:latin typeface="Century Schoolbook" panose="02040604050505020304" pitchFamily="18" charset="0"/>
            </a:endParaRPr>
          </a:p>
        </p:txBody>
      </p:sp>
      <p:sp>
        <p:nvSpPr>
          <p:cNvPr id="91" name="Google Shape;91;p14"/>
          <p:cNvSpPr txBox="1">
            <a:spLocks noGrp="1"/>
          </p:cNvSpPr>
          <p:nvPr>
            <p:ph idx="1"/>
          </p:nvPr>
        </p:nvSpPr>
        <p:spPr>
          <a:xfrm>
            <a:off x="1420837" y="2067951"/>
            <a:ext cx="9634018" cy="3398394"/>
          </a:xfrm>
          <a:prstGeom prst="rect">
            <a:avLst/>
          </a:prstGeom>
          <a:noFill/>
          <a:ln>
            <a:noFill/>
          </a:ln>
        </p:spPr>
        <p:txBody>
          <a:bodyPr spcFirstLastPara="1" wrap="square" lIns="91425" tIns="45700" rIns="91425" bIns="45700" anchor="t" anchorCtr="0">
            <a:noAutofit/>
          </a:bodyPr>
          <a:lstStyle/>
          <a:p>
            <a:pPr lvl="0" algn="l" rtl="0">
              <a:lnSpc>
                <a:spcPct val="90000"/>
              </a:lnSpc>
              <a:spcBef>
                <a:spcPts val="0"/>
              </a:spcBef>
              <a:spcAft>
                <a:spcPts val="0"/>
              </a:spcAft>
              <a:buClr>
                <a:schemeClr val="dk1"/>
              </a:buClr>
              <a:buSzPts val="2800"/>
              <a:buFont typeface="Wingdings" panose="05000000000000000000" pitchFamily="2" charset="2"/>
              <a:buChar char="§"/>
            </a:pPr>
            <a:r>
              <a:rPr lang="en-IN" sz="2200" dirty="0">
                <a:latin typeface="Century Schoolbook" panose="02040604050505020304" pitchFamily="18" charset="0"/>
              </a:rPr>
              <a:t>The website for Social Science Statistics aims to help people with no statistical background. </a:t>
            </a:r>
          </a:p>
          <a:p>
            <a:pPr marL="0" lvl="0" indent="0" algn="l" rtl="0">
              <a:lnSpc>
                <a:spcPct val="90000"/>
              </a:lnSpc>
              <a:spcBef>
                <a:spcPts val="0"/>
              </a:spcBef>
              <a:spcAft>
                <a:spcPts val="0"/>
              </a:spcAft>
              <a:buClr>
                <a:schemeClr val="dk1"/>
              </a:buClr>
              <a:buSzPts val="2800"/>
              <a:buNone/>
            </a:pPr>
            <a:endParaRPr lang="en-IN" sz="2200" dirty="0">
              <a:latin typeface="Century Schoolbook" panose="02040604050505020304" pitchFamily="18" charset="0"/>
            </a:endParaRPr>
          </a:p>
          <a:p>
            <a:pPr marL="0" lvl="0" indent="0" algn="l" rtl="0">
              <a:lnSpc>
                <a:spcPct val="90000"/>
              </a:lnSpc>
              <a:spcBef>
                <a:spcPts val="0"/>
              </a:spcBef>
              <a:spcAft>
                <a:spcPts val="0"/>
              </a:spcAft>
              <a:buClr>
                <a:schemeClr val="dk1"/>
              </a:buClr>
              <a:buSzPts val="2800"/>
              <a:buNone/>
            </a:pPr>
            <a:endParaRPr lang="en-IN" sz="2200" dirty="0">
              <a:latin typeface="Century Schoolbook" panose="02040604050505020304" pitchFamily="18" charset="0"/>
            </a:endParaRPr>
          </a:p>
          <a:p>
            <a:pPr lvl="0" algn="l" rtl="0">
              <a:lnSpc>
                <a:spcPct val="90000"/>
              </a:lnSpc>
              <a:spcBef>
                <a:spcPts val="0"/>
              </a:spcBef>
              <a:spcAft>
                <a:spcPts val="0"/>
              </a:spcAft>
              <a:buClr>
                <a:schemeClr val="dk1"/>
              </a:buClr>
              <a:buSzPts val="2800"/>
              <a:buFont typeface="Wingdings" panose="05000000000000000000" pitchFamily="2" charset="2"/>
              <a:buChar char="§"/>
            </a:pPr>
            <a:r>
              <a:rPr lang="en-IN" sz="2200" dirty="0">
                <a:latin typeface="Century Schoolbook" panose="02040604050505020304" pitchFamily="18" charset="0"/>
              </a:rPr>
              <a:t>It will not only guide them with their data but also provide guidelines with the help of examples for their better understanding.</a:t>
            </a:r>
          </a:p>
          <a:p>
            <a:pPr marL="0" lvl="0" indent="0" algn="l" rtl="0">
              <a:lnSpc>
                <a:spcPct val="90000"/>
              </a:lnSpc>
              <a:spcBef>
                <a:spcPts val="0"/>
              </a:spcBef>
              <a:spcAft>
                <a:spcPts val="0"/>
              </a:spcAft>
              <a:buClr>
                <a:schemeClr val="dk1"/>
              </a:buClr>
              <a:buSzPts val="2800"/>
              <a:buNone/>
            </a:pPr>
            <a:endParaRPr lang="en-IN" sz="2200" dirty="0">
              <a:latin typeface="Century Schoolbook" panose="02040604050505020304" pitchFamily="18" charset="0"/>
            </a:endParaRPr>
          </a:p>
          <a:p>
            <a:pPr marL="0" lvl="0" indent="0" algn="l" rtl="0">
              <a:lnSpc>
                <a:spcPct val="90000"/>
              </a:lnSpc>
              <a:spcBef>
                <a:spcPts val="0"/>
              </a:spcBef>
              <a:spcAft>
                <a:spcPts val="0"/>
              </a:spcAft>
              <a:buClr>
                <a:schemeClr val="dk1"/>
              </a:buClr>
              <a:buSzPts val="2800"/>
              <a:buNone/>
            </a:pPr>
            <a:endParaRPr lang="en-IN" sz="2200" dirty="0">
              <a:latin typeface="Century Schoolbook" panose="02040604050505020304" pitchFamily="18" charset="0"/>
            </a:endParaRPr>
          </a:p>
          <a:p>
            <a:pPr lvl="0" algn="l" rtl="0">
              <a:lnSpc>
                <a:spcPct val="90000"/>
              </a:lnSpc>
              <a:spcBef>
                <a:spcPts val="0"/>
              </a:spcBef>
              <a:spcAft>
                <a:spcPts val="0"/>
              </a:spcAft>
              <a:buClr>
                <a:schemeClr val="dk1"/>
              </a:buClr>
              <a:buSzPts val="2800"/>
              <a:buFont typeface="Wingdings" panose="05000000000000000000" pitchFamily="2" charset="2"/>
              <a:buChar char="§"/>
            </a:pPr>
            <a:r>
              <a:rPr lang="en-IN" sz="2200" dirty="0">
                <a:latin typeface="Century Schoolbook" panose="02040604050505020304" pitchFamily="18" charset="0"/>
              </a:rPr>
              <a:t>The users will be able to find out the accuracy of their data in a much simpler way. </a:t>
            </a:r>
          </a:p>
        </p:txBody>
      </p:sp>
      <p:sp>
        <p:nvSpPr>
          <p:cNvPr id="92" name="Google Shape;92;p14"/>
          <p:cNvSpPr txBox="1"/>
          <p:nvPr/>
        </p:nvSpPr>
        <p:spPr>
          <a:xfrm>
            <a:off x="10942650" y="6262625"/>
            <a:ext cx="766200" cy="3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latin typeface="Century Schoolbook" panose="02040604050505020304" pitchFamily="18" charset="0"/>
              </a:rPr>
              <a:t>Modules</a:t>
            </a:r>
            <a:endParaRPr dirty="0">
              <a:latin typeface="Century Schoolbook" panose="02040604050505020304" pitchFamily="18" charset="0"/>
            </a:endParaRPr>
          </a:p>
        </p:txBody>
      </p:sp>
      <p:pic>
        <p:nvPicPr>
          <p:cNvPr id="105" name="Google Shape;105;p16"/>
          <p:cNvPicPr preferRelativeResize="0"/>
          <p:nvPr/>
        </p:nvPicPr>
        <p:blipFill rotWithShape="1">
          <a:blip r:embed="rId3">
            <a:alphaModFix/>
          </a:blip>
          <a:srcRect/>
          <a:stretch/>
        </p:blipFill>
        <p:spPr>
          <a:xfrm>
            <a:off x="2886488" y="1930600"/>
            <a:ext cx="6419025" cy="395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451579" y="907366"/>
            <a:ext cx="9603275" cy="79637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latin typeface="Century Schoolbook" panose="02040604050505020304" pitchFamily="18" charset="0"/>
              </a:rPr>
              <a:t>Module</a:t>
            </a:r>
            <a:r>
              <a:rPr lang="en-IN" dirty="0"/>
              <a:t> </a:t>
            </a:r>
            <a:r>
              <a:rPr lang="en-IN" dirty="0">
                <a:latin typeface="Century Schoolbook" panose="02040604050505020304" pitchFamily="18" charset="0"/>
              </a:rPr>
              <a:t>Details</a:t>
            </a:r>
            <a:endParaRPr dirty="0">
              <a:latin typeface="Century Schoolbook" panose="02040604050505020304" pitchFamily="18" charset="0"/>
            </a:endParaRPr>
          </a:p>
        </p:txBody>
      </p:sp>
      <p:sp>
        <p:nvSpPr>
          <p:cNvPr id="111" name="Google Shape;111;p17"/>
          <p:cNvSpPr txBox="1">
            <a:spLocks noGrp="1"/>
          </p:cNvSpPr>
          <p:nvPr>
            <p:ph idx="1"/>
          </p:nvPr>
        </p:nvSpPr>
        <p:spPr>
          <a:xfrm>
            <a:off x="1451579" y="2015732"/>
            <a:ext cx="9603275" cy="393490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590"/>
              <a:buNone/>
            </a:pPr>
            <a:r>
              <a:rPr lang="en-IN" dirty="0">
                <a:latin typeface="Century Schoolbook" panose="02040604050505020304" pitchFamily="18" charset="0"/>
              </a:rPr>
              <a:t>Our website has four major modules/tabs: </a:t>
            </a:r>
          </a:p>
          <a:p>
            <a:pPr marL="0" lvl="0" indent="0" algn="l" rtl="0">
              <a:lnSpc>
                <a:spcPct val="90000"/>
              </a:lnSpc>
              <a:spcBef>
                <a:spcPts val="0"/>
              </a:spcBef>
              <a:spcAft>
                <a:spcPts val="0"/>
              </a:spcAft>
              <a:buClr>
                <a:schemeClr val="dk1"/>
              </a:buClr>
              <a:buSzPts val="2590"/>
              <a:buNone/>
            </a:pPr>
            <a:endParaRPr dirty="0">
              <a:latin typeface="Century Schoolbook" panose="02040604050505020304" pitchFamily="18" charset="0"/>
            </a:endParaRPr>
          </a:p>
          <a:p>
            <a:pPr marL="228600" lvl="0" indent="-228600" algn="l" rtl="0">
              <a:lnSpc>
                <a:spcPct val="90000"/>
              </a:lnSpc>
              <a:spcBef>
                <a:spcPts val="1000"/>
              </a:spcBef>
              <a:spcAft>
                <a:spcPts val="0"/>
              </a:spcAft>
              <a:buClr>
                <a:schemeClr val="dk1"/>
              </a:buClr>
              <a:buSzPts val="2590"/>
              <a:buFont typeface="Noto Sans Symbols"/>
              <a:buChar char="⮚"/>
            </a:pPr>
            <a:r>
              <a:rPr lang="en-IN" b="1" dirty="0">
                <a:latin typeface="Century Schoolbook" panose="02040604050505020304" pitchFamily="18" charset="0"/>
              </a:rPr>
              <a:t>Home: </a:t>
            </a:r>
            <a:r>
              <a:rPr lang="en-IN" dirty="0">
                <a:latin typeface="Century Schoolbook" panose="02040604050505020304" pitchFamily="18" charset="0"/>
              </a:rPr>
              <a:t> The home page of the website consists of the basic description of statistics, its importance and what is the use of statistical tools in a research. It lets the user know that the website is there to help those who are new to the world of statistics.</a:t>
            </a:r>
          </a:p>
          <a:p>
            <a:pPr marL="0" lvl="0" indent="0" algn="l" rtl="0">
              <a:lnSpc>
                <a:spcPct val="90000"/>
              </a:lnSpc>
              <a:spcBef>
                <a:spcPts val="1000"/>
              </a:spcBef>
              <a:spcAft>
                <a:spcPts val="0"/>
              </a:spcAft>
              <a:buClr>
                <a:schemeClr val="dk1"/>
              </a:buClr>
              <a:buSzPts val="2590"/>
              <a:buNone/>
            </a:pPr>
            <a:endParaRPr dirty="0">
              <a:latin typeface="Century Schoolbook" panose="02040604050505020304" pitchFamily="18" charset="0"/>
            </a:endParaRPr>
          </a:p>
          <a:p>
            <a:pPr marL="228600" lvl="0" indent="-228600" algn="l" rtl="0">
              <a:lnSpc>
                <a:spcPct val="90000"/>
              </a:lnSpc>
              <a:spcBef>
                <a:spcPts val="1000"/>
              </a:spcBef>
              <a:spcAft>
                <a:spcPts val="0"/>
              </a:spcAft>
              <a:buClr>
                <a:schemeClr val="dk1"/>
              </a:buClr>
              <a:buSzPts val="2590"/>
              <a:buFont typeface="Noto Sans Symbols"/>
              <a:buChar char="⮚"/>
            </a:pPr>
            <a:r>
              <a:rPr lang="en-IN" b="1" dirty="0">
                <a:latin typeface="Century Schoolbook" panose="02040604050505020304" pitchFamily="18" charset="0"/>
              </a:rPr>
              <a:t>Formula guide: </a:t>
            </a:r>
            <a:r>
              <a:rPr lang="en-IN" dirty="0">
                <a:latin typeface="Century Schoolbook" panose="02040604050505020304" pitchFamily="18" charset="0"/>
              </a:rPr>
              <a:t>The map tab will have three tables consisting of the various formulae which will be required in the most of the statistics related studies.</a:t>
            </a:r>
            <a:endParaRPr dirty="0">
              <a:latin typeface="Century Schoolbook" panose="02040604050505020304" pitchFamily="18" charset="0"/>
            </a:endParaRPr>
          </a:p>
          <a:p>
            <a:pPr marL="0" lvl="0" indent="0" algn="l" rtl="0">
              <a:lnSpc>
                <a:spcPct val="90000"/>
              </a:lnSpc>
              <a:spcBef>
                <a:spcPts val="1000"/>
              </a:spcBef>
              <a:spcAft>
                <a:spcPts val="0"/>
              </a:spcAft>
              <a:buClr>
                <a:schemeClr val="dk1"/>
              </a:buClr>
              <a:buSzPts val="2590"/>
              <a:buNone/>
            </a:pPr>
            <a:r>
              <a:rPr lang="en-IN" dirty="0">
                <a:latin typeface="Century Schoolbook" panose="02040604050505020304" pitchFamily="18" charset="0"/>
              </a:rPr>
              <a:t>                Table 1: </a:t>
            </a:r>
            <a:r>
              <a:rPr lang="en-IN" i="1" dirty="0">
                <a:latin typeface="Century Schoolbook" panose="02040604050505020304" pitchFamily="18" charset="0"/>
              </a:rPr>
              <a:t>Understanding formulae for Common Statistics</a:t>
            </a:r>
            <a:endParaRPr i="1" dirty="0">
              <a:latin typeface="Century Schoolbook" panose="02040604050505020304" pitchFamily="18" charset="0"/>
            </a:endParaRPr>
          </a:p>
          <a:p>
            <a:pPr marL="0" lvl="0" indent="0" algn="l" rtl="0">
              <a:lnSpc>
                <a:spcPct val="90000"/>
              </a:lnSpc>
              <a:spcBef>
                <a:spcPts val="1000"/>
              </a:spcBef>
              <a:spcAft>
                <a:spcPts val="0"/>
              </a:spcAft>
              <a:buClr>
                <a:schemeClr val="dk1"/>
              </a:buClr>
              <a:buSzPts val="2590"/>
              <a:buNone/>
            </a:pPr>
            <a:r>
              <a:rPr lang="en-IN" dirty="0">
                <a:latin typeface="Century Schoolbook" panose="02040604050505020304" pitchFamily="18" charset="0"/>
              </a:rPr>
              <a:t>                Table 2: </a:t>
            </a:r>
            <a:r>
              <a:rPr lang="en-IN" i="1" dirty="0">
                <a:latin typeface="Century Schoolbook" panose="02040604050505020304" pitchFamily="18" charset="0"/>
              </a:rPr>
              <a:t>Surveying Statistical Confidence Intervals</a:t>
            </a:r>
            <a:endParaRPr i="1" dirty="0">
              <a:latin typeface="Century Schoolbook" panose="02040604050505020304" pitchFamily="18" charset="0"/>
            </a:endParaRPr>
          </a:p>
          <a:p>
            <a:pPr marL="0" lvl="0" indent="0" algn="l" rtl="0">
              <a:lnSpc>
                <a:spcPct val="90000"/>
              </a:lnSpc>
              <a:spcBef>
                <a:spcPts val="1000"/>
              </a:spcBef>
              <a:spcAft>
                <a:spcPts val="0"/>
              </a:spcAft>
              <a:buClr>
                <a:schemeClr val="dk1"/>
              </a:buClr>
              <a:buSzPts val="2590"/>
              <a:buNone/>
            </a:pPr>
            <a:r>
              <a:rPr lang="en-IN" dirty="0">
                <a:latin typeface="Century Schoolbook" panose="02040604050505020304" pitchFamily="18" charset="0"/>
              </a:rPr>
              <a:t>                Table 3: </a:t>
            </a:r>
            <a:r>
              <a:rPr lang="en-IN" i="1" dirty="0">
                <a:latin typeface="Century Schoolbook" panose="02040604050505020304" pitchFamily="18" charset="0"/>
              </a:rPr>
              <a:t>Handling Statistical Hypothesis tests             </a:t>
            </a:r>
            <a:endParaRPr i="1" dirty="0">
              <a:latin typeface="Century Schoolbook" panose="02040604050505020304" pitchFamily="18" charset="0"/>
            </a:endParaRPr>
          </a:p>
          <a:p>
            <a:pPr marL="0" lvl="0" indent="0" algn="l" rtl="0">
              <a:lnSpc>
                <a:spcPct val="90000"/>
              </a:lnSpc>
              <a:spcBef>
                <a:spcPts val="1000"/>
              </a:spcBef>
              <a:spcAft>
                <a:spcPts val="0"/>
              </a:spcAft>
              <a:buClr>
                <a:schemeClr val="dk1"/>
              </a:buClr>
              <a:buSzPts val="2590"/>
              <a:buNone/>
            </a:pPr>
            <a:endParaRPr sz="2590" dirty="0"/>
          </a:p>
          <a:p>
            <a:pPr marL="0" lvl="0" indent="0" algn="l" rtl="0">
              <a:lnSpc>
                <a:spcPct val="90000"/>
              </a:lnSpc>
              <a:spcBef>
                <a:spcPts val="1000"/>
              </a:spcBef>
              <a:spcAft>
                <a:spcPts val="0"/>
              </a:spcAft>
              <a:buClr>
                <a:schemeClr val="dk1"/>
              </a:buClr>
              <a:buSzPts val="2590"/>
              <a:buNone/>
            </a:pPr>
            <a:endParaRPr sz="2590" b="1" dirty="0"/>
          </a:p>
          <a:p>
            <a:pPr marL="0" lvl="0" indent="0" algn="l" rtl="0">
              <a:lnSpc>
                <a:spcPct val="90000"/>
              </a:lnSpc>
              <a:spcBef>
                <a:spcPts val="1000"/>
              </a:spcBef>
              <a:spcAft>
                <a:spcPts val="0"/>
              </a:spcAft>
              <a:buClr>
                <a:schemeClr val="dk1"/>
              </a:buClr>
              <a:buSzPts val="2590"/>
              <a:buNone/>
            </a:pPr>
            <a:endParaRPr sz="2590" b="1" dirty="0"/>
          </a:p>
          <a:p>
            <a:pPr marL="228600" lvl="0" indent="-64135" algn="l" rtl="0">
              <a:lnSpc>
                <a:spcPct val="90000"/>
              </a:lnSpc>
              <a:spcBef>
                <a:spcPts val="1000"/>
              </a:spcBef>
              <a:spcAft>
                <a:spcPts val="0"/>
              </a:spcAft>
              <a:buClr>
                <a:schemeClr val="dk1"/>
              </a:buClr>
              <a:buSzPts val="2590"/>
              <a:buNone/>
            </a:pPr>
            <a:endParaRPr sz="2590" dirty="0"/>
          </a:p>
        </p:txBody>
      </p:sp>
      <p:sp>
        <p:nvSpPr>
          <p:cNvPr id="112" name="Google Shape;112;p17"/>
          <p:cNvSpPr txBox="1"/>
          <p:nvPr/>
        </p:nvSpPr>
        <p:spPr>
          <a:xfrm>
            <a:off x="10942650" y="6262625"/>
            <a:ext cx="766200" cy="3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latin typeface="Century Schoolbook" panose="02040604050505020304" pitchFamily="18" charset="0"/>
              </a:rPr>
              <a:t>Module Details (cont.)</a:t>
            </a:r>
            <a:endParaRPr dirty="0">
              <a:latin typeface="Century Schoolbook" panose="02040604050505020304" pitchFamily="18" charset="0"/>
            </a:endParaRPr>
          </a:p>
        </p:txBody>
      </p:sp>
      <p:sp>
        <p:nvSpPr>
          <p:cNvPr id="117" name="Google Shape;117;p18"/>
          <p:cNvSpPr txBox="1">
            <a:spLocks noGrp="1"/>
          </p:cNvSpPr>
          <p:nvPr>
            <p:ph idx="1"/>
          </p:nvPr>
        </p:nvSpPr>
        <p:spPr>
          <a:xfrm>
            <a:off x="1451578" y="2208627"/>
            <a:ext cx="9902221" cy="358873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Noto Sans Symbols"/>
              <a:buChar char="⮚"/>
            </a:pPr>
            <a:r>
              <a:rPr lang="en-IN" b="1" dirty="0">
                <a:latin typeface="Century Schoolbook" panose="02040604050505020304" pitchFamily="18" charset="0"/>
              </a:rPr>
              <a:t>Statistical Wizard: </a:t>
            </a:r>
            <a:r>
              <a:rPr lang="en-IN" dirty="0">
                <a:latin typeface="Century Schoolbook" panose="02040604050505020304" pitchFamily="18" charset="0"/>
              </a:rPr>
              <a:t>If the user is confused with the type of his data and the test that should be chosen corresponding to that test, this tab comes to the rescue of the user. It will contain a list of all the tests which will be provided in the website with its description and explanation of each test along with an example. </a:t>
            </a:r>
          </a:p>
          <a:p>
            <a:pPr marL="0" lvl="0" indent="0" algn="l" rtl="0">
              <a:lnSpc>
                <a:spcPct val="90000"/>
              </a:lnSpc>
              <a:spcBef>
                <a:spcPts val="0"/>
              </a:spcBef>
              <a:spcAft>
                <a:spcPts val="0"/>
              </a:spcAft>
              <a:buClr>
                <a:schemeClr val="dk1"/>
              </a:buClr>
              <a:buSzPts val="2800"/>
              <a:buNone/>
            </a:pPr>
            <a:endParaRPr dirty="0">
              <a:latin typeface="Century Schoolbook" panose="02040604050505020304" pitchFamily="18" charset="0"/>
            </a:endParaRPr>
          </a:p>
          <a:p>
            <a:pPr marL="228600" lvl="0" indent="-228600" algn="l" rtl="0">
              <a:lnSpc>
                <a:spcPct val="90000"/>
              </a:lnSpc>
              <a:spcBef>
                <a:spcPts val="1000"/>
              </a:spcBef>
              <a:spcAft>
                <a:spcPts val="0"/>
              </a:spcAft>
              <a:buClr>
                <a:schemeClr val="dk1"/>
              </a:buClr>
              <a:buSzPts val="2800"/>
              <a:buFont typeface="Noto Sans Symbols"/>
              <a:buChar char="⮚"/>
            </a:pPr>
            <a:r>
              <a:rPr lang="en-IN" b="1" dirty="0">
                <a:latin typeface="Century Schoolbook" panose="02040604050505020304" pitchFamily="18" charset="0"/>
              </a:rPr>
              <a:t>Calculator: </a:t>
            </a:r>
            <a:r>
              <a:rPr lang="en-IN" dirty="0">
                <a:latin typeface="Century Schoolbook" panose="02040604050505020304" pitchFamily="18" charset="0"/>
              </a:rPr>
              <a:t>When the user has decided which test he or she should use to continue with their research, they will have to fill in the data corresponding to its parameter and the calculator will give the required result. </a:t>
            </a:r>
            <a:r>
              <a:rPr lang="en-IN" b="1" dirty="0">
                <a:latin typeface="Century Schoolbook" panose="02040604050505020304" pitchFamily="18" charset="0"/>
              </a:rPr>
              <a:t> </a:t>
            </a:r>
            <a:r>
              <a:rPr lang="en-IN" dirty="0">
                <a:latin typeface="Century Schoolbook" panose="02040604050505020304" pitchFamily="18" charset="0"/>
              </a:rPr>
              <a:t> </a:t>
            </a:r>
            <a:endParaRPr dirty="0">
              <a:latin typeface="Century Schoolbook" panose="02040604050505020304" pitchFamily="18" charset="0"/>
            </a:endParaRPr>
          </a:p>
        </p:txBody>
      </p:sp>
      <p:sp>
        <p:nvSpPr>
          <p:cNvPr id="118" name="Google Shape;118;p18"/>
          <p:cNvSpPr txBox="1"/>
          <p:nvPr/>
        </p:nvSpPr>
        <p:spPr>
          <a:xfrm>
            <a:off x="10942650" y="6262625"/>
            <a:ext cx="766200" cy="3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1547446" y="787790"/>
            <a:ext cx="9806354" cy="97067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IN" dirty="0">
                <a:latin typeface="Century Schoolbook" panose="02040604050505020304" pitchFamily="18" charset="0"/>
              </a:rPr>
              <a:t>Logic overview</a:t>
            </a:r>
            <a:endParaRPr dirty="0">
              <a:latin typeface="Century Schoolbook" panose="02040604050505020304" pitchFamily="18" charset="0"/>
            </a:endParaRPr>
          </a:p>
        </p:txBody>
      </p:sp>
      <p:pic>
        <p:nvPicPr>
          <p:cNvPr id="125" name="Google Shape;125;p19"/>
          <p:cNvPicPr preferRelativeResize="0">
            <a:picLocks noGrp="1"/>
          </p:cNvPicPr>
          <p:nvPr>
            <p:ph idx="1"/>
          </p:nvPr>
        </p:nvPicPr>
        <p:blipFill rotWithShape="1">
          <a:blip r:embed="rId3">
            <a:alphaModFix/>
          </a:blip>
          <a:srcRect/>
          <a:stretch/>
        </p:blipFill>
        <p:spPr>
          <a:xfrm>
            <a:off x="1796982" y="2025748"/>
            <a:ext cx="8598000" cy="3826412"/>
          </a:xfrm>
          <a:prstGeom prst="rect">
            <a:avLst/>
          </a:prstGeom>
          <a:ln>
            <a:noFill/>
          </a:ln>
          <a:effectLst>
            <a:outerShdw blurRad="292100" dist="139700" dir="2700000" algn="tl" rotWithShape="0">
              <a:srgbClr val="333333">
                <a:alpha val="65000"/>
              </a:srgbClr>
            </a:outerShdw>
          </a:effectLst>
        </p:spPr>
      </p:pic>
      <p:sp>
        <p:nvSpPr>
          <p:cNvPr id="126" name="Google Shape;126;p19"/>
          <p:cNvSpPr txBox="1"/>
          <p:nvPr/>
        </p:nvSpPr>
        <p:spPr>
          <a:xfrm>
            <a:off x="10942650" y="6262625"/>
            <a:ext cx="766200" cy="3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1491174" y="590843"/>
            <a:ext cx="9862625" cy="11957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latin typeface="Century Schoolbook" panose="02040604050505020304" pitchFamily="18" charset="0"/>
              </a:rPr>
              <a:t>Software and Hardware requirements</a:t>
            </a:r>
            <a:endParaRPr dirty="0">
              <a:latin typeface="Century Schoolbook" panose="02040604050505020304" pitchFamily="18" charset="0"/>
            </a:endParaRPr>
          </a:p>
        </p:txBody>
      </p:sp>
      <p:sp>
        <p:nvSpPr>
          <p:cNvPr id="132" name="Google Shape;132;p20"/>
          <p:cNvSpPr txBox="1">
            <a:spLocks noGrp="1"/>
          </p:cNvSpPr>
          <p:nvPr>
            <p:ph idx="1"/>
          </p:nvPr>
        </p:nvSpPr>
        <p:spPr>
          <a:xfrm>
            <a:off x="1491174" y="2194560"/>
            <a:ext cx="9862626" cy="310896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IN" b="1" dirty="0">
                <a:latin typeface="Century Schoolbook" panose="02040604050505020304" pitchFamily="18" charset="0"/>
              </a:rPr>
              <a:t>Software</a:t>
            </a:r>
            <a:endParaRPr b="1" dirty="0">
              <a:latin typeface="Century Schoolbook" panose="02040604050505020304" pitchFamily="18" charset="0"/>
            </a:endParaRPr>
          </a:p>
          <a:p>
            <a:pPr marL="457200" lvl="0" indent="-342900" algn="l" rtl="0">
              <a:lnSpc>
                <a:spcPct val="90000"/>
              </a:lnSpc>
              <a:spcBef>
                <a:spcPts val="1000"/>
              </a:spcBef>
              <a:spcAft>
                <a:spcPts val="0"/>
              </a:spcAft>
              <a:buSzPts val="1800"/>
              <a:buChar char="•"/>
            </a:pPr>
            <a:r>
              <a:rPr lang="en-IN" dirty="0">
                <a:latin typeface="Century Schoolbook" panose="02040604050505020304" pitchFamily="18" charset="0"/>
              </a:rPr>
              <a:t>HTML5, CSS, JavaScript</a:t>
            </a:r>
            <a:endParaRPr dirty="0">
              <a:latin typeface="Century Schoolbook" panose="02040604050505020304" pitchFamily="18" charset="0"/>
            </a:endParaRPr>
          </a:p>
          <a:p>
            <a:pPr marL="457200" lvl="0" indent="-342900" algn="l" rtl="0">
              <a:lnSpc>
                <a:spcPct val="90000"/>
              </a:lnSpc>
              <a:spcBef>
                <a:spcPts val="0"/>
              </a:spcBef>
              <a:spcAft>
                <a:spcPts val="0"/>
              </a:spcAft>
              <a:buSzPts val="1800"/>
              <a:buChar char="•"/>
            </a:pPr>
            <a:r>
              <a:rPr lang="en-IN" dirty="0">
                <a:latin typeface="Century Schoolbook" panose="02040604050505020304" pitchFamily="18" charset="0"/>
              </a:rPr>
              <a:t>R (Shiny and RStudio)</a:t>
            </a:r>
          </a:p>
          <a:p>
            <a:pPr marL="457200" lvl="0" indent="-342900" algn="l" rtl="0">
              <a:lnSpc>
                <a:spcPct val="90000"/>
              </a:lnSpc>
              <a:spcBef>
                <a:spcPts val="0"/>
              </a:spcBef>
              <a:spcAft>
                <a:spcPts val="0"/>
              </a:spcAft>
              <a:buSzPts val="1800"/>
              <a:buChar char="•"/>
            </a:pPr>
            <a:endParaRPr dirty="0">
              <a:latin typeface="Century Schoolbook" panose="02040604050505020304" pitchFamily="18" charset="0"/>
            </a:endParaRPr>
          </a:p>
          <a:p>
            <a:pPr marL="0" lvl="0" indent="0" algn="l" rtl="0">
              <a:lnSpc>
                <a:spcPct val="90000"/>
              </a:lnSpc>
              <a:spcBef>
                <a:spcPts val="1000"/>
              </a:spcBef>
              <a:spcAft>
                <a:spcPts val="0"/>
              </a:spcAft>
              <a:buClr>
                <a:schemeClr val="dk1"/>
              </a:buClr>
              <a:buSzPts val="2800"/>
              <a:buNone/>
            </a:pPr>
            <a:r>
              <a:rPr lang="en-IN" b="1" dirty="0">
                <a:latin typeface="Century Schoolbook" panose="02040604050505020304" pitchFamily="18" charset="0"/>
              </a:rPr>
              <a:t>Hardware</a:t>
            </a:r>
            <a:endParaRPr b="1" dirty="0">
              <a:latin typeface="Century Schoolbook" panose="02040604050505020304" pitchFamily="18" charset="0"/>
            </a:endParaRPr>
          </a:p>
          <a:p>
            <a:pPr marL="457200" lvl="0" indent="-342900" algn="l" rtl="0">
              <a:lnSpc>
                <a:spcPct val="90000"/>
              </a:lnSpc>
              <a:spcBef>
                <a:spcPts val="1000"/>
              </a:spcBef>
              <a:spcAft>
                <a:spcPts val="0"/>
              </a:spcAft>
              <a:buSzPts val="1800"/>
              <a:buChar char="•"/>
            </a:pPr>
            <a:r>
              <a:rPr lang="en-IN" dirty="0">
                <a:latin typeface="Century Schoolbook" panose="02040604050505020304" pitchFamily="18" charset="0"/>
              </a:rPr>
              <a:t>None</a:t>
            </a:r>
            <a:endParaRPr dirty="0">
              <a:latin typeface="Century Schoolbook" panose="02040604050505020304" pitchFamily="18" charset="0"/>
            </a:endParaRPr>
          </a:p>
        </p:txBody>
      </p:sp>
      <p:sp>
        <p:nvSpPr>
          <p:cNvPr id="133" name="Google Shape;133;p20"/>
          <p:cNvSpPr txBox="1"/>
          <p:nvPr/>
        </p:nvSpPr>
        <p:spPr>
          <a:xfrm>
            <a:off x="10942650" y="6262625"/>
            <a:ext cx="766200" cy="3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latin typeface="Century Schoolbook" panose="02040604050505020304" pitchFamily="18" charset="0"/>
              </a:rPr>
              <a:t>Work division</a:t>
            </a:r>
            <a:endParaRPr dirty="0">
              <a:latin typeface="Century Schoolbook" panose="02040604050505020304" pitchFamily="18" charset="0"/>
            </a:endParaRPr>
          </a:p>
        </p:txBody>
      </p:sp>
      <p:sp>
        <p:nvSpPr>
          <p:cNvPr id="139" name="Google Shape;139;p2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IN" b="1" u="sng" dirty="0">
                <a:latin typeface="Century Schoolbook" panose="02040604050505020304" pitchFamily="18" charset="0"/>
              </a:rPr>
              <a:t>Chaturvedi </a:t>
            </a:r>
            <a:r>
              <a:rPr lang="en-IN" b="1" u="sng" dirty="0" err="1">
                <a:latin typeface="Century Schoolbook" panose="02040604050505020304" pitchFamily="18" charset="0"/>
              </a:rPr>
              <a:t>Prithul</a:t>
            </a:r>
            <a:r>
              <a:rPr lang="en-IN" dirty="0">
                <a:latin typeface="Century Schoolbook" panose="02040604050505020304" pitchFamily="18" charset="0"/>
              </a:rPr>
              <a:t>: </a:t>
            </a:r>
            <a:endParaRPr dirty="0">
              <a:latin typeface="Century Schoolbook" panose="02040604050505020304" pitchFamily="18" charset="0"/>
            </a:endParaRPr>
          </a:p>
          <a:p>
            <a:pPr marL="0" lvl="0" indent="457200" algn="l" rtl="0">
              <a:lnSpc>
                <a:spcPct val="90000"/>
              </a:lnSpc>
              <a:spcBef>
                <a:spcPts val="1000"/>
              </a:spcBef>
              <a:spcAft>
                <a:spcPts val="0"/>
              </a:spcAft>
              <a:buSzPts val="1800"/>
              <a:buNone/>
            </a:pPr>
            <a:r>
              <a:rPr lang="en-IN" dirty="0">
                <a:latin typeface="Century Schoolbook" panose="02040604050505020304" pitchFamily="18" charset="0"/>
              </a:rPr>
              <a:t>Overall logic and calculator designing on Shiny (RStudio)</a:t>
            </a:r>
          </a:p>
          <a:p>
            <a:pPr marL="0" lvl="0" indent="457200" algn="l" rtl="0">
              <a:lnSpc>
                <a:spcPct val="90000"/>
              </a:lnSpc>
              <a:spcBef>
                <a:spcPts val="1000"/>
              </a:spcBef>
              <a:spcAft>
                <a:spcPts val="0"/>
              </a:spcAft>
              <a:buSzPts val="1800"/>
              <a:buNone/>
            </a:pPr>
            <a:endParaRPr dirty="0">
              <a:latin typeface="Century Schoolbook" panose="02040604050505020304" pitchFamily="18" charset="0"/>
            </a:endParaRPr>
          </a:p>
          <a:p>
            <a:pPr marL="0" lvl="0" indent="0" algn="l" rtl="0">
              <a:lnSpc>
                <a:spcPct val="90000"/>
              </a:lnSpc>
              <a:spcBef>
                <a:spcPts val="1000"/>
              </a:spcBef>
              <a:spcAft>
                <a:spcPts val="0"/>
              </a:spcAft>
              <a:buSzPts val="1800"/>
              <a:buNone/>
            </a:pPr>
            <a:r>
              <a:rPr lang="en-IN" b="1" u="sng" dirty="0">
                <a:latin typeface="Century Schoolbook" panose="02040604050505020304" pitchFamily="18" charset="0"/>
              </a:rPr>
              <a:t>Prakhar Srivastava</a:t>
            </a:r>
            <a:r>
              <a:rPr lang="en-IN" dirty="0">
                <a:latin typeface="Century Schoolbook" panose="02040604050505020304" pitchFamily="18" charset="0"/>
              </a:rPr>
              <a:t>: </a:t>
            </a:r>
            <a:endParaRPr dirty="0">
              <a:latin typeface="Century Schoolbook" panose="02040604050505020304" pitchFamily="18" charset="0"/>
            </a:endParaRPr>
          </a:p>
          <a:p>
            <a:pPr marL="0" lvl="0" indent="457200" algn="l" rtl="0">
              <a:lnSpc>
                <a:spcPct val="90000"/>
              </a:lnSpc>
              <a:spcBef>
                <a:spcPts val="1000"/>
              </a:spcBef>
              <a:spcAft>
                <a:spcPts val="0"/>
              </a:spcAft>
              <a:buSzPts val="1800"/>
              <a:buNone/>
            </a:pPr>
            <a:r>
              <a:rPr lang="en-IN" dirty="0">
                <a:latin typeface="Century Schoolbook" panose="02040604050505020304" pitchFamily="18" charset="0"/>
              </a:rPr>
              <a:t>Basic frontend designing</a:t>
            </a:r>
          </a:p>
          <a:p>
            <a:pPr marL="0" lvl="0" indent="457200" algn="l" rtl="0">
              <a:lnSpc>
                <a:spcPct val="90000"/>
              </a:lnSpc>
              <a:spcBef>
                <a:spcPts val="1000"/>
              </a:spcBef>
              <a:spcAft>
                <a:spcPts val="0"/>
              </a:spcAft>
              <a:buSzPts val="1800"/>
              <a:buNone/>
            </a:pPr>
            <a:endParaRPr dirty="0">
              <a:latin typeface="Century Schoolbook" panose="02040604050505020304" pitchFamily="18" charset="0"/>
            </a:endParaRPr>
          </a:p>
          <a:p>
            <a:pPr marL="0" lvl="0" indent="0" algn="l" rtl="0">
              <a:lnSpc>
                <a:spcPct val="90000"/>
              </a:lnSpc>
              <a:spcBef>
                <a:spcPts val="1000"/>
              </a:spcBef>
              <a:spcAft>
                <a:spcPts val="0"/>
              </a:spcAft>
              <a:buSzPts val="1800"/>
              <a:buNone/>
            </a:pPr>
            <a:r>
              <a:rPr lang="en-IN" b="1" u="sng" dirty="0" err="1">
                <a:latin typeface="Century Schoolbook" panose="02040604050505020304" pitchFamily="18" charset="0"/>
              </a:rPr>
              <a:t>Shristy</a:t>
            </a:r>
            <a:r>
              <a:rPr lang="en-IN" b="1" u="sng" dirty="0">
                <a:latin typeface="Century Schoolbook" panose="02040604050505020304" pitchFamily="18" charset="0"/>
              </a:rPr>
              <a:t> </a:t>
            </a:r>
            <a:r>
              <a:rPr lang="en-IN" b="1" u="sng" dirty="0" err="1">
                <a:latin typeface="Century Schoolbook" panose="02040604050505020304" pitchFamily="18" charset="0"/>
              </a:rPr>
              <a:t>Katyayen</a:t>
            </a:r>
            <a:r>
              <a:rPr lang="en-IN" dirty="0">
                <a:latin typeface="Century Schoolbook" panose="02040604050505020304" pitchFamily="18" charset="0"/>
              </a:rPr>
              <a:t>: </a:t>
            </a:r>
            <a:endParaRPr dirty="0">
              <a:latin typeface="Century Schoolbook" panose="02040604050505020304" pitchFamily="18" charset="0"/>
            </a:endParaRPr>
          </a:p>
          <a:p>
            <a:pPr marL="0" lvl="0" indent="457200" algn="l" rtl="0">
              <a:lnSpc>
                <a:spcPct val="90000"/>
              </a:lnSpc>
              <a:spcBef>
                <a:spcPts val="1000"/>
              </a:spcBef>
              <a:spcAft>
                <a:spcPts val="0"/>
              </a:spcAft>
              <a:buSzPts val="1800"/>
              <a:buNone/>
            </a:pPr>
            <a:r>
              <a:rPr lang="en-IN" dirty="0">
                <a:latin typeface="Century Schoolbook" panose="02040604050505020304" pitchFamily="18" charset="0"/>
              </a:rPr>
              <a:t>CSS, JavaScript and overall UI on HTML5</a:t>
            </a:r>
            <a:endParaRPr dirty="0">
              <a:latin typeface="Century Schoolbook"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latin typeface="Century Schoolbook" panose="02040604050505020304" pitchFamily="18" charset="0"/>
              </a:rPr>
              <a:t>Design Overview </a:t>
            </a:r>
            <a:r>
              <a:rPr lang="en-IN" sz="1600" dirty="0">
                <a:latin typeface="Century Schoolbook" panose="02040604050505020304" pitchFamily="18" charset="0"/>
              </a:rPr>
              <a:t>(home page and the Formula Guide)</a:t>
            </a:r>
            <a:endParaRPr sz="1600" dirty="0">
              <a:latin typeface="Century Schoolbook" panose="02040604050505020304" pitchFamily="18" charset="0"/>
            </a:endParaRPr>
          </a:p>
        </p:txBody>
      </p:sp>
      <p:sp>
        <p:nvSpPr>
          <p:cNvPr id="16" name="Content Placeholder 15">
            <a:extLst>
              <a:ext uri="{FF2B5EF4-FFF2-40B4-BE49-F238E27FC236}">
                <a16:creationId xmlns:a16="http://schemas.microsoft.com/office/drawing/2014/main" id="{B6ECF47D-D98B-45AC-91AD-438A5E683F94}"/>
              </a:ext>
            </a:extLst>
          </p:cNvPr>
          <p:cNvSpPr>
            <a:spLocks noGrp="1"/>
          </p:cNvSpPr>
          <p:nvPr>
            <p:ph sz="half" idx="1"/>
          </p:nvPr>
        </p:nvSpPr>
        <p:spPr/>
        <p:txBody>
          <a:bodyPr/>
          <a:lstStyle/>
          <a:p>
            <a:pPr marL="0" indent="0">
              <a:buNone/>
            </a:pPr>
            <a:endParaRPr lang="en-IN" dirty="0">
              <a:latin typeface="Century Schoolbook" panose="02040604050505020304" pitchFamily="18" charset="0"/>
            </a:endParaRPr>
          </a:p>
          <a:p>
            <a:pPr marL="0" indent="0">
              <a:buNone/>
            </a:pPr>
            <a:endParaRPr lang="en-US" dirty="0">
              <a:latin typeface="Century Schoolbook" panose="02040604050505020304" pitchFamily="18" charset="0"/>
            </a:endParaRPr>
          </a:p>
        </p:txBody>
      </p:sp>
      <p:pic>
        <p:nvPicPr>
          <p:cNvPr id="31" name="Content Placeholder 30">
            <a:extLst>
              <a:ext uri="{FF2B5EF4-FFF2-40B4-BE49-F238E27FC236}">
                <a16:creationId xmlns:a16="http://schemas.microsoft.com/office/drawing/2014/main" id="{6105123D-4C44-4A0B-87EC-D552F22BEF53}"/>
              </a:ext>
            </a:extLst>
          </p:cNvPr>
          <p:cNvPicPr>
            <a:picLocks noGrp="1" noChangeAspect="1"/>
          </p:cNvPicPr>
          <p:nvPr>
            <p:ph sz="half" idx="2"/>
          </p:nvPr>
        </p:nvPicPr>
        <p:blipFill>
          <a:blip r:embed="rId3"/>
          <a:stretch>
            <a:fillRect/>
          </a:stretch>
        </p:blipFill>
        <p:spPr>
          <a:xfrm>
            <a:off x="1447331" y="2138290"/>
            <a:ext cx="4253842" cy="3617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9" name="Picture 128">
            <a:extLst>
              <a:ext uri="{FF2B5EF4-FFF2-40B4-BE49-F238E27FC236}">
                <a16:creationId xmlns:a16="http://schemas.microsoft.com/office/drawing/2014/main" id="{BD523AEF-AE3C-4B1D-A768-324375A49121}"/>
              </a:ext>
            </a:extLst>
          </p:cNvPr>
          <p:cNvPicPr>
            <a:picLocks noChangeAspect="1"/>
          </p:cNvPicPr>
          <p:nvPr/>
        </p:nvPicPr>
        <p:blipFill>
          <a:blip r:embed="rId4"/>
          <a:stretch>
            <a:fillRect/>
          </a:stretch>
        </p:blipFill>
        <p:spPr>
          <a:xfrm>
            <a:off x="5967117" y="2138290"/>
            <a:ext cx="5087735" cy="3617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83</TotalTime>
  <Words>448</Words>
  <Application>Microsoft Office PowerPoint</Application>
  <PresentationFormat>Widescreen</PresentationFormat>
  <Paragraphs>78</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Schoolbook</vt:lpstr>
      <vt:lpstr>Gill Sans MT</vt:lpstr>
      <vt:lpstr>Noto Sans Symbols</vt:lpstr>
      <vt:lpstr>Wingdings</vt:lpstr>
      <vt:lpstr>Gallery</vt:lpstr>
      <vt:lpstr>Statistical Tests for Social Sciences </vt:lpstr>
      <vt:lpstr>Core idea</vt:lpstr>
      <vt:lpstr>Modules</vt:lpstr>
      <vt:lpstr>Module Details</vt:lpstr>
      <vt:lpstr>Module Details (cont.)</vt:lpstr>
      <vt:lpstr>Logic overview</vt:lpstr>
      <vt:lpstr>Software and Hardware requirements</vt:lpstr>
      <vt:lpstr>Work division</vt:lpstr>
      <vt:lpstr>Design Overview (home page and the Formula Guide)</vt:lpstr>
      <vt:lpstr>Design Overview (Statistical wizard and the calculator)</vt:lpstr>
      <vt:lpstr>Progress report</vt:lpstr>
      <vt:lpstr>Future milestones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Tests for Social Sciences</dc:title>
  <dc:creator>user</dc:creator>
  <cp:lastModifiedBy>user</cp:lastModifiedBy>
  <cp:revision>12</cp:revision>
  <dcterms:modified xsi:type="dcterms:W3CDTF">2020-02-14T03:59:23Z</dcterms:modified>
</cp:coreProperties>
</file>