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8" name="Shape 14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>
            <a:off x="8412698" y="0"/>
            <a:ext cx="731302" cy="28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1400">
                <a:solidFill>
                  <a:srgbClr val="BFBFBF"/>
                </a:solidFill>
              </a:defRPr>
            </a:lvl1pPr>
          </a:lstStyle>
          <a:p>
            <a:pPr/>
            <a:r>
              <a:t>@slodge</a:t>
            </a:r>
          </a:p>
        </p:txBody>
      </p:sp>
      <p:sp>
        <p:nvSpPr>
          <p:cNvPr id="12" name="Shape 12"/>
          <p:cNvSpPr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" name="Shape 13"/>
          <p:cNvSpPr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Shape 9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3" name="Shape 103"/>
          <p:cNvSpPr/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7200"/>
          </a:lstStyle>
          <a:p>
            <a:pPr/>
            <a:r>
              <a:t>Title Text</a:t>
            </a:r>
          </a:p>
        </p:txBody>
      </p:sp>
      <p:sp>
        <p:nvSpPr>
          <p:cNvPr id="112" name="Shape 11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defTabSz="457200"/>
            <a:lvl2pPr defTabSz="457200"/>
            <a:lvl3pPr defTabSz="457200"/>
            <a:lvl4pPr defTabSz="457200"/>
            <a:lvl5pPr defTabSz="457200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Shape 1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 defTabSz="4572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 defTabSz="457200">
              <a:defRPr sz="2000"/>
            </a:lvl1pPr>
          </a:lstStyle>
          <a:p>
            <a:pPr/>
            <a:r>
              <a:t>Title Text</a:t>
            </a:r>
          </a:p>
        </p:txBody>
      </p:sp>
      <p:sp>
        <p:nvSpPr>
          <p:cNvPr id="121" name="Shape 121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 defTabSz="457200"/>
            <a:lvl2pPr defTabSz="457200"/>
            <a:lvl3pPr defTabSz="457200"/>
            <a:lvl4pPr defTabSz="457200"/>
            <a:lvl5pPr defTabSz="457200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2" name="Shape 122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123" name="Shape 1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 defTabSz="4572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title"/>
          </p:nvPr>
        </p:nvSpPr>
        <p:spPr>
          <a:xfrm>
            <a:off x="457199" y="1063228"/>
            <a:ext cx="8229601" cy="857251"/>
          </a:xfrm>
          <a:prstGeom prst="rect">
            <a:avLst/>
          </a:prstGeom>
        </p:spPr>
        <p:txBody>
          <a:bodyPr/>
          <a:lstStyle>
            <a:lvl1pPr defTabSz="1219200">
              <a:defRPr sz="5600"/>
            </a:lvl1pPr>
          </a:lstStyle>
          <a:p>
            <a:pPr/>
            <a:r>
              <a:t>Title Text</a:t>
            </a:r>
          </a:p>
        </p:txBody>
      </p:sp>
      <p:sp>
        <p:nvSpPr>
          <p:cNvPr id="131" name="Shape 131"/>
          <p:cNvSpPr/>
          <p:nvPr>
            <p:ph type="body" idx="1"/>
          </p:nvPr>
        </p:nvSpPr>
        <p:spPr>
          <a:xfrm>
            <a:off x="457199" y="2057400"/>
            <a:ext cx="8229601" cy="3394473"/>
          </a:xfrm>
          <a:prstGeom prst="rect">
            <a:avLst/>
          </a:prstGeom>
        </p:spPr>
        <p:txBody>
          <a:bodyPr/>
          <a:lstStyle>
            <a:lvl1pPr marL="450056" indent="-450056" defTabSz="1219200">
              <a:spcBef>
                <a:spcPts val="1000"/>
              </a:spcBef>
              <a:defRPr sz="4200"/>
            </a:lvl1pPr>
            <a:lvl2pPr marL="885825" indent="-428625" defTabSz="1219200">
              <a:spcBef>
                <a:spcPts val="1000"/>
              </a:spcBef>
              <a:defRPr sz="4200"/>
            </a:lvl2pPr>
            <a:lvl3pPr marL="1314450" indent="-400050" defTabSz="1219200">
              <a:spcBef>
                <a:spcPts val="1000"/>
              </a:spcBef>
              <a:defRPr sz="4200"/>
            </a:lvl3pPr>
            <a:lvl4pPr marL="1851660" indent="-480060" defTabSz="1219200">
              <a:spcBef>
                <a:spcPts val="1000"/>
              </a:spcBef>
              <a:defRPr sz="4200"/>
            </a:lvl4pPr>
            <a:lvl5pPr marL="2308860" indent="-480060" defTabSz="1219200">
              <a:spcBef>
                <a:spcPts val="1000"/>
              </a:spcBef>
              <a:defRPr sz="4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2" name="Shape 132"/>
          <p:cNvSpPr/>
          <p:nvPr>
            <p:ph type="sldNum" sz="quarter" idx="2"/>
          </p:nvPr>
        </p:nvSpPr>
        <p:spPr>
          <a:xfrm>
            <a:off x="8402429" y="5621035"/>
            <a:ext cx="284372" cy="280800"/>
          </a:xfrm>
          <a:prstGeom prst="rect">
            <a:avLst/>
          </a:prstGeom>
        </p:spPr>
        <p:txBody>
          <a:bodyPr/>
          <a:lstStyle>
            <a:lvl1pPr defTabSz="1219200"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title"/>
          </p:nvPr>
        </p:nvSpPr>
        <p:spPr>
          <a:xfrm>
            <a:off x="685799" y="2130425"/>
            <a:ext cx="7772401" cy="1470025"/>
          </a:xfrm>
          <a:prstGeom prst="rect">
            <a:avLst/>
          </a:prstGeom>
        </p:spPr>
        <p:txBody>
          <a:bodyPr/>
          <a:lstStyle>
            <a:lvl1pPr>
              <a:defRPr sz="4200"/>
            </a:lvl1pPr>
          </a:lstStyle>
          <a:p>
            <a:pPr/>
            <a:r>
              <a:t>Title Text</a:t>
            </a:r>
          </a:p>
        </p:txBody>
      </p:sp>
      <p:sp>
        <p:nvSpPr>
          <p:cNvPr id="140" name="Shape 140"/>
          <p:cNvSpPr/>
          <p:nvPr>
            <p:ph type="body" sz="quarter" idx="1"/>
          </p:nvPr>
        </p:nvSpPr>
        <p:spPr>
          <a:xfrm>
            <a:off x="1371599" y="3886200"/>
            <a:ext cx="6400801" cy="175260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3000"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 sz="3000"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 sz="3000"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 sz="3000"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 sz="3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1" name="Shape 141"/>
          <p:cNvSpPr/>
          <p:nvPr>
            <p:ph type="sldNum" sz="quarter" idx="2"/>
          </p:nvPr>
        </p:nvSpPr>
        <p:spPr>
          <a:xfrm>
            <a:off x="8441050" y="6426058"/>
            <a:ext cx="245751" cy="225709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hape 3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Shape 50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/>
            </a:pPr>
          </a:p>
        </p:txBody>
      </p:sp>
      <p:sp>
        <p:nvSpPr>
          <p:cNvPr id="51" name="Shape 5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9" name="Shape 5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/>
            <a:r>
              <a:t>Title Text</a:t>
            </a:r>
          </a:p>
        </p:txBody>
      </p:sp>
      <p:sp>
        <p:nvSpPr>
          <p:cNvPr id="74" name="Shape 74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75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/>
            <a:r>
              <a:t>Title Text</a:t>
            </a:r>
          </a:p>
        </p:txBody>
      </p:sp>
      <p:sp>
        <p:nvSpPr>
          <p:cNvPr id="84" name="Shape 84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8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9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0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1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2.pn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3.pn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.jpeg"/><Relationship Id="rId6" Type="http://schemas.openxmlformats.org/officeDocument/2006/relationships/image" Target="../media/image2.jpeg"/><Relationship Id="rId7" Type="http://schemas.openxmlformats.org/officeDocument/2006/relationships/image" Target="../media/image17.pn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3.png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8.png"/><Relationship Id="rId5" Type="http://schemas.openxmlformats.org/officeDocument/2006/relationships/image" Target="../media/image1.jpeg"/><Relationship Id="rId6" Type="http://schemas.openxmlformats.org/officeDocument/2006/relationships/image" Target="../media/image2.jpeg"/><Relationship Id="rId7" Type="http://schemas.openxmlformats.org/officeDocument/2006/relationships/image" Target="../media/image17.png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3.png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9.png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0.png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.jpeg"/><Relationship Id="rId5" Type="http://schemas.openxmlformats.org/officeDocument/2006/relationships/image" Target="../media/image17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xamarin.com/about" TargetMode="External"/><Relationship Id="rId3" Type="http://schemas.openxmlformats.org/officeDocument/2006/relationships/image" Target="../media/image2.png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1.jpeg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3.png"/><Relationship Id="rId3" Type="http://schemas.openxmlformats.org/officeDocument/2006/relationships/image" Target="../media/image26.png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7.png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8.png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1.jpeg"/><Relationship Id="rId6" Type="http://schemas.openxmlformats.org/officeDocument/2006/relationships/image" Target="../media/image2.jpeg"/><Relationship Id="rId7" Type="http://schemas.openxmlformats.org/officeDocument/2006/relationships/image" Target="../media/image17.png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3.png"/><Relationship Id="rId3" Type="http://schemas.openxmlformats.org/officeDocument/2006/relationships/image" Target="../media/image3.jpe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4.jpeg"/><Relationship Id="rId7" Type="http://schemas.openxmlformats.org/officeDocument/2006/relationships/image" Target="../media/image5.jpeg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4.png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5.png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6.png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7.png"/><Relationship Id="rId3" Type="http://schemas.openxmlformats.org/officeDocument/2006/relationships/image" Target="../media/image1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8.png"/><Relationship Id="rId3" Type="http://schemas.openxmlformats.org/officeDocument/2006/relationships/image" Target="../media/image2.jpeg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9.png"/><Relationship Id="rId3" Type="http://schemas.openxmlformats.org/officeDocument/2006/relationships/image" Target="../media/image2.jpeg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0.png"/><Relationship Id="rId3" Type="http://schemas.openxmlformats.org/officeDocument/2006/relationships/image" Target="../media/image17.png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jsonplaceholder.typicode.com/photos?_start=0&amp;_end=30" TargetMode="External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1.png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5.png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image1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26236" y="2047087"/>
            <a:ext cx="3091528" cy="2763827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Shape 151"/>
          <p:cNvSpPr/>
          <p:nvPr/>
        </p:nvSpPr>
        <p:spPr>
          <a:xfrm>
            <a:off x="-1" y="-1"/>
            <a:ext cx="9144001" cy="601624"/>
          </a:xfrm>
          <a:prstGeom prst="rect">
            <a:avLst/>
          </a:prstGeom>
          <a:solidFill>
            <a:srgbClr val="0F253F">
              <a:alpha val="8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457200"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Xamarin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D9D9D9">
            <a:alpha val="4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roup 184"/>
          <p:cNvGrpSpPr/>
          <p:nvPr/>
        </p:nvGrpSpPr>
        <p:grpSpPr>
          <a:xfrm>
            <a:off x="6203181" y="2783895"/>
            <a:ext cx="2100291" cy="720001"/>
            <a:chOff x="0" y="0"/>
            <a:chExt cx="2100290" cy="719999"/>
          </a:xfrm>
        </p:grpSpPr>
        <p:sp>
          <p:nvSpPr>
            <p:cNvPr id="182" name="Shape 182"/>
            <p:cNvSpPr/>
            <p:nvPr/>
          </p:nvSpPr>
          <p:spPr>
            <a:xfrm>
              <a:off x="-1" y="0"/>
              <a:ext cx="2100292" cy="720000"/>
            </a:xfrm>
            <a:prstGeom prst="rect">
              <a:avLst/>
            </a:prstGeom>
            <a:solidFill>
              <a:srgbClr val="01AEF3"/>
            </a:solidFill>
            <a:ln w="9525" cap="flat">
              <a:solidFill>
                <a:srgbClr val="4A7EB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3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3" name="Shape 183"/>
            <p:cNvSpPr/>
            <p:nvPr/>
          </p:nvSpPr>
          <p:spPr>
            <a:xfrm>
              <a:off x="-1" y="137621"/>
              <a:ext cx="2100292" cy="4447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457200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UI</a:t>
              </a:r>
            </a:p>
          </p:txBody>
        </p:sp>
      </p:grpSp>
      <p:grpSp>
        <p:nvGrpSpPr>
          <p:cNvPr id="187" name="Group 187"/>
          <p:cNvGrpSpPr/>
          <p:nvPr/>
        </p:nvGrpSpPr>
        <p:grpSpPr>
          <a:xfrm>
            <a:off x="6203181" y="1448926"/>
            <a:ext cx="2100291" cy="1334971"/>
            <a:chOff x="0" y="0"/>
            <a:chExt cx="2100290" cy="1334970"/>
          </a:xfrm>
        </p:grpSpPr>
        <p:sp>
          <p:nvSpPr>
            <p:cNvPr id="185" name="Shape 185"/>
            <p:cNvSpPr/>
            <p:nvPr/>
          </p:nvSpPr>
          <p:spPr>
            <a:xfrm>
              <a:off x="-1" y="-1"/>
              <a:ext cx="2100292" cy="1334972"/>
            </a:xfrm>
            <a:prstGeom prst="rect">
              <a:avLst/>
            </a:prstGeom>
            <a:solidFill>
              <a:srgbClr val="01AEF3"/>
            </a:solidFill>
            <a:ln w="9525" cap="flat">
              <a:solidFill>
                <a:srgbClr val="4A7EB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2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6" name="Shape 186"/>
            <p:cNvSpPr/>
            <p:nvPr/>
          </p:nvSpPr>
          <p:spPr>
            <a:xfrm>
              <a:off x="-1" y="229205"/>
              <a:ext cx="2100292" cy="8765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 defTabSz="457200">
                <a:defRPr sz="2800">
                  <a:solidFill>
                    <a:srgbClr val="FFFFFF"/>
                  </a:solidFill>
                </a:defRPr>
              </a:pPr>
              <a:r>
                <a:t>Windows</a:t>
              </a:r>
            </a:p>
            <a:p>
              <a:pPr algn="ctr" defTabSz="457200">
                <a:defRPr sz="2800">
                  <a:solidFill>
                    <a:srgbClr val="FFFFFF"/>
                  </a:solidFill>
                </a:defRPr>
              </a:pPr>
              <a:r>
                <a:t>Phone</a:t>
              </a:r>
            </a:p>
          </p:txBody>
        </p:sp>
      </p:grpSp>
      <p:grpSp>
        <p:nvGrpSpPr>
          <p:cNvPr id="190" name="Group 190"/>
          <p:cNvGrpSpPr/>
          <p:nvPr/>
        </p:nvGrpSpPr>
        <p:grpSpPr>
          <a:xfrm>
            <a:off x="6203179" y="3503895"/>
            <a:ext cx="2100292" cy="720001"/>
            <a:chOff x="0" y="0"/>
            <a:chExt cx="2100290" cy="719999"/>
          </a:xfrm>
        </p:grpSpPr>
        <p:sp>
          <p:nvSpPr>
            <p:cNvPr id="188" name="Shape 188"/>
            <p:cNvSpPr/>
            <p:nvPr/>
          </p:nvSpPr>
          <p:spPr>
            <a:xfrm>
              <a:off x="0" y="0"/>
              <a:ext cx="2100291" cy="720000"/>
            </a:xfrm>
            <a:prstGeom prst="rect">
              <a:avLst/>
            </a:prstGeom>
            <a:solidFill>
              <a:srgbClr val="01AEF3"/>
            </a:solidFill>
            <a:ln w="9525" cap="flat">
              <a:solidFill>
                <a:srgbClr val="4A7EB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9" name="Shape 189"/>
            <p:cNvSpPr/>
            <p:nvPr/>
          </p:nvSpPr>
          <p:spPr>
            <a:xfrm>
              <a:off x="0" y="137621"/>
              <a:ext cx="2100291" cy="4447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457200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ViewModels</a:t>
              </a:r>
            </a:p>
          </p:txBody>
        </p:sp>
      </p:grpSp>
      <p:grpSp>
        <p:nvGrpSpPr>
          <p:cNvPr id="193" name="Group 193"/>
          <p:cNvGrpSpPr/>
          <p:nvPr/>
        </p:nvGrpSpPr>
        <p:grpSpPr>
          <a:xfrm>
            <a:off x="6203179" y="4238078"/>
            <a:ext cx="2100292" cy="720001"/>
            <a:chOff x="0" y="0"/>
            <a:chExt cx="2100290" cy="719999"/>
          </a:xfrm>
        </p:grpSpPr>
        <p:sp>
          <p:nvSpPr>
            <p:cNvPr id="191" name="Shape 191"/>
            <p:cNvSpPr/>
            <p:nvPr/>
          </p:nvSpPr>
          <p:spPr>
            <a:xfrm>
              <a:off x="0" y="0"/>
              <a:ext cx="2100291" cy="720000"/>
            </a:xfrm>
            <a:prstGeom prst="rect">
              <a:avLst/>
            </a:prstGeom>
            <a:solidFill>
              <a:srgbClr val="01AEF3"/>
            </a:solidFill>
            <a:ln w="9525" cap="flat">
              <a:solidFill>
                <a:srgbClr val="4A7EB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2" name="Shape 192"/>
            <p:cNvSpPr/>
            <p:nvPr/>
          </p:nvSpPr>
          <p:spPr>
            <a:xfrm>
              <a:off x="0" y="137621"/>
              <a:ext cx="2100291" cy="4447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457200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Services</a:t>
              </a:r>
            </a:p>
          </p:txBody>
        </p:sp>
      </p:grpSp>
      <p:grpSp>
        <p:nvGrpSpPr>
          <p:cNvPr id="196" name="Group 196"/>
          <p:cNvGrpSpPr/>
          <p:nvPr/>
        </p:nvGrpSpPr>
        <p:grpSpPr>
          <a:xfrm>
            <a:off x="6203179" y="4958079"/>
            <a:ext cx="2100292" cy="720001"/>
            <a:chOff x="0" y="0"/>
            <a:chExt cx="2100290" cy="719999"/>
          </a:xfrm>
        </p:grpSpPr>
        <p:sp>
          <p:nvSpPr>
            <p:cNvPr id="194" name="Shape 194"/>
            <p:cNvSpPr/>
            <p:nvPr/>
          </p:nvSpPr>
          <p:spPr>
            <a:xfrm>
              <a:off x="0" y="0"/>
              <a:ext cx="2100291" cy="720000"/>
            </a:xfrm>
            <a:prstGeom prst="rect">
              <a:avLst/>
            </a:prstGeom>
            <a:solidFill>
              <a:srgbClr val="01AEF3"/>
            </a:solidFill>
            <a:ln w="9525" cap="flat">
              <a:solidFill>
                <a:srgbClr val="4A7EB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2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5" name="Shape 195"/>
            <p:cNvSpPr/>
            <p:nvPr/>
          </p:nvSpPr>
          <p:spPr>
            <a:xfrm>
              <a:off x="0" y="137621"/>
              <a:ext cx="2100291" cy="4447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457200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APIs</a:t>
              </a:r>
            </a:p>
          </p:txBody>
        </p:sp>
      </p:grpSp>
      <p:grpSp>
        <p:nvGrpSpPr>
          <p:cNvPr id="199" name="Group 199"/>
          <p:cNvGrpSpPr/>
          <p:nvPr/>
        </p:nvGrpSpPr>
        <p:grpSpPr>
          <a:xfrm>
            <a:off x="3538911" y="2783894"/>
            <a:ext cx="2100291" cy="720001"/>
            <a:chOff x="0" y="0"/>
            <a:chExt cx="2100290" cy="719999"/>
          </a:xfrm>
        </p:grpSpPr>
        <p:sp>
          <p:nvSpPr>
            <p:cNvPr id="197" name="Shape 197"/>
            <p:cNvSpPr/>
            <p:nvPr/>
          </p:nvSpPr>
          <p:spPr>
            <a:xfrm>
              <a:off x="-1" y="0"/>
              <a:ext cx="2100292" cy="720000"/>
            </a:xfrm>
            <a:prstGeom prst="rect">
              <a:avLst/>
            </a:prstGeom>
            <a:solidFill>
              <a:srgbClr val="81CC70"/>
            </a:solidFill>
            <a:ln w="9525" cap="flat">
              <a:solidFill>
                <a:srgbClr val="4F622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3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8" name="Shape 198"/>
            <p:cNvSpPr/>
            <p:nvPr/>
          </p:nvSpPr>
          <p:spPr>
            <a:xfrm>
              <a:off x="-1" y="137621"/>
              <a:ext cx="2100292" cy="4447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457200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UI</a:t>
              </a:r>
            </a:p>
          </p:txBody>
        </p:sp>
      </p:grpSp>
      <p:grpSp>
        <p:nvGrpSpPr>
          <p:cNvPr id="202" name="Group 202"/>
          <p:cNvGrpSpPr/>
          <p:nvPr/>
        </p:nvGrpSpPr>
        <p:grpSpPr>
          <a:xfrm>
            <a:off x="3538911" y="1448925"/>
            <a:ext cx="2100291" cy="1334972"/>
            <a:chOff x="0" y="0"/>
            <a:chExt cx="2100290" cy="1334970"/>
          </a:xfrm>
        </p:grpSpPr>
        <p:sp>
          <p:nvSpPr>
            <p:cNvPr id="200" name="Shape 200"/>
            <p:cNvSpPr/>
            <p:nvPr/>
          </p:nvSpPr>
          <p:spPr>
            <a:xfrm>
              <a:off x="-1" y="-1"/>
              <a:ext cx="2100292" cy="1334972"/>
            </a:xfrm>
            <a:prstGeom prst="rect">
              <a:avLst/>
            </a:prstGeom>
            <a:solidFill>
              <a:srgbClr val="81CC70"/>
            </a:solidFill>
            <a:ln w="9525" cap="flat">
              <a:solidFill>
                <a:srgbClr val="4F622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2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1" name="Shape 201"/>
            <p:cNvSpPr/>
            <p:nvPr/>
          </p:nvSpPr>
          <p:spPr>
            <a:xfrm>
              <a:off x="-1" y="445106"/>
              <a:ext cx="2100292" cy="4447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457200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Android</a:t>
              </a:r>
            </a:p>
          </p:txBody>
        </p:sp>
      </p:grpSp>
      <p:grpSp>
        <p:nvGrpSpPr>
          <p:cNvPr id="205" name="Group 205"/>
          <p:cNvGrpSpPr/>
          <p:nvPr/>
        </p:nvGrpSpPr>
        <p:grpSpPr>
          <a:xfrm>
            <a:off x="3538909" y="3503895"/>
            <a:ext cx="2100292" cy="720001"/>
            <a:chOff x="0" y="0"/>
            <a:chExt cx="2100290" cy="719999"/>
          </a:xfrm>
        </p:grpSpPr>
        <p:sp>
          <p:nvSpPr>
            <p:cNvPr id="203" name="Shape 203"/>
            <p:cNvSpPr/>
            <p:nvPr/>
          </p:nvSpPr>
          <p:spPr>
            <a:xfrm>
              <a:off x="0" y="0"/>
              <a:ext cx="2100291" cy="720000"/>
            </a:xfrm>
            <a:prstGeom prst="rect">
              <a:avLst/>
            </a:prstGeom>
            <a:solidFill>
              <a:srgbClr val="81CC70"/>
            </a:solidFill>
            <a:ln w="9525" cap="flat">
              <a:solidFill>
                <a:srgbClr val="4F622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4" name="Shape 204"/>
            <p:cNvSpPr/>
            <p:nvPr/>
          </p:nvSpPr>
          <p:spPr>
            <a:xfrm>
              <a:off x="0" y="137621"/>
              <a:ext cx="2100291" cy="4447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457200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ViewModels</a:t>
              </a:r>
            </a:p>
          </p:txBody>
        </p:sp>
      </p:grpSp>
      <p:grpSp>
        <p:nvGrpSpPr>
          <p:cNvPr id="208" name="Group 208"/>
          <p:cNvGrpSpPr/>
          <p:nvPr/>
        </p:nvGrpSpPr>
        <p:grpSpPr>
          <a:xfrm>
            <a:off x="3538909" y="4238078"/>
            <a:ext cx="2100292" cy="720001"/>
            <a:chOff x="0" y="0"/>
            <a:chExt cx="2100290" cy="719999"/>
          </a:xfrm>
        </p:grpSpPr>
        <p:sp>
          <p:nvSpPr>
            <p:cNvPr id="206" name="Shape 206"/>
            <p:cNvSpPr/>
            <p:nvPr/>
          </p:nvSpPr>
          <p:spPr>
            <a:xfrm>
              <a:off x="0" y="0"/>
              <a:ext cx="2100291" cy="720000"/>
            </a:xfrm>
            <a:prstGeom prst="rect">
              <a:avLst/>
            </a:prstGeom>
            <a:solidFill>
              <a:srgbClr val="81CC70"/>
            </a:solidFill>
            <a:ln w="9525" cap="flat">
              <a:solidFill>
                <a:srgbClr val="4F622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7" name="Shape 207"/>
            <p:cNvSpPr/>
            <p:nvPr/>
          </p:nvSpPr>
          <p:spPr>
            <a:xfrm>
              <a:off x="0" y="137621"/>
              <a:ext cx="2100291" cy="4447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457200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Services</a:t>
              </a:r>
            </a:p>
          </p:txBody>
        </p:sp>
      </p:grpSp>
      <p:grpSp>
        <p:nvGrpSpPr>
          <p:cNvPr id="211" name="Group 211"/>
          <p:cNvGrpSpPr/>
          <p:nvPr/>
        </p:nvGrpSpPr>
        <p:grpSpPr>
          <a:xfrm>
            <a:off x="3538909" y="4958077"/>
            <a:ext cx="2100292" cy="720001"/>
            <a:chOff x="0" y="0"/>
            <a:chExt cx="2100290" cy="719999"/>
          </a:xfrm>
        </p:grpSpPr>
        <p:sp>
          <p:nvSpPr>
            <p:cNvPr id="209" name="Shape 209"/>
            <p:cNvSpPr/>
            <p:nvPr/>
          </p:nvSpPr>
          <p:spPr>
            <a:xfrm>
              <a:off x="0" y="0"/>
              <a:ext cx="2100291" cy="720000"/>
            </a:xfrm>
            <a:prstGeom prst="rect">
              <a:avLst/>
            </a:prstGeom>
            <a:solidFill>
              <a:srgbClr val="81CC70"/>
            </a:solidFill>
            <a:ln w="9525" cap="flat">
              <a:solidFill>
                <a:srgbClr val="4F622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2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0" name="Shape 210"/>
            <p:cNvSpPr/>
            <p:nvPr/>
          </p:nvSpPr>
          <p:spPr>
            <a:xfrm>
              <a:off x="0" y="137621"/>
              <a:ext cx="2100291" cy="4447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457200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APIs</a:t>
              </a:r>
            </a:p>
          </p:txBody>
        </p:sp>
      </p:grpSp>
      <p:grpSp>
        <p:nvGrpSpPr>
          <p:cNvPr id="214" name="Group 214"/>
          <p:cNvGrpSpPr/>
          <p:nvPr/>
        </p:nvGrpSpPr>
        <p:grpSpPr>
          <a:xfrm>
            <a:off x="885054" y="2783894"/>
            <a:ext cx="2100291" cy="720001"/>
            <a:chOff x="0" y="0"/>
            <a:chExt cx="2100290" cy="719999"/>
          </a:xfrm>
        </p:grpSpPr>
        <p:sp>
          <p:nvSpPr>
            <p:cNvPr id="212" name="Shape 212"/>
            <p:cNvSpPr/>
            <p:nvPr/>
          </p:nvSpPr>
          <p:spPr>
            <a:xfrm>
              <a:off x="-1" y="0"/>
              <a:ext cx="2100292" cy="720000"/>
            </a:xfrm>
            <a:prstGeom prst="rect">
              <a:avLst/>
            </a:prstGeom>
            <a:solidFill>
              <a:srgbClr val="B25BB2"/>
            </a:solidFill>
            <a:ln w="9525" cap="flat">
              <a:solidFill>
                <a:srgbClr val="604A7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3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3" name="Shape 213"/>
            <p:cNvSpPr/>
            <p:nvPr/>
          </p:nvSpPr>
          <p:spPr>
            <a:xfrm>
              <a:off x="-1" y="137621"/>
              <a:ext cx="2100292" cy="4447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457200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UI</a:t>
              </a:r>
            </a:p>
          </p:txBody>
        </p:sp>
      </p:grpSp>
      <p:grpSp>
        <p:nvGrpSpPr>
          <p:cNvPr id="217" name="Group 217"/>
          <p:cNvGrpSpPr/>
          <p:nvPr/>
        </p:nvGrpSpPr>
        <p:grpSpPr>
          <a:xfrm>
            <a:off x="885054" y="1448924"/>
            <a:ext cx="2100291" cy="1334972"/>
            <a:chOff x="0" y="0"/>
            <a:chExt cx="2100290" cy="1334970"/>
          </a:xfrm>
        </p:grpSpPr>
        <p:sp>
          <p:nvSpPr>
            <p:cNvPr id="215" name="Shape 215"/>
            <p:cNvSpPr/>
            <p:nvPr/>
          </p:nvSpPr>
          <p:spPr>
            <a:xfrm>
              <a:off x="-1" y="-1"/>
              <a:ext cx="2100292" cy="1334972"/>
            </a:xfrm>
            <a:prstGeom prst="rect">
              <a:avLst/>
            </a:prstGeom>
            <a:solidFill>
              <a:srgbClr val="B25BB2"/>
            </a:solidFill>
            <a:ln w="9525" cap="flat">
              <a:solidFill>
                <a:srgbClr val="604A7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2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6" name="Shape 216"/>
            <p:cNvSpPr/>
            <p:nvPr/>
          </p:nvSpPr>
          <p:spPr>
            <a:xfrm>
              <a:off x="-1" y="445106"/>
              <a:ext cx="2100292" cy="4447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457200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iOS</a:t>
              </a:r>
            </a:p>
          </p:txBody>
        </p:sp>
      </p:grpSp>
      <p:grpSp>
        <p:nvGrpSpPr>
          <p:cNvPr id="220" name="Group 220"/>
          <p:cNvGrpSpPr/>
          <p:nvPr/>
        </p:nvGrpSpPr>
        <p:grpSpPr>
          <a:xfrm>
            <a:off x="885054" y="3503893"/>
            <a:ext cx="2100292" cy="720001"/>
            <a:chOff x="0" y="0"/>
            <a:chExt cx="2100290" cy="719999"/>
          </a:xfrm>
        </p:grpSpPr>
        <p:sp>
          <p:nvSpPr>
            <p:cNvPr id="218" name="Shape 218"/>
            <p:cNvSpPr/>
            <p:nvPr/>
          </p:nvSpPr>
          <p:spPr>
            <a:xfrm>
              <a:off x="0" y="0"/>
              <a:ext cx="2100291" cy="720000"/>
            </a:xfrm>
            <a:prstGeom prst="rect">
              <a:avLst/>
            </a:prstGeom>
            <a:solidFill>
              <a:srgbClr val="B25BB2"/>
            </a:solidFill>
            <a:ln w="9525" cap="flat">
              <a:solidFill>
                <a:srgbClr val="604A7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9" name="Shape 219"/>
            <p:cNvSpPr/>
            <p:nvPr/>
          </p:nvSpPr>
          <p:spPr>
            <a:xfrm>
              <a:off x="0" y="137621"/>
              <a:ext cx="2100291" cy="4447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457200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ViewModels</a:t>
              </a:r>
            </a:p>
          </p:txBody>
        </p:sp>
      </p:grpSp>
      <p:grpSp>
        <p:nvGrpSpPr>
          <p:cNvPr id="223" name="Group 223"/>
          <p:cNvGrpSpPr/>
          <p:nvPr/>
        </p:nvGrpSpPr>
        <p:grpSpPr>
          <a:xfrm>
            <a:off x="885054" y="4238076"/>
            <a:ext cx="2100292" cy="720001"/>
            <a:chOff x="0" y="0"/>
            <a:chExt cx="2100290" cy="719999"/>
          </a:xfrm>
        </p:grpSpPr>
        <p:sp>
          <p:nvSpPr>
            <p:cNvPr id="221" name="Shape 221"/>
            <p:cNvSpPr/>
            <p:nvPr/>
          </p:nvSpPr>
          <p:spPr>
            <a:xfrm>
              <a:off x="0" y="0"/>
              <a:ext cx="2100291" cy="720000"/>
            </a:xfrm>
            <a:prstGeom prst="rect">
              <a:avLst/>
            </a:prstGeom>
            <a:solidFill>
              <a:srgbClr val="B25BB2"/>
            </a:solidFill>
            <a:ln w="9525" cap="flat">
              <a:solidFill>
                <a:srgbClr val="604A7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2" name="Shape 222"/>
            <p:cNvSpPr/>
            <p:nvPr/>
          </p:nvSpPr>
          <p:spPr>
            <a:xfrm>
              <a:off x="0" y="137621"/>
              <a:ext cx="2100291" cy="4447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457200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Services</a:t>
              </a:r>
            </a:p>
          </p:txBody>
        </p:sp>
      </p:grpSp>
      <p:grpSp>
        <p:nvGrpSpPr>
          <p:cNvPr id="226" name="Group 226"/>
          <p:cNvGrpSpPr/>
          <p:nvPr/>
        </p:nvGrpSpPr>
        <p:grpSpPr>
          <a:xfrm>
            <a:off x="885054" y="4958076"/>
            <a:ext cx="2100292" cy="720001"/>
            <a:chOff x="0" y="0"/>
            <a:chExt cx="2100290" cy="719999"/>
          </a:xfrm>
        </p:grpSpPr>
        <p:sp>
          <p:nvSpPr>
            <p:cNvPr id="224" name="Shape 224"/>
            <p:cNvSpPr/>
            <p:nvPr/>
          </p:nvSpPr>
          <p:spPr>
            <a:xfrm>
              <a:off x="0" y="0"/>
              <a:ext cx="2100291" cy="720000"/>
            </a:xfrm>
            <a:prstGeom prst="rect">
              <a:avLst/>
            </a:prstGeom>
            <a:solidFill>
              <a:srgbClr val="B25BB2"/>
            </a:solidFill>
            <a:ln w="9525" cap="flat">
              <a:solidFill>
                <a:srgbClr val="604A7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2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5" name="Shape 225"/>
            <p:cNvSpPr/>
            <p:nvPr/>
          </p:nvSpPr>
          <p:spPr>
            <a:xfrm>
              <a:off x="0" y="137621"/>
              <a:ext cx="2100291" cy="4447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457200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APIs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5353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/>
        </p:nvSpPr>
        <p:spPr>
          <a:xfrm>
            <a:off x="-1" y="-1"/>
            <a:ext cx="9144001" cy="601624"/>
          </a:xfrm>
          <a:prstGeom prst="rect">
            <a:avLst/>
          </a:prstGeom>
          <a:solidFill>
            <a:srgbClr val="0F253F">
              <a:alpha val="8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457200"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Xamarin</a:t>
            </a:r>
          </a:p>
        </p:txBody>
      </p:sp>
      <p:grpSp>
        <p:nvGrpSpPr>
          <p:cNvPr id="231" name="Group 231"/>
          <p:cNvGrpSpPr/>
          <p:nvPr/>
        </p:nvGrpSpPr>
        <p:grpSpPr>
          <a:xfrm>
            <a:off x="6203181" y="2783895"/>
            <a:ext cx="2100291" cy="720001"/>
            <a:chOff x="0" y="0"/>
            <a:chExt cx="2100290" cy="719999"/>
          </a:xfrm>
        </p:grpSpPr>
        <p:sp>
          <p:nvSpPr>
            <p:cNvPr id="229" name="Shape 229"/>
            <p:cNvSpPr/>
            <p:nvPr/>
          </p:nvSpPr>
          <p:spPr>
            <a:xfrm>
              <a:off x="-1" y="0"/>
              <a:ext cx="2100292" cy="720000"/>
            </a:xfrm>
            <a:prstGeom prst="rect">
              <a:avLst/>
            </a:prstGeom>
            <a:solidFill>
              <a:srgbClr val="2980B9"/>
            </a:solidFill>
            <a:ln w="9525" cap="flat">
              <a:solidFill>
                <a:srgbClr val="366AA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3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0" name="Shape 230"/>
            <p:cNvSpPr/>
            <p:nvPr/>
          </p:nvSpPr>
          <p:spPr>
            <a:xfrm>
              <a:off x="-1" y="137621"/>
              <a:ext cx="2100292" cy="4447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457200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UI</a:t>
              </a:r>
            </a:p>
          </p:txBody>
        </p:sp>
      </p:grpSp>
      <p:grpSp>
        <p:nvGrpSpPr>
          <p:cNvPr id="234" name="Group 234"/>
          <p:cNvGrpSpPr/>
          <p:nvPr/>
        </p:nvGrpSpPr>
        <p:grpSpPr>
          <a:xfrm>
            <a:off x="6203181" y="1448926"/>
            <a:ext cx="2100291" cy="1334971"/>
            <a:chOff x="0" y="0"/>
            <a:chExt cx="2100290" cy="1334970"/>
          </a:xfrm>
        </p:grpSpPr>
        <p:sp>
          <p:nvSpPr>
            <p:cNvPr id="232" name="Shape 232"/>
            <p:cNvSpPr/>
            <p:nvPr/>
          </p:nvSpPr>
          <p:spPr>
            <a:xfrm>
              <a:off x="-1" y="-1"/>
              <a:ext cx="2100292" cy="1334972"/>
            </a:xfrm>
            <a:prstGeom prst="rect">
              <a:avLst/>
            </a:prstGeom>
            <a:solidFill>
              <a:srgbClr val="01AEF3"/>
            </a:solidFill>
            <a:ln w="9525" cap="flat">
              <a:solidFill>
                <a:srgbClr val="4A7EB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2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3" name="Shape 233"/>
            <p:cNvSpPr/>
            <p:nvPr/>
          </p:nvSpPr>
          <p:spPr>
            <a:xfrm>
              <a:off x="-1" y="229205"/>
              <a:ext cx="2100292" cy="8765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 defTabSz="457200">
                <a:defRPr sz="2800">
                  <a:solidFill>
                    <a:srgbClr val="FFFFFF"/>
                  </a:solidFill>
                </a:defRPr>
              </a:pPr>
              <a:r>
                <a:t>Windows</a:t>
              </a:r>
            </a:p>
            <a:p>
              <a:pPr algn="ctr" defTabSz="457200">
                <a:defRPr sz="2800">
                  <a:solidFill>
                    <a:srgbClr val="FFFFFF"/>
                  </a:solidFill>
                </a:defRPr>
              </a:pPr>
              <a:r>
                <a:t>Phone</a:t>
              </a:r>
            </a:p>
          </p:txBody>
        </p:sp>
      </p:grpSp>
      <p:grpSp>
        <p:nvGrpSpPr>
          <p:cNvPr id="237" name="Group 237"/>
          <p:cNvGrpSpPr/>
          <p:nvPr/>
        </p:nvGrpSpPr>
        <p:grpSpPr>
          <a:xfrm>
            <a:off x="3538911" y="2783894"/>
            <a:ext cx="2100291" cy="720001"/>
            <a:chOff x="0" y="0"/>
            <a:chExt cx="2100290" cy="719999"/>
          </a:xfrm>
        </p:grpSpPr>
        <p:sp>
          <p:nvSpPr>
            <p:cNvPr id="235" name="Shape 235"/>
            <p:cNvSpPr/>
            <p:nvPr/>
          </p:nvSpPr>
          <p:spPr>
            <a:xfrm>
              <a:off x="-1" y="0"/>
              <a:ext cx="2100292" cy="720000"/>
            </a:xfrm>
            <a:prstGeom prst="rect">
              <a:avLst/>
            </a:prstGeom>
            <a:solidFill>
              <a:srgbClr val="2980B9"/>
            </a:solidFill>
            <a:ln w="9525" cap="flat">
              <a:solidFill>
                <a:srgbClr val="366AA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3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6" name="Shape 236"/>
            <p:cNvSpPr/>
            <p:nvPr/>
          </p:nvSpPr>
          <p:spPr>
            <a:xfrm>
              <a:off x="-1" y="137621"/>
              <a:ext cx="2100292" cy="4447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457200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UI</a:t>
              </a:r>
            </a:p>
          </p:txBody>
        </p:sp>
      </p:grpSp>
      <p:grpSp>
        <p:nvGrpSpPr>
          <p:cNvPr id="240" name="Group 240"/>
          <p:cNvGrpSpPr/>
          <p:nvPr/>
        </p:nvGrpSpPr>
        <p:grpSpPr>
          <a:xfrm>
            <a:off x="3538911" y="1448925"/>
            <a:ext cx="2100291" cy="1334972"/>
            <a:chOff x="0" y="0"/>
            <a:chExt cx="2100290" cy="1334970"/>
          </a:xfrm>
        </p:grpSpPr>
        <p:sp>
          <p:nvSpPr>
            <p:cNvPr id="238" name="Shape 238"/>
            <p:cNvSpPr/>
            <p:nvPr/>
          </p:nvSpPr>
          <p:spPr>
            <a:xfrm>
              <a:off x="-1" y="-1"/>
              <a:ext cx="2100292" cy="1334972"/>
            </a:xfrm>
            <a:prstGeom prst="rect">
              <a:avLst/>
            </a:prstGeom>
            <a:solidFill>
              <a:srgbClr val="81CC70"/>
            </a:solidFill>
            <a:ln w="9525" cap="flat">
              <a:solidFill>
                <a:srgbClr val="4F622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2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9" name="Shape 239"/>
            <p:cNvSpPr/>
            <p:nvPr/>
          </p:nvSpPr>
          <p:spPr>
            <a:xfrm>
              <a:off x="-1" y="445106"/>
              <a:ext cx="2100292" cy="4447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457200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Android</a:t>
              </a:r>
            </a:p>
          </p:txBody>
        </p:sp>
      </p:grpSp>
      <p:grpSp>
        <p:nvGrpSpPr>
          <p:cNvPr id="243" name="Group 243"/>
          <p:cNvGrpSpPr/>
          <p:nvPr/>
        </p:nvGrpSpPr>
        <p:grpSpPr>
          <a:xfrm>
            <a:off x="885054" y="2783894"/>
            <a:ext cx="2100291" cy="720001"/>
            <a:chOff x="0" y="0"/>
            <a:chExt cx="2100290" cy="719999"/>
          </a:xfrm>
        </p:grpSpPr>
        <p:sp>
          <p:nvSpPr>
            <p:cNvPr id="241" name="Shape 241"/>
            <p:cNvSpPr/>
            <p:nvPr/>
          </p:nvSpPr>
          <p:spPr>
            <a:xfrm>
              <a:off x="-1" y="0"/>
              <a:ext cx="2100292" cy="720000"/>
            </a:xfrm>
            <a:prstGeom prst="rect">
              <a:avLst/>
            </a:prstGeom>
            <a:solidFill>
              <a:srgbClr val="2980B9"/>
            </a:solidFill>
            <a:ln w="9525" cap="flat">
              <a:solidFill>
                <a:srgbClr val="366AA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3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2" name="Shape 242"/>
            <p:cNvSpPr/>
            <p:nvPr/>
          </p:nvSpPr>
          <p:spPr>
            <a:xfrm>
              <a:off x="-1" y="137621"/>
              <a:ext cx="2100292" cy="4447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457200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UI</a:t>
              </a:r>
            </a:p>
          </p:txBody>
        </p:sp>
      </p:grpSp>
      <p:grpSp>
        <p:nvGrpSpPr>
          <p:cNvPr id="246" name="Group 246"/>
          <p:cNvGrpSpPr/>
          <p:nvPr/>
        </p:nvGrpSpPr>
        <p:grpSpPr>
          <a:xfrm>
            <a:off x="885054" y="1448924"/>
            <a:ext cx="2100291" cy="1334972"/>
            <a:chOff x="0" y="0"/>
            <a:chExt cx="2100290" cy="1334970"/>
          </a:xfrm>
        </p:grpSpPr>
        <p:sp>
          <p:nvSpPr>
            <p:cNvPr id="244" name="Shape 244"/>
            <p:cNvSpPr/>
            <p:nvPr/>
          </p:nvSpPr>
          <p:spPr>
            <a:xfrm>
              <a:off x="-1" y="-1"/>
              <a:ext cx="2100292" cy="1334972"/>
            </a:xfrm>
            <a:prstGeom prst="rect">
              <a:avLst/>
            </a:prstGeom>
            <a:solidFill>
              <a:srgbClr val="B25BB2"/>
            </a:solidFill>
            <a:ln w="9525" cap="flat">
              <a:solidFill>
                <a:srgbClr val="604A7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2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5" name="Shape 245"/>
            <p:cNvSpPr/>
            <p:nvPr/>
          </p:nvSpPr>
          <p:spPr>
            <a:xfrm>
              <a:off x="-1" y="445106"/>
              <a:ext cx="2100292" cy="4447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457200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iOS</a:t>
              </a:r>
            </a:p>
          </p:txBody>
        </p:sp>
      </p:grpSp>
      <p:grpSp>
        <p:nvGrpSpPr>
          <p:cNvPr id="249" name="Group 249"/>
          <p:cNvGrpSpPr/>
          <p:nvPr/>
        </p:nvGrpSpPr>
        <p:grpSpPr>
          <a:xfrm>
            <a:off x="885054" y="4004909"/>
            <a:ext cx="7418418" cy="862847"/>
            <a:chOff x="0" y="0"/>
            <a:chExt cx="7418416" cy="862845"/>
          </a:xfrm>
        </p:grpSpPr>
        <p:sp>
          <p:nvSpPr>
            <p:cNvPr id="247" name="Shape 247"/>
            <p:cNvSpPr/>
            <p:nvPr/>
          </p:nvSpPr>
          <p:spPr>
            <a:xfrm>
              <a:off x="-1" y="0"/>
              <a:ext cx="7418418" cy="862846"/>
            </a:xfrm>
            <a:prstGeom prst="rect">
              <a:avLst/>
            </a:prstGeom>
            <a:solidFill>
              <a:srgbClr val="2980B9"/>
            </a:solidFill>
            <a:ln w="9525" cap="flat">
              <a:solidFill>
                <a:srgbClr val="366AA7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2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8" name="Shape 248"/>
            <p:cNvSpPr/>
            <p:nvPr/>
          </p:nvSpPr>
          <p:spPr>
            <a:xfrm>
              <a:off x="-1" y="209044"/>
              <a:ext cx="7418418" cy="4447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457200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ViewModels	</a:t>
              </a:r>
            </a:p>
          </p:txBody>
        </p:sp>
      </p:grpSp>
      <p:grpSp>
        <p:nvGrpSpPr>
          <p:cNvPr id="252" name="Group 252"/>
          <p:cNvGrpSpPr/>
          <p:nvPr/>
        </p:nvGrpSpPr>
        <p:grpSpPr>
          <a:xfrm>
            <a:off x="885054" y="4867754"/>
            <a:ext cx="7418418" cy="862847"/>
            <a:chOff x="0" y="0"/>
            <a:chExt cx="7418416" cy="862845"/>
          </a:xfrm>
        </p:grpSpPr>
        <p:sp>
          <p:nvSpPr>
            <p:cNvPr id="250" name="Shape 250"/>
            <p:cNvSpPr/>
            <p:nvPr/>
          </p:nvSpPr>
          <p:spPr>
            <a:xfrm>
              <a:off x="-1" y="0"/>
              <a:ext cx="7418418" cy="862846"/>
            </a:xfrm>
            <a:prstGeom prst="rect">
              <a:avLst/>
            </a:prstGeom>
            <a:solidFill>
              <a:srgbClr val="2980B9"/>
            </a:solidFill>
            <a:ln w="9525" cap="flat">
              <a:solidFill>
                <a:srgbClr val="366AA7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2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1" name="Shape 251"/>
            <p:cNvSpPr/>
            <p:nvPr/>
          </p:nvSpPr>
          <p:spPr>
            <a:xfrm>
              <a:off x="-1" y="209044"/>
              <a:ext cx="7418418" cy="4447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457200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Services</a:t>
              </a:r>
            </a:p>
          </p:txBody>
        </p:sp>
      </p:grpSp>
      <p:grpSp>
        <p:nvGrpSpPr>
          <p:cNvPr id="255" name="Group 255"/>
          <p:cNvGrpSpPr/>
          <p:nvPr/>
        </p:nvGrpSpPr>
        <p:grpSpPr>
          <a:xfrm>
            <a:off x="885054" y="5730600"/>
            <a:ext cx="7418418" cy="862847"/>
            <a:chOff x="0" y="0"/>
            <a:chExt cx="7418416" cy="862845"/>
          </a:xfrm>
        </p:grpSpPr>
        <p:sp>
          <p:nvSpPr>
            <p:cNvPr id="253" name="Shape 253"/>
            <p:cNvSpPr/>
            <p:nvPr/>
          </p:nvSpPr>
          <p:spPr>
            <a:xfrm>
              <a:off x="-1" y="0"/>
              <a:ext cx="7418418" cy="862846"/>
            </a:xfrm>
            <a:prstGeom prst="rect">
              <a:avLst/>
            </a:prstGeom>
            <a:solidFill>
              <a:srgbClr val="2980B9"/>
            </a:solidFill>
            <a:ln w="9525" cap="flat">
              <a:solidFill>
                <a:srgbClr val="366AA7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2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4" name="Shape 254"/>
            <p:cNvSpPr/>
            <p:nvPr/>
          </p:nvSpPr>
          <p:spPr>
            <a:xfrm>
              <a:off x="-1" y="209044"/>
              <a:ext cx="7418418" cy="4447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457200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APIs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5353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roup 259"/>
          <p:cNvGrpSpPr/>
          <p:nvPr/>
        </p:nvGrpSpPr>
        <p:grpSpPr>
          <a:xfrm>
            <a:off x="6203181" y="1097621"/>
            <a:ext cx="2100291" cy="1334971"/>
            <a:chOff x="0" y="0"/>
            <a:chExt cx="2100290" cy="1334970"/>
          </a:xfrm>
        </p:grpSpPr>
        <p:sp>
          <p:nvSpPr>
            <p:cNvPr id="257" name="Shape 257"/>
            <p:cNvSpPr/>
            <p:nvPr/>
          </p:nvSpPr>
          <p:spPr>
            <a:xfrm>
              <a:off x="-1" y="-1"/>
              <a:ext cx="2100292" cy="1334972"/>
            </a:xfrm>
            <a:prstGeom prst="rect">
              <a:avLst/>
            </a:prstGeom>
            <a:solidFill>
              <a:srgbClr val="01AEF3"/>
            </a:solidFill>
            <a:ln w="9525" cap="flat">
              <a:solidFill>
                <a:srgbClr val="4A7EB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2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8" name="Shape 258"/>
            <p:cNvSpPr/>
            <p:nvPr/>
          </p:nvSpPr>
          <p:spPr>
            <a:xfrm>
              <a:off x="-1" y="229205"/>
              <a:ext cx="2100292" cy="8765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 defTabSz="457200">
                <a:defRPr sz="2800">
                  <a:solidFill>
                    <a:srgbClr val="FFFFFF"/>
                  </a:solidFill>
                </a:defRPr>
              </a:pPr>
              <a:r>
                <a:t>Windows</a:t>
              </a:r>
            </a:p>
            <a:p>
              <a:pPr algn="ctr" defTabSz="457200">
                <a:defRPr sz="2800">
                  <a:solidFill>
                    <a:srgbClr val="FFFFFF"/>
                  </a:solidFill>
                </a:defRPr>
              </a:pPr>
              <a:r>
                <a:t>Phone</a:t>
              </a:r>
            </a:p>
          </p:txBody>
        </p:sp>
      </p:grpSp>
      <p:grpSp>
        <p:nvGrpSpPr>
          <p:cNvPr id="262" name="Group 262"/>
          <p:cNvGrpSpPr/>
          <p:nvPr/>
        </p:nvGrpSpPr>
        <p:grpSpPr>
          <a:xfrm>
            <a:off x="3538911" y="1097620"/>
            <a:ext cx="2100291" cy="1334972"/>
            <a:chOff x="0" y="0"/>
            <a:chExt cx="2100290" cy="1334970"/>
          </a:xfrm>
        </p:grpSpPr>
        <p:sp>
          <p:nvSpPr>
            <p:cNvPr id="260" name="Shape 260"/>
            <p:cNvSpPr/>
            <p:nvPr/>
          </p:nvSpPr>
          <p:spPr>
            <a:xfrm>
              <a:off x="-1" y="-1"/>
              <a:ext cx="2100292" cy="1334972"/>
            </a:xfrm>
            <a:prstGeom prst="rect">
              <a:avLst/>
            </a:prstGeom>
            <a:solidFill>
              <a:srgbClr val="81CC70"/>
            </a:solidFill>
            <a:ln w="9525" cap="flat">
              <a:solidFill>
                <a:srgbClr val="4F622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2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1" name="Shape 261"/>
            <p:cNvSpPr/>
            <p:nvPr/>
          </p:nvSpPr>
          <p:spPr>
            <a:xfrm>
              <a:off x="-1" y="445106"/>
              <a:ext cx="2100292" cy="4447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457200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Android</a:t>
              </a:r>
            </a:p>
          </p:txBody>
        </p:sp>
      </p:grpSp>
      <p:grpSp>
        <p:nvGrpSpPr>
          <p:cNvPr id="265" name="Group 265"/>
          <p:cNvGrpSpPr/>
          <p:nvPr/>
        </p:nvGrpSpPr>
        <p:grpSpPr>
          <a:xfrm>
            <a:off x="3538911" y="2434469"/>
            <a:ext cx="2100291" cy="392470"/>
            <a:chOff x="0" y="0"/>
            <a:chExt cx="2100290" cy="392469"/>
          </a:xfrm>
        </p:grpSpPr>
        <p:sp>
          <p:nvSpPr>
            <p:cNvPr id="263" name="Shape 263"/>
            <p:cNvSpPr/>
            <p:nvPr/>
          </p:nvSpPr>
          <p:spPr>
            <a:xfrm>
              <a:off x="0" y="16234"/>
              <a:ext cx="2100291" cy="360001"/>
            </a:xfrm>
            <a:prstGeom prst="rect">
              <a:avLst/>
            </a:prstGeom>
            <a:solidFill>
              <a:srgbClr val="2980B9"/>
            </a:solidFill>
            <a:ln w="9525" cap="flat">
              <a:solidFill>
                <a:srgbClr val="366AA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4" name="Shape 264"/>
            <p:cNvSpPr/>
            <p:nvPr/>
          </p:nvSpPr>
          <p:spPr>
            <a:xfrm>
              <a:off x="0" y="-1"/>
              <a:ext cx="2100291" cy="3924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457200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Text-to-speech</a:t>
              </a:r>
            </a:p>
          </p:txBody>
        </p:sp>
      </p:grpSp>
      <p:grpSp>
        <p:nvGrpSpPr>
          <p:cNvPr id="268" name="Group 268"/>
          <p:cNvGrpSpPr/>
          <p:nvPr/>
        </p:nvGrpSpPr>
        <p:grpSpPr>
          <a:xfrm>
            <a:off x="885054" y="1097621"/>
            <a:ext cx="2100291" cy="1334971"/>
            <a:chOff x="0" y="0"/>
            <a:chExt cx="2100290" cy="1334970"/>
          </a:xfrm>
        </p:grpSpPr>
        <p:sp>
          <p:nvSpPr>
            <p:cNvPr id="266" name="Shape 266"/>
            <p:cNvSpPr/>
            <p:nvPr/>
          </p:nvSpPr>
          <p:spPr>
            <a:xfrm>
              <a:off x="-1" y="-1"/>
              <a:ext cx="2100292" cy="1334972"/>
            </a:xfrm>
            <a:prstGeom prst="rect">
              <a:avLst/>
            </a:prstGeom>
            <a:solidFill>
              <a:srgbClr val="B25BB2"/>
            </a:solidFill>
            <a:ln w="9525" cap="flat">
              <a:solidFill>
                <a:srgbClr val="604A7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2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7" name="Shape 267"/>
            <p:cNvSpPr/>
            <p:nvPr/>
          </p:nvSpPr>
          <p:spPr>
            <a:xfrm>
              <a:off x="-1" y="445106"/>
              <a:ext cx="2100292" cy="4447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457200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iOS</a:t>
              </a:r>
            </a:p>
          </p:txBody>
        </p:sp>
      </p:grpSp>
      <p:grpSp>
        <p:nvGrpSpPr>
          <p:cNvPr id="271" name="Group 271"/>
          <p:cNvGrpSpPr/>
          <p:nvPr/>
        </p:nvGrpSpPr>
        <p:grpSpPr>
          <a:xfrm>
            <a:off x="885054" y="4502530"/>
            <a:ext cx="7418418" cy="444759"/>
            <a:chOff x="0" y="0"/>
            <a:chExt cx="7418416" cy="444757"/>
          </a:xfrm>
        </p:grpSpPr>
        <p:sp>
          <p:nvSpPr>
            <p:cNvPr id="269" name="Shape 269"/>
            <p:cNvSpPr/>
            <p:nvPr/>
          </p:nvSpPr>
          <p:spPr>
            <a:xfrm>
              <a:off x="0" y="42378"/>
              <a:ext cx="7418417" cy="360001"/>
            </a:xfrm>
            <a:prstGeom prst="rect">
              <a:avLst/>
            </a:prstGeom>
            <a:solidFill>
              <a:srgbClr val="2980B9"/>
            </a:solidFill>
            <a:ln w="9525" cap="flat">
              <a:solidFill>
                <a:srgbClr val="366AA7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2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0" name="Shape 270"/>
            <p:cNvSpPr/>
            <p:nvPr/>
          </p:nvSpPr>
          <p:spPr>
            <a:xfrm>
              <a:off x="0" y="0"/>
              <a:ext cx="7418417" cy="4447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457200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System.Net	</a:t>
              </a:r>
            </a:p>
          </p:txBody>
        </p:sp>
      </p:grpSp>
      <p:grpSp>
        <p:nvGrpSpPr>
          <p:cNvPr id="274" name="Group 274"/>
          <p:cNvGrpSpPr/>
          <p:nvPr/>
        </p:nvGrpSpPr>
        <p:grpSpPr>
          <a:xfrm>
            <a:off x="885054" y="4878810"/>
            <a:ext cx="7418418" cy="444759"/>
            <a:chOff x="0" y="0"/>
            <a:chExt cx="7418416" cy="444757"/>
          </a:xfrm>
        </p:grpSpPr>
        <p:sp>
          <p:nvSpPr>
            <p:cNvPr id="272" name="Shape 272"/>
            <p:cNvSpPr/>
            <p:nvPr/>
          </p:nvSpPr>
          <p:spPr>
            <a:xfrm>
              <a:off x="0" y="42378"/>
              <a:ext cx="7418417" cy="360001"/>
            </a:xfrm>
            <a:prstGeom prst="rect">
              <a:avLst/>
            </a:prstGeom>
            <a:solidFill>
              <a:srgbClr val="2980B9"/>
            </a:solidFill>
            <a:ln w="9525" cap="flat">
              <a:solidFill>
                <a:srgbClr val="366AA7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2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3" name="Shape 273"/>
            <p:cNvSpPr/>
            <p:nvPr/>
          </p:nvSpPr>
          <p:spPr>
            <a:xfrm>
              <a:off x="0" y="0"/>
              <a:ext cx="7418417" cy="4447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457200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System</a:t>
              </a:r>
            </a:p>
          </p:txBody>
        </p:sp>
      </p:grpSp>
      <p:grpSp>
        <p:nvGrpSpPr>
          <p:cNvPr id="277" name="Group 277"/>
          <p:cNvGrpSpPr/>
          <p:nvPr/>
        </p:nvGrpSpPr>
        <p:grpSpPr>
          <a:xfrm>
            <a:off x="885054" y="5255090"/>
            <a:ext cx="7418418" cy="444759"/>
            <a:chOff x="0" y="0"/>
            <a:chExt cx="7418416" cy="444757"/>
          </a:xfrm>
        </p:grpSpPr>
        <p:sp>
          <p:nvSpPr>
            <p:cNvPr id="275" name="Shape 275"/>
            <p:cNvSpPr/>
            <p:nvPr/>
          </p:nvSpPr>
          <p:spPr>
            <a:xfrm>
              <a:off x="0" y="42378"/>
              <a:ext cx="7418417" cy="360001"/>
            </a:xfrm>
            <a:prstGeom prst="rect">
              <a:avLst/>
            </a:prstGeom>
            <a:solidFill>
              <a:srgbClr val="2980B9"/>
            </a:solidFill>
            <a:ln w="9525" cap="flat">
              <a:solidFill>
                <a:srgbClr val="366AA7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2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6" name="Shape 276"/>
            <p:cNvSpPr/>
            <p:nvPr/>
          </p:nvSpPr>
          <p:spPr>
            <a:xfrm>
              <a:off x="0" y="0"/>
              <a:ext cx="7418417" cy="4447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457200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System.IO</a:t>
              </a:r>
            </a:p>
          </p:txBody>
        </p:sp>
      </p:grpSp>
      <p:grpSp>
        <p:nvGrpSpPr>
          <p:cNvPr id="280" name="Group 280"/>
          <p:cNvGrpSpPr/>
          <p:nvPr/>
        </p:nvGrpSpPr>
        <p:grpSpPr>
          <a:xfrm>
            <a:off x="885054" y="5631370"/>
            <a:ext cx="7418418" cy="444759"/>
            <a:chOff x="0" y="0"/>
            <a:chExt cx="7418416" cy="444757"/>
          </a:xfrm>
        </p:grpSpPr>
        <p:sp>
          <p:nvSpPr>
            <p:cNvPr id="278" name="Shape 278"/>
            <p:cNvSpPr/>
            <p:nvPr/>
          </p:nvSpPr>
          <p:spPr>
            <a:xfrm>
              <a:off x="0" y="42378"/>
              <a:ext cx="7418417" cy="360001"/>
            </a:xfrm>
            <a:prstGeom prst="rect">
              <a:avLst/>
            </a:prstGeom>
            <a:solidFill>
              <a:srgbClr val="2980B9"/>
            </a:solidFill>
            <a:ln w="9525" cap="flat">
              <a:solidFill>
                <a:srgbClr val="366AA7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2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9" name="Shape 279"/>
            <p:cNvSpPr/>
            <p:nvPr/>
          </p:nvSpPr>
          <p:spPr>
            <a:xfrm>
              <a:off x="0" y="0"/>
              <a:ext cx="7418417" cy="4447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457200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System.Xml</a:t>
              </a:r>
            </a:p>
          </p:txBody>
        </p:sp>
      </p:grpSp>
      <p:grpSp>
        <p:nvGrpSpPr>
          <p:cNvPr id="283" name="Group 283"/>
          <p:cNvGrpSpPr/>
          <p:nvPr/>
        </p:nvGrpSpPr>
        <p:grpSpPr>
          <a:xfrm>
            <a:off x="885054" y="6007650"/>
            <a:ext cx="7418418" cy="444759"/>
            <a:chOff x="0" y="0"/>
            <a:chExt cx="7418416" cy="444757"/>
          </a:xfrm>
        </p:grpSpPr>
        <p:sp>
          <p:nvSpPr>
            <p:cNvPr id="281" name="Shape 281"/>
            <p:cNvSpPr/>
            <p:nvPr/>
          </p:nvSpPr>
          <p:spPr>
            <a:xfrm>
              <a:off x="0" y="42378"/>
              <a:ext cx="7418417" cy="360001"/>
            </a:xfrm>
            <a:prstGeom prst="rect">
              <a:avLst/>
            </a:prstGeom>
            <a:solidFill>
              <a:srgbClr val="2980B9"/>
            </a:solidFill>
            <a:ln w="9525" cap="flat">
              <a:solidFill>
                <a:srgbClr val="366AA7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2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2" name="Shape 282"/>
            <p:cNvSpPr/>
            <p:nvPr/>
          </p:nvSpPr>
          <p:spPr>
            <a:xfrm>
              <a:off x="0" y="0"/>
              <a:ext cx="7418417" cy="4447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457200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System.Linq</a:t>
              </a:r>
            </a:p>
          </p:txBody>
        </p:sp>
      </p:grpSp>
      <p:grpSp>
        <p:nvGrpSpPr>
          <p:cNvPr id="286" name="Group 286"/>
          <p:cNvGrpSpPr/>
          <p:nvPr/>
        </p:nvGrpSpPr>
        <p:grpSpPr>
          <a:xfrm>
            <a:off x="3538911" y="2786438"/>
            <a:ext cx="2100291" cy="444759"/>
            <a:chOff x="0" y="0"/>
            <a:chExt cx="2100290" cy="444757"/>
          </a:xfrm>
        </p:grpSpPr>
        <p:sp>
          <p:nvSpPr>
            <p:cNvPr id="284" name="Shape 284"/>
            <p:cNvSpPr/>
            <p:nvPr/>
          </p:nvSpPr>
          <p:spPr>
            <a:xfrm>
              <a:off x="0" y="42378"/>
              <a:ext cx="2100291" cy="360001"/>
            </a:xfrm>
            <a:prstGeom prst="rect">
              <a:avLst/>
            </a:prstGeom>
            <a:solidFill>
              <a:srgbClr val="2980B9"/>
            </a:solidFill>
            <a:ln w="9525" cap="flat">
              <a:solidFill>
                <a:srgbClr val="366AA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3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5" name="Shape 285"/>
            <p:cNvSpPr/>
            <p:nvPr/>
          </p:nvSpPr>
          <p:spPr>
            <a:xfrm>
              <a:off x="0" y="0"/>
              <a:ext cx="2100291" cy="4447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457200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ActionBar	</a:t>
              </a:r>
            </a:p>
          </p:txBody>
        </p:sp>
      </p:grpSp>
      <p:grpSp>
        <p:nvGrpSpPr>
          <p:cNvPr id="289" name="Group 289"/>
          <p:cNvGrpSpPr/>
          <p:nvPr/>
        </p:nvGrpSpPr>
        <p:grpSpPr>
          <a:xfrm>
            <a:off x="3538911" y="3164557"/>
            <a:ext cx="2100291" cy="444759"/>
            <a:chOff x="0" y="0"/>
            <a:chExt cx="2100290" cy="444757"/>
          </a:xfrm>
        </p:grpSpPr>
        <p:sp>
          <p:nvSpPr>
            <p:cNvPr id="287" name="Shape 287"/>
            <p:cNvSpPr/>
            <p:nvPr/>
          </p:nvSpPr>
          <p:spPr>
            <a:xfrm>
              <a:off x="0" y="42378"/>
              <a:ext cx="2100291" cy="360001"/>
            </a:xfrm>
            <a:prstGeom prst="rect">
              <a:avLst/>
            </a:prstGeom>
            <a:solidFill>
              <a:srgbClr val="2980B9"/>
            </a:solidFill>
            <a:ln w="9525" cap="flat">
              <a:solidFill>
                <a:srgbClr val="366AA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3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8" name="Shape 288"/>
            <p:cNvSpPr/>
            <p:nvPr/>
          </p:nvSpPr>
          <p:spPr>
            <a:xfrm>
              <a:off x="0" y="0"/>
              <a:ext cx="2100291" cy="4447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457200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NFC</a:t>
              </a:r>
            </a:p>
          </p:txBody>
        </p:sp>
      </p:grpSp>
      <p:grpSp>
        <p:nvGrpSpPr>
          <p:cNvPr id="292" name="Group 292"/>
          <p:cNvGrpSpPr/>
          <p:nvPr/>
        </p:nvGrpSpPr>
        <p:grpSpPr>
          <a:xfrm>
            <a:off x="3538911" y="3540837"/>
            <a:ext cx="2100291" cy="444759"/>
            <a:chOff x="0" y="0"/>
            <a:chExt cx="2100290" cy="444757"/>
          </a:xfrm>
        </p:grpSpPr>
        <p:sp>
          <p:nvSpPr>
            <p:cNvPr id="290" name="Shape 290"/>
            <p:cNvSpPr/>
            <p:nvPr/>
          </p:nvSpPr>
          <p:spPr>
            <a:xfrm>
              <a:off x="0" y="42378"/>
              <a:ext cx="2100291" cy="360001"/>
            </a:xfrm>
            <a:prstGeom prst="rect">
              <a:avLst/>
            </a:prstGeom>
            <a:solidFill>
              <a:srgbClr val="2980B9"/>
            </a:solidFill>
            <a:ln w="9525" cap="flat">
              <a:solidFill>
                <a:srgbClr val="366AA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3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1" name="Shape 291"/>
            <p:cNvSpPr/>
            <p:nvPr/>
          </p:nvSpPr>
          <p:spPr>
            <a:xfrm>
              <a:off x="0" y="0"/>
              <a:ext cx="2100291" cy="4447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457200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Printing</a:t>
              </a:r>
            </a:p>
          </p:txBody>
        </p:sp>
      </p:grpSp>
      <p:grpSp>
        <p:nvGrpSpPr>
          <p:cNvPr id="295" name="Group 295"/>
          <p:cNvGrpSpPr/>
          <p:nvPr/>
        </p:nvGrpSpPr>
        <p:grpSpPr>
          <a:xfrm>
            <a:off x="3538911" y="3917117"/>
            <a:ext cx="2100291" cy="444759"/>
            <a:chOff x="0" y="0"/>
            <a:chExt cx="2100290" cy="444757"/>
          </a:xfrm>
        </p:grpSpPr>
        <p:sp>
          <p:nvSpPr>
            <p:cNvPr id="293" name="Shape 293"/>
            <p:cNvSpPr/>
            <p:nvPr/>
          </p:nvSpPr>
          <p:spPr>
            <a:xfrm>
              <a:off x="0" y="42378"/>
              <a:ext cx="2100291" cy="360001"/>
            </a:xfrm>
            <a:prstGeom prst="rect">
              <a:avLst/>
            </a:prstGeom>
            <a:solidFill>
              <a:srgbClr val="2980B9"/>
            </a:solidFill>
            <a:ln w="9525" cap="flat">
              <a:solidFill>
                <a:srgbClr val="366AA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3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4" name="Shape 294"/>
            <p:cNvSpPr/>
            <p:nvPr/>
          </p:nvSpPr>
          <p:spPr>
            <a:xfrm>
              <a:off x="0" y="0"/>
              <a:ext cx="2100291" cy="4447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457200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RenderScript</a:t>
              </a:r>
            </a:p>
          </p:txBody>
        </p:sp>
      </p:grpSp>
      <p:grpSp>
        <p:nvGrpSpPr>
          <p:cNvPr id="298" name="Group 298"/>
          <p:cNvGrpSpPr/>
          <p:nvPr/>
        </p:nvGrpSpPr>
        <p:grpSpPr>
          <a:xfrm>
            <a:off x="6203181" y="2450704"/>
            <a:ext cx="2100291" cy="360001"/>
            <a:chOff x="0" y="0"/>
            <a:chExt cx="2100290" cy="359999"/>
          </a:xfrm>
        </p:grpSpPr>
        <p:sp>
          <p:nvSpPr>
            <p:cNvPr id="296" name="Shape 296"/>
            <p:cNvSpPr/>
            <p:nvPr/>
          </p:nvSpPr>
          <p:spPr>
            <a:xfrm>
              <a:off x="-1" y="0"/>
              <a:ext cx="2100292" cy="360000"/>
            </a:xfrm>
            <a:prstGeom prst="rect">
              <a:avLst/>
            </a:prstGeom>
            <a:solidFill>
              <a:srgbClr val="2980B9"/>
            </a:solidFill>
            <a:ln w="9525" cap="flat">
              <a:solidFill>
                <a:srgbClr val="366AA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2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7" name="Shape 297"/>
            <p:cNvSpPr/>
            <p:nvPr/>
          </p:nvSpPr>
          <p:spPr>
            <a:xfrm>
              <a:off x="-1" y="9909"/>
              <a:ext cx="2100292" cy="3401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457200">
                <a:defRPr sz="2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Microsoft.Phone</a:t>
              </a:r>
            </a:p>
          </p:txBody>
        </p:sp>
      </p:grpSp>
      <p:grpSp>
        <p:nvGrpSpPr>
          <p:cNvPr id="301" name="Group 301"/>
          <p:cNvGrpSpPr/>
          <p:nvPr/>
        </p:nvGrpSpPr>
        <p:grpSpPr>
          <a:xfrm>
            <a:off x="6203181" y="2828817"/>
            <a:ext cx="2100291" cy="360001"/>
            <a:chOff x="0" y="0"/>
            <a:chExt cx="2100290" cy="359999"/>
          </a:xfrm>
        </p:grpSpPr>
        <p:sp>
          <p:nvSpPr>
            <p:cNvPr id="299" name="Shape 299"/>
            <p:cNvSpPr/>
            <p:nvPr/>
          </p:nvSpPr>
          <p:spPr>
            <a:xfrm>
              <a:off x="-1" y="0"/>
              <a:ext cx="2100292" cy="360000"/>
            </a:xfrm>
            <a:prstGeom prst="rect">
              <a:avLst/>
            </a:prstGeom>
            <a:solidFill>
              <a:srgbClr val="2980B9"/>
            </a:solidFill>
            <a:ln w="9525" cap="flat">
              <a:solidFill>
                <a:srgbClr val="366AA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2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0" name="Shape 300"/>
            <p:cNvSpPr/>
            <p:nvPr/>
          </p:nvSpPr>
          <p:spPr>
            <a:xfrm>
              <a:off x="-1" y="29703"/>
              <a:ext cx="2100292" cy="300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457200"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Windows.Networking</a:t>
              </a:r>
            </a:p>
          </p:txBody>
        </p:sp>
      </p:grpSp>
      <p:grpSp>
        <p:nvGrpSpPr>
          <p:cNvPr id="304" name="Group 304"/>
          <p:cNvGrpSpPr/>
          <p:nvPr/>
        </p:nvGrpSpPr>
        <p:grpSpPr>
          <a:xfrm>
            <a:off x="6203181" y="3206936"/>
            <a:ext cx="2100291" cy="360001"/>
            <a:chOff x="0" y="0"/>
            <a:chExt cx="2100290" cy="359999"/>
          </a:xfrm>
        </p:grpSpPr>
        <p:sp>
          <p:nvSpPr>
            <p:cNvPr id="302" name="Shape 302"/>
            <p:cNvSpPr/>
            <p:nvPr/>
          </p:nvSpPr>
          <p:spPr>
            <a:xfrm>
              <a:off x="-1" y="0"/>
              <a:ext cx="2100292" cy="360000"/>
            </a:xfrm>
            <a:prstGeom prst="rect">
              <a:avLst/>
            </a:prstGeom>
            <a:solidFill>
              <a:srgbClr val="2980B9"/>
            </a:solidFill>
            <a:ln w="9525" cap="flat">
              <a:solidFill>
                <a:srgbClr val="366AA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2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3" name="Shape 303"/>
            <p:cNvSpPr/>
            <p:nvPr/>
          </p:nvSpPr>
          <p:spPr>
            <a:xfrm>
              <a:off x="-1" y="9909"/>
              <a:ext cx="2100292" cy="3401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457200">
                <a:defRPr sz="2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Windows.Storage</a:t>
              </a:r>
            </a:p>
          </p:txBody>
        </p:sp>
      </p:grpSp>
      <p:grpSp>
        <p:nvGrpSpPr>
          <p:cNvPr id="307" name="Group 307"/>
          <p:cNvGrpSpPr/>
          <p:nvPr/>
        </p:nvGrpSpPr>
        <p:grpSpPr>
          <a:xfrm>
            <a:off x="6203181" y="3583216"/>
            <a:ext cx="2100291" cy="360001"/>
            <a:chOff x="0" y="0"/>
            <a:chExt cx="2100290" cy="359999"/>
          </a:xfrm>
        </p:grpSpPr>
        <p:sp>
          <p:nvSpPr>
            <p:cNvPr id="305" name="Shape 305"/>
            <p:cNvSpPr/>
            <p:nvPr/>
          </p:nvSpPr>
          <p:spPr>
            <a:xfrm>
              <a:off x="-1" y="0"/>
              <a:ext cx="2100292" cy="360000"/>
            </a:xfrm>
            <a:prstGeom prst="rect">
              <a:avLst/>
            </a:prstGeom>
            <a:solidFill>
              <a:srgbClr val="2980B9"/>
            </a:solidFill>
            <a:ln w="9525" cap="flat">
              <a:solidFill>
                <a:srgbClr val="366AA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2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6" name="Shape 306"/>
            <p:cNvSpPr/>
            <p:nvPr/>
          </p:nvSpPr>
          <p:spPr>
            <a:xfrm>
              <a:off x="-1" y="29703"/>
              <a:ext cx="2100292" cy="300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457200"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Windows.Foundation</a:t>
              </a:r>
            </a:p>
          </p:txBody>
        </p:sp>
      </p:grpSp>
      <p:grpSp>
        <p:nvGrpSpPr>
          <p:cNvPr id="310" name="Group 310"/>
          <p:cNvGrpSpPr/>
          <p:nvPr/>
        </p:nvGrpSpPr>
        <p:grpSpPr>
          <a:xfrm>
            <a:off x="6203181" y="3959495"/>
            <a:ext cx="2100291" cy="360001"/>
            <a:chOff x="0" y="0"/>
            <a:chExt cx="2100290" cy="359999"/>
          </a:xfrm>
        </p:grpSpPr>
        <p:sp>
          <p:nvSpPr>
            <p:cNvPr id="308" name="Shape 308"/>
            <p:cNvSpPr/>
            <p:nvPr/>
          </p:nvSpPr>
          <p:spPr>
            <a:xfrm>
              <a:off x="-1" y="0"/>
              <a:ext cx="2100292" cy="360000"/>
            </a:xfrm>
            <a:prstGeom prst="rect">
              <a:avLst/>
            </a:prstGeom>
            <a:solidFill>
              <a:srgbClr val="2980B9"/>
            </a:solidFill>
            <a:ln w="9525" cap="flat">
              <a:solidFill>
                <a:srgbClr val="366AA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2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9" name="Shape 309"/>
            <p:cNvSpPr/>
            <p:nvPr/>
          </p:nvSpPr>
          <p:spPr>
            <a:xfrm>
              <a:off x="-1" y="9909"/>
              <a:ext cx="2100292" cy="3401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457200">
                <a:defRPr sz="2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Microsoft.Devices</a:t>
              </a:r>
            </a:p>
          </p:txBody>
        </p:sp>
      </p:grpSp>
      <p:grpSp>
        <p:nvGrpSpPr>
          <p:cNvPr id="313" name="Group 313"/>
          <p:cNvGrpSpPr/>
          <p:nvPr/>
        </p:nvGrpSpPr>
        <p:grpSpPr>
          <a:xfrm>
            <a:off x="885054" y="2410157"/>
            <a:ext cx="2100292" cy="444759"/>
            <a:chOff x="0" y="0"/>
            <a:chExt cx="2100290" cy="444757"/>
          </a:xfrm>
        </p:grpSpPr>
        <p:sp>
          <p:nvSpPr>
            <p:cNvPr id="311" name="Shape 311"/>
            <p:cNvSpPr/>
            <p:nvPr/>
          </p:nvSpPr>
          <p:spPr>
            <a:xfrm>
              <a:off x="0" y="42378"/>
              <a:ext cx="2100291" cy="360001"/>
            </a:xfrm>
            <a:prstGeom prst="rect">
              <a:avLst/>
            </a:prstGeom>
            <a:solidFill>
              <a:srgbClr val="2980B9"/>
            </a:solidFill>
            <a:ln w="9525" cap="flat">
              <a:solidFill>
                <a:srgbClr val="366AA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3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2" name="Shape 312"/>
            <p:cNvSpPr/>
            <p:nvPr/>
          </p:nvSpPr>
          <p:spPr>
            <a:xfrm>
              <a:off x="0" y="0"/>
              <a:ext cx="2100291" cy="4447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457200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MapKit</a:t>
              </a:r>
            </a:p>
          </p:txBody>
        </p:sp>
      </p:grpSp>
      <p:grpSp>
        <p:nvGrpSpPr>
          <p:cNvPr id="316" name="Group 316"/>
          <p:cNvGrpSpPr/>
          <p:nvPr/>
        </p:nvGrpSpPr>
        <p:grpSpPr>
          <a:xfrm>
            <a:off x="885054" y="2788271"/>
            <a:ext cx="2100292" cy="444759"/>
            <a:chOff x="0" y="0"/>
            <a:chExt cx="2100290" cy="444757"/>
          </a:xfrm>
        </p:grpSpPr>
        <p:sp>
          <p:nvSpPr>
            <p:cNvPr id="314" name="Shape 314"/>
            <p:cNvSpPr/>
            <p:nvPr/>
          </p:nvSpPr>
          <p:spPr>
            <a:xfrm>
              <a:off x="0" y="42378"/>
              <a:ext cx="2100291" cy="360001"/>
            </a:xfrm>
            <a:prstGeom prst="rect">
              <a:avLst/>
            </a:prstGeom>
            <a:solidFill>
              <a:srgbClr val="2980B9"/>
            </a:solidFill>
            <a:ln w="9525" cap="flat">
              <a:solidFill>
                <a:srgbClr val="366AA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3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5" name="Shape 315"/>
            <p:cNvSpPr/>
            <p:nvPr/>
          </p:nvSpPr>
          <p:spPr>
            <a:xfrm>
              <a:off x="0" y="0"/>
              <a:ext cx="2100291" cy="4447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457200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UIKit</a:t>
              </a:r>
            </a:p>
          </p:txBody>
        </p:sp>
      </p:grpSp>
      <p:grpSp>
        <p:nvGrpSpPr>
          <p:cNvPr id="319" name="Group 319"/>
          <p:cNvGrpSpPr/>
          <p:nvPr/>
        </p:nvGrpSpPr>
        <p:grpSpPr>
          <a:xfrm>
            <a:off x="885054" y="3166390"/>
            <a:ext cx="2100292" cy="444759"/>
            <a:chOff x="0" y="0"/>
            <a:chExt cx="2100290" cy="444757"/>
          </a:xfrm>
        </p:grpSpPr>
        <p:sp>
          <p:nvSpPr>
            <p:cNvPr id="317" name="Shape 317"/>
            <p:cNvSpPr/>
            <p:nvPr/>
          </p:nvSpPr>
          <p:spPr>
            <a:xfrm>
              <a:off x="0" y="42378"/>
              <a:ext cx="2100291" cy="360001"/>
            </a:xfrm>
            <a:prstGeom prst="rect">
              <a:avLst/>
            </a:prstGeom>
            <a:solidFill>
              <a:srgbClr val="2980B9"/>
            </a:solidFill>
            <a:ln w="9525" cap="flat">
              <a:solidFill>
                <a:srgbClr val="366AA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3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8" name="Shape 318"/>
            <p:cNvSpPr/>
            <p:nvPr/>
          </p:nvSpPr>
          <p:spPr>
            <a:xfrm>
              <a:off x="0" y="0"/>
              <a:ext cx="2100291" cy="4447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457200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iBeacon</a:t>
              </a:r>
            </a:p>
          </p:txBody>
        </p:sp>
      </p:grpSp>
      <p:grpSp>
        <p:nvGrpSpPr>
          <p:cNvPr id="322" name="Group 322"/>
          <p:cNvGrpSpPr/>
          <p:nvPr/>
        </p:nvGrpSpPr>
        <p:grpSpPr>
          <a:xfrm>
            <a:off x="885054" y="3546217"/>
            <a:ext cx="2100292" cy="437665"/>
            <a:chOff x="0" y="0"/>
            <a:chExt cx="2100290" cy="437663"/>
          </a:xfrm>
        </p:grpSpPr>
        <p:sp>
          <p:nvSpPr>
            <p:cNvPr id="320" name="Shape 320"/>
            <p:cNvSpPr/>
            <p:nvPr/>
          </p:nvSpPr>
          <p:spPr>
            <a:xfrm>
              <a:off x="0" y="38831"/>
              <a:ext cx="2100291" cy="360001"/>
            </a:xfrm>
            <a:prstGeom prst="rect">
              <a:avLst/>
            </a:prstGeom>
            <a:solidFill>
              <a:srgbClr val="2980B9"/>
            </a:solidFill>
            <a:ln w="9525" cap="flat">
              <a:solidFill>
                <a:srgbClr val="366AA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2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1" name="Shape 321"/>
            <p:cNvSpPr/>
            <p:nvPr/>
          </p:nvSpPr>
          <p:spPr>
            <a:xfrm>
              <a:off x="0" y="-1"/>
              <a:ext cx="2100291" cy="4376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457200">
                <a:defRPr sz="2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CoreGraphics</a:t>
              </a:r>
            </a:p>
          </p:txBody>
        </p:sp>
      </p:grpSp>
      <p:grpSp>
        <p:nvGrpSpPr>
          <p:cNvPr id="325" name="Group 325"/>
          <p:cNvGrpSpPr/>
          <p:nvPr/>
        </p:nvGrpSpPr>
        <p:grpSpPr>
          <a:xfrm>
            <a:off x="885054" y="3917117"/>
            <a:ext cx="2100292" cy="444759"/>
            <a:chOff x="0" y="0"/>
            <a:chExt cx="2100290" cy="444757"/>
          </a:xfrm>
        </p:grpSpPr>
        <p:sp>
          <p:nvSpPr>
            <p:cNvPr id="323" name="Shape 323"/>
            <p:cNvSpPr/>
            <p:nvPr/>
          </p:nvSpPr>
          <p:spPr>
            <a:xfrm>
              <a:off x="0" y="42378"/>
              <a:ext cx="2100291" cy="360001"/>
            </a:xfrm>
            <a:prstGeom prst="rect">
              <a:avLst/>
            </a:prstGeom>
            <a:solidFill>
              <a:srgbClr val="2980B9"/>
            </a:solidFill>
            <a:ln w="9525" cap="flat">
              <a:solidFill>
                <a:srgbClr val="366AA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3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4" name="Shape 324"/>
            <p:cNvSpPr/>
            <p:nvPr/>
          </p:nvSpPr>
          <p:spPr>
            <a:xfrm>
              <a:off x="0" y="0"/>
              <a:ext cx="2100291" cy="4447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457200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CoreMotion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/>
        </p:nvSpPr>
        <p:spPr>
          <a:xfrm flipH="1">
            <a:off x="4499992" y="404663"/>
            <a:ext cx="1" cy="5904657"/>
          </a:xfrm>
          <a:prstGeom prst="line">
            <a:avLst/>
          </a:prstGeom>
          <a:ln w="3175">
            <a:solidFill>
              <a:srgbClr val="4A7EBB"/>
            </a:solidFill>
            <a:prstDash val="lgDashDot"/>
          </a:ln>
        </p:spPr>
        <p:txBody>
          <a:bodyPr lIns="45719" rIns="45719"/>
          <a:lstStyle/>
          <a:p>
            <a:pPr>
              <a:defRPr sz="1600"/>
            </a:pPr>
          </a:p>
        </p:txBody>
      </p:sp>
      <p:grpSp>
        <p:nvGrpSpPr>
          <p:cNvPr id="330" name="Group 330"/>
          <p:cNvGrpSpPr/>
          <p:nvPr/>
        </p:nvGrpSpPr>
        <p:grpSpPr>
          <a:xfrm>
            <a:off x="6732240" y="2708919"/>
            <a:ext cx="1512169" cy="1440161"/>
            <a:chOff x="0" y="0"/>
            <a:chExt cx="1512168" cy="1440160"/>
          </a:xfrm>
        </p:grpSpPr>
        <p:sp>
          <p:nvSpPr>
            <p:cNvPr id="328" name="Shape 328"/>
            <p:cNvSpPr/>
            <p:nvPr/>
          </p:nvSpPr>
          <p:spPr>
            <a:xfrm>
              <a:off x="-1" y="-1"/>
              <a:ext cx="1512170" cy="1440162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9" name="Shape 329"/>
            <p:cNvSpPr/>
            <p:nvPr/>
          </p:nvSpPr>
          <p:spPr>
            <a:xfrm>
              <a:off x="-1" y="465380"/>
              <a:ext cx="1512170" cy="509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r>
                <a:t>Umbraco</a:t>
              </a:r>
            </a:p>
            <a:p>
              <a:pPr algn="ctr">
                <a:defRPr sz="1400">
                  <a:solidFill>
                    <a:srgbClr val="FFFFFF"/>
                  </a:solidFill>
                </a:defRPr>
              </a:pPr>
              <a:r>
                <a:t>CMS</a:t>
              </a:r>
            </a:p>
          </p:txBody>
        </p:sp>
      </p:grpSp>
      <p:grpSp>
        <p:nvGrpSpPr>
          <p:cNvPr id="334" name="Group 334"/>
          <p:cNvGrpSpPr/>
          <p:nvPr/>
        </p:nvGrpSpPr>
        <p:grpSpPr>
          <a:xfrm>
            <a:off x="6912260" y="764703"/>
            <a:ext cx="1152129" cy="1512169"/>
            <a:chOff x="0" y="0"/>
            <a:chExt cx="1152128" cy="1512168"/>
          </a:xfrm>
        </p:grpSpPr>
        <p:sp>
          <p:nvSpPr>
            <p:cNvPr id="331" name="Shape 331"/>
            <p:cNvSpPr/>
            <p:nvPr/>
          </p:nvSpPr>
          <p:spPr>
            <a:xfrm>
              <a:off x="-1" y="-1"/>
              <a:ext cx="1152130" cy="1512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2" name="Shape 332"/>
            <p:cNvSpPr/>
            <p:nvPr/>
          </p:nvSpPr>
          <p:spPr>
            <a:xfrm>
              <a:off x="-1" y="-1"/>
              <a:ext cx="1152130" cy="1512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3" name="Shape 333"/>
            <p:cNvSpPr/>
            <p:nvPr/>
          </p:nvSpPr>
          <p:spPr>
            <a:xfrm>
              <a:off x="-1" y="627398"/>
              <a:ext cx="1152130" cy="509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r>
                <a:t>SQL</a:t>
              </a:r>
            </a:p>
            <a:p>
              <a:pPr algn="ctr">
                <a:defRPr sz="1400">
                  <a:solidFill>
                    <a:srgbClr val="FFFFFF"/>
                  </a:solidFill>
                </a:defRPr>
              </a:pPr>
              <a:r>
                <a:t>Server</a:t>
              </a:r>
            </a:p>
          </p:txBody>
        </p:sp>
      </p:grpSp>
      <p:grpSp>
        <p:nvGrpSpPr>
          <p:cNvPr id="337" name="Group 337"/>
          <p:cNvGrpSpPr/>
          <p:nvPr/>
        </p:nvGrpSpPr>
        <p:grpSpPr>
          <a:xfrm>
            <a:off x="4860031" y="2708919"/>
            <a:ext cx="1512170" cy="1440161"/>
            <a:chOff x="0" y="0"/>
            <a:chExt cx="1512168" cy="1440160"/>
          </a:xfrm>
        </p:grpSpPr>
        <p:sp>
          <p:nvSpPr>
            <p:cNvPr id="335" name="Shape 335"/>
            <p:cNvSpPr/>
            <p:nvPr/>
          </p:nvSpPr>
          <p:spPr>
            <a:xfrm>
              <a:off x="-1" y="-1"/>
              <a:ext cx="1512170" cy="1440162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6" name="Shape 336"/>
            <p:cNvSpPr/>
            <p:nvPr/>
          </p:nvSpPr>
          <p:spPr>
            <a:xfrm>
              <a:off x="-1" y="465380"/>
              <a:ext cx="1512170" cy="509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r>
                <a:t>Custom WebAPI</a:t>
              </a:r>
            </a:p>
            <a:p>
              <a:pPr algn="ctr">
                <a:defRPr sz="1400">
                  <a:solidFill>
                    <a:srgbClr val="FFFFFF"/>
                  </a:solidFill>
                </a:defRPr>
              </a:pPr>
              <a:r>
                <a:t>(JSON + REST)</a:t>
              </a:r>
            </a:p>
          </p:txBody>
        </p:sp>
      </p:grpSp>
      <p:grpSp>
        <p:nvGrpSpPr>
          <p:cNvPr id="340" name="Group 340"/>
          <p:cNvGrpSpPr/>
          <p:nvPr/>
        </p:nvGrpSpPr>
        <p:grpSpPr>
          <a:xfrm>
            <a:off x="2699791" y="2708919"/>
            <a:ext cx="1512169" cy="1440161"/>
            <a:chOff x="0" y="0"/>
            <a:chExt cx="1512168" cy="1440160"/>
          </a:xfrm>
        </p:grpSpPr>
        <p:sp>
          <p:nvSpPr>
            <p:cNvPr id="338" name="Shape 338"/>
            <p:cNvSpPr/>
            <p:nvPr/>
          </p:nvSpPr>
          <p:spPr>
            <a:xfrm>
              <a:off x="-1" y="-1"/>
              <a:ext cx="1512170" cy="1440162"/>
            </a:xfrm>
            <a:prstGeom prst="rect">
              <a:avLst/>
            </a:prstGeom>
            <a:solidFill>
              <a:schemeClr val="accent6"/>
            </a:solidFill>
            <a:ln w="12700" cap="flat">
              <a:solidFill>
                <a:srgbClr val="B46D3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9" name="Shape 339"/>
            <p:cNvSpPr/>
            <p:nvPr/>
          </p:nvSpPr>
          <p:spPr>
            <a:xfrm>
              <a:off x="-1" y="122480"/>
              <a:ext cx="1512170" cy="1195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r>
                <a:t>Core Logic, including:</a:t>
              </a:r>
            </a:p>
            <a:p>
              <a:pPr marL="250031" indent="-250031" algn="ctr">
                <a:buSzPct val="100000"/>
                <a:buChar char="-"/>
                <a:defRPr sz="1400">
                  <a:solidFill>
                    <a:srgbClr val="FFFFFF"/>
                  </a:solidFill>
                </a:defRPr>
              </a:pPr>
              <a:r>
                <a:t>REST client</a:t>
              </a:r>
            </a:p>
            <a:p>
              <a:pPr marL="250031" indent="-250031" algn="ctr">
                <a:buSzPct val="100000"/>
                <a:buChar char="-"/>
                <a:defRPr sz="1400">
                  <a:solidFill>
                    <a:srgbClr val="FFFFFF"/>
                  </a:solidFill>
                </a:defRPr>
              </a:pPr>
              <a:r>
                <a:t>Caching</a:t>
              </a:r>
            </a:p>
            <a:p>
              <a:pPr marL="250031" indent="-250031" algn="ctr">
                <a:buSzPct val="100000"/>
                <a:buChar char="-"/>
                <a:defRPr sz="1400">
                  <a:solidFill>
                    <a:srgbClr val="FFFFFF"/>
                  </a:solidFill>
                </a:defRPr>
              </a:pPr>
              <a:r>
                <a:t>ViewModels</a:t>
              </a:r>
            </a:p>
          </p:txBody>
        </p:sp>
      </p:grpSp>
      <p:grpSp>
        <p:nvGrpSpPr>
          <p:cNvPr id="344" name="Group 344"/>
          <p:cNvGrpSpPr/>
          <p:nvPr/>
        </p:nvGrpSpPr>
        <p:grpSpPr>
          <a:xfrm>
            <a:off x="2879811" y="852557"/>
            <a:ext cx="1152130" cy="1512169"/>
            <a:chOff x="0" y="0"/>
            <a:chExt cx="1152128" cy="1512168"/>
          </a:xfrm>
        </p:grpSpPr>
        <p:sp>
          <p:nvSpPr>
            <p:cNvPr id="341" name="Shape 341"/>
            <p:cNvSpPr/>
            <p:nvPr/>
          </p:nvSpPr>
          <p:spPr>
            <a:xfrm>
              <a:off x="-1" y="-1"/>
              <a:ext cx="1152130" cy="1512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chemeClr val="accent5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2" name="Shape 342"/>
            <p:cNvSpPr/>
            <p:nvPr/>
          </p:nvSpPr>
          <p:spPr>
            <a:xfrm>
              <a:off x="-1" y="-1"/>
              <a:ext cx="1152130" cy="1512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rgbClr val="377E9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3" name="Shape 343"/>
            <p:cNvSpPr/>
            <p:nvPr/>
          </p:nvSpPr>
          <p:spPr>
            <a:xfrm>
              <a:off x="-1" y="741698"/>
              <a:ext cx="1152130" cy="280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SQLite</a:t>
              </a:r>
            </a:p>
          </p:txBody>
        </p:sp>
      </p:grpSp>
      <p:grpSp>
        <p:nvGrpSpPr>
          <p:cNvPr id="347" name="Group 347"/>
          <p:cNvGrpSpPr/>
          <p:nvPr/>
        </p:nvGrpSpPr>
        <p:grpSpPr>
          <a:xfrm>
            <a:off x="467543" y="1484783"/>
            <a:ext cx="1512169" cy="792089"/>
            <a:chOff x="0" y="0"/>
            <a:chExt cx="1512168" cy="792087"/>
          </a:xfrm>
        </p:grpSpPr>
        <p:sp>
          <p:nvSpPr>
            <p:cNvPr id="345" name="Shape 345"/>
            <p:cNvSpPr/>
            <p:nvPr/>
          </p:nvSpPr>
          <p:spPr>
            <a:xfrm>
              <a:off x="-1" y="0"/>
              <a:ext cx="1512170" cy="792088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rgbClr val="377E9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6" name="Shape 346"/>
            <p:cNvSpPr/>
            <p:nvPr/>
          </p:nvSpPr>
          <p:spPr>
            <a:xfrm>
              <a:off x="-1" y="255644"/>
              <a:ext cx="1512170" cy="280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UI (Win8)</a:t>
              </a:r>
            </a:p>
          </p:txBody>
        </p:sp>
      </p:grpSp>
      <p:grpSp>
        <p:nvGrpSpPr>
          <p:cNvPr id="350" name="Group 350"/>
          <p:cNvGrpSpPr/>
          <p:nvPr/>
        </p:nvGrpSpPr>
        <p:grpSpPr>
          <a:xfrm>
            <a:off x="467543" y="2708919"/>
            <a:ext cx="1512169" cy="792089"/>
            <a:chOff x="0" y="0"/>
            <a:chExt cx="1512168" cy="792087"/>
          </a:xfrm>
        </p:grpSpPr>
        <p:sp>
          <p:nvSpPr>
            <p:cNvPr id="348" name="Shape 348"/>
            <p:cNvSpPr/>
            <p:nvPr/>
          </p:nvSpPr>
          <p:spPr>
            <a:xfrm>
              <a:off x="-1" y="0"/>
              <a:ext cx="1512170" cy="792088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rgbClr val="377E9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9" name="Shape 349"/>
            <p:cNvSpPr/>
            <p:nvPr/>
          </p:nvSpPr>
          <p:spPr>
            <a:xfrm>
              <a:off x="-1" y="255644"/>
              <a:ext cx="1512170" cy="280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UI (WP8)</a:t>
              </a:r>
            </a:p>
          </p:txBody>
        </p:sp>
      </p:grpSp>
      <p:grpSp>
        <p:nvGrpSpPr>
          <p:cNvPr id="353" name="Group 353"/>
          <p:cNvGrpSpPr/>
          <p:nvPr/>
        </p:nvGrpSpPr>
        <p:grpSpPr>
          <a:xfrm>
            <a:off x="467543" y="3944089"/>
            <a:ext cx="1512169" cy="792089"/>
            <a:chOff x="0" y="0"/>
            <a:chExt cx="1512168" cy="792087"/>
          </a:xfrm>
        </p:grpSpPr>
        <p:sp>
          <p:nvSpPr>
            <p:cNvPr id="351" name="Shape 351"/>
            <p:cNvSpPr/>
            <p:nvPr/>
          </p:nvSpPr>
          <p:spPr>
            <a:xfrm>
              <a:off x="-1" y="0"/>
              <a:ext cx="1512170" cy="792088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rgbClr val="377E9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2" name="Shape 352"/>
            <p:cNvSpPr/>
            <p:nvPr/>
          </p:nvSpPr>
          <p:spPr>
            <a:xfrm>
              <a:off x="-1" y="255644"/>
              <a:ext cx="1512170" cy="280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UI (Droid)</a:t>
              </a:r>
            </a:p>
          </p:txBody>
        </p:sp>
      </p:grpSp>
      <p:grpSp>
        <p:nvGrpSpPr>
          <p:cNvPr id="356" name="Group 356"/>
          <p:cNvGrpSpPr/>
          <p:nvPr/>
        </p:nvGrpSpPr>
        <p:grpSpPr>
          <a:xfrm>
            <a:off x="467543" y="5114707"/>
            <a:ext cx="1512169" cy="792089"/>
            <a:chOff x="0" y="0"/>
            <a:chExt cx="1512168" cy="792087"/>
          </a:xfrm>
        </p:grpSpPr>
        <p:sp>
          <p:nvSpPr>
            <p:cNvPr id="354" name="Shape 354"/>
            <p:cNvSpPr/>
            <p:nvPr/>
          </p:nvSpPr>
          <p:spPr>
            <a:xfrm>
              <a:off x="-1" y="0"/>
              <a:ext cx="1512170" cy="792088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rgbClr val="377E9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5" name="Shape 355"/>
            <p:cNvSpPr/>
            <p:nvPr/>
          </p:nvSpPr>
          <p:spPr>
            <a:xfrm>
              <a:off x="-1" y="255644"/>
              <a:ext cx="1512170" cy="280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UI (iOS)</a:t>
              </a:r>
            </a:p>
          </p:txBody>
        </p:sp>
      </p:grpSp>
      <p:grpSp>
        <p:nvGrpSpPr>
          <p:cNvPr id="359" name="Group 359"/>
          <p:cNvGrpSpPr/>
          <p:nvPr/>
        </p:nvGrpSpPr>
        <p:grpSpPr>
          <a:xfrm>
            <a:off x="3779911" y="4581128"/>
            <a:ext cx="1512169" cy="792090"/>
            <a:chOff x="0" y="0"/>
            <a:chExt cx="1512168" cy="792089"/>
          </a:xfrm>
        </p:grpSpPr>
        <p:sp>
          <p:nvSpPr>
            <p:cNvPr id="357" name="Shape 357"/>
            <p:cNvSpPr/>
            <p:nvPr/>
          </p:nvSpPr>
          <p:spPr>
            <a:xfrm>
              <a:off x="-1" y="-1"/>
              <a:ext cx="1512170" cy="792091"/>
            </a:xfrm>
            <a:prstGeom prst="rect">
              <a:avLst/>
            </a:prstGeom>
            <a:solidFill>
              <a:schemeClr val="accent6"/>
            </a:solidFill>
            <a:ln w="12700" cap="flat">
              <a:solidFill>
                <a:srgbClr val="B46D3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8" name="Shape 358"/>
            <p:cNvSpPr/>
            <p:nvPr/>
          </p:nvSpPr>
          <p:spPr>
            <a:xfrm>
              <a:off x="-1" y="141345"/>
              <a:ext cx="1512170" cy="5093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r>
                <a:t>Shared</a:t>
              </a:r>
            </a:p>
            <a:p>
              <a:pPr algn="ctr">
                <a:defRPr sz="1400">
                  <a:solidFill>
                    <a:srgbClr val="FFFFFF"/>
                  </a:solidFill>
                </a:defRPr>
              </a:pPr>
              <a:r>
                <a:t>Entities</a:t>
              </a:r>
            </a:p>
          </p:txBody>
        </p:sp>
      </p:grpSp>
      <p:sp>
        <p:nvSpPr>
          <p:cNvPr id="360" name="Shape 360"/>
          <p:cNvSpPr/>
          <p:nvPr/>
        </p:nvSpPr>
        <p:spPr>
          <a:xfrm>
            <a:off x="1977797" y="204284"/>
            <a:ext cx="1035309" cy="300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Client Apps</a:t>
            </a:r>
          </a:p>
        </p:txBody>
      </p:sp>
      <p:sp>
        <p:nvSpPr>
          <p:cNvPr id="361" name="Shape 361"/>
          <p:cNvSpPr/>
          <p:nvPr/>
        </p:nvSpPr>
        <p:spPr>
          <a:xfrm>
            <a:off x="6082253" y="188639"/>
            <a:ext cx="633077" cy="300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Server</a:t>
            </a:r>
          </a:p>
        </p:txBody>
      </p:sp>
      <p:sp>
        <p:nvSpPr>
          <p:cNvPr id="362" name="Shape 362"/>
          <p:cNvSpPr/>
          <p:nvPr/>
        </p:nvSpPr>
        <p:spPr>
          <a:xfrm>
            <a:off x="2577133" y="4160113"/>
            <a:ext cx="309530" cy="225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/>
            </a:lvl1pPr>
          </a:lstStyle>
          <a:p>
            <a:pPr/>
            <a:r>
              <a:t>PCL</a:t>
            </a:r>
          </a:p>
        </p:txBody>
      </p:sp>
      <p:sp>
        <p:nvSpPr>
          <p:cNvPr id="363" name="Shape 363"/>
          <p:cNvSpPr/>
          <p:nvPr/>
        </p:nvSpPr>
        <p:spPr>
          <a:xfrm>
            <a:off x="3707903" y="5343693"/>
            <a:ext cx="309530" cy="225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/>
            </a:lvl1pPr>
          </a:lstStyle>
          <a:p>
            <a:pPr/>
            <a:r>
              <a:t>PCL</a:t>
            </a:r>
          </a:p>
        </p:txBody>
      </p:sp>
      <p:sp>
        <p:nvSpPr>
          <p:cNvPr id="364" name="Shape 364"/>
          <p:cNvSpPr/>
          <p:nvPr/>
        </p:nvSpPr>
        <p:spPr>
          <a:xfrm>
            <a:off x="4788024" y="4149080"/>
            <a:ext cx="415942" cy="225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/>
            </a:lvl1pPr>
          </a:lstStyle>
          <a:p>
            <a:pPr/>
            <a:r>
              <a:t>.Net4</a:t>
            </a:r>
          </a:p>
        </p:txBody>
      </p:sp>
      <p:sp>
        <p:nvSpPr>
          <p:cNvPr id="365" name="Shape 365"/>
          <p:cNvSpPr/>
          <p:nvPr/>
        </p:nvSpPr>
        <p:spPr>
          <a:xfrm>
            <a:off x="6588224" y="4149080"/>
            <a:ext cx="415942" cy="225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/>
            </a:lvl1pPr>
          </a:lstStyle>
          <a:p>
            <a:pPr/>
            <a:r>
              <a:t>.Net4</a:t>
            </a:r>
          </a:p>
        </p:txBody>
      </p:sp>
      <p:sp>
        <p:nvSpPr>
          <p:cNvPr id="366" name="Shape 366"/>
          <p:cNvSpPr/>
          <p:nvPr/>
        </p:nvSpPr>
        <p:spPr>
          <a:xfrm>
            <a:off x="474418" y="5877271"/>
            <a:ext cx="779517" cy="225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/>
            </a:lvl1pPr>
          </a:lstStyle>
          <a:p>
            <a:pPr/>
            <a:r>
              <a:t>MonoTouch</a:t>
            </a:r>
          </a:p>
        </p:txBody>
      </p:sp>
      <p:sp>
        <p:nvSpPr>
          <p:cNvPr id="367" name="Shape 367"/>
          <p:cNvSpPr/>
          <p:nvPr/>
        </p:nvSpPr>
        <p:spPr>
          <a:xfrm>
            <a:off x="474418" y="4736177"/>
            <a:ext cx="755847" cy="225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/>
            </a:lvl1pPr>
          </a:lstStyle>
          <a:p>
            <a:pPr/>
            <a:r>
              <a:t>MonoDroid</a:t>
            </a:r>
          </a:p>
        </p:txBody>
      </p:sp>
      <p:sp>
        <p:nvSpPr>
          <p:cNvPr id="368" name="Shape 368"/>
          <p:cNvSpPr/>
          <p:nvPr/>
        </p:nvSpPr>
        <p:spPr>
          <a:xfrm>
            <a:off x="467543" y="3512041"/>
            <a:ext cx="661168" cy="225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/>
            </a:lvl1pPr>
          </a:lstStyle>
          <a:p>
            <a:pPr/>
            <a:r>
              <a:t>Silverlight</a:t>
            </a:r>
          </a:p>
        </p:txBody>
      </p:sp>
      <p:sp>
        <p:nvSpPr>
          <p:cNvPr id="369" name="Shape 369"/>
          <p:cNvSpPr/>
          <p:nvPr/>
        </p:nvSpPr>
        <p:spPr>
          <a:xfrm>
            <a:off x="474418" y="2276872"/>
            <a:ext cx="476447" cy="225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/>
            </a:lvl1pPr>
          </a:lstStyle>
          <a:p>
            <a:pPr/>
            <a:r>
              <a:t>WinRT</a:t>
            </a:r>
          </a:p>
        </p:txBody>
      </p:sp>
      <p:sp>
        <p:nvSpPr>
          <p:cNvPr id="378" name="Shape 378"/>
          <p:cNvSpPr/>
          <p:nvPr/>
        </p:nvSpPr>
        <p:spPr>
          <a:xfrm>
            <a:off x="1803931" y="2283296"/>
            <a:ext cx="889511" cy="616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3175">
            <a:solidFill>
              <a:srgbClr val="4A7EBB"/>
            </a:solidFill>
          </a:ln>
        </p:spPr>
        <p:txBody>
          <a:bodyPr/>
          <a:lstStyle/>
          <a:p>
            <a:pPr/>
          </a:p>
        </p:txBody>
      </p:sp>
      <p:sp>
        <p:nvSpPr>
          <p:cNvPr id="379" name="Shape 379"/>
          <p:cNvSpPr/>
          <p:nvPr/>
        </p:nvSpPr>
        <p:spPr>
          <a:xfrm>
            <a:off x="1985987" y="3215629"/>
            <a:ext cx="707455" cy="1026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3175">
            <a:solidFill>
              <a:srgbClr val="4A7EBB"/>
            </a:solidFill>
          </a:ln>
        </p:spPr>
        <p:txBody>
          <a:bodyPr/>
          <a:lstStyle/>
          <a:p>
            <a:pPr/>
          </a:p>
        </p:txBody>
      </p:sp>
      <p:sp>
        <p:nvSpPr>
          <p:cNvPr id="380" name="Shape 380"/>
          <p:cNvSpPr/>
          <p:nvPr/>
        </p:nvSpPr>
        <p:spPr>
          <a:xfrm>
            <a:off x="1985987" y="3740201"/>
            <a:ext cx="707455" cy="2887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3175">
            <a:solidFill>
              <a:srgbClr val="4A7EBB"/>
            </a:solidFill>
          </a:ln>
        </p:spPr>
        <p:txBody>
          <a:bodyPr/>
          <a:lstStyle/>
          <a:p>
            <a:pPr/>
          </a:p>
        </p:txBody>
      </p:sp>
      <p:sp>
        <p:nvSpPr>
          <p:cNvPr id="381" name="Shape 381"/>
          <p:cNvSpPr/>
          <p:nvPr/>
        </p:nvSpPr>
        <p:spPr>
          <a:xfrm>
            <a:off x="1655112" y="4140031"/>
            <a:ext cx="1038330" cy="9683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3175">
            <a:solidFill>
              <a:srgbClr val="4A7EBB"/>
            </a:solidFill>
          </a:ln>
        </p:spPr>
        <p:txBody>
          <a:bodyPr/>
          <a:lstStyle/>
          <a:p>
            <a:pPr/>
          </a:p>
        </p:txBody>
      </p:sp>
      <p:sp>
        <p:nvSpPr>
          <p:cNvPr id="382" name="Shape 382"/>
          <p:cNvSpPr/>
          <p:nvPr/>
        </p:nvSpPr>
        <p:spPr>
          <a:xfrm>
            <a:off x="3455875" y="2371001"/>
            <a:ext cx="1" cy="3315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3175">
            <a:solidFill>
              <a:srgbClr val="4A7EBB"/>
            </a:solidFill>
          </a:ln>
        </p:spPr>
        <p:txBody>
          <a:bodyPr/>
          <a:lstStyle/>
          <a:p>
            <a:pPr/>
          </a:p>
        </p:txBody>
      </p:sp>
      <p:sp>
        <p:nvSpPr>
          <p:cNvPr id="383" name="Shape 383"/>
          <p:cNvSpPr/>
          <p:nvPr/>
        </p:nvSpPr>
        <p:spPr>
          <a:xfrm>
            <a:off x="4218235" y="3428999"/>
            <a:ext cx="635448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3175">
            <a:solidFill>
              <a:srgbClr val="4A7EBB"/>
            </a:solidFill>
          </a:ln>
        </p:spPr>
        <p:txBody>
          <a:bodyPr/>
          <a:lstStyle/>
          <a:p>
            <a:pPr/>
          </a:p>
        </p:txBody>
      </p:sp>
      <p:sp>
        <p:nvSpPr>
          <p:cNvPr id="384" name="Shape 384"/>
          <p:cNvSpPr/>
          <p:nvPr/>
        </p:nvSpPr>
        <p:spPr>
          <a:xfrm>
            <a:off x="6378475" y="3428999"/>
            <a:ext cx="347416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3175">
            <a:solidFill>
              <a:srgbClr val="4A7EBB"/>
            </a:solidFill>
          </a:ln>
        </p:spPr>
        <p:txBody>
          <a:bodyPr/>
          <a:lstStyle/>
          <a:p>
            <a:pPr/>
          </a:p>
        </p:txBody>
      </p:sp>
      <p:sp>
        <p:nvSpPr>
          <p:cNvPr id="385" name="Shape 385"/>
          <p:cNvSpPr/>
          <p:nvPr/>
        </p:nvSpPr>
        <p:spPr>
          <a:xfrm>
            <a:off x="7488324" y="2283147"/>
            <a:ext cx="1" cy="4194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3175">
            <a:solidFill>
              <a:srgbClr val="4A7EBB"/>
            </a:solidFill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5353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/>
          <p:nvPr/>
        </p:nvSpPr>
        <p:spPr>
          <a:xfrm>
            <a:off x="0" y="2817038"/>
            <a:ext cx="9144000" cy="1223924"/>
          </a:xfrm>
          <a:prstGeom prst="rect">
            <a:avLst/>
          </a:prstGeom>
          <a:solidFill>
            <a:srgbClr val="0F253F">
              <a:alpha val="8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 defTabSz="457200">
              <a:defRPr sz="4000">
                <a:solidFill>
                  <a:srgbClr val="FFFFFF"/>
                </a:solidFill>
              </a:defRPr>
            </a:pPr>
            <a:r>
              <a:t>DEMO: Hello World</a:t>
            </a:r>
          </a:p>
          <a:p>
            <a:pPr algn="ctr" defTabSz="457200">
              <a:defRPr sz="4000">
                <a:solidFill>
                  <a:srgbClr val="FFFFFF"/>
                </a:solidFill>
              </a:defRPr>
            </a:pPr>
            <a:r>
              <a:t>(iOS, Android + PCL)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2F2F2">
            <a:alpha val="4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/>
          <p:nvPr/>
        </p:nvSpPr>
        <p:spPr>
          <a:xfrm>
            <a:off x="-1" y="-1"/>
            <a:ext cx="9144001" cy="601624"/>
          </a:xfrm>
          <a:prstGeom prst="rect">
            <a:avLst/>
          </a:prstGeom>
          <a:solidFill>
            <a:srgbClr val="0F253F">
              <a:alpha val="8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457200"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Xamarin.Forms</a:t>
            </a:r>
          </a:p>
        </p:txBody>
      </p:sp>
      <p:grpSp>
        <p:nvGrpSpPr>
          <p:cNvPr id="392" name="Group 392"/>
          <p:cNvGrpSpPr/>
          <p:nvPr/>
        </p:nvGrpSpPr>
        <p:grpSpPr>
          <a:xfrm>
            <a:off x="5811618" y="1781436"/>
            <a:ext cx="2491853" cy="1334972"/>
            <a:chOff x="0" y="0"/>
            <a:chExt cx="2491851" cy="1334970"/>
          </a:xfrm>
        </p:grpSpPr>
        <p:sp>
          <p:nvSpPr>
            <p:cNvPr id="390" name="Shape 390"/>
            <p:cNvSpPr/>
            <p:nvPr/>
          </p:nvSpPr>
          <p:spPr>
            <a:xfrm>
              <a:off x="0" y="-1"/>
              <a:ext cx="2491852" cy="1334972"/>
            </a:xfrm>
            <a:prstGeom prst="rect">
              <a:avLst/>
            </a:prstGeom>
            <a:solidFill>
              <a:srgbClr val="01AEF3"/>
            </a:solidFill>
            <a:ln w="9525" cap="flat">
              <a:solidFill>
                <a:srgbClr val="4A7EB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2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1" name="Shape 391"/>
            <p:cNvSpPr/>
            <p:nvPr/>
          </p:nvSpPr>
          <p:spPr>
            <a:xfrm>
              <a:off x="0" y="229205"/>
              <a:ext cx="2491852" cy="8765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 defTabSz="457200">
                <a:defRPr sz="2800">
                  <a:solidFill>
                    <a:srgbClr val="FFFFFF"/>
                  </a:solidFill>
                </a:defRPr>
              </a:pPr>
              <a:r>
                <a:t>Windows</a:t>
              </a:r>
            </a:p>
            <a:p>
              <a:pPr algn="ctr" defTabSz="457200">
                <a:defRPr sz="2800">
                  <a:solidFill>
                    <a:srgbClr val="FFFFFF"/>
                  </a:solidFill>
                </a:defRPr>
              </a:pPr>
              <a:r>
                <a:t>Phone</a:t>
              </a:r>
            </a:p>
          </p:txBody>
        </p:sp>
      </p:grpSp>
      <p:grpSp>
        <p:nvGrpSpPr>
          <p:cNvPr id="395" name="Group 395"/>
          <p:cNvGrpSpPr/>
          <p:nvPr/>
        </p:nvGrpSpPr>
        <p:grpSpPr>
          <a:xfrm>
            <a:off x="3348416" y="1781436"/>
            <a:ext cx="2463204" cy="1334972"/>
            <a:chOff x="0" y="0"/>
            <a:chExt cx="2463202" cy="1334970"/>
          </a:xfrm>
        </p:grpSpPr>
        <p:sp>
          <p:nvSpPr>
            <p:cNvPr id="393" name="Shape 393"/>
            <p:cNvSpPr/>
            <p:nvPr/>
          </p:nvSpPr>
          <p:spPr>
            <a:xfrm>
              <a:off x="0" y="-1"/>
              <a:ext cx="2463203" cy="1334972"/>
            </a:xfrm>
            <a:prstGeom prst="rect">
              <a:avLst/>
            </a:prstGeom>
            <a:solidFill>
              <a:srgbClr val="81CC70"/>
            </a:solidFill>
            <a:ln w="9525" cap="flat">
              <a:solidFill>
                <a:srgbClr val="4F622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2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4" name="Shape 394"/>
            <p:cNvSpPr/>
            <p:nvPr/>
          </p:nvSpPr>
          <p:spPr>
            <a:xfrm>
              <a:off x="0" y="445106"/>
              <a:ext cx="2463203" cy="4447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457200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Android</a:t>
              </a:r>
            </a:p>
          </p:txBody>
        </p:sp>
      </p:grpSp>
      <p:grpSp>
        <p:nvGrpSpPr>
          <p:cNvPr id="398" name="Group 398"/>
          <p:cNvGrpSpPr/>
          <p:nvPr/>
        </p:nvGrpSpPr>
        <p:grpSpPr>
          <a:xfrm>
            <a:off x="885054" y="1781436"/>
            <a:ext cx="2463364" cy="1334972"/>
            <a:chOff x="0" y="0"/>
            <a:chExt cx="2463362" cy="1334970"/>
          </a:xfrm>
        </p:grpSpPr>
        <p:sp>
          <p:nvSpPr>
            <p:cNvPr id="396" name="Shape 396"/>
            <p:cNvSpPr/>
            <p:nvPr/>
          </p:nvSpPr>
          <p:spPr>
            <a:xfrm>
              <a:off x="-1" y="-1"/>
              <a:ext cx="2463364" cy="1334972"/>
            </a:xfrm>
            <a:prstGeom prst="rect">
              <a:avLst/>
            </a:prstGeom>
            <a:solidFill>
              <a:srgbClr val="B25BB2"/>
            </a:solidFill>
            <a:ln w="9525" cap="flat">
              <a:solidFill>
                <a:srgbClr val="604A7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2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7" name="Shape 397"/>
            <p:cNvSpPr/>
            <p:nvPr/>
          </p:nvSpPr>
          <p:spPr>
            <a:xfrm>
              <a:off x="-1" y="445106"/>
              <a:ext cx="2463364" cy="4447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457200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iOS</a:t>
              </a:r>
            </a:p>
          </p:txBody>
        </p:sp>
      </p:grpSp>
      <p:grpSp>
        <p:nvGrpSpPr>
          <p:cNvPr id="401" name="Group 401"/>
          <p:cNvGrpSpPr/>
          <p:nvPr/>
        </p:nvGrpSpPr>
        <p:grpSpPr>
          <a:xfrm>
            <a:off x="885054" y="4004909"/>
            <a:ext cx="7418418" cy="862847"/>
            <a:chOff x="0" y="0"/>
            <a:chExt cx="7418416" cy="862845"/>
          </a:xfrm>
        </p:grpSpPr>
        <p:sp>
          <p:nvSpPr>
            <p:cNvPr id="399" name="Shape 399"/>
            <p:cNvSpPr/>
            <p:nvPr/>
          </p:nvSpPr>
          <p:spPr>
            <a:xfrm>
              <a:off x="-1" y="0"/>
              <a:ext cx="7418418" cy="862846"/>
            </a:xfrm>
            <a:prstGeom prst="rect">
              <a:avLst/>
            </a:prstGeom>
            <a:solidFill>
              <a:srgbClr val="2980B9"/>
            </a:solidFill>
            <a:ln w="9525" cap="flat">
              <a:solidFill>
                <a:srgbClr val="366AA7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2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0" name="Shape 400"/>
            <p:cNvSpPr/>
            <p:nvPr/>
          </p:nvSpPr>
          <p:spPr>
            <a:xfrm>
              <a:off x="-1" y="209044"/>
              <a:ext cx="7418418" cy="4447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457200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ViewModels	</a:t>
              </a:r>
            </a:p>
          </p:txBody>
        </p:sp>
      </p:grpSp>
      <p:grpSp>
        <p:nvGrpSpPr>
          <p:cNvPr id="404" name="Group 404"/>
          <p:cNvGrpSpPr/>
          <p:nvPr/>
        </p:nvGrpSpPr>
        <p:grpSpPr>
          <a:xfrm>
            <a:off x="885054" y="4867754"/>
            <a:ext cx="7418418" cy="862847"/>
            <a:chOff x="0" y="0"/>
            <a:chExt cx="7418416" cy="862845"/>
          </a:xfrm>
        </p:grpSpPr>
        <p:sp>
          <p:nvSpPr>
            <p:cNvPr id="402" name="Shape 402"/>
            <p:cNvSpPr/>
            <p:nvPr/>
          </p:nvSpPr>
          <p:spPr>
            <a:xfrm>
              <a:off x="-1" y="0"/>
              <a:ext cx="7418418" cy="862846"/>
            </a:xfrm>
            <a:prstGeom prst="rect">
              <a:avLst/>
            </a:prstGeom>
            <a:solidFill>
              <a:srgbClr val="2980B9"/>
            </a:solidFill>
            <a:ln w="9525" cap="flat">
              <a:solidFill>
                <a:srgbClr val="366AA7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2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3" name="Shape 403"/>
            <p:cNvSpPr/>
            <p:nvPr/>
          </p:nvSpPr>
          <p:spPr>
            <a:xfrm>
              <a:off x="-1" y="209044"/>
              <a:ext cx="7418418" cy="4447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457200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Services</a:t>
              </a:r>
            </a:p>
          </p:txBody>
        </p:sp>
      </p:grpSp>
      <p:grpSp>
        <p:nvGrpSpPr>
          <p:cNvPr id="407" name="Group 407"/>
          <p:cNvGrpSpPr/>
          <p:nvPr/>
        </p:nvGrpSpPr>
        <p:grpSpPr>
          <a:xfrm>
            <a:off x="885054" y="5730600"/>
            <a:ext cx="7418418" cy="862847"/>
            <a:chOff x="0" y="0"/>
            <a:chExt cx="7418416" cy="862845"/>
          </a:xfrm>
        </p:grpSpPr>
        <p:sp>
          <p:nvSpPr>
            <p:cNvPr id="405" name="Shape 405"/>
            <p:cNvSpPr/>
            <p:nvPr/>
          </p:nvSpPr>
          <p:spPr>
            <a:xfrm>
              <a:off x="-1" y="0"/>
              <a:ext cx="7418418" cy="862846"/>
            </a:xfrm>
            <a:prstGeom prst="rect">
              <a:avLst/>
            </a:prstGeom>
            <a:solidFill>
              <a:srgbClr val="2980B9"/>
            </a:solidFill>
            <a:ln w="9525" cap="flat">
              <a:solidFill>
                <a:srgbClr val="366AA7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2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6" name="Shape 406"/>
            <p:cNvSpPr/>
            <p:nvPr/>
          </p:nvSpPr>
          <p:spPr>
            <a:xfrm>
              <a:off x="-1" y="209044"/>
              <a:ext cx="7418418" cy="4447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457200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APIs</a:t>
              </a:r>
            </a:p>
          </p:txBody>
        </p:sp>
      </p:grpSp>
      <p:grpSp>
        <p:nvGrpSpPr>
          <p:cNvPr id="410" name="Group 410"/>
          <p:cNvGrpSpPr/>
          <p:nvPr/>
        </p:nvGrpSpPr>
        <p:grpSpPr>
          <a:xfrm>
            <a:off x="885054" y="3129234"/>
            <a:ext cx="7418418" cy="862847"/>
            <a:chOff x="0" y="0"/>
            <a:chExt cx="7418416" cy="862845"/>
          </a:xfrm>
        </p:grpSpPr>
        <p:sp>
          <p:nvSpPr>
            <p:cNvPr id="408" name="Shape 408"/>
            <p:cNvSpPr/>
            <p:nvPr/>
          </p:nvSpPr>
          <p:spPr>
            <a:xfrm>
              <a:off x="-1" y="0"/>
              <a:ext cx="7418418" cy="862846"/>
            </a:xfrm>
            <a:prstGeom prst="rect">
              <a:avLst/>
            </a:prstGeom>
            <a:solidFill>
              <a:srgbClr val="2980B9"/>
            </a:solidFill>
            <a:ln w="9525" cap="flat">
              <a:solidFill>
                <a:srgbClr val="366AA7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2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9" name="Shape 409"/>
            <p:cNvSpPr/>
            <p:nvPr/>
          </p:nvSpPr>
          <p:spPr>
            <a:xfrm>
              <a:off x="-1" y="209044"/>
              <a:ext cx="7418418" cy="4447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457200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UI	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2F2F2">
            <a:alpha val="4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2" name="image14.png" descr="Screen Shot 2014-09-23 at 10.23.4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4450" y="759057"/>
            <a:ext cx="7509982" cy="6098943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3000"/>
              </a:srgbClr>
            </a:outerShdw>
          </a:effectLst>
        </p:spPr>
      </p:pic>
      <p:sp>
        <p:nvSpPr>
          <p:cNvPr id="413" name="Shape 413"/>
          <p:cNvSpPr/>
          <p:nvPr/>
        </p:nvSpPr>
        <p:spPr>
          <a:xfrm>
            <a:off x="-1" y="-1"/>
            <a:ext cx="9144001" cy="601624"/>
          </a:xfrm>
          <a:prstGeom prst="rect">
            <a:avLst/>
          </a:prstGeom>
          <a:solidFill>
            <a:srgbClr val="0F253F">
              <a:alpha val="8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457200"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Xamarin.Forms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" name="image1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11642"/>
            <a:ext cx="9144000" cy="6035042"/>
          </a:xfrm>
          <a:prstGeom prst="rect">
            <a:avLst/>
          </a:prstGeom>
          <a:ln w="12700">
            <a:miter lim="400000"/>
          </a:ln>
        </p:spPr>
      </p:pic>
      <p:sp>
        <p:nvSpPr>
          <p:cNvPr id="416" name="Shape 416"/>
          <p:cNvSpPr/>
          <p:nvPr/>
        </p:nvSpPr>
        <p:spPr>
          <a:xfrm>
            <a:off x="-1" y="-1"/>
            <a:ext cx="9144001" cy="601624"/>
          </a:xfrm>
          <a:prstGeom prst="rect">
            <a:avLst/>
          </a:prstGeom>
          <a:solidFill>
            <a:srgbClr val="0F253F">
              <a:alpha val="8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457200"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Xamarin.Forms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5353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/>
          <p:nvPr/>
        </p:nvSpPr>
        <p:spPr>
          <a:xfrm>
            <a:off x="0" y="3128188"/>
            <a:ext cx="9144000" cy="601624"/>
          </a:xfrm>
          <a:prstGeom prst="rect">
            <a:avLst/>
          </a:prstGeom>
          <a:solidFill>
            <a:srgbClr val="0F253F">
              <a:alpha val="8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457200"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Code Sharing (MVVM)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5353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/>
          <p:nvPr/>
        </p:nvSpPr>
        <p:spPr>
          <a:xfrm>
            <a:off x="-1" y="-1"/>
            <a:ext cx="9144001" cy="601624"/>
          </a:xfrm>
          <a:prstGeom prst="rect">
            <a:avLst/>
          </a:prstGeom>
          <a:solidFill>
            <a:srgbClr val="0F253F">
              <a:alpha val="8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457200"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Xamarin</a:t>
            </a:r>
          </a:p>
        </p:txBody>
      </p:sp>
      <p:grpSp>
        <p:nvGrpSpPr>
          <p:cNvPr id="423" name="Group 423"/>
          <p:cNvGrpSpPr/>
          <p:nvPr/>
        </p:nvGrpSpPr>
        <p:grpSpPr>
          <a:xfrm>
            <a:off x="6203181" y="2783895"/>
            <a:ext cx="2100291" cy="720001"/>
            <a:chOff x="0" y="0"/>
            <a:chExt cx="2100290" cy="719999"/>
          </a:xfrm>
        </p:grpSpPr>
        <p:sp>
          <p:nvSpPr>
            <p:cNvPr id="421" name="Shape 421"/>
            <p:cNvSpPr/>
            <p:nvPr/>
          </p:nvSpPr>
          <p:spPr>
            <a:xfrm>
              <a:off x="-1" y="0"/>
              <a:ext cx="2100292" cy="720000"/>
            </a:xfrm>
            <a:prstGeom prst="rect">
              <a:avLst/>
            </a:prstGeom>
            <a:solidFill>
              <a:srgbClr val="2980B9"/>
            </a:solidFill>
            <a:ln w="9525" cap="flat">
              <a:solidFill>
                <a:srgbClr val="366AA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3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2" name="Shape 422"/>
            <p:cNvSpPr/>
            <p:nvPr/>
          </p:nvSpPr>
          <p:spPr>
            <a:xfrm>
              <a:off x="-1" y="137621"/>
              <a:ext cx="2100292" cy="4447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457200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UI</a:t>
              </a:r>
            </a:p>
          </p:txBody>
        </p:sp>
      </p:grpSp>
      <p:grpSp>
        <p:nvGrpSpPr>
          <p:cNvPr id="426" name="Group 426"/>
          <p:cNvGrpSpPr/>
          <p:nvPr/>
        </p:nvGrpSpPr>
        <p:grpSpPr>
          <a:xfrm>
            <a:off x="6203181" y="1448926"/>
            <a:ext cx="2100291" cy="1334971"/>
            <a:chOff x="0" y="0"/>
            <a:chExt cx="2100290" cy="1334970"/>
          </a:xfrm>
        </p:grpSpPr>
        <p:sp>
          <p:nvSpPr>
            <p:cNvPr id="424" name="Shape 424"/>
            <p:cNvSpPr/>
            <p:nvPr/>
          </p:nvSpPr>
          <p:spPr>
            <a:xfrm>
              <a:off x="-1" y="-1"/>
              <a:ext cx="2100292" cy="1334972"/>
            </a:xfrm>
            <a:prstGeom prst="rect">
              <a:avLst/>
            </a:prstGeom>
            <a:solidFill>
              <a:srgbClr val="01AEF3"/>
            </a:solidFill>
            <a:ln w="9525" cap="flat">
              <a:solidFill>
                <a:srgbClr val="4A7EB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2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5" name="Shape 425"/>
            <p:cNvSpPr/>
            <p:nvPr/>
          </p:nvSpPr>
          <p:spPr>
            <a:xfrm>
              <a:off x="-1" y="229205"/>
              <a:ext cx="2100292" cy="8765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 defTabSz="457200">
                <a:defRPr sz="2800">
                  <a:solidFill>
                    <a:srgbClr val="FFFFFF"/>
                  </a:solidFill>
                </a:defRPr>
              </a:pPr>
              <a:r>
                <a:t>Windows</a:t>
              </a:r>
            </a:p>
            <a:p>
              <a:pPr algn="ctr" defTabSz="457200">
                <a:defRPr sz="2800">
                  <a:solidFill>
                    <a:srgbClr val="FFFFFF"/>
                  </a:solidFill>
                </a:defRPr>
              </a:pPr>
              <a:r>
                <a:t>Phone</a:t>
              </a:r>
            </a:p>
          </p:txBody>
        </p:sp>
      </p:grpSp>
      <p:grpSp>
        <p:nvGrpSpPr>
          <p:cNvPr id="429" name="Group 429"/>
          <p:cNvGrpSpPr/>
          <p:nvPr/>
        </p:nvGrpSpPr>
        <p:grpSpPr>
          <a:xfrm>
            <a:off x="3538911" y="2783894"/>
            <a:ext cx="2100291" cy="720001"/>
            <a:chOff x="0" y="0"/>
            <a:chExt cx="2100290" cy="719999"/>
          </a:xfrm>
        </p:grpSpPr>
        <p:sp>
          <p:nvSpPr>
            <p:cNvPr id="427" name="Shape 427"/>
            <p:cNvSpPr/>
            <p:nvPr/>
          </p:nvSpPr>
          <p:spPr>
            <a:xfrm>
              <a:off x="-1" y="0"/>
              <a:ext cx="2100292" cy="720000"/>
            </a:xfrm>
            <a:prstGeom prst="rect">
              <a:avLst/>
            </a:prstGeom>
            <a:solidFill>
              <a:srgbClr val="2980B9"/>
            </a:solidFill>
            <a:ln w="9525" cap="flat">
              <a:solidFill>
                <a:srgbClr val="366AA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3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8" name="Shape 428"/>
            <p:cNvSpPr/>
            <p:nvPr/>
          </p:nvSpPr>
          <p:spPr>
            <a:xfrm>
              <a:off x="-1" y="137621"/>
              <a:ext cx="2100292" cy="4447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457200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UI</a:t>
              </a:r>
            </a:p>
          </p:txBody>
        </p:sp>
      </p:grpSp>
      <p:grpSp>
        <p:nvGrpSpPr>
          <p:cNvPr id="432" name="Group 432"/>
          <p:cNvGrpSpPr/>
          <p:nvPr/>
        </p:nvGrpSpPr>
        <p:grpSpPr>
          <a:xfrm>
            <a:off x="3538911" y="1448925"/>
            <a:ext cx="2100291" cy="1334972"/>
            <a:chOff x="0" y="0"/>
            <a:chExt cx="2100290" cy="1334970"/>
          </a:xfrm>
        </p:grpSpPr>
        <p:sp>
          <p:nvSpPr>
            <p:cNvPr id="430" name="Shape 430"/>
            <p:cNvSpPr/>
            <p:nvPr/>
          </p:nvSpPr>
          <p:spPr>
            <a:xfrm>
              <a:off x="-1" y="-1"/>
              <a:ext cx="2100292" cy="1334972"/>
            </a:xfrm>
            <a:prstGeom prst="rect">
              <a:avLst/>
            </a:prstGeom>
            <a:solidFill>
              <a:srgbClr val="81CC70"/>
            </a:solidFill>
            <a:ln w="9525" cap="flat">
              <a:solidFill>
                <a:srgbClr val="4F622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2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31" name="Shape 431"/>
            <p:cNvSpPr/>
            <p:nvPr/>
          </p:nvSpPr>
          <p:spPr>
            <a:xfrm>
              <a:off x="-1" y="445106"/>
              <a:ext cx="2100292" cy="4447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457200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Android</a:t>
              </a:r>
            </a:p>
          </p:txBody>
        </p:sp>
      </p:grpSp>
      <p:grpSp>
        <p:nvGrpSpPr>
          <p:cNvPr id="435" name="Group 435"/>
          <p:cNvGrpSpPr/>
          <p:nvPr/>
        </p:nvGrpSpPr>
        <p:grpSpPr>
          <a:xfrm>
            <a:off x="885054" y="2783894"/>
            <a:ext cx="2100291" cy="720001"/>
            <a:chOff x="0" y="0"/>
            <a:chExt cx="2100290" cy="719999"/>
          </a:xfrm>
        </p:grpSpPr>
        <p:sp>
          <p:nvSpPr>
            <p:cNvPr id="433" name="Shape 433"/>
            <p:cNvSpPr/>
            <p:nvPr/>
          </p:nvSpPr>
          <p:spPr>
            <a:xfrm>
              <a:off x="-1" y="0"/>
              <a:ext cx="2100292" cy="720000"/>
            </a:xfrm>
            <a:prstGeom prst="rect">
              <a:avLst/>
            </a:prstGeom>
            <a:solidFill>
              <a:srgbClr val="2980B9"/>
            </a:solidFill>
            <a:ln w="9525" cap="flat">
              <a:solidFill>
                <a:srgbClr val="366AA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3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34" name="Shape 434"/>
            <p:cNvSpPr/>
            <p:nvPr/>
          </p:nvSpPr>
          <p:spPr>
            <a:xfrm>
              <a:off x="-1" y="137621"/>
              <a:ext cx="2100292" cy="4447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457200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UI</a:t>
              </a:r>
            </a:p>
          </p:txBody>
        </p:sp>
      </p:grpSp>
      <p:grpSp>
        <p:nvGrpSpPr>
          <p:cNvPr id="438" name="Group 438"/>
          <p:cNvGrpSpPr/>
          <p:nvPr/>
        </p:nvGrpSpPr>
        <p:grpSpPr>
          <a:xfrm>
            <a:off x="885054" y="1448924"/>
            <a:ext cx="2100291" cy="1334972"/>
            <a:chOff x="0" y="0"/>
            <a:chExt cx="2100290" cy="1334970"/>
          </a:xfrm>
        </p:grpSpPr>
        <p:sp>
          <p:nvSpPr>
            <p:cNvPr id="436" name="Shape 436"/>
            <p:cNvSpPr/>
            <p:nvPr/>
          </p:nvSpPr>
          <p:spPr>
            <a:xfrm>
              <a:off x="-1" y="-1"/>
              <a:ext cx="2100292" cy="1334972"/>
            </a:xfrm>
            <a:prstGeom prst="rect">
              <a:avLst/>
            </a:prstGeom>
            <a:solidFill>
              <a:srgbClr val="B25BB2"/>
            </a:solidFill>
            <a:ln w="9525" cap="flat">
              <a:solidFill>
                <a:srgbClr val="604A7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2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37" name="Shape 437"/>
            <p:cNvSpPr/>
            <p:nvPr/>
          </p:nvSpPr>
          <p:spPr>
            <a:xfrm>
              <a:off x="-1" y="445106"/>
              <a:ext cx="2100292" cy="4447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457200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iOS</a:t>
              </a:r>
            </a:p>
          </p:txBody>
        </p:sp>
      </p:grpSp>
      <p:grpSp>
        <p:nvGrpSpPr>
          <p:cNvPr id="441" name="Group 441"/>
          <p:cNvGrpSpPr/>
          <p:nvPr/>
        </p:nvGrpSpPr>
        <p:grpSpPr>
          <a:xfrm>
            <a:off x="885054" y="4004909"/>
            <a:ext cx="7418418" cy="862847"/>
            <a:chOff x="0" y="0"/>
            <a:chExt cx="7418416" cy="862845"/>
          </a:xfrm>
        </p:grpSpPr>
        <p:sp>
          <p:nvSpPr>
            <p:cNvPr id="439" name="Shape 439"/>
            <p:cNvSpPr/>
            <p:nvPr/>
          </p:nvSpPr>
          <p:spPr>
            <a:xfrm>
              <a:off x="-1" y="0"/>
              <a:ext cx="7418418" cy="862846"/>
            </a:xfrm>
            <a:prstGeom prst="rect">
              <a:avLst/>
            </a:prstGeom>
            <a:solidFill>
              <a:srgbClr val="2980B9"/>
            </a:solidFill>
            <a:ln w="9525" cap="flat">
              <a:solidFill>
                <a:srgbClr val="366AA7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2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40" name="Shape 440"/>
            <p:cNvSpPr/>
            <p:nvPr/>
          </p:nvSpPr>
          <p:spPr>
            <a:xfrm>
              <a:off x="-1" y="209044"/>
              <a:ext cx="7418418" cy="4447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457200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ViewModels	</a:t>
              </a:r>
            </a:p>
          </p:txBody>
        </p:sp>
      </p:grpSp>
      <p:grpSp>
        <p:nvGrpSpPr>
          <p:cNvPr id="444" name="Group 444"/>
          <p:cNvGrpSpPr/>
          <p:nvPr/>
        </p:nvGrpSpPr>
        <p:grpSpPr>
          <a:xfrm>
            <a:off x="885054" y="4867754"/>
            <a:ext cx="7418418" cy="862847"/>
            <a:chOff x="0" y="0"/>
            <a:chExt cx="7418416" cy="862845"/>
          </a:xfrm>
        </p:grpSpPr>
        <p:sp>
          <p:nvSpPr>
            <p:cNvPr id="442" name="Shape 442"/>
            <p:cNvSpPr/>
            <p:nvPr/>
          </p:nvSpPr>
          <p:spPr>
            <a:xfrm>
              <a:off x="-1" y="0"/>
              <a:ext cx="7418418" cy="862846"/>
            </a:xfrm>
            <a:prstGeom prst="rect">
              <a:avLst/>
            </a:prstGeom>
            <a:solidFill>
              <a:srgbClr val="2980B9"/>
            </a:solidFill>
            <a:ln w="9525" cap="flat">
              <a:solidFill>
                <a:srgbClr val="366AA7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2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43" name="Shape 443"/>
            <p:cNvSpPr/>
            <p:nvPr/>
          </p:nvSpPr>
          <p:spPr>
            <a:xfrm>
              <a:off x="-1" y="209044"/>
              <a:ext cx="7418418" cy="4447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457200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Services</a:t>
              </a:r>
            </a:p>
          </p:txBody>
        </p:sp>
      </p:grpSp>
      <p:grpSp>
        <p:nvGrpSpPr>
          <p:cNvPr id="447" name="Group 447"/>
          <p:cNvGrpSpPr/>
          <p:nvPr/>
        </p:nvGrpSpPr>
        <p:grpSpPr>
          <a:xfrm>
            <a:off x="885054" y="5730600"/>
            <a:ext cx="7418418" cy="862847"/>
            <a:chOff x="0" y="0"/>
            <a:chExt cx="7418416" cy="862845"/>
          </a:xfrm>
        </p:grpSpPr>
        <p:sp>
          <p:nvSpPr>
            <p:cNvPr id="445" name="Shape 445"/>
            <p:cNvSpPr/>
            <p:nvPr/>
          </p:nvSpPr>
          <p:spPr>
            <a:xfrm>
              <a:off x="-1" y="0"/>
              <a:ext cx="7418418" cy="862846"/>
            </a:xfrm>
            <a:prstGeom prst="rect">
              <a:avLst/>
            </a:prstGeom>
            <a:solidFill>
              <a:srgbClr val="2980B9"/>
            </a:solidFill>
            <a:ln w="9525" cap="flat">
              <a:solidFill>
                <a:srgbClr val="366AA7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2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46" name="Shape 446"/>
            <p:cNvSpPr/>
            <p:nvPr/>
          </p:nvSpPr>
          <p:spPr>
            <a:xfrm>
              <a:off x="-1" y="209044"/>
              <a:ext cx="7418418" cy="4447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457200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APIs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 developer since 2011</a:t>
            </a:r>
          </a:p>
          <a:p>
            <a:pPr/>
            <a:r>
              <a:t>iOS, Android, Unity development</a:t>
            </a:r>
          </a:p>
          <a:p>
            <a:pPr/>
            <a:r>
              <a:t>Founded Snapp early 2015</a:t>
            </a:r>
          </a:p>
          <a:p>
            <a:pPr/>
            <a:r>
              <a:t>Xamarin for 3+ years</a:t>
            </a:r>
          </a:p>
          <a:p>
            <a:pPr/>
            <a:r>
              <a:t>15-20+ apps</a:t>
            </a:r>
          </a:p>
        </p:txBody>
      </p:sp>
      <p:sp>
        <p:nvSpPr>
          <p:cNvPr id="154" name="Shape 154"/>
          <p:cNvSpPr/>
          <p:nvPr/>
        </p:nvSpPr>
        <p:spPr>
          <a:xfrm>
            <a:off x="-1" y="-1"/>
            <a:ext cx="9144001" cy="601624"/>
          </a:xfrm>
          <a:prstGeom prst="rect">
            <a:avLst/>
          </a:prstGeom>
          <a:solidFill>
            <a:srgbClr val="0F253F">
              <a:alpha val="8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457200"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Me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roup 451"/>
          <p:cNvGrpSpPr/>
          <p:nvPr/>
        </p:nvGrpSpPr>
        <p:grpSpPr>
          <a:xfrm>
            <a:off x="990600" y="1447800"/>
            <a:ext cx="1066800" cy="2971800"/>
            <a:chOff x="0" y="0"/>
            <a:chExt cx="1066800" cy="2971800"/>
          </a:xfrm>
        </p:grpSpPr>
        <p:sp>
          <p:nvSpPr>
            <p:cNvPr id="449" name="Shape 449"/>
            <p:cNvSpPr/>
            <p:nvPr/>
          </p:nvSpPr>
          <p:spPr>
            <a:xfrm>
              <a:off x="0" y="0"/>
              <a:ext cx="1066800" cy="2971800"/>
            </a:xfrm>
            <a:prstGeom prst="rect">
              <a:avLst/>
            </a:prstGeom>
            <a:solidFill>
              <a:schemeClr val="accent6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50" name="Shape 450"/>
            <p:cNvSpPr/>
            <p:nvPr/>
          </p:nvSpPr>
          <p:spPr>
            <a:xfrm rot="5400000">
              <a:off x="-952500" y="1319356"/>
              <a:ext cx="2971801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View</a:t>
              </a:r>
            </a:p>
          </p:txBody>
        </p:sp>
      </p:grpSp>
      <p:grpSp>
        <p:nvGrpSpPr>
          <p:cNvPr id="454" name="Group 454"/>
          <p:cNvGrpSpPr/>
          <p:nvPr/>
        </p:nvGrpSpPr>
        <p:grpSpPr>
          <a:xfrm>
            <a:off x="3810000" y="1447800"/>
            <a:ext cx="990600" cy="2971800"/>
            <a:chOff x="0" y="0"/>
            <a:chExt cx="990600" cy="2971800"/>
          </a:xfrm>
        </p:grpSpPr>
        <p:sp>
          <p:nvSpPr>
            <p:cNvPr id="452" name="Shape 452"/>
            <p:cNvSpPr/>
            <p:nvPr/>
          </p:nvSpPr>
          <p:spPr>
            <a:xfrm>
              <a:off x="0" y="0"/>
              <a:ext cx="990600" cy="29718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53" name="Shape 453"/>
            <p:cNvSpPr/>
            <p:nvPr/>
          </p:nvSpPr>
          <p:spPr>
            <a:xfrm rot="5400000">
              <a:off x="-990601" y="1319356"/>
              <a:ext cx="2971801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ViewModel</a:t>
              </a:r>
            </a:p>
          </p:txBody>
        </p:sp>
      </p:grpSp>
      <p:grpSp>
        <p:nvGrpSpPr>
          <p:cNvPr id="457" name="Group 457"/>
          <p:cNvGrpSpPr/>
          <p:nvPr/>
        </p:nvGrpSpPr>
        <p:grpSpPr>
          <a:xfrm>
            <a:off x="6629400" y="1523999"/>
            <a:ext cx="990600" cy="2951020"/>
            <a:chOff x="0" y="0"/>
            <a:chExt cx="990600" cy="2951018"/>
          </a:xfrm>
        </p:grpSpPr>
        <p:sp>
          <p:nvSpPr>
            <p:cNvPr id="455" name="Shape 455"/>
            <p:cNvSpPr/>
            <p:nvPr/>
          </p:nvSpPr>
          <p:spPr>
            <a:xfrm>
              <a:off x="0" y="-1"/>
              <a:ext cx="990600" cy="295102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56" name="Shape 456"/>
            <p:cNvSpPr/>
            <p:nvPr/>
          </p:nvSpPr>
          <p:spPr>
            <a:xfrm rot="5400000">
              <a:off x="-980210" y="1308965"/>
              <a:ext cx="2951020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Model</a:t>
              </a:r>
            </a:p>
          </p:txBody>
        </p:sp>
      </p:grpSp>
      <p:grpSp>
        <p:nvGrpSpPr>
          <p:cNvPr id="460" name="Group 460"/>
          <p:cNvGrpSpPr/>
          <p:nvPr/>
        </p:nvGrpSpPr>
        <p:grpSpPr>
          <a:xfrm>
            <a:off x="3209661" y="5105400"/>
            <a:ext cx="4562740" cy="685800"/>
            <a:chOff x="0" y="0"/>
            <a:chExt cx="4562738" cy="685800"/>
          </a:xfrm>
        </p:grpSpPr>
        <p:sp>
          <p:nvSpPr>
            <p:cNvPr id="458" name="Shape 458"/>
            <p:cNvSpPr/>
            <p:nvPr/>
          </p:nvSpPr>
          <p:spPr>
            <a:xfrm>
              <a:off x="-1" y="0"/>
              <a:ext cx="4562740" cy="68580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459" name="Shape 459"/>
            <p:cNvSpPr/>
            <p:nvPr/>
          </p:nvSpPr>
          <p:spPr>
            <a:xfrm>
              <a:off x="-1" y="176356"/>
              <a:ext cx="4562740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Shared</a:t>
              </a:r>
            </a:p>
          </p:txBody>
        </p:sp>
      </p:grpSp>
      <p:grpSp>
        <p:nvGrpSpPr>
          <p:cNvPr id="463" name="Group 463"/>
          <p:cNvGrpSpPr/>
          <p:nvPr/>
        </p:nvGrpSpPr>
        <p:grpSpPr>
          <a:xfrm>
            <a:off x="990600" y="5105400"/>
            <a:ext cx="1981200" cy="685800"/>
            <a:chOff x="0" y="0"/>
            <a:chExt cx="1981200" cy="685800"/>
          </a:xfrm>
        </p:grpSpPr>
        <p:sp>
          <p:nvSpPr>
            <p:cNvPr id="461" name="Shape 461"/>
            <p:cNvSpPr/>
            <p:nvPr/>
          </p:nvSpPr>
          <p:spPr>
            <a:xfrm>
              <a:off x="0" y="0"/>
              <a:ext cx="1981200" cy="68580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462" name="Shape 462"/>
            <p:cNvSpPr/>
            <p:nvPr/>
          </p:nvSpPr>
          <p:spPr>
            <a:xfrm>
              <a:off x="0" y="176356"/>
              <a:ext cx="1981200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Platform Specific</a:t>
              </a:r>
            </a:p>
          </p:txBody>
        </p:sp>
      </p:grpSp>
      <p:sp>
        <p:nvSpPr>
          <p:cNvPr id="464" name="Shape 464"/>
          <p:cNvSpPr/>
          <p:nvPr/>
        </p:nvSpPr>
        <p:spPr>
          <a:xfrm>
            <a:off x="2514600" y="2743200"/>
            <a:ext cx="1143000" cy="0"/>
          </a:xfrm>
          <a:prstGeom prst="line">
            <a:avLst/>
          </a:prstGeom>
          <a:ln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65" name="Shape 465"/>
          <p:cNvSpPr/>
          <p:nvPr/>
        </p:nvSpPr>
        <p:spPr>
          <a:xfrm>
            <a:off x="2590800" y="2057400"/>
            <a:ext cx="1237725" cy="438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200"/>
            </a:pPr>
            <a:r>
              <a:t>get/set Properties</a:t>
            </a:r>
          </a:p>
          <a:p>
            <a:pPr>
              <a:defRPr sz="1200"/>
            </a:pPr>
            <a:r>
              <a:t>call Commands</a:t>
            </a:r>
          </a:p>
        </p:txBody>
      </p:sp>
      <p:sp>
        <p:nvSpPr>
          <p:cNvPr id="466" name="Shape 466"/>
          <p:cNvSpPr/>
          <p:nvPr/>
        </p:nvSpPr>
        <p:spPr>
          <a:xfrm flipH="1">
            <a:off x="2514600" y="3581400"/>
            <a:ext cx="1143000" cy="0"/>
          </a:xfrm>
          <a:prstGeom prst="line">
            <a:avLst/>
          </a:prstGeom>
          <a:ln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67" name="Shape 467"/>
          <p:cNvSpPr/>
          <p:nvPr/>
        </p:nvSpPr>
        <p:spPr>
          <a:xfrm>
            <a:off x="2514600" y="3581400"/>
            <a:ext cx="1295400" cy="438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200"/>
            </a:pPr>
            <a:r>
              <a:t>notify changes</a:t>
            </a:r>
          </a:p>
          <a:p>
            <a:pPr>
              <a:defRPr sz="1200"/>
            </a:pPr>
            <a:r>
              <a:t>some messaging</a:t>
            </a:r>
          </a:p>
        </p:txBody>
      </p:sp>
      <p:sp>
        <p:nvSpPr>
          <p:cNvPr id="468" name="Shape 468"/>
          <p:cNvSpPr/>
          <p:nvPr/>
        </p:nvSpPr>
        <p:spPr>
          <a:xfrm>
            <a:off x="5257800" y="3124200"/>
            <a:ext cx="1219200" cy="0"/>
          </a:xfrm>
          <a:prstGeom prst="line">
            <a:avLst/>
          </a:prstGeom>
          <a:ln>
            <a:solidFill>
              <a:srgbClr val="4A7EBB"/>
            </a:solidFill>
            <a:headEnd type="triangle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69" name="Shape 469"/>
          <p:cNvSpPr/>
          <p:nvPr/>
        </p:nvSpPr>
        <p:spPr>
          <a:xfrm>
            <a:off x="5257800" y="2667000"/>
            <a:ext cx="1447800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Whatever C# you like!</a:t>
            </a:r>
          </a:p>
        </p:txBody>
      </p:sp>
      <p:grpSp>
        <p:nvGrpSpPr>
          <p:cNvPr id="472" name="Group 472"/>
          <p:cNvGrpSpPr/>
          <p:nvPr/>
        </p:nvGrpSpPr>
        <p:grpSpPr>
          <a:xfrm>
            <a:off x="1143000" y="1600200"/>
            <a:ext cx="1066800" cy="2971800"/>
            <a:chOff x="0" y="0"/>
            <a:chExt cx="1066800" cy="2971800"/>
          </a:xfrm>
        </p:grpSpPr>
        <p:sp>
          <p:nvSpPr>
            <p:cNvPr id="470" name="Shape 470"/>
            <p:cNvSpPr/>
            <p:nvPr/>
          </p:nvSpPr>
          <p:spPr>
            <a:xfrm>
              <a:off x="0" y="0"/>
              <a:ext cx="1066800" cy="2971800"/>
            </a:xfrm>
            <a:prstGeom prst="rect">
              <a:avLst/>
            </a:prstGeom>
            <a:solidFill>
              <a:schemeClr val="accent6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71" name="Shape 471"/>
            <p:cNvSpPr/>
            <p:nvPr/>
          </p:nvSpPr>
          <p:spPr>
            <a:xfrm rot="5400000">
              <a:off x="-952500" y="1319356"/>
              <a:ext cx="2971801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View</a:t>
              </a:r>
            </a:p>
          </p:txBody>
        </p:sp>
      </p:grpSp>
      <p:grpSp>
        <p:nvGrpSpPr>
          <p:cNvPr id="475" name="Group 475"/>
          <p:cNvGrpSpPr/>
          <p:nvPr/>
        </p:nvGrpSpPr>
        <p:grpSpPr>
          <a:xfrm>
            <a:off x="1295400" y="1752600"/>
            <a:ext cx="1066800" cy="2971800"/>
            <a:chOff x="0" y="0"/>
            <a:chExt cx="1066800" cy="2971800"/>
          </a:xfrm>
        </p:grpSpPr>
        <p:sp>
          <p:nvSpPr>
            <p:cNvPr id="473" name="Shape 473"/>
            <p:cNvSpPr/>
            <p:nvPr/>
          </p:nvSpPr>
          <p:spPr>
            <a:xfrm>
              <a:off x="0" y="0"/>
              <a:ext cx="1066800" cy="2971800"/>
            </a:xfrm>
            <a:prstGeom prst="rect">
              <a:avLst/>
            </a:prstGeom>
            <a:solidFill>
              <a:schemeClr val="accent6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74" name="Shape 474"/>
            <p:cNvSpPr/>
            <p:nvPr/>
          </p:nvSpPr>
          <p:spPr>
            <a:xfrm rot="5400000">
              <a:off x="-952500" y="1319356"/>
              <a:ext cx="2971801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View</a:t>
              </a:r>
            </a:p>
          </p:txBody>
        </p:sp>
      </p:grpSp>
      <p:grpSp>
        <p:nvGrpSpPr>
          <p:cNvPr id="478" name="Group 478"/>
          <p:cNvGrpSpPr/>
          <p:nvPr/>
        </p:nvGrpSpPr>
        <p:grpSpPr>
          <a:xfrm>
            <a:off x="3962400" y="1600200"/>
            <a:ext cx="990600" cy="2971800"/>
            <a:chOff x="0" y="0"/>
            <a:chExt cx="990600" cy="2971800"/>
          </a:xfrm>
        </p:grpSpPr>
        <p:sp>
          <p:nvSpPr>
            <p:cNvPr id="476" name="Shape 476"/>
            <p:cNvSpPr/>
            <p:nvPr/>
          </p:nvSpPr>
          <p:spPr>
            <a:xfrm>
              <a:off x="0" y="0"/>
              <a:ext cx="990600" cy="29718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77" name="Shape 477"/>
            <p:cNvSpPr/>
            <p:nvPr/>
          </p:nvSpPr>
          <p:spPr>
            <a:xfrm rot="5400000">
              <a:off x="-990601" y="1319356"/>
              <a:ext cx="2971801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ViewModel</a:t>
              </a:r>
            </a:p>
          </p:txBody>
        </p:sp>
      </p:grpSp>
      <p:grpSp>
        <p:nvGrpSpPr>
          <p:cNvPr id="481" name="Group 481"/>
          <p:cNvGrpSpPr/>
          <p:nvPr/>
        </p:nvGrpSpPr>
        <p:grpSpPr>
          <a:xfrm>
            <a:off x="4114800" y="1752600"/>
            <a:ext cx="990600" cy="2971800"/>
            <a:chOff x="0" y="0"/>
            <a:chExt cx="990600" cy="2971800"/>
          </a:xfrm>
        </p:grpSpPr>
        <p:sp>
          <p:nvSpPr>
            <p:cNvPr id="479" name="Shape 479"/>
            <p:cNvSpPr/>
            <p:nvPr/>
          </p:nvSpPr>
          <p:spPr>
            <a:xfrm>
              <a:off x="0" y="0"/>
              <a:ext cx="990600" cy="29718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80" name="Shape 480"/>
            <p:cNvSpPr/>
            <p:nvPr/>
          </p:nvSpPr>
          <p:spPr>
            <a:xfrm rot="5400000">
              <a:off x="-990601" y="1319356"/>
              <a:ext cx="2971801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ViewModel</a:t>
              </a:r>
            </a:p>
          </p:txBody>
        </p:sp>
      </p:grpSp>
      <p:grpSp>
        <p:nvGrpSpPr>
          <p:cNvPr id="484" name="Group 484"/>
          <p:cNvGrpSpPr/>
          <p:nvPr/>
        </p:nvGrpSpPr>
        <p:grpSpPr>
          <a:xfrm>
            <a:off x="6781800" y="1676399"/>
            <a:ext cx="990600" cy="2951020"/>
            <a:chOff x="0" y="0"/>
            <a:chExt cx="990600" cy="2951018"/>
          </a:xfrm>
        </p:grpSpPr>
        <p:sp>
          <p:nvSpPr>
            <p:cNvPr id="482" name="Shape 482"/>
            <p:cNvSpPr/>
            <p:nvPr/>
          </p:nvSpPr>
          <p:spPr>
            <a:xfrm>
              <a:off x="0" y="-1"/>
              <a:ext cx="990600" cy="295102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83" name="Shape 483"/>
            <p:cNvSpPr/>
            <p:nvPr/>
          </p:nvSpPr>
          <p:spPr>
            <a:xfrm rot="5400000">
              <a:off x="-980210" y="1308965"/>
              <a:ext cx="2951020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Model</a:t>
              </a:r>
            </a:p>
          </p:txBody>
        </p:sp>
      </p:grpSp>
      <p:grpSp>
        <p:nvGrpSpPr>
          <p:cNvPr id="487" name="Group 487"/>
          <p:cNvGrpSpPr/>
          <p:nvPr/>
        </p:nvGrpSpPr>
        <p:grpSpPr>
          <a:xfrm>
            <a:off x="6934200" y="1828799"/>
            <a:ext cx="990600" cy="2951020"/>
            <a:chOff x="0" y="0"/>
            <a:chExt cx="990600" cy="2951018"/>
          </a:xfrm>
        </p:grpSpPr>
        <p:sp>
          <p:nvSpPr>
            <p:cNvPr id="485" name="Shape 485"/>
            <p:cNvSpPr/>
            <p:nvPr/>
          </p:nvSpPr>
          <p:spPr>
            <a:xfrm>
              <a:off x="0" y="-1"/>
              <a:ext cx="990600" cy="295102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86" name="Shape 486"/>
            <p:cNvSpPr/>
            <p:nvPr/>
          </p:nvSpPr>
          <p:spPr>
            <a:xfrm rot="5400000">
              <a:off x="-980210" y="1308965"/>
              <a:ext cx="2951020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Model</a:t>
              </a:r>
            </a:p>
          </p:txBody>
        </p:sp>
      </p:grpSp>
      <p:sp>
        <p:nvSpPr>
          <p:cNvPr id="488" name="Shape 488"/>
          <p:cNvSpPr/>
          <p:nvPr/>
        </p:nvSpPr>
        <p:spPr>
          <a:xfrm>
            <a:off x="-1" y="-1"/>
            <a:ext cx="9144001" cy="601624"/>
          </a:xfrm>
          <a:prstGeom prst="rect">
            <a:avLst/>
          </a:prstGeom>
          <a:solidFill>
            <a:srgbClr val="0F253F">
              <a:alpha val="8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457200"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MVVM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Properties</a:t>
            </a:r>
          </a:p>
          <a:p>
            <a:pPr/>
            <a:r>
              <a:t>INotifyPropertyChanged</a:t>
            </a:r>
          </a:p>
          <a:p>
            <a:pPr/>
            <a:r>
              <a:t>INotifyCollectionChanged</a:t>
            </a:r>
          </a:p>
          <a:p>
            <a:pPr/>
            <a:r>
              <a:t>Data Binding</a:t>
            </a:r>
          </a:p>
          <a:p>
            <a:pPr/>
            <a:r>
              <a:t>IValueConverter</a:t>
            </a:r>
          </a:p>
          <a:p>
            <a:pPr/>
            <a:r>
              <a:t>ICommand</a:t>
            </a:r>
          </a:p>
        </p:txBody>
      </p:sp>
      <p:sp>
        <p:nvSpPr>
          <p:cNvPr id="491" name="Shape 491"/>
          <p:cNvSpPr/>
          <p:nvPr/>
        </p:nvSpPr>
        <p:spPr>
          <a:xfrm>
            <a:off x="-1" y="-1"/>
            <a:ext cx="9144001" cy="601624"/>
          </a:xfrm>
          <a:prstGeom prst="rect">
            <a:avLst/>
          </a:prstGeom>
          <a:solidFill>
            <a:srgbClr val="0F253F">
              <a:alpha val="8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457200"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MVVM Technical Details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IOC Container</a:t>
            </a:r>
          </a:p>
          <a:p>
            <a:pPr/>
            <a:r>
              <a:t>Code Injection</a:t>
            </a:r>
          </a:p>
          <a:p>
            <a:pPr/>
            <a:r>
              <a:t>Centralised navigation logic</a:t>
            </a:r>
          </a:p>
          <a:p>
            <a:pPr/>
            <a:r>
              <a:t>Common view bindings</a:t>
            </a:r>
          </a:p>
          <a:p>
            <a:pPr/>
            <a:r>
              <a:t>Plugins</a:t>
            </a:r>
          </a:p>
        </p:txBody>
      </p:sp>
      <p:sp>
        <p:nvSpPr>
          <p:cNvPr id="494" name="Shape 494"/>
          <p:cNvSpPr/>
          <p:nvPr/>
        </p:nvSpPr>
        <p:spPr>
          <a:xfrm>
            <a:off x="-1" y="-1"/>
            <a:ext cx="9144001" cy="601624"/>
          </a:xfrm>
          <a:prstGeom prst="rect">
            <a:avLst/>
          </a:prstGeom>
          <a:solidFill>
            <a:srgbClr val="0F253F">
              <a:alpha val="8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 defTabSz="457200">
              <a:defRPr sz="4000">
                <a:solidFill>
                  <a:srgbClr val="FFFFFF"/>
                </a:solidFill>
              </a:defRPr>
            </a:pPr>
            <a:r>
              <a:t>MVVM</a:t>
            </a:r>
            <a:r>
              <a:rPr>
                <a:solidFill>
                  <a:schemeClr val="accent2"/>
                </a:solidFill>
              </a:rPr>
              <a:t>Cross</a:t>
            </a:r>
            <a:r>
              <a:t> Technical Details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5353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/>
          <p:nvPr/>
        </p:nvSpPr>
        <p:spPr>
          <a:xfrm>
            <a:off x="0" y="3128188"/>
            <a:ext cx="9144000" cy="1223924"/>
          </a:xfrm>
          <a:prstGeom prst="rect">
            <a:avLst/>
          </a:prstGeom>
          <a:solidFill>
            <a:srgbClr val="0F253F">
              <a:alpha val="8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 defTabSz="457200">
              <a:defRPr sz="4000">
                <a:solidFill>
                  <a:srgbClr val="FFFFFF"/>
                </a:solidFill>
              </a:defRPr>
            </a:pPr>
            <a:r>
              <a:t>MVVMCross Demo</a:t>
            </a:r>
          </a:p>
          <a:p>
            <a:pPr algn="ctr" defTabSz="457200">
              <a:defRPr sz="4000">
                <a:solidFill>
                  <a:srgbClr val="FFFFFF"/>
                </a:solidFill>
              </a:defRPr>
            </a:pPr>
            <a:r>
              <a:t>(Starter pack)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/>
          <p:nvPr>
            <p:ph type="body" idx="1"/>
          </p:nvPr>
        </p:nvSpPr>
        <p:spPr>
          <a:xfrm>
            <a:off x="457200" y="1447801"/>
            <a:ext cx="8229600" cy="3394472"/>
          </a:xfrm>
          <a:prstGeom prst="rect">
            <a:avLst/>
          </a:prstGeom>
        </p:spPr>
        <p:txBody>
          <a:bodyPr/>
          <a:lstStyle/>
          <a:p>
            <a:pPr marL="432054" indent="-432054" defTabSz="1170432">
              <a:spcBef>
                <a:spcPts val="900"/>
              </a:spcBef>
              <a:defRPr sz="3072"/>
            </a:pPr>
            <a:r>
              <a:t>Android: Activity (MvxActivity)</a:t>
            </a:r>
          </a:p>
          <a:p>
            <a:pPr marL="432054" indent="-432054" defTabSz="1170432">
              <a:spcBef>
                <a:spcPts val="900"/>
              </a:spcBef>
              <a:defRPr sz="3072"/>
            </a:pPr>
            <a:r>
              <a:t>iOS: UIViewController (MvxViewController)</a:t>
            </a:r>
          </a:p>
          <a:p>
            <a:pPr marL="432054" indent="-432054" defTabSz="1170432">
              <a:spcBef>
                <a:spcPts val="900"/>
              </a:spcBef>
              <a:defRPr sz="3072"/>
            </a:pPr>
            <a:r>
              <a:t>Windows: Page (MvxPhonePage/ MvxStorePage)</a:t>
            </a:r>
          </a:p>
          <a:p>
            <a:pPr marL="432054" indent="-432054" defTabSz="1170432">
              <a:spcBef>
                <a:spcPts val="900"/>
              </a:spcBef>
              <a:defRPr sz="3072"/>
            </a:pPr>
          </a:p>
          <a:p>
            <a:pPr marL="432054" indent="-432054" defTabSz="1170432">
              <a:spcBef>
                <a:spcPts val="900"/>
              </a:spcBef>
              <a:defRPr sz="3072"/>
            </a:pPr>
            <a:r>
              <a:t>MVVMCross: MvxViewModel</a:t>
            </a:r>
          </a:p>
        </p:txBody>
      </p:sp>
      <p:sp>
        <p:nvSpPr>
          <p:cNvPr id="499" name="Shape 499"/>
          <p:cNvSpPr/>
          <p:nvPr/>
        </p:nvSpPr>
        <p:spPr>
          <a:xfrm>
            <a:off x="-1" y="-1"/>
            <a:ext cx="9144001" cy="601624"/>
          </a:xfrm>
          <a:prstGeom prst="rect">
            <a:avLst/>
          </a:prstGeom>
          <a:solidFill>
            <a:srgbClr val="0F253F">
              <a:alpha val="8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457200"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“Pages” in MVVMCross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9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49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500"/>
                                        <p:tgtEl>
                                          <p:spTgt spid="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500"/>
                                        <p:tgtEl>
                                          <p:spTgt spid="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500"/>
                                        <p:tgtEl>
                                          <p:spTgt spid="4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4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500"/>
                                        <p:tgtEl>
                                          <p:spTgt spid="4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498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IMvxAppStart</a:t>
            </a:r>
          </a:p>
        </p:txBody>
      </p:sp>
      <p:sp>
        <p:nvSpPr>
          <p:cNvPr id="502" name="Shape 50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503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21607" y="2538413"/>
            <a:ext cx="4238626" cy="17811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03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Simple Starts</a:t>
            </a:r>
          </a:p>
        </p:txBody>
      </p:sp>
      <p:sp>
        <p:nvSpPr>
          <p:cNvPr id="506" name="Shape 50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507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2050" y="2272258"/>
            <a:ext cx="6819900" cy="3028951"/>
          </a:xfrm>
          <a:prstGeom prst="rect">
            <a:avLst/>
          </a:prstGeom>
          <a:ln w="12700">
            <a:miter lim="400000"/>
          </a:ln>
        </p:spPr>
      </p:pic>
      <p:sp>
        <p:nvSpPr>
          <p:cNvPr id="508" name="Shape 508"/>
          <p:cNvSpPr/>
          <p:nvPr/>
        </p:nvSpPr>
        <p:spPr>
          <a:xfrm>
            <a:off x="1907703" y="4437112"/>
            <a:ext cx="5040562" cy="360041"/>
          </a:xfrm>
          <a:prstGeom prst="rect">
            <a:avLst/>
          </a:prstGeom>
          <a:ln w="25400">
            <a:solidFill>
              <a:srgbClr val="FFC000"/>
            </a:solidFill>
          </a:ln>
          <a:effectLst>
            <a:outerShdw sx="100000" sy="100000" kx="0" ky="0" algn="b" rotWithShape="0" blurRad="25400" dist="127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 defTabSz="1219200">
              <a:defRPr sz="22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5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07" grpId="1"/>
      <p:bldP build="whole" bldLvl="1" animBg="1" rev="0" advAuto="0" spid="508" grpId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Conditional Starts</a:t>
            </a:r>
          </a:p>
        </p:txBody>
      </p:sp>
      <p:pic>
        <p:nvPicPr>
          <p:cNvPr id="511" name="image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57337" y="2062708"/>
            <a:ext cx="6029326" cy="3238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11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5353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/>
          <p:nvPr/>
        </p:nvSpPr>
        <p:spPr>
          <a:xfrm>
            <a:off x="0" y="3128188"/>
            <a:ext cx="9144000" cy="601624"/>
          </a:xfrm>
          <a:prstGeom prst="rect">
            <a:avLst/>
          </a:prstGeom>
          <a:solidFill>
            <a:srgbClr val="0F253F">
              <a:alpha val="8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457200"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Data binding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7" name="Group 517"/>
          <p:cNvGrpSpPr/>
          <p:nvPr/>
        </p:nvGrpSpPr>
        <p:grpSpPr>
          <a:xfrm>
            <a:off x="990599" y="1556791"/>
            <a:ext cx="1066801" cy="2971802"/>
            <a:chOff x="0" y="0"/>
            <a:chExt cx="1066800" cy="2971800"/>
          </a:xfrm>
        </p:grpSpPr>
        <p:sp>
          <p:nvSpPr>
            <p:cNvPr id="515" name="Shape 515"/>
            <p:cNvSpPr/>
            <p:nvPr/>
          </p:nvSpPr>
          <p:spPr>
            <a:xfrm>
              <a:off x="0" y="0"/>
              <a:ext cx="1066800" cy="2971801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9200"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16" name="Shape 516"/>
            <p:cNvSpPr/>
            <p:nvPr/>
          </p:nvSpPr>
          <p:spPr>
            <a:xfrm rot="5400000">
              <a:off x="-952500" y="1293212"/>
              <a:ext cx="2971801" cy="3853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1219200">
                <a:defRPr sz="2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View</a:t>
              </a:r>
            </a:p>
          </p:txBody>
        </p:sp>
      </p:grpSp>
      <p:grpSp>
        <p:nvGrpSpPr>
          <p:cNvPr id="520" name="Group 520"/>
          <p:cNvGrpSpPr/>
          <p:nvPr/>
        </p:nvGrpSpPr>
        <p:grpSpPr>
          <a:xfrm>
            <a:off x="3810000" y="1556791"/>
            <a:ext cx="990600" cy="2971802"/>
            <a:chOff x="0" y="0"/>
            <a:chExt cx="990600" cy="2971800"/>
          </a:xfrm>
        </p:grpSpPr>
        <p:sp>
          <p:nvSpPr>
            <p:cNvPr id="518" name="Shape 518"/>
            <p:cNvSpPr/>
            <p:nvPr/>
          </p:nvSpPr>
          <p:spPr>
            <a:xfrm>
              <a:off x="0" y="0"/>
              <a:ext cx="990600" cy="2971801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9200"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19" name="Shape 519"/>
            <p:cNvSpPr/>
            <p:nvPr/>
          </p:nvSpPr>
          <p:spPr>
            <a:xfrm rot="5400000">
              <a:off x="-990600" y="1293212"/>
              <a:ext cx="2971801" cy="3853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1219200">
                <a:defRPr sz="2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ViewModel</a:t>
              </a:r>
            </a:p>
          </p:txBody>
        </p:sp>
      </p:grpSp>
      <p:grpSp>
        <p:nvGrpSpPr>
          <p:cNvPr id="523" name="Group 523"/>
          <p:cNvGrpSpPr/>
          <p:nvPr/>
        </p:nvGrpSpPr>
        <p:grpSpPr>
          <a:xfrm>
            <a:off x="6629400" y="1577573"/>
            <a:ext cx="990600" cy="2951020"/>
            <a:chOff x="0" y="0"/>
            <a:chExt cx="990600" cy="2951018"/>
          </a:xfrm>
        </p:grpSpPr>
        <p:sp>
          <p:nvSpPr>
            <p:cNvPr id="521" name="Shape 521"/>
            <p:cNvSpPr/>
            <p:nvPr/>
          </p:nvSpPr>
          <p:spPr>
            <a:xfrm>
              <a:off x="0" y="-1"/>
              <a:ext cx="990600" cy="2951020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9200"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22" name="Shape 522"/>
            <p:cNvSpPr/>
            <p:nvPr/>
          </p:nvSpPr>
          <p:spPr>
            <a:xfrm rot="5400000">
              <a:off x="-980210" y="1282821"/>
              <a:ext cx="2951020" cy="3853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1219200">
                <a:defRPr sz="2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Model</a:t>
              </a:r>
            </a:p>
          </p:txBody>
        </p:sp>
      </p:grpSp>
      <p:sp>
        <p:nvSpPr>
          <p:cNvPr id="524" name="Shape 524"/>
          <p:cNvSpPr/>
          <p:nvPr/>
        </p:nvSpPr>
        <p:spPr>
          <a:xfrm>
            <a:off x="2514600" y="2796774"/>
            <a:ext cx="1143000" cy="1"/>
          </a:xfrm>
          <a:prstGeom prst="line">
            <a:avLst/>
          </a:prstGeom>
          <a:ln w="12700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 defTabSz="1219200">
              <a:defRPr sz="2200"/>
            </a:pPr>
          </a:p>
        </p:txBody>
      </p:sp>
      <p:sp>
        <p:nvSpPr>
          <p:cNvPr id="525" name="Shape 525"/>
          <p:cNvSpPr/>
          <p:nvPr/>
        </p:nvSpPr>
        <p:spPr>
          <a:xfrm>
            <a:off x="2590800" y="2110974"/>
            <a:ext cx="1237725" cy="73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1219200">
              <a:defRPr sz="1400"/>
            </a:pPr>
            <a:r>
              <a:t>get/set Properties</a:t>
            </a:r>
          </a:p>
          <a:p>
            <a:pPr defTabSz="1219200">
              <a:defRPr sz="1400"/>
            </a:pPr>
            <a:r>
              <a:t>call Commands</a:t>
            </a:r>
          </a:p>
        </p:txBody>
      </p:sp>
      <p:sp>
        <p:nvSpPr>
          <p:cNvPr id="526" name="Shape 526"/>
          <p:cNvSpPr/>
          <p:nvPr/>
        </p:nvSpPr>
        <p:spPr>
          <a:xfrm flipH="1">
            <a:off x="2514600" y="3634974"/>
            <a:ext cx="1143000" cy="1"/>
          </a:xfrm>
          <a:prstGeom prst="line">
            <a:avLst/>
          </a:prstGeom>
          <a:ln w="12700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 defTabSz="1219200">
              <a:defRPr sz="2200"/>
            </a:pPr>
          </a:p>
        </p:txBody>
      </p:sp>
      <p:sp>
        <p:nvSpPr>
          <p:cNvPr id="527" name="Shape 527"/>
          <p:cNvSpPr/>
          <p:nvPr/>
        </p:nvSpPr>
        <p:spPr>
          <a:xfrm>
            <a:off x="2514600" y="3634974"/>
            <a:ext cx="1295400" cy="50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1219200">
              <a:defRPr sz="1400"/>
            </a:pPr>
            <a:r>
              <a:t>notify changes</a:t>
            </a:r>
          </a:p>
          <a:p>
            <a:pPr defTabSz="1219200">
              <a:defRPr sz="1400"/>
            </a:pPr>
            <a:r>
              <a:t>some messaging</a:t>
            </a:r>
          </a:p>
        </p:txBody>
      </p:sp>
      <p:sp>
        <p:nvSpPr>
          <p:cNvPr id="528" name="Shape 528"/>
          <p:cNvSpPr/>
          <p:nvPr/>
        </p:nvSpPr>
        <p:spPr>
          <a:xfrm>
            <a:off x="5257800" y="3177774"/>
            <a:ext cx="1219200" cy="1"/>
          </a:xfrm>
          <a:prstGeom prst="line">
            <a:avLst/>
          </a:prstGeom>
          <a:ln w="12700">
            <a:solidFill>
              <a:srgbClr val="4A7EBB"/>
            </a:solidFill>
            <a:headEnd type="triangle"/>
            <a:tailEnd type="triangle"/>
          </a:ln>
        </p:spPr>
        <p:txBody>
          <a:bodyPr lIns="45719" rIns="45719"/>
          <a:lstStyle/>
          <a:p>
            <a:pPr defTabSz="1219200">
              <a:defRPr sz="2200"/>
            </a:pPr>
          </a:p>
        </p:txBody>
      </p:sp>
      <p:sp>
        <p:nvSpPr>
          <p:cNvPr id="529" name="Shape 529"/>
          <p:cNvSpPr/>
          <p:nvPr/>
        </p:nvSpPr>
        <p:spPr>
          <a:xfrm>
            <a:off x="5257800" y="2636911"/>
            <a:ext cx="1447800" cy="119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1219200">
              <a:defRPr sz="1400"/>
            </a:pPr>
            <a:r>
              <a:t>Whatever C# you like …</a:t>
            </a:r>
          </a:p>
          <a:p>
            <a:pPr defTabSz="1219200">
              <a:defRPr sz="1400"/>
            </a:pPr>
          </a:p>
          <a:p>
            <a:pPr defTabSz="1219200">
              <a:defRPr sz="1400"/>
            </a:pPr>
            <a:r>
              <a:t>… messages work well!</a:t>
            </a:r>
          </a:p>
        </p:txBody>
      </p:sp>
      <p:grpSp>
        <p:nvGrpSpPr>
          <p:cNvPr id="532" name="Group 532"/>
          <p:cNvGrpSpPr/>
          <p:nvPr/>
        </p:nvGrpSpPr>
        <p:grpSpPr>
          <a:xfrm>
            <a:off x="1142999" y="1709191"/>
            <a:ext cx="1066801" cy="2971802"/>
            <a:chOff x="0" y="0"/>
            <a:chExt cx="1066800" cy="2971800"/>
          </a:xfrm>
        </p:grpSpPr>
        <p:sp>
          <p:nvSpPr>
            <p:cNvPr id="530" name="Shape 530"/>
            <p:cNvSpPr/>
            <p:nvPr/>
          </p:nvSpPr>
          <p:spPr>
            <a:xfrm>
              <a:off x="0" y="0"/>
              <a:ext cx="1066800" cy="2971801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9200"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31" name="Shape 531"/>
            <p:cNvSpPr/>
            <p:nvPr/>
          </p:nvSpPr>
          <p:spPr>
            <a:xfrm rot="5400000">
              <a:off x="-952500" y="1293212"/>
              <a:ext cx="2971801" cy="3853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1219200">
                <a:defRPr sz="2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View</a:t>
              </a:r>
            </a:p>
          </p:txBody>
        </p:sp>
      </p:grpSp>
      <p:grpSp>
        <p:nvGrpSpPr>
          <p:cNvPr id="535" name="Group 535"/>
          <p:cNvGrpSpPr/>
          <p:nvPr/>
        </p:nvGrpSpPr>
        <p:grpSpPr>
          <a:xfrm>
            <a:off x="1295399" y="1861591"/>
            <a:ext cx="1066801" cy="2971802"/>
            <a:chOff x="0" y="0"/>
            <a:chExt cx="1066800" cy="2971800"/>
          </a:xfrm>
        </p:grpSpPr>
        <p:sp>
          <p:nvSpPr>
            <p:cNvPr id="533" name="Shape 533"/>
            <p:cNvSpPr/>
            <p:nvPr/>
          </p:nvSpPr>
          <p:spPr>
            <a:xfrm>
              <a:off x="0" y="0"/>
              <a:ext cx="1066800" cy="2971801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9200"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34" name="Shape 534"/>
            <p:cNvSpPr/>
            <p:nvPr/>
          </p:nvSpPr>
          <p:spPr>
            <a:xfrm rot="5400000">
              <a:off x="-952500" y="1293212"/>
              <a:ext cx="2971801" cy="3853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1219200">
                <a:defRPr sz="2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View</a:t>
              </a:r>
            </a:p>
          </p:txBody>
        </p:sp>
      </p:grpSp>
      <p:grpSp>
        <p:nvGrpSpPr>
          <p:cNvPr id="538" name="Group 538"/>
          <p:cNvGrpSpPr/>
          <p:nvPr/>
        </p:nvGrpSpPr>
        <p:grpSpPr>
          <a:xfrm>
            <a:off x="3962400" y="1709191"/>
            <a:ext cx="990600" cy="2971802"/>
            <a:chOff x="0" y="0"/>
            <a:chExt cx="990600" cy="2971800"/>
          </a:xfrm>
        </p:grpSpPr>
        <p:sp>
          <p:nvSpPr>
            <p:cNvPr id="536" name="Shape 536"/>
            <p:cNvSpPr/>
            <p:nvPr/>
          </p:nvSpPr>
          <p:spPr>
            <a:xfrm>
              <a:off x="0" y="0"/>
              <a:ext cx="990600" cy="2971801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9200"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37" name="Shape 537"/>
            <p:cNvSpPr/>
            <p:nvPr/>
          </p:nvSpPr>
          <p:spPr>
            <a:xfrm rot="5400000">
              <a:off x="-990600" y="1293212"/>
              <a:ext cx="2971801" cy="3853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1219200">
                <a:defRPr sz="2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ViewModel</a:t>
              </a:r>
            </a:p>
          </p:txBody>
        </p:sp>
      </p:grpSp>
      <p:grpSp>
        <p:nvGrpSpPr>
          <p:cNvPr id="541" name="Group 541"/>
          <p:cNvGrpSpPr/>
          <p:nvPr/>
        </p:nvGrpSpPr>
        <p:grpSpPr>
          <a:xfrm>
            <a:off x="4114800" y="1861591"/>
            <a:ext cx="990600" cy="2971802"/>
            <a:chOff x="0" y="0"/>
            <a:chExt cx="990600" cy="2971800"/>
          </a:xfrm>
        </p:grpSpPr>
        <p:sp>
          <p:nvSpPr>
            <p:cNvPr id="539" name="Shape 539"/>
            <p:cNvSpPr/>
            <p:nvPr/>
          </p:nvSpPr>
          <p:spPr>
            <a:xfrm>
              <a:off x="0" y="0"/>
              <a:ext cx="990600" cy="2971801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9200"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40" name="Shape 540"/>
            <p:cNvSpPr/>
            <p:nvPr/>
          </p:nvSpPr>
          <p:spPr>
            <a:xfrm rot="5400000">
              <a:off x="-990600" y="1293212"/>
              <a:ext cx="2971801" cy="3853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1219200">
                <a:defRPr sz="2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ViewModel</a:t>
              </a:r>
            </a:p>
          </p:txBody>
        </p:sp>
      </p:grpSp>
      <p:grpSp>
        <p:nvGrpSpPr>
          <p:cNvPr id="544" name="Group 544"/>
          <p:cNvGrpSpPr/>
          <p:nvPr/>
        </p:nvGrpSpPr>
        <p:grpSpPr>
          <a:xfrm>
            <a:off x="6781800" y="1729973"/>
            <a:ext cx="990600" cy="2951019"/>
            <a:chOff x="0" y="0"/>
            <a:chExt cx="990600" cy="2951018"/>
          </a:xfrm>
        </p:grpSpPr>
        <p:sp>
          <p:nvSpPr>
            <p:cNvPr id="542" name="Shape 542"/>
            <p:cNvSpPr/>
            <p:nvPr/>
          </p:nvSpPr>
          <p:spPr>
            <a:xfrm>
              <a:off x="0" y="-1"/>
              <a:ext cx="990600" cy="2951020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9200"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43" name="Shape 543"/>
            <p:cNvSpPr/>
            <p:nvPr/>
          </p:nvSpPr>
          <p:spPr>
            <a:xfrm rot="5400000">
              <a:off x="-980210" y="1282821"/>
              <a:ext cx="2951020" cy="3853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1219200">
                <a:defRPr sz="2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Model</a:t>
              </a:r>
            </a:p>
          </p:txBody>
        </p:sp>
      </p:grpSp>
      <p:grpSp>
        <p:nvGrpSpPr>
          <p:cNvPr id="547" name="Group 547"/>
          <p:cNvGrpSpPr/>
          <p:nvPr/>
        </p:nvGrpSpPr>
        <p:grpSpPr>
          <a:xfrm>
            <a:off x="6934200" y="1882373"/>
            <a:ext cx="990600" cy="2951019"/>
            <a:chOff x="0" y="0"/>
            <a:chExt cx="990600" cy="2951018"/>
          </a:xfrm>
        </p:grpSpPr>
        <p:sp>
          <p:nvSpPr>
            <p:cNvPr id="545" name="Shape 545"/>
            <p:cNvSpPr/>
            <p:nvPr/>
          </p:nvSpPr>
          <p:spPr>
            <a:xfrm>
              <a:off x="0" y="-1"/>
              <a:ext cx="990600" cy="2951020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9200"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46" name="Shape 546"/>
            <p:cNvSpPr/>
            <p:nvPr/>
          </p:nvSpPr>
          <p:spPr>
            <a:xfrm rot="5400000">
              <a:off x="-980210" y="1282821"/>
              <a:ext cx="2951020" cy="3853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1219200">
                <a:defRPr sz="2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Model</a:t>
              </a:r>
            </a:p>
          </p:txBody>
        </p:sp>
      </p:grpSp>
      <p:grpSp>
        <p:nvGrpSpPr>
          <p:cNvPr id="550" name="Group 550"/>
          <p:cNvGrpSpPr/>
          <p:nvPr/>
        </p:nvGrpSpPr>
        <p:grpSpPr>
          <a:xfrm>
            <a:off x="3810000" y="5157192"/>
            <a:ext cx="4146377" cy="504057"/>
            <a:chOff x="0" y="0"/>
            <a:chExt cx="4146376" cy="504056"/>
          </a:xfrm>
        </p:grpSpPr>
        <p:sp>
          <p:nvSpPr>
            <p:cNvPr id="548" name="Shape 548"/>
            <p:cNvSpPr/>
            <p:nvPr/>
          </p:nvSpPr>
          <p:spPr>
            <a:xfrm>
              <a:off x="0" y="-1"/>
              <a:ext cx="4146377" cy="50405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9200">
                <a:defRPr sz="2000">
                  <a:solidFill>
                    <a:srgbClr val="0070C0"/>
                  </a:solidFill>
                </a:defRPr>
              </a:pPr>
            </a:p>
          </p:txBody>
        </p:sp>
        <p:sp>
          <p:nvSpPr>
            <p:cNvPr id="549" name="Shape 549"/>
            <p:cNvSpPr/>
            <p:nvPr/>
          </p:nvSpPr>
          <p:spPr>
            <a:xfrm>
              <a:off x="0" y="81937"/>
              <a:ext cx="4146377" cy="3401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1219200">
                <a:defRPr sz="2000">
                  <a:solidFill>
                    <a:srgbClr val="0070C0"/>
                  </a:solidFill>
                </a:defRPr>
              </a:lvl1pPr>
            </a:lstStyle>
            <a:p>
              <a:pPr/>
              <a:r>
                <a:t>Cross Platform</a:t>
              </a:r>
            </a:p>
          </p:txBody>
        </p:sp>
      </p:grpSp>
      <p:grpSp>
        <p:nvGrpSpPr>
          <p:cNvPr id="553" name="Group 553"/>
          <p:cNvGrpSpPr/>
          <p:nvPr/>
        </p:nvGrpSpPr>
        <p:grpSpPr>
          <a:xfrm>
            <a:off x="990599" y="5086729"/>
            <a:ext cx="1371601" cy="644982"/>
            <a:chOff x="0" y="-45194"/>
            <a:chExt cx="1371600" cy="644981"/>
          </a:xfrm>
        </p:grpSpPr>
        <p:sp>
          <p:nvSpPr>
            <p:cNvPr id="551" name="Shape 551"/>
            <p:cNvSpPr/>
            <p:nvPr/>
          </p:nvSpPr>
          <p:spPr>
            <a:xfrm>
              <a:off x="0" y="25268"/>
              <a:ext cx="1371601" cy="50405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9200">
                <a:defRPr sz="2000">
                  <a:solidFill>
                    <a:srgbClr val="C00000"/>
                  </a:solidFill>
                </a:defRPr>
              </a:pPr>
            </a:p>
          </p:txBody>
        </p:sp>
        <p:sp>
          <p:nvSpPr>
            <p:cNvPr id="552" name="Shape 552"/>
            <p:cNvSpPr/>
            <p:nvPr/>
          </p:nvSpPr>
          <p:spPr>
            <a:xfrm>
              <a:off x="0" y="-45195"/>
              <a:ext cx="1371601" cy="6449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1219200">
                <a:defRPr sz="2000">
                  <a:solidFill>
                    <a:srgbClr val="C00000"/>
                  </a:solidFill>
                </a:defRPr>
              </a:lvl1pPr>
            </a:lstStyle>
            <a:p>
              <a:pPr/>
              <a:r>
                <a:t>Platform Specific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5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5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5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6" dur="5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1" dur="5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5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0" dur="5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Class="entr" nodeType="after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4" dur="5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9" dur="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Class="entr" nodeType="afterEffect" presetID="9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3" dur="5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Class="entr" nodeType="afterEffect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7" dur="5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Class="entr" nodeType="afterEffect" presetID="9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1"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Class="entr" nodeType="afterEffect" presetID="9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5" dur="5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Class="entr" nodeType="afterEffect" presetID="9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9"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000"/>
                            </p:stCondLst>
                            <p:childTnLst>
                              <p:par>
                                <p:cTn id="71" presetClass="entr" nodeType="afterEffect" presetID="9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3" dur="10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Class="entr" nodeType="afterEffect" presetID="9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7" dur="10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29" grpId="7"/>
      <p:bldP build="whole" bldLvl="1" animBg="1" rev="0" advAuto="0" spid="524" grpId="5"/>
      <p:bldP build="whole" bldLvl="1" animBg="1" rev="0" advAuto="0" spid="538" grpId="12"/>
      <p:bldP build="whole" bldLvl="1" animBg="1" rev="0" advAuto="0" spid="526" grpId="8"/>
      <p:bldP build="whole" bldLvl="1" animBg="1" rev="0" advAuto="0" spid="523" grpId="11"/>
      <p:bldP build="whole" bldLvl="1" animBg="1" rev="0" advAuto="0" spid="517" grpId="15"/>
      <p:bldP build="whole" bldLvl="1" animBg="1" rev="0" advAuto="0" spid="527" grpId="9"/>
      <p:bldP build="whole" bldLvl="1" animBg="1" rev="0" advAuto="0" spid="550" grpId="16"/>
      <p:bldP build="whole" bldLvl="1" animBg="1" rev="0" advAuto="0" spid="544" grpId="10"/>
      <p:bldP build="whole" bldLvl="1" animBg="1" rev="0" advAuto="0" spid="520" grpId="13"/>
      <p:bldP build="whole" bldLvl="1" animBg="1" rev="0" advAuto="0" spid="553" grpId="17"/>
      <p:bldP build="whole" bldLvl="1" animBg="1" rev="0" advAuto="0" spid="535" grpId="2"/>
      <p:bldP build="whole" bldLvl="1" animBg="1" rev="0" advAuto="0" spid="525" grpId="4"/>
      <p:bldP build="whole" bldLvl="1" animBg="1" rev="0" advAuto="0" spid="547" grpId="1"/>
      <p:bldP build="whole" bldLvl="1" animBg="1" rev="0" advAuto="0" spid="541" grpId="3"/>
      <p:bldP build="whole" bldLvl="1" animBg="1" rev="0" advAuto="0" spid="528" grpId="6"/>
      <p:bldP build="whole" bldLvl="1" animBg="1" rev="0" advAuto="0" spid="532" grpId="14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body" sz="half" idx="1"/>
          </p:nvPr>
        </p:nvSpPr>
        <p:spPr>
          <a:xfrm>
            <a:off x="457200" y="1600200"/>
            <a:ext cx="3733602" cy="4525963"/>
          </a:xfrm>
          <a:prstGeom prst="rect">
            <a:avLst/>
          </a:prstGeom>
        </p:spPr>
        <p:txBody>
          <a:bodyPr/>
          <a:lstStyle/>
          <a:p>
            <a:pPr>
              <a:defRPr sz="3100"/>
            </a:pPr>
            <a:r>
              <a:t>Im a developer</a:t>
            </a:r>
          </a:p>
          <a:p>
            <a:pPr>
              <a:defRPr sz="3100"/>
            </a:pPr>
            <a:r>
              <a:t>Hands on course</a:t>
            </a:r>
          </a:p>
          <a:p>
            <a:pPr>
              <a:defRPr sz="3100"/>
            </a:pPr>
            <a:r>
              <a:t>Ask ask ask</a:t>
            </a:r>
          </a:p>
          <a:p>
            <a:pPr>
              <a:defRPr sz="3100"/>
            </a:pPr>
            <a:r>
              <a:t>Lots to talk about</a:t>
            </a:r>
          </a:p>
          <a:p>
            <a:pPr>
              <a:defRPr sz="3100"/>
            </a:pPr>
            <a:r>
              <a:t>Ask for more details.</a:t>
            </a:r>
          </a:p>
        </p:txBody>
      </p:sp>
      <p:sp>
        <p:nvSpPr>
          <p:cNvPr id="157" name="Shape 157"/>
          <p:cNvSpPr/>
          <p:nvPr/>
        </p:nvSpPr>
        <p:spPr>
          <a:xfrm>
            <a:off x="-1" y="-1"/>
            <a:ext cx="9144001" cy="601624"/>
          </a:xfrm>
          <a:prstGeom prst="rect">
            <a:avLst/>
          </a:prstGeom>
          <a:solidFill>
            <a:srgbClr val="0F253F">
              <a:alpha val="8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457200"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What to expect</a:t>
            </a:r>
          </a:p>
        </p:txBody>
      </p:sp>
      <p:sp>
        <p:nvSpPr>
          <p:cNvPr id="158" name="Shape 158"/>
          <p:cNvSpPr/>
          <p:nvPr/>
        </p:nvSpPr>
        <p:spPr>
          <a:xfrm>
            <a:off x="4668639" y="1600200"/>
            <a:ext cx="4240808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42900" indent="-342900">
              <a:spcBef>
                <a:spcPts val="700"/>
              </a:spcBef>
              <a:buSzPct val="100000"/>
              <a:buFont typeface="Arial"/>
              <a:buChar char="•"/>
              <a:defRPr sz="3100"/>
            </a:pPr>
            <a:r>
              <a:t>Xamarin intro</a:t>
            </a:r>
          </a:p>
          <a:p>
            <a:pPr marL="342900" indent="-342900">
              <a:spcBef>
                <a:spcPts val="700"/>
              </a:spcBef>
              <a:buSzPct val="100000"/>
              <a:buFont typeface="Arial"/>
              <a:buChar char="•"/>
              <a:defRPr sz="3100"/>
            </a:pPr>
            <a:r>
              <a:t>How to Xamarin</a:t>
            </a:r>
          </a:p>
          <a:p>
            <a:pPr marL="342900" indent="-342900">
              <a:spcBef>
                <a:spcPts val="700"/>
              </a:spcBef>
              <a:buSzPct val="100000"/>
              <a:buFont typeface="Arial"/>
              <a:buChar char="•"/>
              <a:defRPr sz="3100"/>
            </a:pPr>
            <a:r>
              <a:t>Cross platform</a:t>
            </a:r>
          </a:p>
          <a:p>
            <a:pPr marL="342900" indent="-342900">
              <a:spcBef>
                <a:spcPts val="700"/>
              </a:spcBef>
              <a:buSzPct val="100000"/>
              <a:buFont typeface="Arial"/>
              <a:buChar char="•"/>
              <a:defRPr sz="3100"/>
            </a:pPr>
            <a:r>
              <a:t>(Xamarin.Forms)</a:t>
            </a:r>
          </a:p>
          <a:p>
            <a:pPr marL="342900" indent="-342900">
              <a:spcBef>
                <a:spcPts val="700"/>
              </a:spcBef>
              <a:buSzPct val="100000"/>
              <a:buFont typeface="Arial"/>
              <a:buChar char="•"/>
              <a:defRPr sz="3100"/>
            </a:pPr>
            <a:r>
              <a:t>MVVMCross</a:t>
            </a:r>
          </a:p>
          <a:p>
            <a:pPr marL="342900" indent="-342900">
              <a:spcBef>
                <a:spcPts val="700"/>
              </a:spcBef>
              <a:buSzPct val="100000"/>
              <a:buFont typeface="Arial"/>
              <a:buChar char="•"/>
              <a:defRPr sz="3100"/>
            </a:pPr>
            <a:r>
              <a:t>iOS + Android (+WP) examples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INotifyPropertyChanged</a:t>
            </a:r>
          </a:p>
        </p:txBody>
      </p:sp>
      <p:sp>
        <p:nvSpPr>
          <p:cNvPr id="556" name="Shape 55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557" name="image1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14487" y="2505818"/>
            <a:ext cx="5915027" cy="22193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57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Typical ViewModel Property</a:t>
            </a:r>
          </a:p>
        </p:txBody>
      </p:sp>
      <p:sp>
        <p:nvSpPr>
          <p:cNvPr id="560" name="Shape 56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561" name="image1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66837" y="2774428"/>
            <a:ext cx="6410327" cy="15906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61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Shape 5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One Way Binding</a:t>
            </a:r>
          </a:p>
        </p:txBody>
      </p:sp>
      <p:grpSp>
        <p:nvGrpSpPr>
          <p:cNvPr id="566" name="Group 566"/>
          <p:cNvGrpSpPr/>
          <p:nvPr/>
        </p:nvGrpSpPr>
        <p:grpSpPr>
          <a:xfrm>
            <a:off x="5436096" y="2060848"/>
            <a:ext cx="2880321" cy="3168353"/>
            <a:chOff x="0" y="0"/>
            <a:chExt cx="2880320" cy="3168351"/>
          </a:xfrm>
        </p:grpSpPr>
        <p:sp>
          <p:nvSpPr>
            <p:cNvPr id="564" name="Shape 564"/>
            <p:cNvSpPr/>
            <p:nvPr/>
          </p:nvSpPr>
          <p:spPr>
            <a:xfrm>
              <a:off x="-1" y="0"/>
              <a:ext cx="2880322" cy="3168352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 defTabSz="1219200">
                <a:defRPr sz="3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65" name="Shape 565"/>
            <p:cNvSpPr/>
            <p:nvPr/>
          </p:nvSpPr>
          <p:spPr>
            <a:xfrm>
              <a:off x="-1" y="0"/>
              <a:ext cx="2880322" cy="972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 defTabSz="1219200">
                <a:defRPr sz="3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PersonViewModel</a:t>
              </a:r>
            </a:p>
          </p:txBody>
        </p:sp>
      </p:grpSp>
      <p:grpSp>
        <p:nvGrpSpPr>
          <p:cNvPr id="569" name="Group 569"/>
          <p:cNvGrpSpPr/>
          <p:nvPr/>
        </p:nvGrpSpPr>
        <p:grpSpPr>
          <a:xfrm>
            <a:off x="5868144" y="2708919"/>
            <a:ext cx="2016225" cy="648073"/>
            <a:chOff x="0" y="0"/>
            <a:chExt cx="2016224" cy="648072"/>
          </a:xfrm>
        </p:grpSpPr>
        <p:sp>
          <p:nvSpPr>
            <p:cNvPr id="567" name="Shape 567"/>
            <p:cNvSpPr/>
            <p:nvPr/>
          </p:nvSpPr>
          <p:spPr>
            <a:xfrm>
              <a:off x="-1" y="-1"/>
              <a:ext cx="2016226" cy="64807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hueOff val="357503"/>
                    <a:satOff val="54545"/>
                    <a:lumOff val="29273"/>
                  </a:schemeClr>
                </a:gs>
                <a:gs pos="35000">
                  <a:srgbClr val="BDD4FF"/>
                </a:gs>
                <a:gs pos="100000">
                  <a:schemeClr val="accent1">
                    <a:hueOff val="418253"/>
                    <a:satOff val="54545"/>
                    <a:lumOff val="42493"/>
                  </a:schemeClr>
                </a:gs>
              </a:gsLst>
              <a:lin ang="16200000" scaled="0"/>
            </a:gradFill>
            <a:ln w="3175" cap="flat">
              <a:solidFill>
                <a:srgbClr val="4A7EBB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9200">
                <a:defRPr sz="2200"/>
              </a:pPr>
            </a:p>
          </p:txBody>
        </p:sp>
        <p:sp>
          <p:nvSpPr>
            <p:cNvPr id="568" name="Shape 568"/>
            <p:cNvSpPr/>
            <p:nvPr/>
          </p:nvSpPr>
          <p:spPr>
            <a:xfrm>
              <a:off x="-1" y="131348"/>
              <a:ext cx="2016226" cy="3853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1219200">
                <a:defRPr sz="2200"/>
              </a:lvl1pPr>
            </a:lstStyle>
            <a:p>
              <a:pPr/>
              <a:r>
                <a:t>FirstName</a:t>
              </a:r>
            </a:p>
          </p:txBody>
        </p:sp>
      </p:grpSp>
      <p:grpSp>
        <p:nvGrpSpPr>
          <p:cNvPr id="572" name="Group 572"/>
          <p:cNvGrpSpPr/>
          <p:nvPr/>
        </p:nvGrpSpPr>
        <p:grpSpPr>
          <a:xfrm>
            <a:off x="5868144" y="3509391"/>
            <a:ext cx="2016225" cy="648074"/>
            <a:chOff x="0" y="0"/>
            <a:chExt cx="2016224" cy="648072"/>
          </a:xfrm>
        </p:grpSpPr>
        <p:sp>
          <p:nvSpPr>
            <p:cNvPr id="570" name="Shape 570"/>
            <p:cNvSpPr/>
            <p:nvPr/>
          </p:nvSpPr>
          <p:spPr>
            <a:xfrm>
              <a:off x="-1" y="-1"/>
              <a:ext cx="2016226" cy="64807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hueOff val="357503"/>
                    <a:satOff val="54545"/>
                    <a:lumOff val="29273"/>
                  </a:schemeClr>
                </a:gs>
                <a:gs pos="35000">
                  <a:srgbClr val="BDD4FF"/>
                </a:gs>
                <a:gs pos="100000">
                  <a:schemeClr val="accent1">
                    <a:hueOff val="418253"/>
                    <a:satOff val="54545"/>
                    <a:lumOff val="42493"/>
                  </a:schemeClr>
                </a:gs>
              </a:gsLst>
              <a:lin ang="16200000" scaled="0"/>
            </a:gradFill>
            <a:ln w="3175" cap="flat">
              <a:solidFill>
                <a:srgbClr val="4A7EBB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9200">
                <a:defRPr sz="2200"/>
              </a:pPr>
            </a:p>
          </p:txBody>
        </p:sp>
        <p:sp>
          <p:nvSpPr>
            <p:cNvPr id="571" name="Shape 571"/>
            <p:cNvSpPr/>
            <p:nvPr/>
          </p:nvSpPr>
          <p:spPr>
            <a:xfrm>
              <a:off x="-1" y="131348"/>
              <a:ext cx="2016226" cy="3853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1219200">
                <a:defRPr sz="2200"/>
              </a:lvl1pPr>
            </a:lstStyle>
            <a:p>
              <a:pPr/>
              <a:r>
                <a:t>LastName</a:t>
              </a:r>
            </a:p>
          </p:txBody>
        </p:sp>
      </p:grpSp>
      <p:grpSp>
        <p:nvGrpSpPr>
          <p:cNvPr id="575" name="Group 575"/>
          <p:cNvGrpSpPr/>
          <p:nvPr/>
        </p:nvGrpSpPr>
        <p:grpSpPr>
          <a:xfrm>
            <a:off x="5868144" y="4293096"/>
            <a:ext cx="2016225" cy="648073"/>
            <a:chOff x="0" y="0"/>
            <a:chExt cx="2016224" cy="648072"/>
          </a:xfrm>
        </p:grpSpPr>
        <p:sp>
          <p:nvSpPr>
            <p:cNvPr id="573" name="Shape 573"/>
            <p:cNvSpPr/>
            <p:nvPr/>
          </p:nvSpPr>
          <p:spPr>
            <a:xfrm>
              <a:off x="-1" y="-1"/>
              <a:ext cx="2016226" cy="64807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hueOff val="357503"/>
                    <a:satOff val="54545"/>
                    <a:lumOff val="29273"/>
                  </a:schemeClr>
                </a:gs>
                <a:gs pos="35000">
                  <a:srgbClr val="BDD4FF"/>
                </a:gs>
                <a:gs pos="100000">
                  <a:schemeClr val="accent1">
                    <a:hueOff val="418253"/>
                    <a:satOff val="54545"/>
                    <a:lumOff val="42493"/>
                  </a:schemeClr>
                </a:gs>
              </a:gsLst>
              <a:lin ang="16200000" scaled="0"/>
            </a:gradFill>
            <a:ln w="3175" cap="flat">
              <a:solidFill>
                <a:srgbClr val="4A7EBB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9200">
                <a:defRPr sz="2200"/>
              </a:pPr>
            </a:p>
          </p:txBody>
        </p:sp>
        <p:sp>
          <p:nvSpPr>
            <p:cNvPr id="574" name="Shape 574"/>
            <p:cNvSpPr/>
            <p:nvPr/>
          </p:nvSpPr>
          <p:spPr>
            <a:xfrm>
              <a:off x="-1" y="131348"/>
              <a:ext cx="2016226" cy="3853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1219200">
                <a:defRPr sz="2200"/>
              </a:lvl1pPr>
            </a:lstStyle>
            <a:p>
              <a:pPr/>
              <a:r>
                <a:t>DateOfBirth</a:t>
              </a:r>
            </a:p>
          </p:txBody>
        </p:sp>
      </p:grpSp>
      <p:pic>
        <p:nvPicPr>
          <p:cNvPr id="576" name="image1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5535" y="1697160"/>
            <a:ext cx="2238376" cy="389572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79" name="Group 579"/>
          <p:cNvGrpSpPr/>
          <p:nvPr/>
        </p:nvGrpSpPr>
        <p:grpSpPr>
          <a:xfrm>
            <a:off x="755575" y="2420887"/>
            <a:ext cx="1584177" cy="2664297"/>
            <a:chOff x="0" y="0"/>
            <a:chExt cx="1584175" cy="2664296"/>
          </a:xfrm>
        </p:grpSpPr>
        <p:sp>
          <p:nvSpPr>
            <p:cNvPr id="577" name="Shape 577"/>
            <p:cNvSpPr/>
            <p:nvPr/>
          </p:nvSpPr>
          <p:spPr>
            <a:xfrm>
              <a:off x="0" y="-1"/>
              <a:ext cx="1584176" cy="2664298"/>
            </a:xfrm>
            <a:prstGeom prst="rect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9200">
                <a:defRPr sz="2200">
                  <a:solidFill>
                    <a:srgbClr val="FFFFFF"/>
                  </a:solidFill>
                  <a:latin typeface="Segoe WP"/>
                  <a:ea typeface="Segoe WP"/>
                  <a:cs typeface="Segoe WP"/>
                  <a:sym typeface="Segoe WP"/>
                </a:defRPr>
              </a:pPr>
            </a:p>
          </p:txBody>
        </p:sp>
        <p:sp>
          <p:nvSpPr>
            <p:cNvPr id="578" name="Shape 578"/>
            <p:cNvSpPr/>
            <p:nvPr/>
          </p:nvSpPr>
          <p:spPr>
            <a:xfrm>
              <a:off x="0" y="-1"/>
              <a:ext cx="1584176" cy="2390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defTabSz="1219200">
                <a:defRPr sz="1400">
                  <a:solidFill>
                    <a:srgbClr val="FFC000"/>
                  </a:solidFill>
                  <a:latin typeface="Segoe WP"/>
                  <a:ea typeface="Segoe WP"/>
                  <a:cs typeface="Segoe WP"/>
                  <a:sym typeface="Segoe WP"/>
                </a:defRPr>
              </a:pPr>
              <a:r>
                <a:t>First Name</a:t>
              </a:r>
              <a:endParaRPr>
                <a:solidFill>
                  <a:srgbClr val="FFFFFF"/>
                </a:solidFill>
              </a:endParaRPr>
            </a:p>
            <a:p>
              <a:pPr defTabSz="1219200">
                <a:defRPr sz="2200">
                  <a:solidFill>
                    <a:srgbClr val="FFFFFF"/>
                  </a:solidFill>
                  <a:latin typeface="Segoe WP"/>
                  <a:ea typeface="Segoe WP"/>
                  <a:cs typeface="Segoe WP"/>
                  <a:sym typeface="Segoe WP"/>
                </a:defRPr>
              </a:pPr>
              <a:r>
                <a:t>Jon</a:t>
              </a:r>
            </a:p>
            <a:p>
              <a:pPr defTabSz="1219200">
                <a:defRPr sz="2200">
                  <a:solidFill>
                    <a:srgbClr val="FFFFFF"/>
                  </a:solidFill>
                  <a:latin typeface="Segoe WP"/>
                  <a:ea typeface="Segoe WP"/>
                  <a:cs typeface="Segoe WP"/>
                  <a:sym typeface="Segoe WP"/>
                </a:defRPr>
              </a:pPr>
            </a:p>
            <a:p>
              <a:pPr defTabSz="1219200">
                <a:defRPr sz="1400">
                  <a:solidFill>
                    <a:srgbClr val="FFC000"/>
                  </a:solidFill>
                  <a:latin typeface="Segoe WP"/>
                  <a:ea typeface="Segoe WP"/>
                  <a:cs typeface="Segoe WP"/>
                  <a:sym typeface="Segoe WP"/>
                </a:defRPr>
              </a:pPr>
              <a:r>
                <a:t>Last Name</a:t>
              </a:r>
              <a:endParaRPr>
                <a:solidFill>
                  <a:srgbClr val="FFFFFF"/>
                </a:solidFill>
              </a:endParaRPr>
            </a:p>
            <a:p>
              <a:pPr defTabSz="1219200">
                <a:defRPr sz="2200">
                  <a:solidFill>
                    <a:srgbClr val="FFFFFF"/>
                  </a:solidFill>
                  <a:latin typeface="Segoe WP"/>
                  <a:ea typeface="Segoe WP"/>
                  <a:cs typeface="Segoe WP"/>
                  <a:sym typeface="Segoe WP"/>
                </a:defRPr>
              </a:pPr>
              <a:r>
                <a:t>Doe</a:t>
              </a:r>
            </a:p>
            <a:p>
              <a:pPr defTabSz="1219200">
                <a:defRPr sz="2200">
                  <a:solidFill>
                    <a:srgbClr val="FFFFFF"/>
                  </a:solidFill>
                  <a:latin typeface="Segoe WP"/>
                  <a:ea typeface="Segoe WP"/>
                  <a:cs typeface="Segoe WP"/>
                  <a:sym typeface="Segoe WP"/>
                </a:defRPr>
              </a:pPr>
            </a:p>
            <a:p>
              <a:pPr defTabSz="1219200">
                <a:defRPr sz="1400">
                  <a:solidFill>
                    <a:srgbClr val="FFC000"/>
                  </a:solidFill>
                  <a:latin typeface="Segoe WP"/>
                  <a:ea typeface="Segoe WP"/>
                  <a:cs typeface="Segoe WP"/>
                  <a:sym typeface="Segoe WP"/>
                </a:defRPr>
              </a:pPr>
              <a:r>
                <a:t>Date of birth</a:t>
              </a:r>
            </a:p>
            <a:p>
              <a:pPr defTabSz="1219200">
                <a:defRPr sz="2200">
                  <a:solidFill>
                    <a:srgbClr val="FFFFFF"/>
                  </a:solidFill>
                  <a:latin typeface="Segoe WP"/>
                  <a:ea typeface="Segoe WP"/>
                  <a:cs typeface="Segoe WP"/>
                  <a:sym typeface="Segoe WP"/>
                </a:defRPr>
              </a:pPr>
              <a:r>
                <a:t>12/07/1989</a:t>
              </a:r>
            </a:p>
          </p:txBody>
        </p:sp>
      </p:grpSp>
      <p:sp>
        <p:nvSpPr>
          <p:cNvPr id="580" name="Shape 580"/>
          <p:cNvSpPr/>
          <p:nvPr/>
        </p:nvSpPr>
        <p:spPr>
          <a:xfrm flipH="1" flipV="1">
            <a:off x="1514723" y="2852936"/>
            <a:ext cx="4209405" cy="180020"/>
          </a:xfrm>
          <a:prstGeom prst="line">
            <a:avLst/>
          </a:prstGeom>
          <a:ln w="25400">
            <a:solidFill>
              <a:srgbClr val="BE4B48"/>
            </a:solidFill>
            <a:tailEnd type="triangle"/>
          </a:ln>
        </p:spPr>
        <p:txBody>
          <a:bodyPr lIns="45719" rIns="45719"/>
          <a:lstStyle/>
          <a:p>
            <a:pPr defTabSz="1219200">
              <a:defRPr sz="2200"/>
            </a:pPr>
          </a:p>
        </p:txBody>
      </p:sp>
      <p:sp>
        <p:nvSpPr>
          <p:cNvPr id="581" name="Shape 581"/>
          <p:cNvSpPr/>
          <p:nvPr/>
        </p:nvSpPr>
        <p:spPr>
          <a:xfrm flipH="1" flipV="1">
            <a:off x="1514723" y="3573016"/>
            <a:ext cx="4209405" cy="260413"/>
          </a:xfrm>
          <a:prstGeom prst="line">
            <a:avLst/>
          </a:prstGeom>
          <a:ln w="25400">
            <a:solidFill>
              <a:srgbClr val="BE4B48"/>
            </a:solidFill>
            <a:tailEnd type="triangle"/>
          </a:ln>
        </p:spPr>
        <p:txBody>
          <a:bodyPr lIns="45719" rIns="45719"/>
          <a:lstStyle/>
          <a:p>
            <a:pPr defTabSz="1219200">
              <a:defRPr sz="2200"/>
            </a:pPr>
          </a:p>
        </p:txBody>
      </p:sp>
      <p:sp>
        <p:nvSpPr>
          <p:cNvPr id="582" name="Shape 582"/>
          <p:cNvSpPr/>
          <p:nvPr/>
        </p:nvSpPr>
        <p:spPr>
          <a:xfrm flipH="1" flipV="1">
            <a:off x="2123727" y="4293096"/>
            <a:ext cx="3600401" cy="360040"/>
          </a:xfrm>
          <a:prstGeom prst="line">
            <a:avLst/>
          </a:prstGeom>
          <a:ln w="25400">
            <a:solidFill>
              <a:srgbClr val="BE4B48"/>
            </a:solidFill>
            <a:tailEnd type="triangle"/>
          </a:ln>
        </p:spPr>
        <p:txBody>
          <a:bodyPr lIns="45719" rIns="45719"/>
          <a:lstStyle/>
          <a:p>
            <a:pPr defTabSz="1219200">
              <a:defRPr sz="22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5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5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5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5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5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0" dur="5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5" dur="5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76" grpId="5"/>
      <p:bldP build="whole" bldLvl="1" animBg="1" rev="0" advAuto="0" spid="581" grpId="8"/>
      <p:bldP build="whole" bldLvl="1" animBg="1" rev="0" advAuto="0" spid="580" grpId="7"/>
      <p:bldP build="whole" bldLvl="1" animBg="1" rev="0" advAuto="0" spid="579" grpId="6"/>
      <p:bldP build="whole" bldLvl="1" animBg="1" rev="0" advAuto="0" spid="566" grpId="1"/>
      <p:bldP build="whole" bldLvl="1" animBg="1" rev="0" advAuto="0" spid="569" grpId="2"/>
      <p:bldP build="whole" bldLvl="1" animBg="1" rev="0" advAuto="0" spid="572" grpId="3"/>
      <p:bldP build="whole" bldLvl="1" animBg="1" rev="0" advAuto="0" spid="575" grpId="4"/>
      <p:bldP build="whole" bldLvl="1" animBg="1" rev="0" advAuto="0" spid="582" grpId="9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UI Syntax</a:t>
            </a:r>
          </a:p>
        </p:txBody>
      </p:sp>
      <p:pic>
        <p:nvPicPr>
          <p:cNvPr id="585" name="image1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39751" y="2204863"/>
            <a:ext cx="3638551" cy="533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86" name="image1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39751" y="3057897"/>
            <a:ext cx="4248151" cy="1019176"/>
          </a:xfrm>
          <a:prstGeom prst="rect">
            <a:avLst/>
          </a:prstGeom>
          <a:ln w="12700">
            <a:miter lim="400000"/>
          </a:ln>
        </p:spPr>
      </p:pic>
      <p:pic>
        <p:nvPicPr>
          <p:cNvPr id="587" name="image19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39751" y="4375372"/>
            <a:ext cx="4667251" cy="1285876"/>
          </a:xfrm>
          <a:prstGeom prst="rect">
            <a:avLst/>
          </a:prstGeom>
          <a:ln w="12700">
            <a:miter lim="400000"/>
          </a:ln>
        </p:spPr>
      </p:pic>
      <p:pic>
        <p:nvPicPr>
          <p:cNvPr id="588" name="image20.jpg" descr="http://finerthings.in/wp-content/uploads/2012/08/Windows8_icon-380x380.jp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69388" y="2111563"/>
            <a:ext cx="720001" cy="72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89" name="image21.jpg" descr="http://www.lifepics.com/images/Content/android-icon.jp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187623" y="3141048"/>
            <a:ext cx="659024" cy="72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90" name="image22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187623" y="4302776"/>
            <a:ext cx="720001" cy="710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5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5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5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5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5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86" grpId="4"/>
      <p:bldP build="whole" bldLvl="1" animBg="1" rev="0" advAuto="0" spid="590" grpId="5"/>
      <p:bldP build="whole" bldLvl="1" animBg="1" rev="0" advAuto="0" spid="585" grpId="2"/>
      <p:bldP build="whole" bldLvl="1" animBg="1" rev="0" advAuto="0" spid="589" grpId="3"/>
      <p:bldP build="whole" bldLvl="1" animBg="1" rev="0" advAuto="0" spid="588" grpId="1"/>
      <p:bldP build="whole" bldLvl="1" animBg="1" rev="0" advAuto="0" spid="587" grpId="6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Two Way Binding</a:t>
            </a:r>
          </a:p>
        </p:txBody>
      </p:sp>
      <p:sp>
        <p:nvSpPr>
          <p:cNvPr id="593" name="Shape 59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grpSp>
        <p:nvGrpSpPr>
          <p:cNvPr id="596" name="Group 596"/>
          <p:cNvGrpSpPr/>
          <p:nvPr/>
        </p:nvGrpSpPr>
        <p:grpSpPr>
          <a:xfrm>
            <a:off x="5436096" y="2060848"/>
            <a:ext cx="2880321" cy="3168353"/>
            <a:chOff x="0" y="0"/>
            <a:chExt cx="2880320" cy="3168351"/>
          </a:xfrm>
        </p:grpSpPr>
        <p:sp>
          <p:nvSpPr>
            <p:cNvPr id="594" name="Shape 594"/>
            <p:cNvSpPr/>
            <p:nvPr/>
          </p:nvSpPr>
          <p:spPr>
            <a:xfrm>
              <a:off x="-1" y="0"/>
              <a:ext cx="2880322" cy="3168352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 defTabSz="1219200">
                <a:defRPr sz="3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95" name="Shape 595"/>
            <p:cNvSpPr/>
            <p:nvPr/>
          </p:nvSpPr>
          <p:spPr>
            <a:xfrm>
              <a:off x="-1" y="0"/>
              <a:ext cx="2880322" cy="972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 defTabSz="1219200">
                <a:defRPr sz="3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PersonViewModel</a:t>
              </a:r>
            </a:p>
          </p:txBody>
        </p:sp>
      </p:grpSp>
      <p:grpSp>
        <p:nvGrpSpPr>
          <p:cNvPr id="599" name="Group 599"/>
          <p:cNvGrpSpPr/>
          <p:nvPr/>
        </p:nvGrpSpPr>
        <p:grpSpPr>
          <a:xfrm>
            <a:off x="5868144" y="2708919"/>
            <a:ext cx="2016225" cy="648073"/>
            <a:chOff x="0" y="0"/>
            <a:chExt cx="2016224" cy="648072"/>
          </a:xfrm>
        </p:grpSpPr>
        <p:sp>
          <p:nvSpPr>
            <p:cNvPr id="597" name="Shape 597"/>
            <p:cNvSpPr/>
            <p:nvPr/>
          </p:nvSpPr>
          <p:spPr>
            <a:xfrm>
              <a:off x="-1" y="-1"/>
              <a:ext cx="2016226" cy="64807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hueOff val="357503"/>
                    <a:satOff val="54545"/>
                    <a:lumOff val="29273"/>
                  </a:schemeClr>
                </a:gs>
                <a:gs pos="35000">
                  <a:srgbClr val="BDD4FF"/>
                </a:gs>
                <a:gs pos="100000">
                  <a:schemeClr val="accent1">
                    <a:hueOff val="418253"/>
                    <a:satOff val="54545"/>
                    <a:lumOff val="42493"/>
                  </a:schemeClr>
                </a:gs>
              </a:gsLst>
              <a:lin ang="16200000" scaled="0"/>
            </a:gradFill>
            <a:ln w="3175" cap="flat">
              <a:solidFill>
                <a:srgbClr val="4A7EBB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9200">
                <a:defRPr sz="2200"/>
              </a:pPr>
            </a:p>
          </p:txBody>
        </p:sp>
        <p:sp>
          <p:nvSpPr>
            <p:cNvPr id="598" name="Shape 598"/>
            <p:cNvSpPr/>
            <p:nvPr/>
          </p:nvSpPr>
          <p:spPr>
            <a:xfrm>
              <a:off x="-1" y="131348"/>
              <a:ext cx="2016226" cy="3853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1219200">
                <a:defRPr sz="2200"/>
              </a:lvl1pPr>
            </a:lstStyle>
            <a:p>
              <a:pPr/>
              <a:r>
                <a:t>FirstName</a:t>
              </a:r>
            </a:p>
          </p:txBody>
        </p:sp>
      </p:grpSp>
      <p:grpSp>
        <p:nvGrpSpPr>
          <p:cNvPr id="602" name="Group 602"/>
          <p:cNvGrpSpPr/>
          <p:nvPr/>
        </p:nvGrpSpPr>
        <p:grpSpPr>
          <a:xfrm>
            <a:off x="5868144" y="3509391"/>
            <a:ext cx="2016225" cy="648074"/>
            <a:chOff x="0" y="0"/>
            <a:chExt cx="2016224" cy="648072"/>
          </a:xfrm>
        </p:grpSpPr>
        <p:sp>
          <p:nvSpPr>
            <p:cNvPr id="600" name="Shape 600"/>
            <p:cNvSpPr/>
            <p:nvPr/>
          </p:nvSpPr>
          <p:spPr>
            <a:xfrm>
              <a:off x="-1" y="-1"/>
              <a:ext cx="2016226" cy="64807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hueOff val="357503"/>
                    <a:satOff val="54545"/>
                    <a:lumOff val="29273"/>
                  </a:schemeClr>
                </a:gs>
                <a:gs pos="35000">
                  <a:srgbClr val="BDD4FF"/>
                </a:gs>
                <a:gs pos="100000">
                  <a:schemeClr val="accent1">
                    <a:hueOff val="418253"/>
                    <a:satOff val="54545"/>
                    <a:lumOff val="42493"/>
                  </a:schemeClr>
                </a:gs>
              </a:gsLst>
              <a:lin ang="16200000" scaled="0"/>
            </a:gradFill>
            <a:ln w="3175" cap="flat">
              <a:solidFill>
                <a:srgbClr val="4A7EBB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9200">
                <a:defRPr sz="2200"/>
              </a:pPr>
            </a:p>
          </p:txBody>
        </p:sp>
        <p:sp>
          <p:nvSpPr>
            <p:cNvPr id="601" name="Shape 601"/>
            <p:cNvSpPr/>
            <p:nvPr/>
          </p:nvSpPr>
          <p:spPr>
            <a:xfrm>
              <a:off x="-1" y="131348"/>
              <a:ext cx="2016226" cy="3853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1219200">
                <a:defRPr sz="2200"/>
              </a:lvl1pPr>
            </a:lstStyle>
            <a:p>
              <a:pPr/>
              <a:r>
                <a:t>LastName</a:t>
              </a:r>
            </a:p>
          </p:txBody>
        </p:sp>
      </p:grpSp>
      <p:grpSp>
        <p:nvGrpSpPr>
          <p:cNvPr id="605" name="Group 605"/>
          <p:cNvGrpSpPr/>
          <p:nvPr/>
        </p:nvGrpSpPr>
        <p:grpSpPr>
          <a:xfrm>
            <a:off x="5868144" y="4293096"/>
            <a:ext cx="2016225" cy="648073"/>
            <a:chOff x="0" y="0"/>
            <a:chExt cx="2016224" cy="648072"/>
          </a:xfrm>
        </p:grpSpPr>
        <p:sp>
          <p:nvSpPr>
            <p:cNvPr id="603" name="Shape 603"/>
            <p:cNvSpPr/>
            <p:nvPr/>
          </p:nvSpPr>
          <p:spPr>
            <a:xfrm>
              <a:off x="-1" y="-1"/>
              <a:ext cx="2016226" cy="64807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hueOff val="357503"/>
                    <a:satOff val="54545"/>
                    <a:lumOff val="29273"/>
                  </a:schemeClr>
                </a:gs>
                <a:gs pos="35000">
                  <a:srgbClr val="BDD4FF"/>
                </a:gs>
                <a:gs pos="100000">
                  <a:schemeClr val="accent1">
                    <a:hueOff val="418253"/>
                    <a:satOff val="54545"/>
                    <a:lumOff val="42493"/>
                  </a:schemeClr>
                </a:gs>
              </a:gsLst>
              <a:lin ang="16200000" scaled="0"/>
            </a:gradFill>
            <a:ln w="3175" cap="flat">
              <a:solidFill>
                <a:srgbClr val="4A7EBB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9200">
                <a:defRPr sz="2200"/>
              </a:pPr>
            </a:p>
          </p:txBody>
        </p:sp>
        <p:sp>
          <p:nvSpPr>
            <p:cNvPr id="604" name="Shape 604"/>
            <p:cNvSpPr/>
            <p:nvPr/>
          </p:nvSpPr>
          <p:spPr>
            <a:xfrm>
              <a:off x="-1" y="131348"/>
              <a:ext cx="2016226" cy="3853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1219200">
                <a:defRPr sz="2200"/>
              </a:lvl1pPr>
            </a:lstStyle>
            <a:p>
              <a:pPr/>
              <a:r>
                <a:t>DateOfBirth</a:t>
              </a:r>
            </a:p>
          </p:txBody>
        </p:sp>
      </p:grpSp>
      <p:pic>
        <p:nvPicPr>
          <p:cNvPr id="606" name="image1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5535" y="1697160"/>
            <a:ext cx="2238376" cy="389572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09" name="Group 609"/>
          <p:cNvGrpSpPr/>
          <p:nvPr/>
        </p:nvGrpSpPr>
        <p:grpSpPr>
          <a:xfrm>
            <a:off x="755575" y="2420887"/>
            <a:ext cx="1584177" cy="2664297"/>
            <a:chOff x="0" y="0"/>
            <a:chExt cx="1584175" cy="2664296"/>
          </a:xfrm>
        </p:grpSpPr>
        <p:sp>
          <p:nvSpPr>
            <p:cNvPr id="607" name="Shape 607"/>
            <p:cNvSpPr/>
            <p:nvPr/>
          </p:nvSpPr>
          <p:spPr>
            <a:xfrm>
              <a:off x="0" y="-1"/>
              <a:ext cx="1584176" cy="2664298"/>
            </a:xfrm>
            <a:prstGeom prst="rect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9200">
                <a:defRPr sz="2200">
                  <a:solidFill>
                    <a:srgbClr val="FFFFFF"/>
                  </a:solidFill>
                  <a:latin typeface="Segoe WP"/>
                  <a:ea typeface="Segoe WP"/>
                  <a:cs typeface="Segoe WP"/>
                  <a:sym typeface="Segoe WP"/>
                </a:defRPr>
              </a:pPr>
            </a:p>
          </p:txBody>
        </p:sp>
        <p:sp>
          <p:nvSpPr>
            <p:cNvPr id="608" name="Shape 608"/>
            <p:cNvSpPr/>
            <p:nvPr/>
          </p:nvSpPr>
          <p:spPr>
            <a:xfrm>
              <a:off x="0" y="-1"/>
              <a:ext cx="1584176" cy="2390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defTabSz="1219200">
                <a:defRPr sz="1400">
                  <a:solidFill>
                    <a:srgbClr val="FFC000"/>
                  </a:solidFill>
                  <a:latin typeface="Segoe WP"/>
                  <a:ea typeface="Segoe WP"/>
                  <a:cs typeface="Segoe WP"/>
                  <a:sym typeface="Segoe WP"/>
                </a:defRPr>
              </a:pPr>
              <a:r>
                <a:t>First Name</a:t>
              </a:r>
              <a:endParaRPr>
                <a:solidFill>
                  <a:srgbClr val="FFFFFF"/>
                </a:solidFill>
              </a:endParaRPr>
            </a:p>
            <a:p>
              <a:pPr defTabSz="1219200">
                <a:defRPr sz="2200">
                  <a:solidFill>
                    <a:srgbClr val="FFFFFF"/>
                  </a:solidFill>
                  <a:latin typeface="Segoe WP"/>
                  <a:ea typeface="Segoe WP"/>
                  <a:cs typeface="Segoe WP"/>
                  <a:sym typeface="Segoe WP"/>
                </a:defRPr>
              </a:pPr>
              <a:r>
                <a:t>Jon</a:t>
              </a:r>
            </a:p>
            <a:p>
              <a:pPr defTabSz="1219200">
                <a:defRPr sz="2200">
                  <a:solidFill>
                    <a:srgbClr val="FFFFFF"/>
                  </a:solidFill>
                  <a:latin typeface="Segoe WP"/>
                  <a:ea typeface="Segoe WP"/>
                  <a:cs typeface="Segoe WP"/>
                  <a:sym typeface="Segoe WP"/>
                </a:defRPr>
              </a:pPr>
            </a:p>
            <a:p>
              <a:pPr defTabSz="1219200">
                <a:defRPr sz="1400">
                  <a:solidFill>
                    <a:srgbClr val="FFC000"/>
                  </a:solidFill>
                  <a:latin typeface="Segoe WP"/>
                  <a:ea typeface="Segoe WP"/>
                  <a:cs typeface="Segoe WP"/>
                  <a:sym typeface="Segoe WP"/>
                </a:defRPr>
              </a:pPr>
              <a:r>
                <a:t>Last Name</a:t>
              </a:r>
              <a:endParaRPr>
                <a:solidFill>
                  <a:srgbClr val="FFFFFF"/>
                </a:solidFill>
              </a:endParaRPr>
            </a:p>
            <a:p>
              <a:pPr defTabSz="1219200">
                <a:defRPr sz="2200">
                  <a:solidFill>
                    <a:srgbClr val="FFFFFF"/>
                  </a:solidFill>
                  <a:latin typeface="Segoe WP"/>
                  <a:ea typeface="Segoe WP"/>
                  <a:cs typeface="Segoe WP"/>
                  <a:sym typeface="Segoe WP"/>
                </a:defRPr>
              </a:pPr>
              <a:r>
                <a:t>Doe</a:t>
              </a:r>
            </a:p>
            <a:p>
              <a:pPr defTabSz="1219200">
                <a:defRPr sz="2200">
                  <a:solidFill>
                    <a:srgbClr val="FFFFFF"/>
                  </a:solidFill>
                  <a:latin typeface="Segoe WP"/>
                  <a:ea typeface="Segoe WP"/>
                  <a:cs typeface="Segoe WP"/>
                  <a:sym typeface="Segoe WP"/>
                </a:defRPr>
              </a:pPr>
            </a:p>
            <a:p>
              <a:pPr defTabSz="1219200">
                <a:defRPr sz="1400">
                  <a:solidFill>
                    <a:srgbClr val="FFC000"/>
                  </a:solidFill>
                  <a:latin typeface="Segoe WP"/>
                  <a:ea typeface="Segoe WP"/>
                  <a:cs typeface="Segoe WP"/>
                  <a:sym typeface="Segoe WP"/>
                </a:defRPr>
              </a:pPr>
              <a:r>
                <a:t>Date of birth</a:t>
              </a:r>
            </a:p>
            <a:p>
              <a:pPr defTabSz="1219200">
                <a:defRPr sz="2200">
                  <a:solidFill>
                    <a:srgbClr val="FFFFFF"/>
                  </a:solidFill>
                  <a:latin typeface="Segoe WP"/>
                  <a:ea typeface="Segoe WP"/>
                  <a:cs typeface="Segoe WP"/>
                  <a:sym typeface="Segoe WP"/>
                </a:defRPr>
              </a:pPr>
              <a:r>
                <a:t>12/07/1989</a:t>
              </a:r>
            </a:p>
          </p:txBody>
        </p:sp>
      </p:grpSp>
      <p:sp>
        <p:nvSpPr>
          <p:cNvPr id="610" name="Shape 610"/>
          <p:cNvSpPr/>
          <p:nvPr/>
        </p:nvSpPr>
        <p:spPr>
          <a:xfrm>
            <a:off x="755575" y="2690917"/>
            <a:ext cx="1584177" cy="252001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lIns="45719" rIns="45719" anchor="ctr"/>
          <a:lstStyle/>
          <a:p>
            <a:pPr algn="ctr" defTabSz="1219200">
              <a:defRPr sz="2200"/>
            </a:pPr>
          </a:p>
        </p:txBody>
      </p:sp>
      <p:sp>
        <p:nvSpPr>
          <p:cNvPr id="611" name="Shape 611"/>
          <p:cNvSpPr/>
          <p:nvPr/>
        </p:nvSpPr>
        <p:spPr>
          <a:xfrm flipH="1" flipV="1">
            <a:off x="1514723" y="2852936"/>
            <a:ext cx="4209405" cy="180020"/>
          </a:xfrm>
          <a:prstGeom prst="line">
            <a:avLst/>
          </a:prstGeom>
          <a:ln w="25400">
            <a:solidFill>
              <a:srgbClr val="BE4B48"/>
            </a:solidFill>
            <a:headEnd type="triangle"/>
            <a:tailEnd type="triangle"/>
          </a:ln>
        </p:spPr>
        <p:txBody>
          <a:bodyPr lIns="45719" rIns="45719"/>
          <a:lstStyle/>
          <a:p>
            <a:pPr defTabSz="1219200">
              <a:defRPr sz="2200"/>
            </a:pPr>
          </a:p>
        </p:txBody>
      </p:sp>
      <p:sp>
        <p:nvSpPr>
          <p:cNvPr id="612" name="Shape 612"/>
          <p:cNvSpPr/>
          <p:nvPr/>
        </p:nvSpPr>
        <p:spPr>
          <a:xfrm flipH="1" flipV="1">
            <a:off x="1514723" y="3573016"/>
            <a:ext cx="4209405" cy="260413"/>
          </a:xfrm>
          <a:prstGeom prst="line">
            <a:avLst/>
          </a:prstGeom>
          <a:ln w="25400">
            <a:solidFill>
              <a:srgbClr val="BE4B48"/>
            </a:solidFill>
            <a:headEnd type="triangle"/>
            <a:tailEnd type="triangle"/>
          </a:ln>
        </p:spPr>
        <p:txBody>
          <a:bodyPr lIns="45719" rIns="45719"/>
          <a:lstStyle/>
          <a:p>
            <a:pPr defTabSz="1219200">
              <a:defRPr sz="2200"/>
            </a:pPr>
          </a:p>
        </p:txBody>
      </p:sp>
      <p:sp>
        <p:nvSpPr>
          <p:cNvPr id="613" name="Shape 613"/>
          <p:cNvSpPr/>
          <p:nvPr/>
        </p:nvSpPr>
        <p:spPr>
          <a:xfrm flipH="1" flipV="1">
            <a:off x="2123727" y="4293096"/>
            <a:ext cx="3600401" cy="360040"/>
          </a:xfrm>
          <a:prstGeom prst="line">
            <a:avLst/>
          </a:prstGeom>
          <a:ln w="25400">
            <a:solidFill>
              <a:srgbClr val="BE4B48"/>
            </a:solidFill>
            <a:headEnd type="triangle"/>
            <a:tailEnd type="triangle"/>
          </a:ln>
        </p:spPr>
        <p:txBody>
          <a:bodyPr lIns="45719" rIns="45719"/>
          <a:lstStyle/>
          <a:p>
            <a:pPr defTabSz="1219200">
              <a:defRPr sz="2200"/>
            </a:pPr>
          </a:p>
        </p:txBody>
      </p:sp>
      <p:sp>
        <p:nvSpPr>
          <p:cNvPr id="614" name="Shape 614"/>
          <p:cNvSpPr/>
          <p:nvPr/>
        </p:nvSpPr>
        <p:spPr>
          <a:xfrm>
            <a:off x="755575" y="3410997"/>
            <a:ext cx="1584177" cy="252001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lIns="45719" rIns="45719" anchor="ctr"/>
          <a:lstStyle/>
          <a:p>
            <a:pPr algn="ctr" defTabSz="1219200">
              <a:defRPr sz="2200"/>
            </a:pPr>
          </a:p>
        </p:txBody>
      </p:sp>
      <p:sp>
        <p:nvSpPr>
          <p:cNvPr id="615" name="Shape 615"/>
          <p:cNvSpPr/>
          <p:nvPr/>
        </p:nvSpPr>
        <p:spPr>
          <a:xfrm>
            <a:off x="749167" y="4131078"/>
            <a:ext cx="1584177" cy="252001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lIns="45719" rIns="45719" anchor="ctr"/>
          <a:lstStyle/>
          <a:p>
            <a:pPr algn="ctr" defTabSz="1219200">
              <a:defRPr sz="22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5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5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5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5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5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4" dur="5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Class="entr" nodeType="after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8" dur="5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Class="entr" nodeType="after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2" dur="5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7" dur="5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clickEffect" presetID="9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2" dur="5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7" dur="5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06" grpId="5"/>
      <p:bldP build="whole" bldLvl="1" animBg="1" rev="0" advAuto="0" spid="599" grpId="2"/>
      <p:bldP build="whole" bldLvl="1" animBg="1" rev="0" advAuto="0" spid="610" grpId="7"/>
      <p:bldP build="whole" bldLvl="1" animBg="1" rev="0" advAuto="0" spid="613" grpId="12"/>
      <p:bldP build="whole" bldLvl="1" animBg="1" rev="0" advAuto="0" spid="605" grpId="4"/>
      <p:bldP build="whole" bldLvl="1" animBg="1" rev="0" advAuto="0" spid="596" grpId="1"/>
      <p:bldP build="whole" bldLvl="1" animBg="1" rev="0" advAuto="0" spid="614" grpId="8"/>
      <p:bldP build="whole" bldLvl="1" animBg="1" rev="0" advAuto="0" spid="609" grpId="6"/>
      <p:bldP build="whole" bldLvl="1" animBg="1" rev="0" advAuto="0" spid="611" grpId="10"/>
      <p:bldP build="whole" bldLvl="1" animBg="1" rev="0" advAuto="0" spid="602" grpId="3"/>
      <p:bldP build="whole" bldLvl="1" animBg="1" rev="0" advAuto="0" spid="615" grpId="9"/>
      <p:bldP build="whole" bldLvl="1" animBg="1" rev="0" advAuto="0" spid="612" grpId="1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Shape 61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UI Syntax</a:t>
            </a:r>
          </a:p>
        </p:txBody>
      </p:sp>
      <p:sp>
        <p:nvSpPr>
          <p:cNvPr id="618" name="Shape 61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619" name="image1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39751" y="3057897"/>
            <a:ext cx="4248151" cy="10191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20" name="image1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39751" y="4375372"/>
            <a:ext cx="4667251" cy="12858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21" name="image2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30920" y="2132855"/>
            <a:ext cx="4905377" cy="504826"/>
          </a:xfrm>
          <a:prstGeom prst="rect">
            <a:avLst/>
          </a:prstGeom>
          <a:ln w="12700">
            <a:miter lim="400000"/>
          </a:ln>
        </p:spPr>
      </p:pic>
      <p:pic>
        <p:nvPicPr>
          <p:cNvPr id="622" name="image20.jpg" descr="http://finerthings.in/wp-content/uploads/2012/08/Windows8_icon-380x380.jp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71599" y="2025268"/>
            <a:ext cx="720001" cy="72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23" name="image21.jpg" descr="http://www.lifepics.com/images/Content/android-icon.jp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43607" y="3141048"/>
            <a:ext cx="659024" cy="72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24" name="image22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043607" y="4302776"/>
            <a:ext cx="720001" cy="710401"/>
          </a:xfrm>
          <a:prstGeom prst="rect">
            <a:avLst/>
          </a:prstGeom>
          <a:ln w="12700">
            <a:miter lim="400000"/>
          </a:ln>
        </p:spPr>
      </p:pic>
      <p:sp>
        <p:nvSpPr>
          <p:cNvPr id="625" name="Shape 625"/>
          <p:cNvSpPr/>
          <p:nvPr/>
        </p:nvSpPr>
        <p:spPr>
          <a:xfrm>
            <a:off x="5364088" y="2276871"/>
            <a:ext cx="1440161" cy="468397"/>
          </a:xfrm>
          <a:prstGeom prst="rect">
            <a:avLst/>
          </a:prstGeom>
          <a:ln w="25400">
            <a:solidFill>
              <a:srgbClr val="FFC000"/>
            </a:solidFill>
          </a:ln>
          <a:effectLst>
            <a:outerShdw sx="100000" sy="100000" kx="0" ky="0" algn="b" rotWithShape="0" blurRad="25400" dist="12700" dir="5400000">
              <a:srgbClr val="000000">
                <a:alpha val="38000"/>
              </a:srgbClr>
            </a:outerShdw>
          </a:effectLst>
        </p:spPr>
        <p:txBody>
          <a:bodyPr lIns="45719" rIns="45719" anchor="ctr"/>
          <a:lstStyle/>
          <a:p>
            <a:pPr algn="ctr" defTabSz="1219200">
              <a:defRPr sz="22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5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500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5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500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5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4" dur="5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23" grpId="3"/>
      <p:bldP build="whole" bldLvl="1" animBg="1" rev="0" advAuto="0" spid="621" grpId="2"/>
      <p:bldP build="whole" bldLvl="1" animBg="1" rev="0" advAuto="0" spid="619" grpId="4"/>
      <p:bldP build="whole" bldLvl="1" animBg="1" rev="0" advAuto="0" spid="620" grpId="6"/>
      <p:bldP build="whole" bldLvl="1" animBg="1" rev="0" advAuto="0" spid="625" grpId="7"/>
      <p:bldP build="whole" bldLvl="1" animBg="1" rev="0" advAuto="0" spid="622" grpId="1"/>
      <p:bldP build="whole" bldLvl="1" animBg="1" rev="0" advAuto="0" spid="624" grpId="5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Value Conversion</a:t>
            </a:r>
          </a:p>
        </p:txBody>
      </p:sp>
      <p:sp>
        <p:nvSpPr>
          <p:cNvPr id="628" name="Shape 62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grpSp>
        <p:nvGrpSpPr>
          <p:cNvPr id="631" name="Group 631"/>
          <p:cNvGrpSpPr/>
          <p:nvPr/>
        </p:nvGrpSpPr>
        <p:grpSpPr>
          <a:xfrm>
            <a:off x="5436096" y="2060848"/>
            <a:ext cx="2880321" cy="3168353"/>
            <a:chOff x="0" y="0"/>
            <a:chExt cx="2880320" cy="3168351"/>
          </a:xfrm>
        </p:grpSpPr>
        <p:sp>
          <p:nvSpPr>
            <p:cNvPr id="629" name="Shape 629"/>
            <p:cNvSpPr/>
            <p:nvPr/>
          </p:nvSpPr>
          <p:spPr>
            <a:xfrm>
              <a:off x="-1" y="0"/>
              <a:ext cx="2880322" cy="3168352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 defTabSz="1219200">
                <a:defRPr sz="3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30" name="Shape 630"/>
            <p:cNvSpPr/>
            <p:nvPr/>
          </p:nvSpPr>
          <p:spPr>
            <a:xfrm>
              <a:off x="-1" y="0"/>
              <a:ext cx="2880322" cy="972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 defTabSz="1219200">
                <a:defRPr sz="3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PersonViewModel</a:t>
              </a:r>
            </a:p>
          </p:txBody>
        </p:sp>
      </p:grpSp>
      <p:grpSp>
        <p:nvGrpSpPr>
          <p:cNvPr id="634" name="Group 634"/>
          <p:cNvGrpSpPr/>
          <p:nvPr/>
        </p:nvGrpSpPr>
        <p:grpSpPr>
          <a:xfrm>
            <a:off x="5868144" y="2708919"/>
            <a:ext cx="2016225" cy="648073"/>
            <a:chOff x="0" y="0"/>
            <a:chExt cx="2016224" cy="648072"/>
          </a:xfrm>
        </p:grpSpPr>
        <p:sp>
          <p:nvSpPr>
            <p:cNvPr id="632" name="Shape 632"/>
            <p:cNvSpPr/>
            <p:nvPr/>
          </p:nvSpPr>
          <p:spPr>
            <a:xfrm>
              <a:off x="-1" y="-1"/>
              <a:ext cx="2016226" cy="64807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hueOff val="357503"/>
                    <a:satOff val="54545"/>
                    <a:lumOff val="29273"/>
                  </a:schemeClr>
                </a:gs>
                <a:gs pos="35000">
                  <a:srgbClr val="BDD4FF"/>
                </a:gs>
                <a:gs pos="100000">
                  <a:schemeClr val="accent1">
                    <a:hueOff val="418253"/>
                    <a:satOff val="54545"/>
                    <a:lumOff val="42493"/>
                  </a:schemeClr>
                </a:gs>
              </a:gsLst>
              <a:lin ang="16200000" scaled="0"/>
            </a:gradFill>
            <a:ln w="3175" cap="flat">
              <a:solidFill>
                <a:srgbClr val="4A7EBB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9200">
                <a:defRPr sz="2200"/>
              </a:pPr>
            </a:p>
          </p:txBody>
        </p:sp>
        <p:sp>
          <p:nvSpPr>
            <p:cNvPr id="633" name="Shape 633"/>
            <p:cNvSpPr/>
            <p:nvPr/>
          </p:nvSpPr>
          <p:spPr>
            <a:xfrm>
              <a:off x="-1" y="131348"/>
              <a:ext cx="2016226" cy="3853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1219200">
                <a:defRPr sz="2200"/>
              </a:lvl1pPr>
            </a:lstStyle>
            <a:p>
              <a:pPr/>
              <a:r>
                <a:t>FirstName</a:t>
              </a:r>
            </a:p>
          </p:txBody>
        </p:sp>
      </p:grpSp>
      <p:grpSp>
        <p:nvGrpSpPr>
          <p:cNvPr id="637" name="Group 637"/>
          <p:cNvGrpSpPr/>
          <p:nvPr/>
        </p:nvGrpSpPr>
        <p:grpSpPr>
          <a:xfrm>
            <a:off x="5868144" y="3509391"/>
            <a:ext cx="2016225" cy="648074"/>
            <a:chOff x="0" y="0"/>
            <a:chExt cx="2016224" cy="648072"/>
          </a:xfrm>
        </p:grpSpPr>
        <p:sp>
          <p:nvSpPr>
            <p:cNvPr id="635" name="Shape 635"/>
            <p:cNvSpPr/>
            <p:nvPr/>
          </p:nvSpPr>
          <p:spPr>
            <a:xfrm>
              <a:off x="-1" y="-1"/>
              <a:ext cx="2016226" cy="64807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hueOff val="357503"/>
                    <a:satOff val="54545"/>
                    <a:lumOff val="29273"/>
                  </a:schemeClr>
                </a:gs>
                <a:gs pos="35000">
                  <a:srgbClr val="BDD4FF"/>
                </a:gs>
                <a:gs pos="100000">
                  <a:schemeClr val="accent1">
                    <a:hueOff val="418253"/>
                    <a:satOff val="54545"/>
                    <a:lumOff val="42493"/>
                  </a:schemeClr>
                </a:gs>
              </a:gsLst>
              <a:lin ang="16200000" scaled="0"/>
            </a:gradFill>
            <a:ln w="3175" cap="flat">
              <a:solidFill>
                <a:srgbClr val="4A7EBB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9200">
                <a:defRPr sz="2200"/>
              </a:pPr>
            </a:p>
          </p:txBody>
        </p:sp>
        <p:sp>
          <p:nvSpPr>
            <p:cNvPr id="636" name="Shape 636"/>
            <p:cNvSpPr/>
            <p:nvPr/>
          </p:nvSpPr>
          <p:spPr>
            <a:xfrm>
              <a:off x="-1" y="131348"/>
              <a:ext cx="2016226" cy="3853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1219200">
                <a:defRPr sz="2200"/>
              </a:lvl1pPr>
            </a:lstStyle>
            <a:p>
              <a:pPr/>
              <a:r>
                <a:t>LastName</a:t>
              </a:r>
            </a:p>
          </p:txBody>
        </p:sp>
      </p:grpSp>
      <p:grpSp>
        <p:nvGrpSpPr>
          <p:cNvPr id="640" name="Group 640"/>
          <p:cNvGrpSpPr/>
          <p:nvPr/>
        </p:nvGrpSpPr>
        <p:grpSpPr>
          <a:xfrm>
            <a:off x="5868144" y="4293096"/>
            <a:ext cx="2016225" cy="648073"/>
            <a:chOff x="0" y="0"/>
            <a:chExt cx="2016224" cy="648072"/>
          </a:xfrm>
        </p:grpSpPr>
        <p:sp>
          <p:nvSpPr>
            <p:cNvPr id="638" name="Shape 638"/>
            <p:cNvSpPr/>
            <p:nvPr/>
          </p:nvSpPr>
          <p:spPr>
            <a:xfrm>
              <a:off x="-1" y="-1"/>
              <a:ext cx="2016226" cy="64807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hueOff val="357503"/>
                    <a:satOff val="54545"/>
                    <a:lumOff val="29273"/>
                  </a:schemeClr>
                </a:gs>
                <a:gs pos="35000">
                  <a:srgbClr val="BDD4FF"/>
                </a:gs>
                <a:gs pos="100000">
                  <a:schemeClr val="accent1">
                    <a:hueOff val="418253"/>
                    <a:satOff val="54545"/>
                    <a:lumOff val="42493"/>
                  </a:schemeClr>
                </a:gs>
              </a:gsLst>
              <a:lin ang="16200000" scaled="0"/>
            </a:gradFill>
            <a:ln w="3175" cap="flat">
              <a:solidFill>
                <a:srgbClr val="4A7EBB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9200">
                <a:defRPr sz="2200"/>
              </a:pPr>
            </a:p>
          </p:txBody>
        </p:sp>
        <p:sp>
          <p:nvSpPr>
            <p:cNvPr id="639" name="Shape 639"/>
            <p:cNvSpPr/>
            <p:nvPr/>
          </p:nvSpPr>
          <p:spPr>
            <a:xfrm>
              <a:off x="-1" y="131348"/>
              <a:ext cx="2016226" cy="3853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1219200">
                <a:defRPr sz="2200"/>
              </a:lvl1pPr>
            </a:lstStyle>
            <a:p>
              <a:pPr/>
              <a:r>
                <a:t>DateOfBirth</a:t>
              </a:r>
            </a:p>
          </p:txBody>
        </p:sp>
      </p:grpSp>
      <p:pic>
        <p:nvPicPr>
          <p:cNvPr id="641" name="image1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5535" y="1697160"/>
            <a:ext cx="2238376" cy="389572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44" name="Group 644"/>
          <p:cNvGrpSpPr/>
          <p:nvPr/>
        </p:nvGrpSpPr>
        <p:grpSpPr>
          <a:xfrm>
            <a:off x="755575" y="2420887"/>
            <a:ext cx="1584177" cy="2664297"/>
            <a:chOff x="0" y="0"/>
            <a:chExt cx="1584175" cy="2664296"/>
          </a:xfrm>
        </p:grpSpPr>
        <p:sp>
          <p:nvSpPr>
            <p:cNvPr id="642" name="Shape 642"/>
            <p:cNvSpPr/>
            <p:nvPr/>
          </p:nvSpPr>
          <p:spPr>
            <a:xfrm>
              <a:off x="0" y="-1"/>
              <a:ext cx="1584176" cy="2664298"/>
            </a:xfrm>
            <a:prstGeom prst="rect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9200">
                <a:defRPr sz="2200">
                  <a:solidFill>
                    <a:srgbClr val="FFFFFF"/>
                  </a:solidFill>
                  <a:latin typeface="Segoe WP"/>
                  <a:ea typeface="Segoe WP"/>
                  <a:cs typeface="Segoe WP"/>
                  <a:sym typeface="Segoe WP"/>
                </a:defRPr>
              </a:pPr>
            </a:p>
          </p:txBody>
        </p:sp>
        <p:sp>
          <p:nvSpPr>
            <p:cNvPr id="643" name="Shape 643"/>
            <p:cNvSpPr/>
            <p:nvPr/>
          </p:nvSpPr>
          <p:spPr>
            <a:xfrm>
              <a:off x="0" y="-1"/>
              <a:ext cx="1584176" cy="2390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defTabSz="1219200">
                <a:defRPr sz="1400">
                  <a:solidFill>
                    <a:srgbClr val="FFC000"/>
                  </a:solidFill>
                  <a:latin typeface="Segoe WP"/>
                  <a:ea typeface="Segoe WP"/>
                  <a:cs typeface="Segoe WP"/>
                  <a:sym typeface="Segoe WP"/>
                </a:defRPr>
              </a:pPr>
              <a:r>
                <a:t>First Name</a:t>
              </a:r>
              <a:endParaRPr>
                <a:solidFill>
                  <a:srgbClr val="FFFFFF"/>
                </a:solidFill>
              </a:endParaRPr>
            </a:p>
            <a:p>
              <a:pPr defTabSz="1219200">
                <a:defRPr sz="2200">
                  <a:solidFill>
                    <a:srgbClr val="FFFFFF"/>
                  </a:solidFill>
                  <a:latin typeface="Segoe WP"/>
                  <a:ea typeface="Segoe WP"/>
                  <a:cs typeface="Segoe WP"/>
                  <a:sym typeface="Segoe WP"/>
                </a:defRPr>
              </a:pPr>
              <a:r>
                <a:t>Jon</a:t>
              </a:r>
            </a:p>
            <a:p>
              <a:pPr defTabSz="1219200">
                <a:defRPr sz="2200">
                  <a:solidFill>
                    <a:srgbClr val="FFFFFF"/>
                  </a:solidFill>
                  <a:latin typeface="Segoe WP"/>
                  <a:ea typeface="Segoe WP"/>
                  <a:cs typeface="Segoe WP"/>
                  <a:sym typeface="Segoe WP"/>
                </a:defRPr>
              </a:pPr>
            </a:p>
            <a:p>
              <a:pPr defTabSz="1219200">
                <a:defRPr sz="1400">
                  <a:solidFill>
                    <a:srgbClr val="FFC000"/>
                  </a:solidFill>
                  <a:latin typeface="Segoe WP"/>
                  <a:ea typeface="Segoe WP"/>
                  <a:cs typeface="Segoe WP"/>
                  <a:sym typeface="Segoe WP"/>
                </a:defRPr>
              </a:pPr>
              <a:r>
                <a:t>Last Name</a:t>
              </a:r>
              <a:endParaRPr>
                <a:solidFill>
                  <a:srgbClr val="FFFFFF"/>
                </a:solidFill>
              </a:endParaRPr>
            </a:p>
            <a:p>
              <a:pPr defTabSz="1219200">
                <a:defRPr sz="2200">
                  <a:solidFill>
                    <a:srgbClr val="FFFFFF"/>
                  </a:solidFill>
                  <a:latin typeface="Segoe WP"/>
                  <a:ea typeface="Segoe WP"/>
                  <a:cs typeface="Segoe WP"/>
                  <a:sym typeface="Segoe WP"/>
                </a:defRPr>
              </a:pPr>
              <a:r>
                <a:t>Doe</a:t>
              </a:r>
            </a:p>
            <a:p>
              <a:pPr defTabSz="1219200">
                <a:defRPr sz="2200">
                  <a:solidFill>
                    <a:srgbClr val="FFFFFF"/>
                  </a:solidFill>
                  <a:latin typeface="Segoe WP"/>
                  <a:ea typeface="Segoe WP"/>
                  <a:cs typeface="Segoe WP"/>
                  <a:sym typeface="Segoe WP"/>
                </a:defRPr>
              </a:pPr>
            </a:p>
            <a:p>
              <a:pPr defTabSz="1219200">
                <a:defRPr sz="1400">
                  <a:solidFill>
                    <a:srgbClr val="FFC000"/>
                  </a:solidFill>
                  <a:latin typeface="Segoe WP"/>
                  <a:ea typeface="Segoe WP"/>
                  <a:cs typeface="Segoe WP"/>
                  <a:sym typeface="Segoe WP"/>
                </a:defRPr>
              </a:pPr>
              <a:r>
                <a:t>Age</a:t>
              </a:r>
            </a:p>
            <a:p>
              <a:pPr defTabSz="1219200">
                <a:defRPr sz="2200">
                  <a:solidFill>
                    <a:srgbClr val="FFFFFF"/>
                  </a:solidFill>
                  <a:latin typeface="Segoe WP"/>
                  <a:ea typeface="Segoe WP"/>
                  <a:cs typeface="Segoe WP"/>
                  <a:sym typeface="Segoe WP"/>
                </a:defRPr>
              </a:pPr>
              <a:r>
                <a:t>24</a:t>
              </a:r>
            </a:p>
          </p:txBody>
        </p:sp>
      </p:grpSp>
      <p:sp>
        <p:nvSpPr>
          <p:cNvPr id="645" name="Shape 645"/>
          <p:cNvSpPr/>
          <p:nvPr/>
        </p:nvSpPr>
        <p:spPr>
          <a:xfrm flipH="1" flipV="1">
            <a:off x="1514723" y="2852936"/>
            <a:ext cx="4209405" cy="180020"/>
          </a:xfrm>
          <a:prstGeom prst="line">
            <a:avLst/>
          </a:prstGeom>
          <a:ln w="25400">
            <a:solidFill>
              <a:srgbClr val="BE4B48"/>
            </a:solidFill>
            <a:tailEnd type="triangle"/>
          </a:ln>
        </p:spPr>
        <p:txBody>
          <a:bodyPr lIns="45719" rIns="45719"/>
          <a:lstStyle/>
          <a:p>
            <a:pPr defTabSz="1219200">
              <a:defRPr sz="2200"/>
            </a:pPr>
          </a:p>
        </p:txBody>
      </p:sp>
      <p:sp>
        <p:nvSpPr>
          <p:cNvPr id="646" name="Shape 646"/>
          <p:cNvSpPr/>
          <p:nvPr/>
        </p:nvSpPr>
        <p:spPr>
          <a:xfrm flipH="1" flipV="1">
            <a:off x="1514723" y="3573016"/>
            <a:ext cx="4209405" cy="260413"/>
          </a:xfrm>
          <a:prstGeom prst="line">
            <a:avLst/>
          </a:prstGeom>
          <a:ln w="25400">
            <a:solidFill>
              <a:srgbClr val="BE4B48"/>
            </a:solidFill>
            <a:tailEnd type="triangle"/>
          </a:ln>
        </p:spPr>
        <p:txBody>
          <a:bodyPr lIns="45719" rIns="45719"/>
          <a:lstStyle/>
          <a:p>
            <a:pPr defTabSz="1219200">
              <a:defRPr sz="2200"/>
            </a:pPr>
          </a:p>
        </p:txBody>
      </p:sp>
      <p:sp>
        <p:nvSpPr>
          <p:cNvPr id="647" name="Shape 647"/>
          <p:cNvSpPr/>
          <p:nvPr/>
        </p:nvSpPr>
        <p:spPr>
          <a:xfrm flipH="1" flipV="1">
            <a:off x="1514723" y="4293095"/>
            <a:ext cx="4209405" cy="360042"/>
          </a:xfrm>
          <a:prstGeom prst="line">
            <a:avLst/>
          </a:prstGeom>
          <a:ln w="25400">
            <a:solidFill>
              <a:srgbClr val="BE4B48"/>
            </a:solidFill>
            <a:tailEnd type="triangle"/>
          </a:ln>
        </p:spPr>
        <p:txBody>
          <a:bodyPr lIns="45719" rIns="45719"/>
          <a:lstStyle/>
          <a:p>
            <a:pPr defTabSz="1219200">
              <a:defRPr sz="2200"/>
            </a:pPr>
          </a:p>
        </p:txBody>
      </p:sp>
      <p:sp>
        <p:nvSpPr>
          <p:cNvPr id="648" name="Shape 648"/>
          <p:cNvSpPr/>
          <p:nvPr/>
        </p:nvSpPr>
        <p:spPr>
          <a:xfrm>
            <a:off x="2915816" y="4473116"/>
            <a:ext cx="2068672" cy="385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1219200">
              <a:defRPr sz="2200"/>
            </a:lvl1pPr>
          </a:lstStyle>
          <a:p>
            <a:pPr/>
            <a:r>
              <a:t>“Age” Conversion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5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500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50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5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5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500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0" dur="5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5" dur="5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Class="entr" nodeType="after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9" dur="5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31" grpId="1"/>
      <p:bldP build="whole" bldLvl="1" animBg="1" rev="0" advAuto="0" spid="645" grpId="7"/>
      <p:bldP build="whole" bldLvl="1" animBg="1" rev="0" advAuto="0" spid="640" grpId="4"/>
      <p:bldP build="whole" bldLvl="1" animBg="1" rev="0" advAuto="0" spid="647" grpId="9"/>
      <p:bldP build="whole" bldLvl="1" animBg="1" rev="0" advAuto="0" spid="637" grpId="3"/>
      <p:bldP build="whole" bldLvl="1" animBg="1" rev="0" advAuto="0" spid="641" grpId="5"/>
      <p:bldP build="whole" bldLvl="1" animBg="1" rev="0" advAuto="0" spid="644" grpId="6"/>
      <p:bldP build="whole" bldLvl="1" animBg="1" rev="0" advAuto="0" spid="634" grpId="2"/>
      <p:bldP build="whole" bldLvl="1" animBg="1" rev="0" advAuto="0" spid="646" grpId="8"/>
      <p:bldP build="whole" bldLvl="1" animBg="1" rev="0" advAuto="0" spid="648" grpId="1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Shape 6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IMvxValueConverter</a:t>
            </a:r>
          </a:p>
        </p:txBody>
      </p:sp>
      <p:pic>
        <p:nvPicPr>
          <p:cNvPr id="651" name="image2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24100" y="1890488"/>
            <a:ext cx="4495800" cy="39147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51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hape 6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AgeValueConverter</a:t>
            </a:r>
          </a:p>
        </p:txBody>
      </p:sp>
      <p:pic>
        <p:nvPicPr>
          <p:cNvPr id="654" name="image2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2439" y="1889348"/>
            <a:ext cx="7620001" cy="3771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54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Shape 6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UI Syntax</a:t>
            </a:r>
          </a:p>
        </p:txBody>
      </p:sp>
      <p:pic>
        <p:nvPicPr>
          <p:cNvPr id="657" name="image2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47985" y="2276871"/>
            <a:ext cx="5695952" cy="1047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658" name="image3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47985" y="3806754"/>
            <a:ext cx="4762502" cy="1457326"/>
          </a:xfrm>
          <a:prstGeom prst="rect">
            <a:avLst/>
          </a:prstGeom>
          <a:ln w="12700">
            <a:miter lim="400000"/>
          </a:ln>
        </p:spPr>
      </p:pic>
      <p:pic>
        <p:nvPicPr>
          <p:cNvPr id="659" name="image21.jpg" descr="http://www.lifepics.com/images/Content/android-icon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44624" y="2420887"/>
            <a:ext cx="659024" cy="72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60" name="image2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55655" y="3789040"/>
            <a:ext cx="720001" cy="710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5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5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5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59" grpId="1"/>
      <p:bldP build="whole" bldLvl="1" animBg="1" rev="0" advAuto="0" spid="658" grpId="4"/>
      <p:bldP build="whole" bldLvl="1" animBg="1" rev="0" advAuto="0" spid="660" grpId="3"/>
      <p:bldP build="whole" bldLvl="1" animBg="1" rev="0" advAuto="0" spid="657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Founded in May 2011</a:t>
            </a:r>
          </a:p>
          <a:p>
            <a:pPr/>
            <a:r>
              <a:t>(now) Owned by Microsoft</a:t>
            </a:r>
          </a:p>
          <a:p>
            <a:pPr/>
            <a:r>
              <a:t>350+ employees*</a:t>
            </a:r>
          </a:p>
          <a:p>
            <a:pPr/>
            <a:r>
              <a:t>15,000+ customers*</a:t>
            </a:r>
          </a:p>
          <a:p>
            <a:pPr/>
            <a:r>
              <a:t>Used by 1,400,000+ developers*</a:t>
            </a:r>
          </a:p>
          <a:p>
            <a:pPr/>
            <a:r>
              <a:t>C# Development for iOS and Android (and WP)</a:t>
            </a:r>
          </a:p>
        </p:txBody>
      </p:sp>
      <p:sp>
        <p:nvSpPr>
          <p:cNvPr id="161" name="Shape 161"/>
          <p:cNvSpPr/>
          <p:nvPr/>
        </p:nvSpPr>
        <p:spPr>
          <a:xfrm>
            <a:off x="5778922" y="6308725"/>
            <a:ext cx="3302532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*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https://www.xamarin.com/about</a:t>
            </a:r>
          </a:p>
        </p:txBody>
      </p:sp>
      <p:pic>
        <p:nvPicPr>
          <p:cNvPr id="162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50755" y="558800"/>
            <a:ext cx="4591200" cy="4591199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Shape 163"/>
          <p:cNvSpPr/>
          <p:nvPr/>
        </p:nvSpPr>
        <p:spPr>
          <a:xfrm>
            <a:off x="-1" y="-1"/>
            <a:ext cx="9144001" cy="601624"/>
          </a:xfrm>
          <a:prstGeom prst="rect">
            <a:avLst/>
          </a:prstGeom>
          <a:solidFill>
            <a:srgbClr val="0F253F">
              <a:alpha val="8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457200"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Xamarin FAQ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hape 6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UI Syntax</a:t>
            </a:r>
          </a:p>
        </p:txBody>
      </p:sp>
      <p:pic>
        <p:nvPicPr>
          <p:cNvPr id="663" name="image2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03647" y="4724374"/>
            <a:ext cx="7067551" cy="504826"/>
          </a:xfrm>
          <a:prstGeom prst="rect">
            <a:avLst/>
          </a:prstGeom>
          <a:ln w="12700">
            <a:miter lim="400000"/>
          </a:ln>
        </p:spPr>
      </p:pic>
      <p:pic>
        <p:nvPicPr>
          <p:cNvPr id="664" name="image2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03647" y="2204863"/>
            <a:ext cx="5143501" cy="10191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65" name="image28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03647" y="3569196"/>
            <a:ext cx="5724527" cy="723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66" name="image20.jpg" descr="http://finerthings.in/wp-content/uploads/2012/08/Windows8_icon-380x380.jp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49388" y="2204863"/>
            <a:ext cx="720001" cy="72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5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5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5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66" grpId="1"/>
      <p:bldP build="whole" bldLvl="1" animBg="1" rev="0" advAuto="0" spid="664" grpId="2"/>
      <p:bldP build="whole" bldLvl="1" animBg="1" rev="0" advAuto="0" spid="663" grpId="4"/>
      <p:bldP build="whole" bldLvl="1" animBg="1" rev="0" advAuto="0" spid="665" grpId="3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Binding Actions</a:t>
            </a:r>
          </a:p>
        </p:txBody>
      </p:sp>
      <p:grpSp>
        <p:nvGrpSpPr>
          <p:cNvPr id="671" name="Group 671"/>
          <p:cNvGrpSpPr/>
          <p:nvPr/>
        </p:nvGrpSpPr>
        <p:grpSpPr>
          <a:xfrm>
            <a:off x="5436096" y="2060848"/>
            <a:ext cx="2880321" cy="3744417"/>
            <a:chOff x="0" y="0"/>
            <a:chExt cx="2880320" cy="3744416"/>
          </a:xfrm>
        </p:grpSpPr>
        <p:sp>
          <p:nvSpPr>
            <p:cNvPr id="669" name="Shape 669"/>
            <p:cNvSpPr/>
            <p:nvPr/>
          </p:nvSpPr>
          <p:spPr>
            <a:xfrm>
              <a:off x="-1" y="-1"/>
              <a:ext cx="2880322" cy="3744418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 defTabSz="1219200">
                <a:defRPr sz="3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70" name="Shape 670"/>
            <p:cNvSpPr/>
            <p:nvPr/>
          </p:nvSpPr>
          <p:spPr>
            <a:xfrm>
              <a:off x="-1" y="-1"/>
              <a:ext cx="2880322" cy="9725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 defTabSz="1219200">
                <a:defRPr sz="3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PersonViewModel</a:t>
              </a:r>
            </a:p>
          </p:txBody>
        </p:sp>
      </p:grpSp>
      <p:grpSp>
        <p:nvGrpSpPr>
          <p:cNvPr id="674" name="Group 674"/>
          <p:cNvGrpSpPr/>
          <p:nvPr/>
        </p:nvGrpSpPr>
        <p:grpSpPr>
          <a:xfrm>
            <a:off x="5868144" y="2708919"/>
            <a:ext cx="2016225" cy="648073"/>
            <a:chOff x="0" y="0"/>
            <a:chExt cx="2016224" cy="648072"/>
          </a:xfrm>
        </p:grpSpPr>
        <p:sp>
          <p:nvSpPr>
            <p:cNvPr id="672" name="Shape 672"/>
            <p:cNvSpPr/>
            <p:nvPr/>
          </p:nvSpPr>
          <p:spPr>
            <a:xfrm>
              <a:off x="-1" y="-1"/>
              <a:ext cx="2016226" cy="64807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hueOff val="357503"/>
                    <a:satOff val="54545"/>
                    <a:lumOff val="29273"/>
                  </a:schemeClr>
                </a:gs>
                <a:gs pos="35000">
                  <a:srgbClr val="BDD4FF"/>
                </a:gs>
                <a:gs pos="100000">
                  <a:schemeClr val="accent1">
                    <a:hueOff val="418253"/>
                    <a:satOff val="54545"/>
                    <a:lumOff val="42493"/>
                  </a:schemeClr>
                </a:gs>
              </a:gsLst>
              <a:lin ang="16200000" scaled="0"/>
            </a:gradFill>
            <a:ln w="3175" cap="flat">
              <a:solidFill>
                <a:srgbClr val="4A7EBB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9200">
                <a:defRPr sz="2200"/>
              </a:pPr>
            </a:p>
          </p:txBody>
        </p:sp>
        <p:sp>
          <p:nvSpPr>
            <p:cNvPr id="673" name="Shape 673"/>
            <p:cNvSpPr/>
            <p:nvPr/>
          </p:nvSpPr>
          <p:spPr>
            <a:xfrm>
              <a:off x="-1" y="131348"/>
              <a:ext cx="2016226" cy="3853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1219200">
                <a:defRPr sz="2200"/>
              </a:lvl1pPr>
            </a:lstStyle>
            <a:p>
              <a:pPr/>
              <a:r>
                <a:t>FirstName</a:t>
              </a:r>
            </a:p>
          </p:txBody>
        </p:sp>
      </p:grpSp>
      <p:grpSp>
        <p:nvGrpSpPr>
          <p:cNvPr id="677" name="Group 677"/>
          <p:cNvGrpSpPr/>
          <p:nvPr/>
        </p:nvGrpSpPr>
        <p:grpSpPr>
          <a:xfrm>
            <a:off x="5868144" y="3509391"/>
            <a:ext cx="2016225" cy="648074"/>
            <a:chOff x="0" y="0"/>
            <a:chExt cx="2016224" cy="648072"/>
          </a:xfrm>
        </p:grpSpPr>
        <p:sp>
          <p:nvSpPr>
            <p:cNvPr id="675" name="Shape 675"/>
            <p:cNvSpPr/>
            <p:nvPr/>
          </p:nvSpPr>
          <p:spPr>
            <a:xfrm>
              <a:off x="-1" y="-1"/>
              <a:ext cx="2016226" cy="64807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hueOff val="357503"/>
                    <a:satOff val="54545"/>
                    <a:lumOff val="29273"/>
                  </a:schemeClr>
                </a:gs>
                <a:gs pos="35000">
                  <a:srgbClr val="BDD4FF"/>
                </a:gs>
                <a:gs pos="100000">
                  <a:schemeClr val="accent1">
                    <a:hueOff val="418253"/>
                    <a:satOff val="54545"/>
                    <a:lumOff val="42493"/>
                  </a:schemeClr>
                </a:gs>
              </a:gsLst>
              <a:lin ang="16200000" scaled="0"/>
            </a:gradFill>
            <a:ln w="3175" cap="flat">
              <a:solidFill>
                <a:srgbClr val="4A7EBB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9200">
                <a:defRPr sz="2200"/>
              </a:pPr>
            </a:p>
          </p:txBody>
        </p:sp>
        <p:sp>
          <p:nvSpPr>
            <p:cNvPr id="676" name="Shape 676"/>
            <p:cNvSpPr/>
            <p:nvPr/>
          </p:nvSpPr>
          <p:spPr>
            <a:xfrm>
              <a:off x="-1" y="131348"/>
              <a:ext cx="2016226" cy="3853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1219200">
                <a:defRPr sz="2200"/>
              </a:lvl1pPr>
            </a:lstStyle>
            <a:p>
              <a:pPr/>
              <a:r>
                <a:t>LastName</a:t>
              </a:r>
            </a:p>
          </p:txBody>
        </p:sp>
      </p:grpSp>
      <p:grpSp>
        <p:nvGrpSpPr>
          <p:cNvPr id="680" name="Group 680"/>
          <p:cNvGrpSpPr/>
          <p:nvPr/>
        </p:nvGrpSpPr>
        <p:grpSpPr>
          <a:xfrm>
            <a:off x="5868144" y="4293096"/>
            <a:ext cx="2016225" cy="648073"/>
            <a:chOff x="0" y="0"/>
            <a:chExt cx="2016224" cy="648072"/>
          </a:xfrm>
        </p:grpSpPr>
        <p:sp>
          <p:nvSpPr>
            <p:cNvPr id="678" name="Shape 678"/>
            <p:cNvSpPr/>
            <p:nvPr/>
          </p:nvSpPr>
          <p:spPr>
            <a:xfrm>
              <a:off x="-1" y="-1"/>
              <a:ext cx="2016226" cy="64807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hueOff val="357503"/>
                    <a:satOff val="54545"/>
                    <a:lumOff val="29273"/>
                  </a:schemeClr>
                </a:gs>
                <a:gs pos="35000">
                  <a:srgbClr val="BDD4FF"/>
                </a:gs>
                <a:gs pos="100000">
                  <a:schemeClr val="accent1">
                    <a:hueOff val="418253"/>
                    <a:satOff val="54545"/>
                    <a:lumOff val="42493"/>
                  </a:schemeClr>
                </a:gs>
              </a:gsLst>
              <a:lin ang="16200000" scaled="0"/>
            </a:gradFill>
            <a:ln w="3175" cap="flat">
              <a:solidFill>
                <a:srgbClr val="4A7EBB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9200">
                <a:defRPr sz="2200"/>
              </a:pPr>
            </a:p>
          </p:txBody>
        </p:sp>
        <p:sp>
          <p:nvSpPr>
            <p:cNvPr id="679" name="Shape 679"/>
            <p:cNvSpPr/>
            <p:nvPr/>
          </p:nvSpPr>
          <p:spPr>
            <a:xfrm>
              <a:off x="-1" y="131348"/>
              <a:ext cx="2016226" cy="3853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1219200">
                <a:defRPr sz="2200"/>
              </a:lvl1pPr>
            </a:lstStyle>
            <a:p>
              <a:pPr/>
              <a:r>
                <a:t>DateOfBirth</a:t>
              </a:r>
            </a:p>
          </p:txBody>
        </p:sp>
      </p:grpSp>
      <p:pic>
        <p:nvPicPr>
          <p:cNvPr id="681" name="image1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5535" y="1697160"/>
            <a:ext cx="2238376" cy="389572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84" name="Group 684"/>
          <p:cNvGrpSpPr/>
          <p:nvPr/>
        </p:nvGrpSpPr>
        <p:grpSpPr>
          <a:xfrm>
            <a:off x="755575" y="2420887"/>
            <a:ext cx="1584177" cy="2664297"/>
            <a:chOff x="0" y="0"/>
            <a:chExt cx="1584175" cy="2664296"/>
          </a:xfrm>
        </p:grpSpPr>
        <p:sp>
          <p:nvSpPr>
            <p:cNvPr id="682" name="Shape 682"/>
            <p:cNvSpPr/>
            <p:nvPr/>
          </p:nvSpPr>
          <p:spPr>
            <a:xfrm>
              <a:off x="0" y="-1"/>
              <a:ext cx="1584176" cy="2664298"/>
            </a:xfrm>
            <a:prstGeom prst="rect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9200">
                <a:defRPr sz="2200">
                  <a:solidFill>
                    <a:srgbClr val="FFFFFF"/>
                  </a:solidFill>
                  <a:latin typeface="Segoe WP"/>
                  <a:ea typeface="Segoe WP"/>
                  <a:cs typeface="Segoe WP"/>
                  <a:sym typeface="Segoe WP"/>
                </a:defRPr>
              </a:pPr>
            </a:p>
          </p:txBody>
        </p:sp>
        <p:sp>
          <p:nvSpPr>
            <p:cNvPr id="683" name="Shape 683"/>
            <p:cNvSpPr/>
            <p:nvPr/>
          </p:nvSpPr>
          <p:spPr>
            <a:xfrm>
              <a:off x="0" y="-1"/>
              <a:ext cx="1584176" cy="2390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defTabSz="1219200">
                <a:defRPr sz="1400">
                  <a:solidFill>
                    <a:srgbClr val="FFC000"/>
                  </a:solidFill>
                  <a:latin typeface="Segoe WP"/>
                  <a:ea typeface="Segoe WP"/>
                  <a:cs typeface="Segoe WP"/>
                  <a:sym typeface="Segoe WP"/>
                </a:defRPr>
              </a:pPr>
              <a:r>
                <a:t>First Name</a:t>
              </a:r>
              <a:endParaRPr>
                <a:solidFill>
                  <a:srgbClr val="FFFFFF"/>
                </a:solidFill>
              </a:endParaRPr>
            </a:p>
            <a:p>
              <a:pPr defTabSz="1219200">
                <a:defRPr sz="2200">
                  <a:solidFill>
                    <a:srgbClr val="FFFFFF"/>
                  </a:solidFill>
                  <a:latin typeface="Segoe WP"/>
                  <a:ea typeface="Segoe WP"/>
                  <a:cs typeface="Segoe WP"/>
                  <a:sym typeface="Segoe WP"/>
                </a:defRPr>
              </a:pPr>
              <a:r>
                <a:t>Jon</a:t>
              </a:r>
            </a:p>
            <a:p>
              <a:pPr defTabSz="1219200">
                <a:defRPr sz="2200">
                  <a:solidFill>
                    <a:srgbClr val="FFFFFF"/>
                  </a:solidFill>
                  <a:latin typeface="Segoe WP"/>
                  <a:ea typeface="Segoe WP"/>
                  <a:cs typeface="Segoe WP"/>
                  <a:sym typeface="Segoe WP"/>
                </a:defRPr>
              </a:pPr>
            </a:p>
            <a:p>
              <a:pPr defTabSz="1219200">
                <a:defRPr sz="1400">
                  <a:solidFill>
                    <a:srgbClr val="FFC000"/>
                  </a:solidFill>
                  <a:latin typeface="Segoe WP"/>
                  <a:ea typeface="Segoe WP"/>
                  <a:cs typeface="Segoe WP"/>
                  <a:sym typeface="Segoe WP"/>
                </a:defRPr>
              </a:pPr>
              <a:r>
                <a:t>Last Name</a:t>
              </a:r>
              <a:endParaRPr>
                <a:solidFill>
                  <a:srgbClr val="FFFFFF"/>
                </a:solidFill>
              </a:endParaRPr>
            </a:p>
            <a:p>
              <a:pPr defTabSz="1219200">
                <a:defRPr sz="2200">
                  <a:solidFill>
                    <a:srgbClr val="FFFFFF"/>
                  </a:solidFill>
                  <a:latin typeface="Segoe WP"/>
                  <a:ea typeface="Segoe WP"/>
                  <a:cs typeface="Segoe WP"/>
                  <a:sym typeface="Segoe WP"/>
                </a:defRPr>
              </a:pPr>
              <a:r>
                <a:t>Doe</a:t>
              </a:r>
            </a:p>
            <a:p>
              <a:pPr defTabSz="1219200">
                <a:defRPr sz="2200">
                  <a:solidFill>
                    <a:srgbClr val="FFFFFF"/>
                  </a:solidFill>
                  <a:latin typeface="Segoe WP"/>
                  <a:ea typeface="Segoe WP"/>
                  <a:cs typeface="Segoe WP"/>
                  <a:sym typeface="Segoe WP"/>
                </a:defRPr>
              </a:pPr>
            </a:p>
            <a:p>
              <a:pPr defTabSz="1219200">
                <a:defRPr sz="1400">
                  <a:solidFill>
                    <a:srgbClr val="FFC000"/>
                  </a:solidFill>
                  <a:latin typeface="Segoe WP"/>
                  <a:ea typeface="Segoe WP"/>
                  <a:cs typeface="Segoe WP"/>
                  <a:sym typeface="Segoe WP"/>
                </a:defRPr>
              </a:pPr>
              <a:r>
                <a:t>Date of birth</a:t>
              </a:r>
            </a:p>
            <a:p>
              <a:pPr defTabSz="1219200">
                <a:defRPr sz="2200">
                  <a:solidFill>
                    <a:srgbClr val="FFFFFF"/>
                  </a:solidFill>
                  <a:latin typeface="Segoe WP"/>
                  <a:ea typeface="Segoe WP"/>
                  <a:cs typeface="Segoe WP"/>
                  <a:sym typeface="Segoe WP"/>
                </a:defRPr>
              </a:pPr>
              <a:r>
                <a:t>12/07/1989</a:t>
              </a:r>
            </a:p>
          </p:txBody>
        </p:sp>
      </p:grpSp>
      <p:sp>
        <p:nvSpPr>
          <p:cNvPr id="685" name="Shape 685"/>
          <p:cNvSpPr/>
          <p:nvPr/>
        </p:nvSpPr>
        <p:spPr>
          <a:xfrm>
            <a:off x="755575" y="2690917"/>
            <a:ext cx="1584177" cy="252001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lIns="45719" rIns="45719" anchor="ctr"/>
          <a:lstStyle/>
          <a:p>
            <a:pPr algn="ctr" defTabSz="1219200">
              <a:defRPr sz="2200"/>
            </a:pPr>
          </a:p>
        </p:txBody>
      </p:sp>
      <p:sp>
        <p:nvSpPr>
          <p:cNvPr id="686" name="Shape 686"/>
          <p:cNvSpPr/>
          <p:nvPr/>
        </p:nvSpPr>
        <p:spPr>
          <a:xfrm flipH="1" flipV="1">
            <a:off x="1514723" y="2852936"/>
            <a:ext cx="4209405" cy="180020"/>
          </a:xfrm>
          <a:prstGeom prst="line">
            <a:avLst/>
          </a:prstGeom>
          <a:ln w="25400">
            <a:solidFill>
              <a:srgbClr val="BE4B48"/>
            </a:solidFill>
            <a:headEnd type="triangle"/>
            <a:tailEnd type="triangle"/>
          </a:ln>
        </p:spPr>
        <p:txBody>
          <a:bodyPr lIns="45719" rIns="45719"/>
          <a:lstStyle/>
          <a:p>
            <a:pPr defTabSz="1219200">
              <a:defRPr sz="2200"/>
            </a:pPr>
          </a:p>
        </p:txBody>
      </p:sp>
      <p:sp>
        <p:nvSpPr>
          <p:cNvPr id="687" name="Shape 687"/>
          <p:cNvSpPr/>
          <p:nvPr/>
        </p:nvSpPr>
        <p:spPr>
          <a:xfrm flipH="1" flipV="1">
            <a:off x="1514723" y="3573016"/>
            <a:ext cx="4209405" cy="260413"/>
          </a:xfrm>
          <a:prstGeom prst="line">
            <a:avLst/>
          </a:prstGeom>
          <a:ln w="25400">
            <a:solidFill>
              <a:srgbClr val="BE4B48"/>
            </a:solidFill>
            <a:headEnd type="triangle"/>
            <a:tailEnd type="triangle"/>
          </a:ln>
        </p:spPr>
        <p:txBody>
          <a:bodyPr lIns="45719" rIns="45719"/>
          <a:lstStyle/>
          <a:p>
            <a:pPr defTabSz="1219200">
              <a:defRPr sz="2200"/>
            </a:pPr>
          </a:p>
        </p:txBody>
      </p:sp>
      <p:sp>
        <p:nvSpPr>
          <p:cNvPr id="688" name="Shape 688"/>
          <p:cNvSpPr/>
          <p:nvPr/>
        </p:nvSpPr>
        <p:spPr>
          <a:xfrm flipH="1" flipV="1">
            <a:off x="2123727" y="4293096"/>
            <a:ext cx="3600401" cy="360040"/>
          </a:xfrm>
          <a:prstGeom prst="line">
            <a:avLst/>
          </a:prstGeom>
          <a:ln w="25400">
            <a:solidFill>
              <a:srgbClr val="BE4B48"/>
            </a:solidFill>
            <a:headEnd type="triangle"/>
            <a:tailEnd type="triangle"/>
          </a:ln>
        </p:spPr>
        <p:txBody>
          <a:bodyPr lIns="45719" rIns="45719"/>
          <a:lstStyle/>
          <a:p>
            <a:pPr defTabSz="1219200">
              <a:defRPr sz="2200"/>
            </a:pPr>
          </a:p>
        </p:txBody>
      </p:sp>
      <p:sp>
        <p:nvSpPr>
          <p:cNvPr id="689" name="Shape 689"/>
          <p:cNvSpPr/>
          <p:nvPr/>
        </p:nvSpPr>
        <p:spPr>
          <a:xfrm>
            <a:off x="755575" y="3410997"/>
            <a:ext cx="1584177" cy="252001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lIns="45719" rIns="45719" anchor="ctr"/>
          <a:lstStyle/>
          <a:p>
            <a:pPr algn="ctr" defTabSz="1219200">
              <a:defRPr sz="2200"/>
            </a:pPr>
          </a:p>
        </p:txBody>
      </p:sp>
      <p:sp>
        <p:nvSpPr>
          <p:cNvPr id="690" name="Shape 690"/>
          <p:cNvSpPr/>
          <p:nvPr/>
        </p:nvSpPr>
        <p:spPr>
          <a:xfrm>
            <a:off x="749167" y="4131078"/>
            <a:ext cx="1584177" cy="252001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lIns="45719" rIns="45719" anchor="ctr"/>
          <a:lstStyle/>
          <a:p>
            <a:pPr algn="ctr" defTabSz="1219200">
              <a:defRPr sz="2200"/>
            </a:pPr>
          </a:p>
        </p:txBody>
      </p:sp>
      <p:grpSp>
        <p:nvGrpSpPr>
          <p:cNvPr id="693" name="Group 693"/>
          <p:cNvGrpSpPr/>
          <p:nvPr/>
        </p:nvGrpSpPr>
        <p:grpSpPr>
          <a:xfrm>
            <a:off x="5868144" y="5085183"/>
            <a:ext cx="2016225" cy="648073"/>
            <a:chOff x="0" y="0"/>
            <a:chExt cx="2016224" cy="648072"/>
          </a:xfrm>
        </p:grpSpPr>
        <p:sp>
          <p:nvSpPr>
            <p:cNvPr id="691" name="Shape 691"/>
            <p:cNvSpPr/>
            <p:nvPr/>
          </p:nvSpPr>
          <p:spPr>
            <a:xfrm>
              <a:off x="-1" y="-1"/>
              <a:ext cx="2016226" cy="648074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hueOff val="249502"/>
                    <a:satOff val="48101"/>
                    <a:lumOff val="28891"/>
                  </a:schemeClr>
                </a:gs>
                <a:gs pos="35000">
                  <a:srgbClr val="BFEDFF"/>
                </a:gs>
                <a:gs pos="100000">
                  <a:schemeClr val="accent5">
                    <a:hueOff val="308963"/>
                    <a:satOff val="48101"/>
                    <a:lumOff val="41680"/>
                  </a:schemeClr>
                </a:gs>
              </a:gsLst>
              <a:lin ang="16200000" scaled="0"/>
            </a:gradFill>
            <a:ln w="3175" cap="flat">
              <a:solidFill>
                <a:srgbClr val="46AAC4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9200">
                <a:defRPr sz="2200"/>
              </a:pPr>
            </a:p>
          </p:txBody>
        </p:sp>
        <p:sp>
          <p:nvSpPr>
            <p:cNvPr id="692" name="Shape 692"/>
            <p:cNvSpPr/>
            <p:nvPr/>
          </p:nvSpPr>
          <p:spPr>
            <a:xfrm>
              <a:off x="-1" y="131348"/>
              <a:ext cx="2016226" cy="3853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1219200">
                <a:defRPr sz="2200"/>
              </a:lvl1pPr>
            </a:lstStyle>
            <a:p>
              <a:pPr/>
              <a:r>
                <a:t>AddCommand</a:t>
              </a:r>
            </a:p>
          </p:txBody>
        </p:sp>
      </p:grpSp>
      <p:pic>
        <p:nvPicPr>
          <p:cNvPr id="694" name="image3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24332" y="4637249"/>
            <a:ext cx="367348" cy="360001"/>
          </a:xfrm>
          <a:prstGeom prst="rect">
            <a:avLst/>
          </a:prstGeom>
          <a:ln w="12700">
            <a:miter lim="400000"/>
          </a:ln>
        </p:spPr>
      </p:pic>
      <p:sp>
        <p:nvSpPr>
          <p:cNvPr id="695" name="Shape 695"/>
          <p:cNvSpPr/>
          <p:nvPr/>
        </p:nvSpPr>
        <p:spPr>
          <a:xfrm>
            <a:off x="1342332" y="4653136"/>
            <a:ext cx="324001" cy="324001"/>
          </a:xfrm>
          <a:prstGeom prst="ellipse">
            <a:avLst/>
          </a:prstGeom>
          <a:ln w="25400">
            <a:solidFill>
              <a:srgbClr val="FFFFFF"/>
            </a:solidFill>
          </a:ln>
        </p:spPr>
        <p:txBody>
          <a:bodyPr lIns="45719" rIns="45719" anchor="ctr"/>
          <a:lstStyle/>
          <a:p>
            <a:pPr algn="ctr" defTabSz="1219200"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696" name="Shape 696"/>
          <p:cNvSpPr/>
          <p:nvPr/>
        </p:nvSpPr>
        <p:spPr>
          <a:xfrm flipH="1" flipV="1">
            <a:off x="1663347" y="4815136"/>
            <a:ext cx="4060781" cy="594086"/>
          </a:xfrm>
          <a:prstGeom prst="line">
            <a:avLst/>
          </a:prstGeom>
          <a:ln w="25400">
            <a:solidFill>
              <a:srgbClr val="BE4B48"/>
            </a:solidFill>
            <a:tailEnd type="triangle"/>
          </a:ln>
        </p:spPr>
        <p:txBody>
          <a:bodyPr lIns="45719" rIns="45719"/>
          <a:lstStyle/>
          <a:p>
            <a:pPr defTabSz="1219200">
              <a:defRPr sz="22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500"/>
                                        <p:tgtEl>
                                          <p:spTgt spid="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" dur="500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3" dur="500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50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1" dur="500"/>
                                        <p:tgtEl>
                                          <p:spTgt spid="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Class="entr" nodeType="after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500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Class="entr" nodeType="after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9" dur="500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Class="entr" nodeType="after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3" dur="500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Class="entr" nodeType="afterEffect" presetID="9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7" dur="500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Class="entr" nodeType="afterEffect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1" dur="500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Class="entr" nodeType="clickEffect" presetID="9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6" dur="5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ID="9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1" dur="5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Class="entr" nodeType="afterEffect" presetID="9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5" dur="500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Class="entr" nodeType="clickEffect" presetID="9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0" dur="500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77" grpId="3"/>
      <p:bldP build="whole" bldLvl="1" animBg="1" rev="0" advAuto="0" spid="685" grpId="7"/>
      <p:bldP build="whole" bldLvl="1" animBg="1" rev="0" advAuto="0" spid="689" grpId="8"/>
      <p:bldP build="whole" bldLvl="1" animBg="1" rev="0" advAuto="0" spid="690" grpId="9"/>
      <p:bldP build="whole" bldLvl="1" animBg="1" rev="0" advAuto="0" spid="687" grpId="11"/>
      <p:bldP build="whole" bldLvl="1" animBg="1" rev="0" advAuto="0" spid="681" grpId="5"/>
      <p:bldP build="whole" bldLvl="1" animBg="1" rev="0" advAuto="0" spid="695" grpId="14"/>
      <p:bldP build="whole" bldLvl="1" animBg="1" rev="0" advAuto="0" spid="694" grpId="15"/>
      <p:bldP build="whole" bldLvl="1" animBg="1" rev="0" advAuto="0" spid="688" grpId="12"/>
      <p:bldP build="whole" bldLvl="1" animBg="1" rev="0" advAuto="0" spid="696" grpId="16"/>
      <p:bldP build="whole" bldLvl="1" animBg="1" rev="0" advAuto="0" spid="693" grpId="13"/>
      <p:bldP build="whole" bldLvl="1" animBg="1" rev="0" advAuto="0" spid="680" grpId="4"/>
      <p:bldP build="whole" bldLvl="1" animBg="1" rev="0" advAuto="0" spid="686" grpId="10"/>
      <p:bldP build="whole" bldLvl="1" animBg="1" rev="0" advAuto="0" spid="684" grpId="6"/>
      <p:bldP build="whole" bldLvl="1" animBg="1" rev="0" advAuto="0" spid="671" grpId="1"/>
      <p:bldP build="whole" bldLvl="1" animBg="1" rev="0" advAuto="0" spid="674" grpId="2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ICommand</a:t>
            </a:r>
          </a:p>
        </p:txBody>
      </p:sp>
      <p:pic>
        <p:nvPicPr>
          <p:cNvPr id="699" name="image3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33624" y="2452860"/>
            <a:ext cx="4476751" cy="22002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99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146048">
              <a:defRPr sz="5264"/>
            </a:lvl1pPr>
          </a:lstStyle>
          <a:p>
            <a:pPr/>
            <a:r>
              <a:t>Typical ViewModel Command</a:t>
            </a:r>
          </a:p>
        </p:txBody>
      </p:sp>
      <p:pic>
        <p:nvPicPr>
          <p:cNvPr id="702" name="image3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81124" y="2044799"/>
            <a:ext cx="6381751" cy="34004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02" grpId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UI Syntax</a:t>
            </a:r>
          </a:p>
        </p:txBody>
      </p:sp>
      <p:pic>
        <p:nvPicPr>
          <p:cNvPr id="705" name="image3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67743" y="2085975"/>
            <a:ext cx="4105276" cy="895350"/>
          </a:xfrm>
          <a:prstGeom prst="rect">
            <a:avLst/>
          </a:prstGeom>
          <a:ln w="12700">
            <a:miter lim="400000"/>
          </a:ln>
        </p:spPr>
      </p:pic>
      <p:pic>
        <p:nvPicPr>
          <p:cNvPr id="706" name="image3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39751" y="3140967"/>
            <a:ext cx="4552951" cy="12477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07" name="image36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63688" y="4581128"/>
            <a:ext cx="4800601" cy="12858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08" name="image20.jpg" descr="http://finerthings.in/wp-content/uploads/2012/08/Windows8_icon-380x380.jp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03647" y="2173649"/>
            <a:ext cx="720001" cy="72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09" name="image21.jpg" descr="http://www.lifepics.com/images/Content/android-icon.jp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403647" y="3212975"/>
            <a:ext cx="659024" cy="72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10" name="image22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403727" y="4581128"/>
            <a:ext cx="720001" cy="710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500"/>
                                        <p:tgtEl>
                                          <p:spTgt spid="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500"/>
                                        <p:tgtEl>
                                          <p:spTgt spid="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500"/>
                                        <p:tgtEl>
                                          <p:spTgt spid="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500"/>
                                        <p:tgtEl>
                                          <p:spTgt spid="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500"/>
                                        <p:tgtEl>
                                          <p:spTgt spid="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06" grpId="4"/>
      <p:bldP build="whole" bldLvl="1" animBg="1" rev="0" advAuto="0" spid="710" grpId="5"/>
      <p:bldP build="whole" bldLvl="1" animBg="1" rev="0" advAuto="0" spid="707" grpId="6"/>
      <p:bldP build="whole" bldLvl="1" animBg="1" rev="0" advAuto="0" spid="709" grpId="3"/>
      <p:bldP build="whole" bldLvl="1" animBg="1" rev="0" advAuto="0" spid="708" grpId="1"/>
      <p:bldP build="whole" bldLvl="1" animBg="1" rev="0" advAuto="0" spid="705" grpId="2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Collections</a:t>
            </a:r>
          </a:p>
        </p:txBody>
      </p:sp>
      <p:grpSp>
        <p:nvGrpSpPr>
          <p:cNvPr id="715" name="Group 715"/>
          <p:cNvGrpSpPr/>
          <p:nvPr/>
        </p:nvGrpSpPr>
        <p:grpSpPr>
          <a:xfrm>
            <a:off x="5436096" y="2060848"/>
            <a:ext cx="2880321" cy="3744417"/>
            <a:chOff x="0" y="0"/>
            <a:chExt cx="2880320" cy="3744416"/>
          </a:xfrm>
        </p:grpSpPr>
        <p:sp>
          <p:nvSpPr>
            <p:cNvPr id="713" name="Shape 713"/>
            <p:cNvSpPr/>
            <p:nvPr/>
          </p:nvSpPr>
          <p:spPr>
            <a:xfrm>
              <a:off x="-1" y="-1"/>
              <a:ext cx="2880322" cy="3744418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 defTabSz="1219200">
                <a:defRPr sz="3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14" name="Shape 714"/>
            <p:cNvSpPr/>
            <p:nvPr/>
          </p:nvSpPr>
          <p:spPr>
            <a:xfrm>
              <a:off x="-1" y="-1"/>
              <a:ext cx="2880322" cy="9725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 defTabSz="1219200">
                <a:defRPr sz="3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PeopleViewModel</a:t>
              </a:r>
            </a:p>
          </p:txBody>
        </p:sp>
      </p:grpSp>
      <p:grpSp>
        <p:nvGrpSpPr>
          <p:cNvPr id="718" name="Group 718"/>
          <p:cNvGrpSpPr/>
          <p:nvPr/>
        </p:nvGrpSpPr>
        <p:grpSpPr>
          <a:xfrm>
            <a:off x="5868144" y="2708919"/>
            <a:ext cx="2016225" cy="648073"/>
            <a:chOff x="0" y="0"/>
            <a:chExt cx="2016224" cy="648072"/>
          </a:xfrm>
        </p:grpSpPr>
        <p:sp>
          <p:nvSpPr>
            <p:cNvPr id="716" name="Shape 716"/>
            <p:cNvSpPr/>
            <p:nvPr/>
          </p:nvSpPr>
          <p:spPr>
            <a:xfrm>
              <a:off x="-1" y="-1"/>
              <a:ext cx="2016226" cy="64807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hueOff val="357503"/>
                    <a:satOff val="54545"/>
                    <a:lumOff val="29273"/>
                  </a:schemeClr>
                </a:gs>
                <a:gs pos="35000">
                  <a:srgbClr val="BDD4FF"/>
                </a:gs>
                <a:gs pos="100000">
                  <a:schemeClr val="accent1">
                    <a:hueOff val="418253"/>
                    <a:satOff val="54545"/>
                    <a:lumOff val="42493"/>
                  </a:schemeClr>
                </a:gs>
              </a:gsLst>
              <a:lin ang="16200000" scaled="0"/>
            </a:gradFill>
            <a:ln w="3175" cap="flat">
              <a:solidFill>
                <a:srgbClr val="4A7EBB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9200">
                <a:defRPr sz="1400"/>
              </a:pPr>
            </a:p>
          </p:txBody>
        </p:sp>
        <p:sp>
          <p:nvSpPr>
            <p:cNvPr id="717" name="Shape 717"/>
            <p:cNvSpPr/>
            <p:nvPr/>
          </p:nvSpPr>
          <p:spPr>
            <a:xfrm>
              <a:off x="-1" y="5836"/>
              <a:ext cx="2016226" cy="636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 defTabSz="1219200">
                <a:defRPr sz="2200"/>
              </a:pPr>
              <a:r>
                <a:t>Hackers</a:t>
              </a:r>
            </a:p>
            <a:p>
              <a:pPr algn="ctr" defTabSz="1219200">
                <a:defRPr sz="1400"/>
              </a:pPr>
              <a:r>
                <a:t>List&lt;PersonViewModel&gt;</a:t>
              </a:r>
            </a:p>
          </p:txBody>
        </p:sp>
      </p:grpSp>
      <p:grpSp>
        <p:nvGrpSpPr>
          <p:cNvPr id="721" name="Group 721"/>
          <p:cNvGrpSpPr/>
          <p:nvPr/>
        </p:nvGrpSpPr>
        <p:grpSpPr>
          <a:xfrm>
            <a:off x="6444207" y="3437384"/>
            <a:ext cx="1584177" cy="567680"/>
            <a:chOff x="0" y="0"/>
            <a:chExt cx="1584175" cy="567679"/>
          </a:xfrm>
        </p:grpSpPr>
        <p:sp>
          <p:nvSpPr>
            <p:cNvPr id="719" name="Shape 719"/>
            <p:cNvSpPr/>
            <p:nvPr/>
          </p:nvSpPr>
          <p:spPr>
            <a:xfrm>
              <a:off x="0" y="0"/>
              <a:ext cx="1584176" cy="56768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hueOff val="357503"/>
                    <a:satOff val="54545"/>
                    <a:lumOff val="29273"/>
                  </a:schemeClr>
                </a:gs>
                <a:gs pos="35000">
                  <a:srgbClr val="BDD4FF"/>
                </a:gs>
                <a:gs pos="100000">
                  <a:schemeClr val="accent1">
                    <a:hueOff val="418253"/>
                    <a:satOff val="54545"/>
                    <a:lumOff val="42493"/>
                  </a:schemeClr>
                </a:gs>
              </a:gsLst>
              <a:lin ang="16200000" scaled="0"/>
            </a:gradFill>
            <a:ln w="3175" cap="flat">
              <a:solidFill>
                <a:srgbClr val="4A7EBB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9200">
                <a:defRPr sz="2200"/>
              </a:pPr>
            </a:p>
          </p:txBody>
        </p:sp>
        <p:sp>
          <p:nvSpPr>
            <p:cNvPr id="720" name="Shape 720"/>
            <p:cNvSpPr/>
            <p:nvPr/>
          </p:nvSpPr>
          <p:spPr>
            <a:xfrm>
              <a:off x="0" y="91152"/>
              <a:ext cx="1584176" cy="3853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1219200">
                <a:defRPr sz="2200"/>
              </a:lvl1pPr>
            </a:lstStyle>
            <a:p>
              <a:pPr/>
              <a:r>
                <a:t>Greg</a:t>
              </a:r>
            </a:p>
          </p:txBody>
        </p:sp>
      </p:grpSp>
      <p:grpSp>
        <p:nvGrpSpPr>
          <p:cNvPr id="724" name="Group 724"/>
          <p:cNvGrpSpPr/>
          <p:nvPr/>
        </p:nvGrpSpPr>
        <p:grpSpPr>
          <a:xfrm>
            <a:off x="6444207" y="4058342"/>
            <a:ext cx="1584177" cy="522786"/>
            <a:chOff x="0" y="0"/>
            <a:chExt cx="1584175" cy="522784"/>
          </a:xfrm>
        </p:grpSpPr>
        <p:sp>
          <p:nvSpPr>
            <p:cNvPr id="722" name="Shape 722"/>
            <p:cNvSpPr/>
            <p:nvPr/>
          </p:nvSpPr>
          <p:spPr>
            <a:xfrm>
              <a:off x="0" y="0"/>
              <a:ext cx="1584176" cy="522785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hueOff val="357503"/>
                    <a:satOff val="54545"/>
                    <a:lumOff val="29273"/>
                  </a:schemeClr>
                </a:gs>
                <a:gs pos="35000">
                  <a:srgbClr val="BDD4FF"/>
                </a:gs>
                <a:gs pos="100000">
                  <a:schemeClr val="accent1">
                    <a:hueOff val="418253"/>
                    <a:satOff val="54545"/>
                    <a:lumOff val="42493"/>
                  </a:schemeClr>
                </a:gs>
              </a:gsLst>
              <a:lin ang="16200000" scaled="0"/>
            </a:gradFill>
            <a:ln w="3175" cap="flat">
              <a:solidFill>
                <a:srgbClr val="4A7EBB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9200">
                <a:defRPr sz="2200"/>
              </a:pPr>
            </a:p>
          </p:txBody>
        </p:sp>
        <p:sp>
          <p:nvSpPr>
            <p:cNvPr id="723" name="Shape 723"/>
            <p:cNvSpPr/>
            <p:nvPr/>
          </p:nvSpPr>
          <p:spPr>
            <a:xfrm>
              <a:off x="0" y="68704"/>
              <a:ext cx="1584176" cy="3853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1219200">
                <a:defRPr sz="2200"/>
              </a:lvl1pPr>
            </a:lstStyle>
            <a:p>
              <a:pPr/>
              <a:r>
                <a:t>Jon</a:t>
              </a:r>
            </a:p>
          </p:txBody>
        </p:sp>
      </p:grpSp>
      <p:pic>
        <p:nvPicPr>
          <p:cNvPr id="725" name="image1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5535" y="1697160"/>
            <a:ext cx="2238376" cy="3895726"/>
          </a:xfrm>
          <a:prstGeom prst="rect">
            <a:avLst/>
          </a:prstGeom>
          <a:ln w="12700">
            <a:miter lim="400000"/>
          </a:ln>
        </p:spPr>
      </p:pic>
      <p:sp>
        <p:nvSpPr>
          <p:cNvPr id="726" name="Shape 726"/>
          <p:cNvSpPr/>
          <p:nvPr/>
        </p:nvSpPr>
        <p:spPr>
          <a:xfrm>
            <a:off x="755575" y="2420887"/>
            <a:ext cx="1584177" cy="2664297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1219200">
              <a:defRPr sz="2200">
                <a:solidFill>
                  <a:srgbClr val="FFFFFF"/>
                </a:solidFill>
                <a:latin typeface="Segoe WP"/>
                <a:ea typeface="Segoe WP"/>
                <a:cs typeface="Segoe WP"/>
                <a:sym typeface="Segoe WP"/>
              </a:defRPr>
            </a:pPr>
          </a:p>
        </p:txBody>
      </p:sp>
      <p:sp>
        <p:nvSpPr>
          <p:cNvPr id="727" name="Shape 727"/>
          <p:cNvSpPr/>
          <p:nvPr/>
        </p:nvSpPr>
        <p:spPr>
          <a:xfrm flipH="1" flipV="1">
            <a:off x="2339751" y="2708920"/>
            <a:ext cx="3384381" cy="324037"/>
          </a:xfrm>
          <a:prstGeom prst="line">
            <a:avLst/>
          </a:prstGeom>
          <a:ln w="25400">
            <a:solidFill>
              <a:srgbClr val="BE4B48"/>
            </a:solidFill>
            <a:tailEnd type="triangle"/>
          </a:ln>
        </p:spPr>
        <p:txBody>
          <a:bodyPr lIns="45719" rIns="45719"/>
          <a:lstStyle/>
          <a:p>
            <a:pPr defTabSz="1219200">
              <a:defRPr sz="2200"/>
            </a:pPr>
          </a:p>
        </p:txBody>
      </p:sp>
      <p:sp>
        <p:nvSpPr>
          <p:cNvPr id="728" name="Shape 728"/>
          <p:cNvSpPr/>
          <p:nvPr/>
        </p:nvSpPr>
        <p:spPr>
          <a:xfrm flipH="1" flipV="1">
            <a:off x="2123727" y="3064604"/>
            <a:ext cx="4138238" cy="625136"/>
          </a:xfrm>
          <a:prstGeom prst="line">
            <a:avLst/>
          </a:prstGeom>
          <a:ln w="12700">
            <a:solidFill>
              <a:srgbClr val="BE4B48"/>
            </a:solidFill>
            <a:tailEnd type="triangle"/>
          </a:ln>
        </p:spPr>
        <p:txBody>
          <a:bodyPr lIns="45719" rIns="45719"/>
          <a:lstStyle/>
          <a:p>
            <a:pPr defTabSz="1219200">
              <a:defRPr sz="2200"/>
            </a:pPr>
          </a:p>
        </p:txBody>
      </p:sp>
      <p:sp>
        <p:nvSpPr>
          <p:cNvPr id="729" name="Shape 729"/>
          <p:cNvSpPr/>
          <p:nvPr/>
        </p:nvSpPr>
        <p:spPr>
          <a:xfrm flipH="1" flipV="1">
            <a:off x="2071155" y="3645023"/>
            <a:ext cx="4190810" cy="692789"/>
          </a:xfrm>
          <a:prstGeom prst="line">
            <a:avLst/>
          </a:prstGeom>
          <a:ln w="12700">
            <a:solidFill>
              <a:srgbClr val="BE4B48"/>
            </a:solidFill>
            <a:tailEnd type="triangle"/>
          </a:ln>
        </p:spPr>
        <p:txBody>
          <a:bodyPr lIns="45719" rIns="45719"/>
          <a:lstStyle/>
          <a:p>
            <a:pPr defTabSz="1219200">
              <a:defRPr sz="2200"/>
            </a:pPr>
          </a:p>
        </p:txBody>
      </p:sp>
      <p:grpSp>
        <p:nvGrpSpPr>
          <p:cNvPr id="732" name="Group 732"/>
          <p:cNvGrpSpPr/>
          <p:nvPr/>
        </p:nvGrpSpPr>
        <p:grpSpPr>
          <a:xfrm>
            <a:off x="6444207" y="4634407"/>
            <a:ext cx="1584177" cy="522786"/>
            <a:chOff x="0" y="0"/>
            <a:chExt cx="1584175" cy="522784"/>
          </a:xfrm>
        </p:grpSpPr>
        <p:sp>
          <p:nvSpPr>
            <p:cNvPr id="730" name="Shape 730"/>
            <p:cNvSpPr/>
            <p:nvPr/>
          </p:nvSpPr>
          <p:spPr>
            <a:xfrm>
              <a:off x="0" y="0"/>
              <a:ext cx="1584176" cy="522785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hueOff val="357503"/>
                    <a:satOff val="54545"/>
                    <a:lumOff val="29273"/>
                  </a:schemeClr>
                </a:gs>
                <a:gs pos="35000">
                  <a:srgbClr val="BDD4FF"/>
                </a:gs>
                <a:gs pos="100000">
                  <a:schemeClr val="accent1">
                    <a:hueOff val="418253"/>
                    <a:satOff val="54545"/>
                    <a:lumOff val="42493"/>
                  </a:schemeClr>
                </a:gs>
              </a:gsLst>
              <a:lin ang="16200000" scaled="0"/>
            </a:gradFill>
            <a:ln w="3175" cap="flat">
              <a:solidFill>
                <a:srgbClr val="4A7EBB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9200">
                <a:defRPr sz="2200"/>
              </a:pPr>
            </a:p>
          </p:txBody>
        </p:sp>
        <p:sp>
          <p:nvSpPr>
            <p:cNvPr id="731" name="Shape 731"/>
            <p:cNvSpPr/>
            <p:nvPr/>
          </p:nvSpPr>
          <p:spPr>
            <a:xfrm>
              <a:off x="0" y="68704"/>
              <a:ext cx="1584176" cy="3853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1219200">
                <a:defRPr sz="2200"/>
              </a:lvl1pPr>
            </a:lstStyle>
            <a:p>
              <a:pPr/>
              <a:r>
                <a:t>Daniel</a:t>
              </a:r>
            </a:p>
          </p:txBody>
        </p:sp>
      </p:grpSp>
      <p:sp>
        <p:nvSpPr>
          <p:cNvPr id="733" name="Shape 733"/>
          <p:cNvSpPr/>
          <p:nvPr/>
        </p:nvSpPr>
        <p:spPr>
          <a:xfrm>
            <a:off x="755575" y="2348880"/>
            <a:ext cx="1560077" cy="385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1219200">
              <a:defRPr sz="2200">
                <a:solidFill>
                  <a:srgbClr val="FFFFFF"/>
                </a:solidFill>
              </a:defRPr>
            </a:lvl1pPr>
          </a:lstStyle>
          <a:p>
            <a:pPr/>
            <a:r>
              <a:t>Cool Hackers</a:t>
            </a:r>
          </a:p>
        </p:txBody>
      </p:sp>
      <p:grpSp>
        <p:nvGrpSpPr>
          <p:cNvPr id="736" name="Group 736"/>
          <p:cNvGrpSpPr/>
          <p:nvPr/>
        </p:nvGrpSpPr>
        <p:grpSpPr>
          <a:xfrm>
            <a:off x="827582" y="3356991"/>
            <a:ext cx="1322209" cy="701041"/>
            <a:chOff x="0" y="0"/>
            <a:chExt cx="1322207" cy="701040"/>
          </a:xfrm>
        </p:grpSpPr>
        <p:sp>
          <p:nvSpPr>
            <p:cNvPr id="734" name="Shape 734"/>
            <p:cNvSpPr/>
            <p:nvPr/>
          </p:nvSpPr>
          <p:spPr>
            <a:xfrm>
              <a:off x="464959" y="0"/>
              <a:ext cx="857249" cy="701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defTabSz="1219200">
                <a:defRPr sz="2200">
                  <a:solidFill>
                    <a:srgbClr val="FFFFFF"/>
                  </a:solidFill>
                  <a:latin typeface="Segoe WP"/>
                  <a:ea typeface="Segoe WP"/>
                  <a:cs typeface="Segoe WP"/>
                  <a:sym typeface="Segoe WP"/>
                </a:defRPr>
              </a:pPr>
              <a:r>
                <a:t>Jon</a:t>
              </a:r>
            </a:p>
            <a:p>
              <a:pPr defTabSz="1219200">
                <a:defRPr>
                  <a:solidFill>
                    <a:srgbClr val="FFFFFF"/>
                  </a:solidFill>
                  <a:latin typeface="Segoe WP"/>
                  <a:ea typeface="Segoe WP"/>
                  <a:cs typeface="Segoe WP"/>
                  <a:sym typeface="Segoe WP"/>
                </a:defRPr>
              </a:pPr>
              <a:r>
                <a:t>@redth</a:t>
              </a:r>
            </a:p>
          </p:txBody>
        </p:sp>
        <p:pic>
          <p:nvPicPr>
            <p:cNvPr id="735" name="image37.jpg" descr="Redth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8710"/>
              <a:ext cx="471600" cy="471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737" name="Shape 737"/>
          <p:cNvSpPr/>
          <p:nvPr/>
        </p:nvSpPr>
        <p:spPr>
          <a:xfrm flipH="1" flipV="1">
            <a:off x="2339751" y="4319736"/>
            <a:ext cx="3922214" cy="576064"/>
          </a:xfrm>
          <a:prstGeom prst="line">
            <a:avLst/>
          </a:prstGeom>
          <a:ln w="12700">
            <a:solidFill>
              <a:srgbClr val="BE4B48"/>
            </a:solidFill>
            <a:tailEnd type="triangle"/>
          </a:ln>
        </p:spPr>
        <p:txBody>
          <a:bodyPr lIns="45719" rIns="45719"/>
          <a:lstStyle/>
          <a:p>
            <a:pPr defTabSz="1219200">
              <a:defRPr sz="2200"/>
            </a:pPr>
          </a:p>
        </p:txBody>
      </p:sp>
      <p:grpSp>
        <p:nvGrpSpPr>
          <p:cNvPr id="742" name="Group 742"/>
          <p:cNvGrpSpPr/>
          <p:nvPr/>
        </p:nvGrpSpPr>
        <p:grpSpPr>
          <a:xfrm>
            <a:off x="826264" y="2772217"/>
            <a:ext cx="1819013" cy="701041"/>
            <a:chOff x="0" y="0"/>
            <a:chExt cx="1819011" cy="701040"/>
          </a:xfrm>
        </p:grpSpPr>
        <p:grpSp>
          <p:nvGrpSpPr>
            <p:cNvPr id="740" name="Group 740"/>
            <p:cNvGrpSpPr/>
            <p:nvPr/>
          </p:nvGrpSpPr>
          <p:grpSpPr>
            <a:xfrm>
              <a:off x="0" y="-1"/>
              <a:ext cx="1819012" cy="701042"/>
              <a:chOff x="0" y="0"/>
              <a:chExt cx="1819011" cy="701040"/>
            </a:xfrm>
          </p:grpSpPr>
          <p:pic>
            <p:nvPicPr>
              <p:cNvPr id="738" name="image38.png" descr="Greg Shackles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0" y="24962"/>
                <a:ext cx="471553" cy="47155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739" name="Shape 739"/>
              <p:cNvSpPr/>
              <p:nvPr/>
            </p:nvSpPr>
            <p:spPr>
              <a:xfrm>
                <a:off x="466278" y="0"/>
                <a:ext cx="1352734" cy="7010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 defTabSz="1219200">
                  <a:defRPr sz="2200">
                    <a:solidFill>
                      <a:srgbClr val="FFFFFF"/>
                    </a:solidFill>
                    <a:latin typeface="Segoe WP"/>
                    <a:ea typeface="Segoe WP"/>
                    <a:cs typeface="Segoe WP"/>
                    <a:sym typeface="Segoe WP"/>
                  </a:defRPr>
                </a:pPr>
                <a:r>
                  <a:t>Greg</a:t>
                </a:r>
              </a:p>
              <a:p>
                <a:pPr defTabSz="1219200">
                  <a:defRPr>
                    <a:solidFill>
                      <a:srgbClr val="FFFFFF"/>
                    </a:solidFill>
                    <a:latin typeface="Segoe WP"/>
                    <a:ea typeface="Segoe WP"/>
                    <a:cs typeface="Segoe WP"/>
                    <a:sym typeface="Segoe WP"/>
                  </a:defRPr>
                </a:pPr>
                <a:r>
                  <a:t>@gshackles</a:t>
                </a:r>
              </a:p>
            </p:txBody>
          </p:sp>
        </p:grpSp>
        <p:pic>
          <p:nvPicPr>
            <p:cNvPr id="741" name="image39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89351" y="312714"/>
              <a:ext cx="200054" cy="20005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47" name="Group 747"/>
          <p:cNvGrpSpPr/>
          <p:nvPr/>
        </p:nvGrpSpPr>
        <p:grpSpPr>
          <a:xfrm>
            <a:off x="827583" y="3933056"/>
            <a:ext cx="1831849" cy="701041"/>
            <a:chOff x="0" y="0"/>
            <a:chExt cx="1831848" cy="701040"/>
          </a:xfrm>
        </p:grpSpPr>
        <p:grpSp>
          <p:nvGrpSpPr>
            <p:cNvPr id="745" name="Group 745"/>
            <p:cNvGrpSpPr/>
            <p:nvPr/>
          </p:nvGrpSpPr>
          <p:grpSpPr>
            <a:xfrm>
              <a:off x="0" y="-1"/>
              <a:ext cx="1831848" cy="701042"/>
              <a:chOff x="0" y="0"/>
              <a:chExt cx="1831847" cy="701040"/>
            </a:xfrm>
          </p:grpSpPr>
          <p:pic>
            <p:nvPicPr>
              <p:cNvPr id="743" name="image40.jpg" descr="Daniel Plaisted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0" y="8711"/>
                <a:ext cx="471600" cy="4716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744" name="Shape 744"/>
              <p:cNvSpPr/>
              <p:nvPr/>
            </p:nvSpPr>
            <p:spPr>
              <a:xfrm>
                <a:off x="466278" y="0"/>
                <a:ext cx="1365571" cy="7010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 defTabSz="1219200">
                  <a:defRPr sz="2200">
                    <a:solidFill>
                      <a:srgbClr val="FFFFFF"/>
                    </a:solidFill>
                    <a:latin typeface="Segoe WP"/>
                    <a:ea typeface="Segoe WP"/>
                    <a:cs typeface="Segoe WP"/>
                    <a:sym typeface="Segoe WP"/>
                  </a:defRPr>
                </a:pPr>
                <a:r>
                  <a:t>Daniel</a:t>
                </a:r>
              </a:p>
              <a:p>
                <a:pPr defTabSz="1219200">
                  <a:defRPr>
                    <a:solidFill>
                      <a:srgbClr val="FFFFFF"/>
                    </a:solidFill>
                    <a:latin typeface="Segoe WP"/>
                    <a:ea typeface="Segoe WP"/>
                    <a:cs typeface="Segoe WP"/>
                    <a:sym typeface="Segoe WP"/>
                  </a:defRPr>
                </a:pPr>
                <a:r>
                  <a:t>@dsplaisted</a:t>
                </a:r>
              </a:p>
            </p:txBody>
          </p:sp>
        </p:grpSp>
        <p:pic>
          <p:nvPicPr>
            <p:cNvPr id="746" name="image39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71546" y="330642"/>
              <a:ext cx="200055" cy="20005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50" name="Group 750"/>
          <p:cNvGrpSpPr/>
          <p:nvPr/>
        </p:nvGrpSpPr>
        <p:grpSpPr>
          <a:xfrm>
            <a:off x="6444207" y="5210471"/>
            <a:ext cx="1584177" cy="522786"/>
            <a:chOff x="0" y="0"/>
            <a:chExt cx="1584175" cy="522784"/>
          </a:xfrm>
        </p:grpSpPr>
        <p:sp>
          <p:nvSpPr>
            <p:cNvPr id="748" name="Shape 748"/>
            <p:cNvSpPr/>
            <p:nvPr/>
          </p:nvSpPr>
          <p:spPr>
            <a:xfrm>
              <a:off x="0" y="0"/>
              <a:ext cx="1584176" cy="522785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hueOff val="357503"/>
                    <a:satOff val="54545"/>
                    <a:lumOff val="29273"/>
                  </a:schemeClr>
                </a:gs>
                <a:gs pos="35000">
                  <a:srgbClr val="BDD4FF"/>
                </a:gs>
                <a:gs pos="100000">
                  <a:schemeClr val="accent1">
                    <a:hueOff val="418253"/>
                    <a:satOff val="54545"/>
                    <a:lumOff val="42493"/>
                  </a:schemeClr>
                </a:gs>
              </a:gsLst>
              <a:lin ang="16200000" scaled="0"/>
            </a:gradFill>
            <a:ln w="3175" cap="flat">
              <a:solidFill>
                <a:srgbClr val="4A7EBB"/>
              </a:solidFill>
              <a:prstDash val="solid"/>
              <a:round/>
            </a:ln>
            <a:effectLst>
              <a:outerShdw sx="100000" sy="100000" kx="0" ky="0" algn="b" rotWithShape="0" blurRad="25400" dist="127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9200">
                <a:defRPr sz="2200"/>
              </a:pPr>
            </a:p>
          </p:txBody>
        </p:sp>
        <p:sp>
          <p:nvSpPr>
            <p:cNvPr id="749" name="Shape 749"/>
            <p:cNvSpPr/>
            <p:nvPr/>
          </p:nvSpPr>
          <p:spPr>
            <a:xfrm>
              <a:off x="0" y="68704"/>
              <a:ext cx="1584176" cy="3853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1219200">
                <a:defRPr sz="2200"/>
              </a:lvl1pPr>
            </a:lstStyle>
            <a:p>
              <a:pPr/>
              <a:r>
                <a:t>Tomasz</a:t>
              </a:r>
            </a:p>
          </p:txBody>
        </p:sp>
      </p:grpSp>
      <p:sp>
        <p:nvSpPr>
          <p:cNvPr id="751" name="Shape 751"/>
          <p:cNvSpPr/>
          <p:nvPr/>
        </p:nvSpPr>
        <p:spPr>
          <a:xfrm flipH="1" flipV="1">
            <a:off x="2339751" y="4895800"/>
            <a:ext cx="3922214" cy="576064"/>
          </a:xfrm>
          <a:prstGeom prst="line">
            <a:avLst/>
          </a:prstGeom>
          <a:ln w="12700">
            <a:solidFill>
              <a:srgbClr val="BE4B48"/>
            </a:solidFill>
            <a:tailEnd type="triangle"/>
          </a:ln>
        </p:spPr>
        <p:txBody>
          <a:bodyPr lIns="45719" rIns="45719"/>
          <a:lstStyle/>
          <a:p>
            <a:pPr defTabSz="1219200">
              <a:defRPr sz="2200"/>
            </a:pPr>
          </a:p>
        </p:txBody>
      </p:sp>
      <p:grpSp>
        <p:nvGrpSpPr>
          <p:cNvPr id="755" name="Group 755"/>
          <p:cNvGrpSpPr/>
          <p:nvPr/>
        </p:nvGrpSpPr>
        <p:grpSpPr>
          <a:xfrm>
            <a:off x="827583" y="4509120"/>
            <a:ext cx="1870024" cy="701041"/>
            <a:chOff x="0" y="0"/>
            <a:chExt cx="1870022" cy="701040"/>
          </a:xfrm>
        </p:grpSpPr>
        <p:sp>
          <p:nvSpPr>
            <p:cNvPr id="752" name="Shape 752"/>
            <p:cNvSpPr/>
            <p:nvPr/>
          </p:nvSpPr>
          <p:spPr>
            <a:xfrm>
              <a:off x="466278" y="0"/>
              <a:ext cx="1403745" cy="701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defTabSz="1219200">
                <a:defRPr sz="2200">
                  <a:solidFill>
                    <a:srgbClr val="FFFFFF"/>
                  </a:solidFill>
                  <a:latin typeface="Segoe WP"/>
                  <a:ea typeface="Segoe WP"/>
                  <a:cs typeface="Segoe WP"/>
                  <a:sym typeface="Segoe WP"/>
                </a:defRPr>
              </a:pPr>
              <a:r>
                <a:t>Tomasz</a:t>
              </a:r>
            </a:p>
            <a:p>
              <a:pPr defTabSz="1219200">
                <a:defRPr>
                  <a:solidFill>
                    <a:srgbClr val="FFFFFF"/>
                  </a:solidFill>
                  <a:latin typeface="Segoe WP"/>
                  <a:ea typeface="Segoe WP"/>
                  <a:cs typeface="Segoe WP"/>
                  <a:sym typeface="Segoe WP"/>
                </a:defRPr>
              </a:pPr>
              <a:r>
                <a:t>@cheesebar</a:t>
              </a:r>
            </a:p>
          </p:txBody>
        </p:sp>
        <p:pic>
          <p:nvPicPr>
            <p:cNvPr id="753" name="image41.jpg" descr="Tomasz Cielecki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32456"/>
              <a:ext cx="471600" cy="471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54" name="image39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71546" y="330642"/>
              <a:ext cx="200055" cy="20005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50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500"/>
                                        <p:tgtEl>
                                          <p:spTgt spid="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50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500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4" dur="500"/>
                                        <p:tgtEl>
                                          <p:spTgt spid="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Class="entr" nodeType="after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8" dur="500"/>
                                        <p:tgtEl>
                                          <p:spTgt spid="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Class="entr" nodeType="after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2" dur="500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Class="entr" nodeType="after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6" dur="500"/>
                                        <p:tgtEl>
                                          <p:spTgt spid="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Class="entr" nodeType="afterEffect" presetID="9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0" dur="500"/>
                                        <p:tgtEl>
                                          <p:spTgt spid="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Class="entr" nodeType="afterEffect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4" dur="500"/>
                                        <p:tgtEl>
                                          <p:spTgt spid="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Class="entr" nodeType="afterEffect" presetID="9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8" dur="500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Class="entr" nodeType="afterEffect" presetID="9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2" dur="500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Class="entr" nodeType="afterEffect" presetID="9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6" dur="500"/>
                                        <p:tgtEl>
                                          <p:spTgt spid="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500"/>
                            </p:stCondLst>
                            <p:childTnLst>
                              <p:par>
                                <p:cTn id="68" presetClass="entr" nodeType="afterEffect" presetID="9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0" dur="500"/>
                                        <p:tgtEl>
                                          <p:spTgt spid="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Class="entr" nodeType="afterEffect" presetID="9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4" dur="500"/>
                                        <p:tgtEl>
                                          <p:spTgt spid="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500"/>
                            </p:stCondLst>
                            <p:childTnLst>
                              <p:par>
                                <p:cTn id="76" presetClass="entr" nodeType="afterEffect" presetID="9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8" dur="500"/>
                                        <p:tgtEl>
                                          <p:spTgt spid="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27" grpId="4"/>
      <p:bldP build="whole" bldLvl="1" animBg="1" rev="0" advAuto="0" spid="733" grpId="5"/>
      <p:bldP build="whole" bldLvl="1" animBg="1" rev="0" advAuto="0" spid="737" grpId="14"/>
      <p:bldP build="whole" bldLvl="1" animBg="1" rev="0" advAuto="0" spid="751" grpId="17"/>
      <p:bldP build="whole" bldLvl="1" animBg="1" rev="0" advAuto="0" spid="755" grpId="18"/>
      <p:bldP build="whole" bldLvl="1" animBg="1" rev="0" advAuto="0" spid="750" grpId="16"/>
      <p:bldP build="whole" bldLvl="1" animBg="1" rev="0" advAuto="0" spid="718" grpId="3"/>
      <p:bldP build="whole" bldLvl="1" animBg="1" rev="0" advAuto="0" spid="725" grpId="1"/>
      <p:bldP build="whole" bldLvl="1" animBg="1" rev="0" advAuto="0" spid="729" grpId="11"/>
      <p:bldP build="whole" bldLvl="1" animBg="1" rev="0" advAuto="0" spid="728" grpId="8"/>
      <p:bldP build="whole" bldLvl="1" animBg="1" rev="0" advAuto="0" spid="724" grpId="10"/>
      <p:bldP build="whole" bldLvl="1" animBg="1" rev="0" advAuto="0" spid="726" grpId="6"/>
      <p:bldP build="whole" bldLvl="1" animBg="1" rev="0" advAuto="0" spid="715" grpId="2"/>
      <p:bldP build="whole" bldLvl="1" animBg="1" rev="0" advAuto="0" spid="736" grpId="12"/>
      <p:bldP build="whole" bldLvl="1" animBg="1" rev="0" advAuto="0" spid="721" grpId="7"/>
      <p:bldP build="whole" bldLvl="1" animBg="1" rev="0" advAuto="0" spid="747" grpId="15"/>
      <p:bldP build="whole" bldLvl="1" animBg="1" rev="0" advAuto="0" spid="742" grpId="9"/>
      <p:bldP build="whole" bldLvl="1" animBg="1" rev="0" advAuto="0" spid="732" grpId="13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Shape 7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INotifyCollectionChanged</a:t>
            </a:r>
          </a:p>
        </p:txBody>
      </p:sp>
      <p:sp>
        <p:nvSpPr>
          <p:cNvPr id="758" name="Shape 75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759" name="image4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7632" y="2679550"/>
            <a:ext cx="7162801" cy="23336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59" grpId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Shape 7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ObservableCollection</a:t>
            </a:r>
          </a:p>
        </p:txBody>
      </p:sp>
      <p:sp>
        <p:nvSpPr>
          <p:cNvPr id="762" name="Shape 76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763" name="image4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3527" y="2060848"/>
            <a:ext cx="8606981" cy="32403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63" grpId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Shape 7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097280">
              <a:defRPr sz="5040"/>
            </a:lvl1pPr>
          </a:lstStyle>
          <a:p>
            <a:pPr/>
            <a:r>
              <a:t>ViewModel Collection Property</a:t>
            </a:r>
          </a:p>
        </p:txBody>
      </p:sp>
      <p:sp>
        <p:nvSpPr>
          <p:cNvPr id="766" name="Shape 76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767" name="image4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1575" y="2652713"/>
            <a:ext cx="6800850" cy="15525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67" grpId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Shape 7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UI Syntax</a:t>
            </a:r>
          </a:p>
        </p:txBody>
      </p:sp>
      <p:sp>
        <p:nvSpPr>
          <p:cNvPr id="770" name="Shape 77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771" name="image4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9770" y="2148433"/>
            <a:ext cx="8086726" cy="31527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72" name="image20.jpg" descr="http://finerthings.in/wp-content/uploads/2012/08/Windows8_icon-380x380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9511" y="2204863"/>
            <a:ext cx="720001" cy="72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500"/>
                                        <p:tgtEl>
                                          <p:spTgt spid="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72" grpId="1"/>
      <p:bldP build="whole" bldLvl="1" animBg="1" rev="0" advAuto="0" spid="771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image1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9152" y="2037108"/>
            <a:ext cx="3091529" cy="2763827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Shape 166"/>
          <p:cNvSpPr/>
          <p:nvPr/>
        </p:nvSpPr>
        <p:spPr>
          <a:xfrm>
            <a:off x="-1" y="-1"/>
            <a:ext cx="9144001" cy="601624"/>
          </a:xfrm>
          <a:prstGeom prst="rect">
            <a:avLst/>
          </a:prstGeom>
          <a:solidFill>
            <a:srgbClr val="0F253F">
              <a:alpha val="8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457200"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IDEs</a:t>
            </a:r>
          </a:p>
        </p:txBody>
      </p:sp>
      <p:pic>
        <p:nvPicPr>
          <p:cNvPr id="167" name="image1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00680" y="1822417"/>
            <a:ext cx="5957035" cy="29785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Shape 7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UI Syntax</a:t>
            </a:r>
          </a:p>
        </p:txBody>
      </p:sp>
      <p:sp>
        <p:nvSpPr>
          <p:cNvPr id="775" name="Shape 77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776" name="image4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28838" y="2884536"/>
            <a:ext cx="4886326" cy="1552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77" name="image21.jpg" descr="http://www.lifepics.com/images/Content/android-icon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87623" y="2780927"/>
            <a:ext cx="659024" cy="72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500"/>
                                        <p:tgtEl>
                                          <p:spTgt spid="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77" grpId="1"/>
      <p:bldP build="whole" bldLvl="1" animBg="1" rev="0" advAuto="0" spid="776" grpId="2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Shape 7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UI Syntax</a:t>
            </a:r>
          </a:p>
        </p:txBody>
      </p:sp>
      <p:pic>
        <p:nvPicPr>
          <p:cNvPr id="780" name="image4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67743" y="2060848"/>
            <a:ext cx="4857751" cy="3657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81" name="image21.jpg" descr="http://www.lifepics.com/images/Content/android-icon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31639" y="1916832"/>
            <a:ext cx="659024" cy="72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500"/>
                                        <p:tgtEl>
                                          <p:spTgt spid="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81" grpId="2"/>
      <p:bldP build="whole" bldLvl="1" animBg="1" rev="0" advAuto="0" spid="780" grpId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Shape 7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UI Syntax</a:t>
            </a:r>
          </a:p>
        </p:txBody>
      </p:sp>
      <p:pic>
        <p:nvPicPr>
          <p:cNvPr id="784" name="image4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10258" y="2247875"/>
            <a:ext cx="6534151" cy="2981326"/>
          </a:xfrm>
          <a:prstGeom prst="rect">
            <a:avLst/>
          </a:prstGeom>
          <a:ln w="12700">
            <a:miter lim="400000"/>
          </a:ln>
        </p:spPr>
      </p:pic>
      <p:pic>
        <p:nvPicPr>
          <p:cNvPr id="785" name="image2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2876" y="2276871"/>
            <a:ext cx="720001" cy="710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500"/>
                                        <p:tgtEl>
                                          <p:spTgt spid="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85" grpId="1"/>
      <p:bldP build="whole" bldLvl="1" animBg="1" rev="0" advAuto="0" spid="784" grpId="2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5353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Shape 787"/>
          <p:cNvSpPr/>
          <p:nvPr/>
        </p:nvSpPr>
        <p:spPr>
          <a:xfrm>
            <a:off x="0" y="3128188"/>
            <a:ext cx="9144000" cy="1223924"/>
          </a:xfrm>
          <a:prstGeom prst="rect">
            <a:avLst/>
          </a:prstGeom>
          <a:solidFill>
            <a:srgbClr val="0F253F">
              <a:alpha val="8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 defTabSz="457200">
              <a:defRPr sz="4000">
                <a:solidFill>
                  <a:srgbClr val="FFFFFF"/>
                </a:solidFill>
              </a:defRPr>
            </a:pPr>
            <a:r>
              <a:t>DEMO</a:t>
            </a:r>
          </a:p>
          <a:p>
            <a:pPr algn="ctr" defTabSz="457200">
              <a:defRPr sz="4000">
                <a:solidFill>
                  <a:srgbClr val="FFFFFF"/>
                </a:solidFill>
              </a:defRPr>
            </a:pPr>
            <a:r>
              <a:t>(Pictures)</a:t>
            </a:r>
          </a:p>
        </p:txBody>
      </p:sp>
      <p:sp>
        <p:nvSpPr>
          <p:cNvPr id="788" name="Shape 788"/>
          <p:cNvSpPr/>
          <p:nvPr/>
        </p:nvSpPr>
        <p:spPr>
          <a:xfrm>
            <a:off x="234321" y="6005656"/>
            <a:ext cx="867535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sz="1900" u="sng">
                <a:solidFill>
                  <a:srgbClr val="FFFFFF"/>
                </a:solidFill>
                <a:uFill>
                  <a:solidFill>
                    <a:srgbClr val="0000FF"/>
                  </a:solidFill>
                </a:uFill>
                <a:latin typeface="Menlo"/>
                <a:ea typeface="Menlo"/>
                <a:cs typeface="Menlo"/>
                <a:sym typeface="Menlo"/>
                <a:hlinkClick r:id="rId2" invalidUrl="" action="" tgtFrame="" tooltip="" history="1" highlightClick="0" endSnd="0"/>
              </a:defRPr>
            </a:lvl1pPr>
          </a:lstStyle>
          <a:p>
            <a:pPr>
              <a:defRPr u="none">
                <a:uFillTx/>
              </a:defRPr>
            </a:pPr>
            <a:r>
              <a:rPr u="sng"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http://jsonplaceholder.typicode.com/photos?_start=0&amp;_end=30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Shape 790"/>
          <p:cNvSpPr/>
          <p:nvPr/>
        </p:nvSpPr>
        <p:spPr>
          <a:xfrm>
            <a:off x="1087586" y="2325125"/>
            <a:ext cx="1762891" cy="24021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535" y="20815"/>
                </a:moveTo>
                <a:lnTo>
                  <a:pt x="7016" y="20946"/>
                </a:lnTo>
                <a:lnTo>
                  <a:pt x="7425" y="21011"/>
                </a:lnTo>
                <a:lnTo>
                  <a:pt x="7835" y="21038"/>
                </a:lnTo>
                <a:lnTo>
                  <a:pt x="8156" y="21038"/>
                </a:lnTo>
                <a:lnTo>
                  <a:pt x="8459" y="20985"/>
                </a:lnTo>
                <a:lnTo>
                  <a:pt x="8725" y="20920"/>
                </a:lnTo>
                <a:lnTo>
                  <a:pt x="8939" y="20815"/>
                </a:lnTo>
                <a:lnTo>
                  <a:pt x="9064" y="20684"/>
                </a:lnTo>
                <a:lnTo>
                  <a:pt x="9207" y="20539"/>
                </a:lnTo>
                <a:lnTo>
                  <a:pt x="9278" y="20382"/>
                </a:lnTo>
                <a:lnTo>
                  <a:pt x="9313" y="20213"/>
                </a:lnTo>
                <a:lnTo>
                  <a:pt x="9313" y="20016"/>
                </a:lnTo>
                <a:lnTo>
                  <a:pt x="9242" y="19833"/>
                </a:lnTo>
                <a:lnTo>
                  <a:pt x="9135" y="19662"/>
                </a:lnTo>
                <a:lnTo>
                  <a:pt x="9010" y="19480"/>
                </a:lnTo>
                <a:lnTo>
                  <a:pt x="8833" y="19309"/>
                </a:lnTo>
                <a:lnTo>
                  <a:pt x="8565" y="19087"/>
                </a:lnTo>
                <a:lnTo>
                  <a:pt x="8351" y="18825"/>
                </a:lnTo>
                <a:lnTo>
                  <a:pt x="8191" y="18550"/>
                </a:lnTo>
                <a:lnTo>
                  <a:pt x="8049" y="18275"/>
                </a:lnTo>
                <a:lnTo>
                  <a:pt x="7941" y="17974"/>
                </a:lnTo>
                <a:lnTo>
                  <a:pt x="7906" y="17673"/>
                </a:lnTo>
                <a:lnTo>
                  <a:pt x="7906" y="17398"/>
                </a:lnTo>
                <a:lnTo>
                  <a:pt x="7941" y="17096"/>
                </a:lnTo>
                <a:lnTo>
                  <a:pt x="8049" y="16848"/>
                </a:lnTo>
                <a:lnTo>
                  <a:pt x="8191" y="16599"/>
                </a:lnTo>
                <a:lnTo>
                  <a:pt x="8280" y="16468"/>
                </a:lnTo>
                <a:lnTo>
                  <a:pt x="8388" y="16337"/>
                </a:lnTo>
                <a:lnTo>
                  <a:pt x="8530" y="16245"/>
                </a:lnTo>
                <a:lnTo>
                  <a:pt x="8654" y="16142"/>
                </a:lnTo>
                <a:lnTo>
                  <a:pt x="8797" y="16063"/>
                </a:lnTo>
                <a:lnTo>
                  <a:pt x="8975" y="15984"/>
                </a:lnTo>
                <a:lnTo>
                  <a:pt x="9171" y="15919"/>
                </a:lnTo>
                <a:lnTo>
                  <a:pt x="9349" y="15840"/>
                </a:lnTo>
                <a:lnTo>
                  <a:pt x="9581" y="15814"/>
                </a:lnTo>
                <a:lnTo>
                  <a:pt x="9794" y="15762"/>
                </a:lnTo>
                <a:lnTo>
                  <a:pt x="10061" y="15735"/>
                </a:lnTo>
                <a:lnTo>
                  <a:pt x="10916" y="15735"/>
                </a:lnTo>
                <a:lnTo>
                  <a:pt x="11200" y="15762"/>
                </a:lnTo>
                <a:lnTo>
                  <a:pt x="11468" y="15814"/>
                </a:lnTo>
                <a:lnTo>
                  <a:pt x="11699" y="15866"/>
                </a:lnTo>
                <a:lnTo>
                  <a:pt x="11948" y="15919"/>
                </a:lnTo>
                <a:lnTo>
                  <a:pt x="12145" y="15984"/>
                </a:lnTo>
                <a:lnTo>
                  <a:pt x="12358" y="16063"/>
                </a:lnTo>
                <a:lnTo>
                  <a:pt x="12536" y="16142"/>
                </a:lnTo>
                <a:lnTo>
                  <a:pt x="12696" y="16245"/>
                </a:lnTo>
                <a:lnTo>
                  <a:pt x="12839" y="16337"/>
                </a:lnTo>
                <a:lnTo>
                  <a:pt x="12964" y="16442"/>
                </a:lnTo>
                <a:lnTo>
                  <a:pt x="13177" y="16665"/>
                </a:lnTo>
                <a:lnTo>
                  <a:pt x="13355" y="16914"/>
                </a:lnTo>
                <a:lnTo>
                  <a:pt x="13444" y="17175"/>
                </a:lnTo>
                <a:lnTo>
                  <a:pt x="13515" y="17450"/>
                </a:lnTo>
                <a:lnTo>
                  <a:pt x="13515" y="17726"/>
                </a:lnTo>
                <a:lnTo>
                  <a:pt x="13444" y="18000"/>
                </a:lnTo>
                <a:lnTo>
                  <a:pt x="13355" y="18249"/>
                </a:lnTo>
                <a:lnTo>
                  <a:pt x="13212" y="18498"/>
                </a:lnTo>
                <a:lnTo>
                  <a:pt x="13035" y="18733"/>
                </a:lnTo>
                <a:lnTo>
                  <a:pt x="12803" y="18956"/>
                </a:lnTo>
                <a:lnTo>
                  <a:pt x="12358" y="19336"/>
                </a:lnTo>
                <a:lnTo>
                  <a:pt x="12056" y="19662"/>
                </a:lnTo>
                <a:lnTo>
                  <a:pt x="11948" y="19780"/>
                </a:lnTo>
                <a:lnTo>
                  <a:pt x="11842" y="19938"/>
                </a:lnTo>
                <a:lnTo>
                  <a:pt x="11806" y="20056"/>
                </a:lnTo>
                <a:lnTo>
                  <a:pt x="11806" y="20318"/>
                </a:lnTo>
                <a:lnTo>
                  <a:pt x="11877" y="20408"/>
                </a:lnTo>
                <a:lnTo>
                  <a:pt x="11984" y="20513"/>
                </a:lnTo>
                <a:lnTo>
                  <a:pt x="12109" y="20618"/>
                </a:lnTo>
                <a:lnTo>
                  <a:pt x="12251" y="20710"/>
                </a:lnTo>
                <a:lnTo>
                  <a:pt x="12465" y="20815"/>
                </a:lnTo>
                <a:lnTo>
                  <a:pt x="12696" y="20920"/>
                </a:lnTo>
                <a:lnTo>
                  <a:pt x="12999" y="21011"/>
                </a:lnTo>
                <a:lnTo>
                  <a:pt x="13355" y="21116"/>
                </a:lnTo>
                <a:lnTo>
                  <a:pt x="13801" y="21220"/>
                </a:lnTo>
                <a:lnTo>
                  <a:pt x="14246" y="21312"/>
                </a:lnTo>
                <a:lnTo>
                  <a:pt x="14708" y="21390"/>
                </a:lnTo>
                <a:lnTo>
                  <a:pt x="15225" y="21469"/>
                </a:lnTo>
                <a:lnTo>
                  <a:pt x="15742" y="21522"/>
                </a:lnTo>
                <a:lnTo>
                  <a:pt x="16293" y="21574"/>
                </a:lnTo>
                <a:lnTo>
                  <a:pt x="16810" y="21600"/>
                </a:lnTo>
                <a:lnTo>
                  <a:pt x="17896" y="21600"/>
                </a:lnTo>
                <a:lnTo>
                  <a:pt x="18412" y="21574"/>
                </a:lnTo>
                <a:lnTo>
                  <a:pt x="18893" y="21495"/>
                </a:lnTo>
                <a:lnTo>
                  <a:pt x="19338" y="21417"/>
                </a:lnTo>
                <a:lnTo>
                  <a:pt x="19784" y="21312"/>
                </a:lnTo>
                <a:lnTo>
                  <a:pt x="20157" y="21194"/>
                </a:lnTo>
                <a:lnTo>
                  <a:pt x="20495" y="21011"/>
                </a:lnTo>
                <a:lnTo>
                  <a:pt x="20424" y="20710"/>
                </a:lnTo>
                <a:lnTo>
                  <a:pt x="20353" y="20408"/>
                </a:lnTo>
                <a:lnTo>
                  <a:pt x="20300" y="20082"/>
                </a:lnTo>
                <a:lnTo>
                  <a:pt x="20300" y="19728"/>
                </a:lnTo>
                <a:lnTo>
                  <a:pt x="20265" y="19008"/>
                </a:lnTo>
                <a:lnTo>
                  <a:pt x="20300" y="18275"/>
                </a:lnTo>
                <a:lnTo>
                  <a:pt x="20353" y="17568"/>
                </a:lnTo>
                <a:lnTo>
                  <a:pt x="20424" y="16940"/>
                </a:lnTo>
                <a:lnTo>
                  <a:pt x="20495" y="16416"/>
                </a:lnTo>
                <a:lnTo>
                  <a:pt x="20495" y="15840"/>
                </a:lnTo>
                <a:lnTo>
                  <a:pt x="20389" y="15683"/>
                </a:lnTo>
                <a:lnTo>
                  <a:pt x="20300" y="15539"/>
                </a:lnTo>
                <a:lnTo>
                  <a:pt x="20121" y="15381"/>
                </a:lnTo>
                <a:lnTo>
                  <a:pt x="19944" y="15264"/>
                </a:lnTo>
                <a:lnTo>
                  <a:pt x="19712" y="15160"/>
                </a:lnTo>
                <a:lnTo>
                  <a:pt x="19463" y="15055"/>
                </a:lnTo>
                <a:lnTo>
                  <a:pt x="19231" y="14989"/>
                </a:lnTo>
                <a:lnTo>
                  <a:pt x="18965" y="14937"/>
                </a:lnTo>
                <a:lnTo>
                  <a:pt x="18680" y="14884"/>
                </a:lnTo>
                <a:lnTo>
                  <a:pt x="18164" y="14884"/>
                </a:lnTo>
                <a:lnTo>
                  <a:pt x="17932" y="14937"/>
                </a:lnTo>
                <a:lnTo>
                  <a:pt x="17700" y="15015"/>
                </a:lnTo>
                <a:lnTo>
                  <a:pt x="17487" y="15107"/>
                </a:lnTo>
                <a:lnTo>
                  <a:pt x="17308" y="15238"/>
                </a:lnTo>
                <a:lnTo>
                  <a:pt x="17112" y="15356"/>
                </a:lnTo>
                <a:lnTo>
                  <a:pt x="16863" y="15486"/>
                </a:lnTo>
                <a:lnTo>
                  <a:pt x="16596" y="15565"/>
                </a:lnTo>
                <a:lnTo>
                  <a:pt x="16293" y="15617"/>
                </a:lnTo>
                <a:lnTo>
                  <a:pt x="15955" y="15644"/>
                </a:lnTo>
                <a:lnTo>
                  <a:pt x="15599" y="15617"/>
                </a:lnTo>
                <a:lnTo>
                  <a:pt x="15225" y="15591"/>
                </a:lnTo>
                <a:lnTo>
                  <a:pt x="14887" y="15512"/>
                </a:lnTo>
                <a:lnTo>
                  <a:pt x="14549" y="15408"/>
                </a:lnTo>
                <a:lnTo>
                  <a:pt x="14210" y="15264"/>
                </a:lnTo>
                <a:lnTo>
                  <a:pt x="13889" y="15107"/>
                </a:lnTo>
                <a:lnTo>
                  <a:pt x="13622" y="14911"/>
                </a:lnTo>
                <a:lnTo>
                  <a:pt x="13515" y="14780"/>
                </a:lnTo>
                <a:lnTo>
                  <a:pt x="13409" y="14662"/>
                </a:lnTo>
                <a:lnTo>
                  <a:pt x="13320" y="14531"/>
                </a:lnTo>
                <a:lnTo>
                  <a:pt x="13249" y="14387"/>
                </a:lnTo>
                <a:lnTo>
                  <a:pt x="13177" y="14230"/>
                </a:lnTo>
                <a:lnTo>
                  <a:pt x="13141" y="14086"/>
                </a:lnTo>
                <a:lnTo>
                  <a:pt x="13106" y="13902"/>
                </a:lnTo>
                <a:lnTo>
                  <a:pt x="13106" y="13523"/>
                </a:lnTo>
                <a:lnTo>
                  <a:pt x="13141" y="13327"/>
                </a:lnTo>
                <a:lnTo>
                  <a:pt x="13177" y="13130"/>
                </a:lnTo>
                <a:lnTo>
                  <a:pt x="13249" y="12947"/>
                </a:lnTo>
                <a:lnTo>
                  <a:pt x="13320" y="12803"/>
                </a:lnTo>
                <a:lnTo>
                  <a:pt x="13409" y="12646"/>
                </a:lnTo>
                <a:lnTo>
                  <a:pt x="13515" y="12502"/>
                </a:lnTo>
                <a:lnTo>
                  <a:pt x="13658" y="12371"/>
                </a:lnTo>
                <a:lnTo>
                  <a:pt x="13925" y="12148"/>
                </a:lnTo>
                <a:lnTo>
                  <a:pt x="14263" y="11939"/>
                </a:lnTo>
                <a:lnTo>
                  <a:pt x="14620" y="11795"/>
                </a:lnTo>
                <a:lnTo>
                  <a:pt x="14994" y="11690"/>
                </a:lnTo>
                <a:lnTo>
                  <a:pt x="15368" y="11612"/>
                </a:lnTo>
                <a:lnTo>
                  <a:pt x="15742" y="11572"/>
                </a:lnTo>
                <a:lnTo>
                  <a:pt x="16116" y="11572"/>
                </a:lnTo>
                <a:lnTo>
                  <a:pt x="16489" y="11612"/>
                </a:lnTo>
                <a:lnTo>
                  <a:pt x="16845" y="11664"/>
                </a:lnTo>
                <a:lnTo>
                  <a:pt x="17184" y="11769"/>
                </a:lnTo>
                <a:lnTo>
                  <a:pt x="17451" y="11900"/>
                </a:lnTo>
                <a:lnTo>
                  <a:pt x="17700" y="12044"/>
                </a:lnTo>
                <a:lnTo>
                  <a:pt x="17825" y="12148"/>
                </a:lnTo>
                <a:lnTo>
                  <a:pt x="18003" y="12240"/>
                </a:lnTo>
                <a:lnTo>
                  <a:pt x="18199" y="12345"/>
                </a:lnTo>
                <a:lnTo>
                  <a:pt x="18377" y="12397"/>
                </a:lnTo>
                <a:lnTo>
                  <a:pt x="18609" y="12476"/>
                </a:lnTo>
                <a:lnTo>
                  <a:pt x="18822" y="12502"/>
                </a:lnTo>
                <a:lnTo>
                  <a:pt x="19054" y="12528"/>
                </a:lnTo>
                <a:lnTo>
                  <a:pt x="19302" y="12541"/>
                </a:lnTo>
                <a:lnTo>
                  <a:pt x="19534" y="12541"/>
                </a:lnTo>
                <a:lnTo>
                  <a:pt x="19784" y="12528"/>
                </a:lnTo>
                <a:lnTo>
                  <a:pt x="20015" y="12476"/>
                </a:lnTo>
                <a:lnTo>
                  <a:pt x="20265" y="12423"/>
                </a:lnTo>
                <a:lnTo>
                  <a:pt x="20495" y="12371"/>
                </a:lnTo>
                <a:lnTo>
                  <a:pt x="20745" y="12266"/>
                </a:lnTo>
                <a:lnTo>
                  <a:pt x="20941" y="12174"/>
                </a:lnTo>
                <a:lnTo>
                  <a:pt x="21190" y="12044"/>
                </a:lnTo>
                <a:lnTo>
                  <a:pt x="21244" y="11966"/>
                </a:lnTo>
                <a:lnTo>
                  <a:pt x="21350" y="11900"/>
                </a:lnTo>
                <a:lnTo>
                  <a:pt x="21422" y="11795"/>
                </a:lnTo>
                <a:lnTo>
                  <a:pt x="21458" y="11664"/>
                </a:lnTo>
                <a:lnTo>
                  <a:pt x="21564" y="11415"/>
                </a:lnTo>
                <a:lnTo>
                  <a:pt x="21600" y="11115"/>
                </a:lnTo>
                <a:lnTo>
                  <a:pt x="21600" y="10407"/>
                </a:lnTo>
                <a:lnTo>
                  <a:pt x="21529" y="10028"/>
                </a:lnTo>
                <a:lnTo>
                  <a:pt x="21458" y="9661"/>
                </a:lnTo>
                <a:lnTo>
                  <a:pt x="21244" y="8849"/>
                </a:lnTo>
                <a:lnTo>
                  <a:pt x="21013" y="8129"/>
                </a:lnTo>
                <a:lnTo>
                  <a:pt x="20745" y="7475"/>
                </a:lnTo>
                <a:lnTo>
                  <a:pt x="20495" y="6965"/>
                </a:lnTo>
                <a:lnTo>
                  <a:pt x="19944" y="7043"/>
                </a:lnTo>
                <a:lnTo>
                  <a:pt x="19374" y="7095"/>
                </a:lnTo>
                <a:lnTo>
                  <a:pt x="18786" y="7147"/>
                </a:lnTo>
                <a:lnTo>
                  <a:pt x="17593" y="7147"/>
                </a:lnTo>
                <a:lnTo>
                  <a:pt x="16418" y="7095"/>
                </a:lnTo>
                <a:lnTo>
                  <a:pt x="15919" y="7043"/>
                </a:lnTo>
                <a:lnTo>
                  <a:pt x="14923" y="6939"/>
                </a:lnTo>
                <a:lnTo>
                  <a:pt x="14139" y="6847"/>
                </a:lnTo>
                <a:lnTo>
                  <a:pt x="13622" y="6768"/>
                </a:lnTo>
                <a:lnTo>
                  <a:pt x="13444" y="6742"/>
                </a:lnTo>
                <a:lnTo>
                  <a:pt x="12999" y="6585"/>
                </a:lnTo>
                <a:lnTo>
                  <a:pt x="12625" y="6414"/>
                </a:lnTo>
                <a:lnTo>
                  <a:pt x="12287" y="6244"/>
                </a:lnTo>
                <a:lnTo>
                  <a:pt x="12056" y="6035"/>
                </a:lnTo>
                <a:lnTo>
                  <a:pt x="11842" y="5812"/>
                </a:lnTo>
                <a:lnTo>
                  <a:pt x="11699" y="5590"/>
                </a:lnTo>
                <a:lnTo>
                  <a:pt x="11610" y="5355"/>
                </a:lnTo>
                <a:lnTo>
                  <a:pt x="11539" y="5132"/>
                </a:lnTo>
                <a:lnTo>
                  <a:pt x="11539" y="4883"/>
                </a:lnTo>
                <a:lnTo>
                  <a:pt x="11574" y="4660"/>
                </a:lnTo>
                <a:lnTo>
                  <a:pt x="11646" y="4425"/>
                </a:lnTo>
                <a:lnTo>
                  <a:pt x="11735" y="4228"/>
                </a:lnTo>
                <a:lnTo>
                  <a:pt x="11842" y="4032"/>
                </a:lnTo>
                <a:lnTo>
                  <a:pt x="12019" y="3848"/>
                </a:lnTo>
                <a:lnTo>
                  <a:pt x="12216" y="3679"/>
                </a:lnTo>
                <a:lnTo>
                  <a:pt x="12429" y="3548"/>
                </a:lnTo>
                <a:lnTo>
                  <a:pt x="12625" y="3404"/>
                </a:lnTo>
                <a:lnTo>
                  <a:pt x="12803" y="3194"/>
                </a:lnTo>
                <a:lnTo>
                  <a:pt x="12964" y="2971"/>
                </a:lnTo>
                <a:lnTo>
                  <a:pt x="13106" y="2697"/>
                </a:lnTo>
                <a:lnTo>
                  <a:pt x="13212" y="2422"/>
                </a:lnTo>
                <a:lnTo>
                  <a:pt x="13249" y="2120"/>
                </a:lnTo>
                <a:lnTo>
                  <a:pt x="13284" y="1820"/>
                </a:lnTo>
                <a:lnTo>
                  <a:pt x="13212" y="1518"/>
                </a:lnTo>
                <a:lnTo>
                  <a:pt x="13106" y="1218"/>
                </a:lnTo>
                <a:lnTo>
                  <a:pt x="12964" y="930"/>
                </a:lnTo>
                <a:lnTo>
                  <a:pt x="12875" y="812"/>
                </a:lnTo>
                <a:lnTo>
                  <a:pt x="12732" y="680"/>
                </a:lnTo>
                <a:lnTo>
                  <a:pt x="12590" y="563"/>
                </a:lnTo>
                <a:lnTo>
                  <a:pt x="12429" y="458"/>
                </a:lnTo>
                <a:lnTo>
                  <a:pt x="12251" y="354"/>
                </a:lnTo>
                <a:lnTo>
                  <a:pt x="12056" y="262"/>
                </a:lnTo>
                <a:lnTo>
                  <a:pt x="11806" y="183"/>
                </a:lnTo>
                <a:lnTo>
                  <a:pt x="11574" y="131"/>
                </a:lnTo>
                <a:lnTo>
                  <a:pt x="11290" y="52"/>
                </a:lnTo>
                <a:lnTo>
                  <a:pt x="11022" y="26"/>
                </a:lnTo>
                <a:lnTo>
                  <a:pt x="10720" y="0"/>
                </a:lnTo>
                <a:lnTo>
                  <a:pt x="10061" y="0"/>
                </a:lnTo>
                <a:lnTo>
                  <a:pt x="9758" y="26"/>
                </a:lnTo>
                <a:lnTo>
                  <a:pt x="9491" y="52"/>
                </a:lnTo>
                <a:lnTo>
                  <a:pt x="9242" y="105"/>
                </a:lnTo>
                <a:lnTo>
                  <a:pt x="9010" y="157"/>
                </a:lnTo>
                <a:lnTo>
                  <a:pt x="8761" y="210"/>
                </a:lnTo>
                <a:lnTo>
                  <a:pt x="8565" y="288"/>
                </a:lnTo>
                <a:lnTo>
                  <a:pt x="8351" y="380"/>
                </a:lnTo>
                <a:lnTo>
                  <a:pt x="8191" y="458"/>
                </a:lnTo>
                <a:lnTo>
                  <a:pt x="8014" y="563"/>
                </a:lnTo>
                <a:lnTo>
                  <a:pt x="7870" y="654"/>
                </a:lnTo>
                <a:lnTo>
                  <a:pt x="7746" y="785"/>
                </a:lnTo>
                <a:lnTo>
                  <a:pt x="7532" y="1008"/>
                </a:lnTo>
                <a:lnTo>
                  <a:pt x="7354" y="1282"/>
                </a:lnTo>
                <a:lnTo>
                  <a:pt x="7265" y="1545"/>
                </a:lnTo>
                <a:lnTo>
                  <a:pt x="7230" y="1846"/>
                </a:lnTo>
                <a:lnTo>
                  <a:pt x="7230" y="2120"/>
                </a:lnTo>
                <a:lnTo>
                  <a:pt x="7265" y="2395"/>
                </a:lnTo>
                <a:lnTo>
                  <a:pt x="7354" y="2671"/>
                </a:lnTo>
                <a:lnTo>
                  <a:pt x="7532" y="2919"/>
                </a:lnTo>
                <a:lnTo>
                  <a:pt x="7746" y="3142"/>
                </a:lnTo>
                <a:lnTo>
                  <a:pt x="7978" y="3377"/>
                </a:lnTo>
                <a:lnTo>
                  <a:pt x="8209" y="3574"/>
                </a:lnTo>
                <a:lnTo>
                  <a:pt x="8423" y="3796"/>
                </a:lnTo>
                <a:lnTo>
                  <a:pt x="8601" y="4032"/>
                </a:lnTo>
                <a:lnTo>
                  <a:pt x="8690" y="4255"/>
                </a:lnTo>
                <a:lnTo>
                  <a:pt x="8761" y="4504"/>
                </a:lnTo>
                <a:lnTo>
                  <a:pt x="8761" y="4752"/>
                </a:lnTo>
                <a:lnTo>
                  <a:pt x="8725" y="5001"/>
                </a:lnTo>
                <a:lnTo>
                  <a:pt x="8636" y="5237"/>
                </a:lnTo>
                <a:lnTo>
                  <a:pt x="8494" y="5485"/>
                </a:lnTo>
                <a:lnTo>
                  <a:pt x="8280" y="5707"/>
                </a:lnTo>
                <a:lnTo>
                  <a:pt x="8049" y="5917"/>
                </a:lnTo>
                <a:lnTo>
                  <a:pt x="7746" y="6140"/>
                </a:lnTo>
                <a:lnTo>
                  <a:pt x="7390" y="6309"/>
                </a:lnTo>
                <a:lnTo>
                  <a:pt x="6980" y="6467"/>
                </a:lnTo>
                <a:lnTo>
                  <a:pt x="6500" y="6611"/>
                </a:lnTo>
                <a:lnTo>
                  <a:pt x="6001" y="6742"/>
                </a:lnTo>
                <a:lnTo>
                  <a:pt x="587" y="6742"/>
                </a:lnTo>
                <a:lnTo>
                  <a:pt x="481" y="7173"/>
                </a:lnTo>
                <a:lnTo>
                  <a:pt x="356" y="7776"/>
                </a:lnTo>
                <a:lnTo>
                  <a:pt x="250" y="8431"/>
                </a:lnTo>
                <a:lnTo>
                  <a:pt x="142" y="9124"/>
                </a:lnTo>
                <a:lnTo>
                  <a:pt x="36" y="9805"/>
                </a:lnTo>
                <a:lnTo>
                  <a:pt x="0" y="10433"/>
                </a:lnTo>
                <a:lnTo>
                  <a:pt x="0" y="11245"/>
                </a:lnTo>
                <a:lnTo>
                  <a:pt x="107" y="11415"/>
                </a:lnTo>
                <a:lnTo>
                  <a:pt x="214" y="11585"/>
                </a:lnTo>
                <a:lnTo>
                  <a:pt x="392" y="11717"/>
                </a:lnTo>
                <a:lnTo>
                  <a:pt x="587" y="11848"/>
                </a:lnTo>
                <a:lnTo>
                  <a:pt x="837" y="11966"/>
                </a:lnTo>
                <a:lnTo>
                  <a:pt x="1104" y="12044"/>
                </a:lnTo>
                <a:lnTo>
                  <a:pt x="1406" y="12122"/>
                </a:lnTo>
                <a:lnTo>
                  <a:pt x="1692" y="12174"/>
                </a:lnTo>
                <a:lnTo>
                  <a:pt x="2030" y="12200"/>
                </a:lnTo>
                <a:lnTo>
                  <a:pt x="2333" y="12214"/>
                </a:lnTo>
                <a:lnTo>
                  <a:pt x="2635" y="12200"/>
                </a:lnTo>
                <a:lnTo>
                  <a:pt x="2956" y="12174"/>
                </a:lnTo>
                <a:lnTo>
                  <a:pt x="3259" y="12122"/>
                </a:lnTo>
                <a:lnTo>
                  <a:pt x="3526" y="12018"/>
                </a:lnTo>
                <a:lnTo>
                  <a:pt x="3775" y="11913"/>
                </a:lnTo>
                <a:lnTo>
                  <a:pt x="4007" y="11795"/>
                </a:lnTo>
                <a:lnTo>
                  <a:pt x="4220" y="11638"/>
                </a:lnTo>
                <a:lnTo>
                  <a:pt x="4487" y="11546"/>
                </a:lnTo>
                <a:lnTo>
                  <a:pt x="4755" y="11467"/>
                </a:lnTo>
                <a:lnTo>
                  <a:pt x="5075" y="11441"/>
                </a:lnTo>
                <a:lnTo>
                  <a:pt x="5413" y="11415"/>
                </a:lnTo>
                <a:lnTo>
                  <a:pt x="5716" y="11441"/>
                </a:lnTo>
                <a:lnTo>
                  <a:pt x="6055" y="11494"/>
                </a:lnTo>
                <a:lnTo>
                  <a:pt x="6411" y="11585"/>
                </a:lnTo>
                <a:lnTo>
                  <a:pt x="6713" y="11717"/>
                </a:lnTo>
                <a:lnTo>
                  <a:pt x="7016" y="11874"/>
                </a:lnTo>
                <a:lnTo>
                  <a:pt x="7265" y="12044"/>
                </a:lnTo>
                <a:lnTo>
                  <a:pt x="7496" y="12266"/>
                </a:lnTo>
                <a:lnTo>
                  <a:pt x="7711" y="12528"/>
                </a:lnTo>
                <a:lnTo>
                  <a:pt x="7835" y="12803"/>
                </a:lnTo>
                <a:lnTo>
                  <a:pt x="7941" y="13130"/>
                </a:lnTo>
                <a:lnTo>
                  <a:pt x="7978" y="13458"/>
                </a:lnTo>
                <a:lnTo>
                  <a:pt x="7941" y="13707"/>
                </a:lnTo>
                <a:lnTo>
                  <a:pt x="7835" y="13929"/>
                </a:lnTo>
                <a:lnTo>
                  <a:pt x="7711" y="14151"/>
                </a:lnTo>
                <a:lnTo>
                  <a:pt x="7496" y="14335"/>
                </a:lnTo>
                <a:lnTo>
                  <a:pt x="7265" y="14505"/>
                </a:lnTo>
                <a:lnTo>
                  <a:pt x="7016" y="14662"/>
                </a:lnTo>
                <a:lnTo>
                  <a:pt x="6713" y="14780"/>
                </a:lnTo>
                <a:lnTo>
                  <a:pt x="6411" y="14884"/>
                </a:lnTo>
                <a:lnTo>
                  <a:pt x="6055" y="14963"/>
                </a:lnTo>
                <a:lnTo>
                  <a:pt x="5716" y="15015"/>
                </a:lnTo>
                <a:lnTo>
                  <a:pt x="5413" y="15015"/>
                </a:lnTo>
                <a:lnTo>
                  <a:pt x="5075" y="14989"/>
                </a:lnTo>
                <a:lnTo>
                  <a:pt x="4755" y="14937"/>
                </a:lnTo>
                <a:lnTo>
                  <a:pt x="4487" y="14832"/>
                </a:lnTo>
                <a:lnTo>
                  <a:pt x="4220" y="14714"/>
                </a:lnTo>
                <a:lnTo>
                  <a:pt x="4007" y="14531"/>
                </a:lnTo>
                <a:lnTo>
                  <a:pt x="3810" y="14361"/>
                </a:lnTo>
                <a:lnTo>
                  <a:pt x="3562" y="14230"/>
                </a:lnTo>
                <a:lnTo>
                  <a:pt x="3330" y="14125"/>
                </a:lnTo>
                <a:lnTo>
                  <a:pt x="3081" y="14060"/>
                </a:lnTo>
                <a:lnTo>
                  <a:pt x="2814" y="14033"/>
                </a:lnTo>
                <a:lnTo>
                  <a:pt x="2546" y="14033"/>
                </a:lnTo>
                <a:lnTo>
                  <a:pt x="2262" y="14060"/>
                </a:lnTo>
                <a:lnTo>
                  <a:pt x="1995" y="14099"/>
                </a:lnTo>
                <a:lnTo>
                  <a:pt x="1709" y="14204"/>
                </a:lnTo>
                <a:lnTo>
                  <a:pt x="1443" y="14309"/>
                </a:lnTo>
                <a:lnTo>
                  <a:pt x="1211" y="14427"/>
                </a:lnTo>
                <a:lnTo>
                  <a:pt x="961" y="14583"/>
                </a:lnTo>
                <a:lnTo>
                  <a:pt x="766" y="14727"/>
                </a:lnTo>
                <a:lnTo>
                  <a:pt x="552" y="14911"/>
                </a:lnTo>
                <a:lnTo>
                  <a:pt x="392" y="15107"/>
                </a:lnTo>
                <a:lnTo>
                  <a:pt x="285" y="15343"/>
                </a:lnTo>
                <a:lnTo>
                  <a:pt x="178" y="15565"/>
                </a:lnTo>
                <a:lnTo>
                  <a:pt x="142" y="15840"/>
                </a:lnTo>
                <a:lnTo>
                  <a:pt x="178" y="16168"/>
                </a:lnTo>
                <a:lnTo>
                  <a:pt x="214" y="16494"/>
                </a:lnTo>
                <a:lnTo>
                  <a:pt x="392" y="17267"/>
                </a:lnTo>
                <a:lnTo>
                  <a:pt x="587" y="18078"/>
                </a:lnTo>
                <a:lnTo>
                  <a:pt x="695" y="18485"/>
                </a:lnTo>
                <a:lnTo>
                  <a:pt x="801" y="18903"/>
                </a:lnTo>
                <a:lnTo>
                  <a:pt x="855" y="19309"/>
                </a:lnTo>
                <a:lnTo>
                  <a:pt x="890" y="19715"/>
                </a:lnTo>
                <a:lnTo>
                  <a:pt x="890" y="20056"/>
                </a:lnTo>
                <a:lnTo>
                  <a:pt x="855" y="20408"/>
                </a:lnTo>
                <a:lnTo>
                  <a:pt x="837" y="20592"/>
                </a:lnTo>
                <a:lnTo>
                  <a:pt x="766" y="20736"/>
                </a:lnTo>
                <a:lnTo>
                  <a:pt x="695" y="20893"/>
                </a:lnTo>
                <a:lnTo>
                  <a:pt x="587" y="21011"/>
                </a:lnTo>
                <a:lnTo>
                  <a:pt x="1371" y="20920"/>
                </a:lnTo>
                <a:lnTo>
                  <a:pt x="2190" y="20789"/>
                </a:lnTo>
                <a:lnTo>
                  <a:pt x="3009" y="20710"/>
                </a:lnTo>
                <a:lnTo>
                  <a:pt x="3810" y="20644"/>
                </a:lnTo>
                <a:lnTo>
                  <a:pt x="4558" y="20618"/>
                </a:lnTo>
                <a:lnTo>
                  <a:pt x="5271" y="20618"/>
                </a:lnTo>
                <a:lnTo>
                  <a:pt x="5609" y="20644"/>
                </a:lnTo>
                <a:lnTo>
                  <a:pt x="5966" y="20684"/>
                </a:lnTo>
                <a:lnTo>
                  <a:pt x="6232" y="20736"/>
                </a:lnTo>
                <a:lnTo>
                  <a:pt x="6535" y="20815"/>
                </a:lnTo>
                <a:close/>
              </a:path>
            </a:pathLst>
          </a:custGeom>
          <a:solidFill>
            <a:srgbClr val="FFBE7D"/>
          </a:solidFill>
          <a:ln w="254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 defTabSz="1219200">
              <a:defRPr sz="2200"/>
            </a:pPr>
          </a:p>
        </p:txBody>
      </p:sp>
      <p:sp>
        <p:nvSpPr>
          <p:cNvPr id="791" name="Shape 791"/>
          <p:cNvSpPr/>
          <p:nvPr/>
        </p:nvSpPr>
        <p:spPr>
          <a:xfrm>
            <a:off x="492015" y="2701969"/>
            <a:ext cx="2819148" cy="21824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238" y="12342"/>
                </a:moveTo>
                <a:lnTo>
                  <a:pt x="4125" y="12456"/>
                </a:lnTo>
                <a:lnTo>
                  <a:pt x="4001" y="12569"/>
                </a:lnTo>
                <a:lnTo>
                  <a:pt x="3888" y="12625"/>
                </a:lnTo>
                <a:lnTo>
                  <a:pt x="3764" y="12682"/>
                </a:lnTo>
                <a:lnTo>
                  <a:pt x="3515" y="12682"/>
                </a:lnTo>
                <a:lnTo>
                  <a:pt x="3391" y="12653"/>
                </a:lnTo>
                <a:lnTo>
                  <a:pt x="3278" y="12597"/>
                </a:lnTo>
                <a:lnTo>
                  <a:pt x="3018" y="12484"/>
                </a:lnTo>
                <a:lnTo>
                  <a:pt x="2780" y="12328"/>
                </a:lnTo>
                <a:lnTo>
                  <a:pt x="2520" y="12130"/>
                </a:lnTo>
                <a:lnTo>
                  <a:pt x="2283" y="11975"/>
                </a:lnTo>
                <a:lnTo>
                  <a:pt x="2023" y="11804"/>
                </a:lnTo>
                <a:lnTo>
                  <a:pt x="1763" y="11663"/>
                </a:lnTo>
                <a:lnTo>
                  <a:pt x="1628" y="11649"/>
                </a:lnTo>
                <a:lnTo>
                  <a:pt x="1503" y="11621"/>
                </a:lnTo>
                <a:lnTo>
                  <a:pt x="1243" y="11621"/>
                </a:lnTo>
                <a:lnTo>
                  <a:pt x="1108" y="11649"/>
                </a:lnTo>
                <a:lnTo>
                  <a:pt x="960" y="11719"/>
                </a:lnTo>
                <a:lnTo>
                  <a:pt x="824" y="11804"/>
                </a:lnTo>
                <a:lnTo>
                  <a:pt x="700" y="11946"/>
                </a:lnTo>
                <a:lnTo>
                  <a:pt x="542" y="12074"/>
                </a:lnTo>
                <a:lnTo>
                  <a:pt x="418" y="12272"/>
                </a:lnTo>
                <a:lnTo>
                  <a:pt x="260" y="12512"/>
                </a:lnTo>
                <a:lnTo>
                  <a:pt x="135" y="12782"/>
                </a:lnTo>
                <a:lnTo>
                  <a:pt x="68" y="12951"/>
                </a:lnTo>
                <a:lnTo>
                  <a:pt x="22" y="13135"/>
                </a:lnTo>
                <a:lnTo>
                  <a:pt x="0" y="13375"/>
                </a:lnTo>
                <a:lnTo>
                  <a:pt x="0" y="13631"/>
                </a:lnTo>
                <a:lnTo>
                  <a:pt x="22" y="13871"/>
                </a:lnTo>
                <a:lnTo>
                  <a:pt x="90" y="14140"/>
                </a:lnTo>
                <a:lnTo>
                  <a:pt x="181" y="14395"/>
                </a:lnTo>
                <a:lnTo>
                  <a:pt x="282" y="14636"/>
                </a:lnTo>
                <a:lnTo>
                  <a:pt x="440" y="14848"/>
                </a:lnTo>
                <a:lnTo>
                  <a:pt x="610" y="15046"/>
                </a:lnTo>
                <a:lnTo>
                  <a:pt x="723" y="15117"/>
                </a:lnTo>
                <a:lnTo>
                  <a:pt x="824" y="15202"/>
                </a:lnTo>
                <a:lnTo>
                  <a:pt x="937" y="15259"/>
                </a:lnTo>
                <a:lnTo>
                  <a:pt x="1074" y="15315"/>
                </a:lnTo>
                <a:lnTo>
                  <a:pt x="1198" y="15343"/>
                </a:lnTo>
                <a:lnTo>
                  <a:pt x="1345" y="15372"/>
                </a:lnTo>
                <a:lnTo>
                  <a:pt x="1673" y="15372"/>
                </a:lnTo>
                <a:lnTo>
                  <a:pt x="1854" y="15343"/>
                </a:lnTo>
                <a:lnTo>
                  <a:pt x="2023" y="15315"/>
                </a:lnTo>
                <a:lnTo>
                  <a:pt x="2215" y="15230"/>
                </a:lnTo>
                <a:lnTo>
                  <a:pt x="2418" y="15145"/>
                </a:lnTo>
                <a:lnTo>
                  <a:pt x="2735" y="15017"/>
                </a:lnTo>
                <a:lnTo>
                  <a:pt x="2996" y="14904"/>
                </a:lnTo>
                <a:lnTo>
                  <a:pt x="3255" y="14819"/>
                </a:lnTo>
                <a:lnTo>
                  <a:pt x="3504" y="14791"/>
                </a:lnTo>
                <a:lnTo>
                  <a:pt x="3606" y="14819"/>
                </a:lnTo>
                <a:lnTo>
                  <a:pt x="3719" y="14848"/>
                </a:lnTo>
                <a:lnTo>
                  <a:pt x="3798" y="14904"/>
                </a:lnTo>
                <a:lnTo>
                  <a:pt x="3911" y="14989"/>
                </a:lnTo>
                <a:lnTo>
                  <a:pt x="4001" y="15089"/>
                </a:lnTo>
                <a:lnTo>
                  <a:pt x="4080" y="15230"/>
                </a:lnTo>
                <a:lnTo>
                  <a:pt x="4170" y="15400"/>
                </a:lnTo>
                <a:lnTo>
                  <a:pt x="4238" y="15612"/>
                </a:lnTo>
                <a:lnTo>
                  <a:pt x="4317" y="15853"/>
                </a:lnTo>
                <a:lnTo>
                  <a:pt x="4385" y="16122"/>
                </a:lnTo>
                <a:lnTo>
                  <a:pt x="4430" y="16433"/>
                </a:lnTo>
                <a:lnTo>
                  <a:pt x="4498" y="16731"/>
                </a:lnTo>
                <a:lnTo>
                  <a:pt x="4543" y="17084"/>
                </a:lnTo>
                <a:lnTo>
                  <a:pt x="4566" y="17438"/>
                </a:lnTo>
                <a:lnTo>
                  <a:pt x="4577" y="17820"/>
                </a:lnTo>
                <a:lnTo>
                  <a:pt x="4577" y="18981"/>
                </a:lnTo>
                <a:lnTo>
                  <a:pt x="4543" y="19363"/>
                </a:lnTo>
                <a:lnTo>
                  <a:pt x="4498" y="19746"/>
                </a:lnTo>
                <a:lnTo>
                  <a:pt x="4453" y="20127"/>
                </a:lnTo>
                <a:lnTo>
                  <a:pt x="4362" y="20482"/>
                </a:lnTo>
                <a:lnTo>
                  <a:pt x="4283" y="20835"/>
                </a:lnTo>
                <a:lnTo>
                  <a:pt x="4193" y="21160"/>
                </a:lnTo>
                <a:lnTo>
                  <a:pt x="7663" y="21160"/>
                </a:lnTo>
                <a:lnTo>
                  <a:pt x="8013" y="21019"/>
                </a:lnTo>
                <a:lnTo>
                  <a:pt x="8296" y="20892"/>
                </a:lnTo>
                <a:lnTo>
                  <a:pt x="8556" y="20694"/>
                </a:lnTo>
                <a:lnTo>
                  <a:pt x="8793" y="20510"/>
                </a:lnTo>
                <a:lnTo>
                  <a:pt x="8963" y="20283"/>
                </a:lnTo>
                <a:lnTo>
                  <a:pt x="9144" y="20043"/>
                </a:lnTo>
                <a:lnTo>
                  <a:pt x="9246" y="19802"/>
                </a:lnTo>
                <a:lnTo>
                  <a:pt x="9336" y="19547"/>
                </a:lnTo>
                <a:lnTo>
                  <a:pt x="9404" y="19278"/>
                </a:lnTo>
                <a:lnTo>
                  <a:pt x="9427" y="19010"/>
                </a:lnTo>
                <a:lnTo>
                  <a:pt x="9427" y="18740"/>
                </a:lnTo>
                <a:lnTo>
                  <a:pt x="9381" y="18500"/>
                </a:lnTo>
                <a:lnTo>
                  <a:pt x="9314" y="18217"/>
                </a:lnTo>
                <a:lnTo>
                  <a:pt x="9201" y="17976"/>
                </a:lnTo>
                <a:lnTo>
                  <a:pt x="9099" y="17735"/>
                </a:lnTo>
                <a:lnTo>
                  <a:pt x="8918" y="17509"/>
                </a:lnTo>
                <a:lnTo>
                  <a:pt x="8770" y="17268"/>
                </a:lnTo>
                <a:lnTo>
                  <a:pt x="8635" y="17028"/>
                </a:lnTo>
                <a:lnTo>
                  <a:pt x="8556" y="16759"/>
                </a:lnTo>
                <a:lnTo>
                  <a:pt x="8465" y="16461"/>
                </a:lnTo>
                <a:lnTo>
                  <a:pt x="8443" y="16150"/>
                </a:lnTo>
                <a:lnTo>
                  <a:pt x="8443" y="15853"/>
                </a:lnTo>
                <a:lnTo>
                  <a:pt x="8465" y="15555"/>
                </a:lnTo>
                <a:lnTo>
                  <a:pt x="8533" y="15259"/>
                </a:lnTo>
                <a:lnTo>
                  <a:pt x="8635" y="14989"/>
                </a:lnTo>
                <a:lnTo>
                  <a:pt x="8770" y="14720"/>
                </a:lnTo>
                <a:lnTo>
                  <a:pt x="8862" y="14607"/>
                </a:lnTo>
                <a:lnTo>
                  <a:pt x="8963" y="14466"/>
                </a:lnTo>
                <a:lnTo>
                  <a:pt x="9054" y="14367"/>
                </a:lnTo>
                <a:lnTo>
                  <a:pt x="9178" y="14282"/>
                </a:lnTo>
                <a:lnTo>
                  <a:pt x="9291" y="14196"/>
                </a:lnTo>
                <a:lnTo>
                  <a:pt x="9427" y="14111"/>
                </a:lnTo>
                <a:lnTo>
                  <a:pt x="9573" y="14041"/>
                </a:lnTo>
                <a:lnTo>
                  <a:pt x="9720" y="13984"/>
                </a:lnTo>
                <a:lnTo>
                  <a:pt x="9878" y="13928"/>
                </a:lnTo>
                <a:lnTo>
                  <a:pt x="10048" y="13899"/>
                </a:lnTo>
                <a:lnTo>
                  <a:pt x="10251" y="13871"/>
                </a:lnTo>
                <a:lnTo>
                  <a:pt x="10658" y="13871"/>
                </a:lnTo>
                <a:lnTo>
                  <a:pt x="10851" y="13899"/>
                </a:lnTo>
                <a:lnTo>
                  <a:pt x="11032" y="13956"/>
                </a:lnTo>
                <a:lnTo>
                  <a:pt x="11201" y="14013"/>
                </a:lnTo>
                <a:lnTo>
                  <a:pt x="11348" y="14083"/>
                </a:lnTo>
                <a:lnTo>
                  <a:pt x="11506" y="14168"/>
                </a:lnTo>
                <a:lnTo>
                  <a:pt x="11630" y="14253"/>
                </a:lnTo>
                <a:lnTo>
                  <a:pt x="11743" y="14367"/>
                </a:lnTo>
                <a:lnTo>
                  <a:pt x="11856" y="14466"/>
                </a:lnTo>
                <a:lnTo>
                  <a:pt x="11936" y="14607"/>
                </a:lnTo>
                <a:lnTo>
                  <a:pt x="12026" y="14749"/>
                </a:lnTo>
                <a:lnTo>
                  <a:pt x="12094" y="14876"/>
                </a:lnTo>
                <a:lnTo>
                  <a:pt x="12195" y="15202"/>
                </a:lnTo>
                <a:lnTo>
                  <a:pt x="12263" y="15499"/>
                </a:lnTo>
                <a:lnTo>
                  <a:pt x="12286" y="15825"/>
                </a:lnTo>
                <a:lnTo>
                  <a:pt x="12286" y="16150"/>
                </a:lnTo>
                <a:lnTo>
                  <a:pt x="12241" y="16475"/>
                </a:lnTo>
                <a:lnTo>
                  <a:pt x="12173" y="16801"/>
                </a:lnTo>
                <a:lnTo>
                  <a:pt x="12094" y="17084"/>
                </a:lnTo>
                <a:lnTo>
                  <a:pt x="12003" y="17324"/>
                </a:lnTo>
                <a:lnTo>
                  <a:pt x="11879" y="17537"/>
                </a:lnTo>
                <a:lnTo>
                  <a:pt x="11743" y="17707"/>
                </a:lnTo>
                <a:lnTo>
                  <a:pt x="11608" y="17834"/>
                </a:lnTo>
                <a:lnTo>
                  <a:pt x="11484" y="18032"/>
                </a:lnTo>
                <a:lnTo>
                  <a:pt x="11393" y="18217"/>
                </a:lnTo>
                <a:lnTo>
                  <a:pt x="11314" y="18443"/>
                </a:lnTo>
                <a:lnTo>
                  <a:pt x="11246" y="18655"/>
                </a:lnTo>
                <a:lnTo>
                  <a:pt x="11201" y="18896"/>
                </a:lnTo>
                <a:lnTo>
                  <a:pt x="11179" y="19151"/>
                </a:lnTo>
                <a:lnTo>
                  <a:pt x="11179" y="19420"/>
                </a:lnTo>
                <a:lnTo>
                  <a:pt x="11224" y="19660"/>
                </a:lnTo>
                <a:lnTo>
                  <a:pt x="11292" y="19901"/>
                </a:lnTo>
                <a:lnTo>
                  <a:pt x="11371" y="20156"/>
                </a:lnTo>
                <a:lnTo>
                  <a:pt x="11506" y="20396"/>
                </a:lnTo>
                <a:lnTo>
                  <a:pt x="11676" y="20609"/>
                </a:lnTo>
                <a:lnTo>
                  <a:pt x="11879" y="20807"/>
                </a:lnTo>
                <a:lnTo>
                  <a:pt x="12116" y="20991"/>
                </a:lnTo>
                <a:lnTo>
                  <a:pt x="12399" y="21160"/>
                </a:lnTo>
                <a:lnTo>
                  <a:pt x="12523" y="21189"/>
                </a:lnTo>
                <a:lnTo>
                  <a:pt x="12852" y="21274"/>
                </a:lnTo>
                <a:lnTo>
                  <a:pt x="13326" y="21373"/>
                </a:lnTo>
                <a:lnTo>
                  <a:pt x="13959" y="21486"/>
                </a:lnTo>
                <a:lnTo>
                  <a:pt x="14309" y="21543"/>
                </a:lnTo>
                <a:lnTo>
                  <a:pt x="14648" y="21571"/>
                </a:lnTo>
                <a:lnTo>
                  <a:pt x="15022" y="21600"/>
                </a:lnTo>
                <a:lnTo>
                  <a:pt x="15779" y="21600"/>
                </a:lnTo>
                <a:lnTo>
                  <a:pt x="16174" y="21571"/>
                </a:lnTo>
                <a:lnTo>
                  <a:pt x="16513" y="21486"/>
                </a:lnTo>
                <a:lnTo>
                  <a:pt x="16887" y="21402"/>
                </a:lnTo>
                <a:lnTo>
                  <a:pt x="16819" y="21189"/>
                </a:lnTo>
                <a:lnTo>
                  <a:pt x="16774" y="20934"/>
                </a:lnTo>
                <a:lnTo>
                  <a:pt x="16740" y="20666"/>
                </a:lnTo>
                <a:lnTo>
                  <a:pt x="16717" y="20368"/>
                </a:lnTo>
                <a:lnTo>
                  <a:pt x="16695" y="19717"/>
                </a:lnTo>
                <a:lnTo>
                  <a:pt x="16695" y="19010"/>
                </a:lnTo>
                <a:lnTo>
                  <a:pt x="16717" y="18302"/>
                </a:lnTo>
                <a:lnTo>
                  <a:pt x="16751" y="17594"/>
                </a:lnTo>
                <a:lnTo>
                  <a:pt x="16819" y="16943"/>
                </a:lnTo>
                <a:lnTo>
                  <a:pt x="16887" y="16376"/>
                </a:lnTo>
                <a:lnTo>
                  <a:pt x="16932" y="16122"/>
                </a:lnTo>
                <a:lnTo>
                  <a:pt x="17000" y="15938"/>
                </a:lnTo>
                <a:lnTo>
                  <a:pt x="17079" y="15782"/>
                </a:lnTo>
                <a:lnTo>
                  <a:pt x="17192" y="15640"/>
                </a:lnTo>
                <a:lnTo>
                  <a:pt x="17316" y="15555"/>
                </a:lnTo>
                <a:lnTo>
                  <a:pt x="17451" y="15499"/>
                </a:lnTo>
                <a:lnTo>
                  <a:pt x="17598" y="15442"/>
                </a:lnTo>
                <a:lnTo>
                  <a:pt x="17756" y="15442"/>
                </a:lnTo>
                <a:lnTo>
                  <a:pt x="17903" y="15471"/>
                </a:lnTo>
                <a:lnTo>
                  <a:pt x="18062" y="15527"/>
                </a:lnTo>
                <a:lnTo>
                  <a:pt x="18231" y="15612"/>
                </a:lnTo>
                <a:lnTo>
                  <a:pt x="18378" y="15725"/>
                </a:lnTo>
                <a:lnTo>
                  <a:pt x="18559" y="15825"/>
                </a:lnTo>
                <a:lnTo>
                  <a:pt x="18706" y="15966"/>
                </a:lnTo>
                <a:lnTo>
                  <a:pt x="18865" y="16122"/>
                </a:lnTo>
                <a:lnTo>
                  <a:pt x="18989" y="16320"/>
                </a:lnTo>
                <a:lnTo>
                  <a:pt x="19124" y="16475"/>
                </a:lnTo>
                <a:lnTo>
                  <a:pt x="19294" y="16618"/>
                </a:lnTo>
                <a:lnTo>
                  <a:pt x="19463" y="16731"/>
                </a:lnTo>
                <a:lnTo>
                  <a:pt x="19667" y="16801"/>
                </a:lnTo>
                <a:lnTo>
                  <a:pt x="19859" y="16830"/>
                </a:lnTo>
                <a:lnTo>
                  <a:pt x="20051" y="16858"/>
                </a:lnTo>
                <a:lnTo>
                  <a:pt x="20265" y="16830"/>
                </a:lnTo>
                <a:lnTo>
                  <a:pt x="20469" y="16787"/>
                </a:lnTo>
                <a:lnTo>
                  <a:pt x="20662" y="16702"/>
                </a:lnTo>
                <a:lnTo>
                  <a:pt x="20854" y="16560"/>
                </a:lnTo>
                <a:lnTo>
                  <a:pt x="21035" y="16405"/>
                </a:lnTo>
                <a:lnTo>
                  <a:pt x="21182" y="16207"/>
                </a:lnTo>
                <a:lnTo>
                  <a:pt x="21340" y="15995"/>
                </a:lnTo>
                <a:lnTo>
                  <a:pt x="21441" y="15725"/>
                </a:lnTo>
                <a:lnTo>
                  <a:pt x="21532" y="15428"/>
                </a:lnTo>
                <a:lnTo>
                  <a:pt x="21600" y="15075"/>
                </a:lnTo>
                <a:lnTo>
                  <a:pt x="21600" y="14522"/>
                </a:lnTo>
                <a:lnTo>
                  <a:pt x="21577" y="14367"/>
                </a:lnTo>
                <a:lnTo>
                  <a:pt x="21532" y="14196"/>
                </a:lnTo>
                <a:lnTo>
                  <a:pt x="21487" y="14041"/>
                </a:lnTo>
                <a:lnTo>
                  <a:pt x="21419" y="13899"/>
                </a:lnTo>
                <a:lnTo>
                  <a:pt x="21351" y="13758"/>
                </a:lnTo>
                <a:lnTo>
                  <a:pt x="21204" y="13489"/>
                </a:lnTo>
                <a:lnTo>
                  <a:pt x="21035" y="13276"/>
                </a:lnTo>
                <a:lnTo>
                  <a:pt x="20809" y="13079"/>
                </a:lnTo>
                <a:lnTo>
                  <a:pt x="20593" y="12951"/>
                </a:lnTo>
                <a:lnTo>
                  <a:pt x="20356" y="12810"/>
                </a:lnTo>
                <a:lnTo>
                  <a:pt x="20119" y="12753"/>
                </a:lnTo>
                <a:lnTo>
                  <a:pt x="19881" y="12696"/>
                </a:lnTo>
                <a:lnTo>
                  <a:pt x="19644" y="12724"/>
                </a:lnTo>
                <a:lnTo>
                  <a:pt x="19429" y="12782"/>
                </a:lnTo>
                <a:lnTo>
                  <a:pt x="19226" y="12895"/>
                </a:lnTo>
                <a:lnTo>
                  <a:pt x="19147" y="12951"/>
                </a:lnTo>
                <a:lnTo>
                  <a:pt x="19057" y="13036"/>
                </a:lnTo>
                <a:lnTo>
                  <a:pt x="18989" y="13135"/>
                </a:lnTo>
                <a:lnTo>
                  <a:pt x="18910" y="13248"/>
                </a:lnTo>
                <a:lnTo>
                  <a:pt x="18774" y="13460"/>
                </a:lnTo>
                <a:lnTo>
                  <a:pt x="18626" y="13631"/>
                </a:lnTo>
                <a:lnTo>
                  <a:pt x="18468" y="13730"/>
                </a:lnTo>
                <a:lnTo>
                  <a:pt x="18299" y="13815"/>
                </a:lnTo>
                <a:lnTo>
                  <a:pt x="18141" y="13843"/>
                </a:lnTo>
                <a:lnTo>
                  <a:pt x="17971" y="13871"/>
                </a:lnTo>
                <a:lnTo>
                  <a:pt x="17802" y="13843"/>
                </a:lnTo>
                <a:lnTo>
                  <a:pt x="17644" y="13786"/>
                </a:lnTo>
                <a:lnTo>
                  <a:pt x="17497" y="13716"/>
                </a:lnTo>
                <a:lnTo>
                  <a:pt x="17339" y="13631"/>
                </a:lnTo>
                <a:lnTo>
                  <a:pt x="17214" y="13518"/>
                </a:lnTo>
                <a:lnTo>
                  <a:pt x="17101" y="13375"/>
                </a:lnTo>
                <a:lnTo>
                  <a:pt x="17022" y="13248"/>
                </a:lnTo>
                <a:lnTo>
                  <a:pt x="16932" y="13107"/>
                </a:lnTo>
                <a:lnTo>
                  <a:pt x="16887" y="12980"/>
                </a:lnTo>
                <a:lnTo>
                  <a:pt x="16887" y="5718"/>
                </a:lnTo>
                <a:lnTo>
                  <a:pt x="16671" y="5874"/>
                </a:lnTo>
                <a:lnTo>
                  <a:pt x="16411" y="6016"/>
                </a:lnTo>
                <a:lnTo>
                  <a:pt x="16151" y="6157"/>
                </a:lnTo>
                <a:lnTo>
                  <a:pt x="15846" y="6228"/>
                </a:lnTo>
                <a:lnTo>
                  <a:pt x="15541" y="6284"/>
                </a:lnTo>
                <a:lnTo>
                  <a:pt x="15214" y="6312"/>
                </a:lnTo>
                <a:lnTo>
                  <a:pt x="14863" y="6341"/>
                </a:lnTo>
                <a:lnTo>
                  <a:pt x="14546" y="6341"/>
                </a:lnTo>
                <a:lnTo>
                  <a:pt x="14196" y="6312"/>
                </a:lnTo>
                <a:lnTo>
                  <a:pt x="13846" y="6256"/>
                </a:lnTo>
                <a:lnTo>
                  <a:pt x="13518" y="6199"/>
                </a:lnTo>
                <a:lnTo>
                  <a:pt x="13202" y="6129"/>
                </a:lnTo>
                <a:lnTo>
                  <a:pt x="12897" y="6044"/>
                </a:lnTo>
                <a:lnTo>
                  <a:pt x="12613" y="5931"/>
                </a:lnTo>
                <a:lnTo>
                  <a:pt x="12353" y="5818"/>
                </a:lnTo>
                <a:lnTo>
                  <a:pt x="12116" y="5718"/>
                </a:lnTo>
                <a:lnTo>
                  <a:pt x="11936" y="5605"/>
                </a:lnTo>
                <a:lnTo>
                  <a:pt x="11789" y="5492"/>
                </a:lnTo>
                <a:lnTo>
                  <a:pt x="11653" y="5393"/>
                </a:lnTo>
                <a:lnTo>
                  <a:pt x="11551" y="5280"/>
                </a:lnTo>
                <a:lnTo>
                  <a:pt x="11461" y="5166"/>
                </a:lnTo>
                <a:lnTo>
                  <a:pt x="11393" y="5068"/>
                </a:lnTo>
                <a:lnTo>
                  <a:pt x="11371" y="4925"/>
                </a:lnTo>
                <a:lnTo>
                  <a:pt x="11348" y="4812"/>
                </a:lnTo>
                <a:lnTo>
                  <a:pt x="11348" y="4685"/>
                </a:lnTo>
                <a:lnTo>
                  <a:pt x="11371" y="4543"/>
                </a:lnTo>
                <a:lnTo>
                  <a:pt x="11438" y="4388"/>
                </a:lnTo>
                <a:lnTo>
                  <a:pt x="11506" y="4217"/>
                </a:lnTo>
                <a:lnTo>
                  <a:pt x="11698" y="3864"/>
                </a:lnTo>
                <a:lnTo>
                  <a:pt x="11981" y="3482"/>
                </a:lnTo>
                <a:lnTo>
                  <a:pt x="12139" y="3241"/>
                </a:lnTo>
                <a:lnTo>
                  <a:pt x="12241" y="3001"/>
                </a:lnTo>
                <a:lnTo>
                  <a:pt x="12331" y="2732"/>
                </a:lnTo>
                <a:lnTo>
                  <a:pt x="12399" y="2420"/>
                </a:lnTo>
                <a:lnTo>
                  <a:pt x="12433" y="2151"/>
                </a:lnTo>
                <a:lnTo>
                  <a:pt x="12433" y="1854"/>
                </a:lnTo>
                <a:lnTo>
                  <a:pt x="12399" y="1557"/>
                </a:lnTo>
                <a:lnTo>
                  <a:pt x="12331" y="1288"/>
                </a:lnTo>
                <a:lnTo>
                  <a:pt x="12241" y="1019"/>
                </a:lnTo>
                <a:lnTo>
                  <a:pt x="12094" y="764"/>
                </a:lnTo>
                <a:lnTo>
                  <a:pt x="12003" y="665"/>
                </a:lnTo>
                <a:lnTo>
                  <a:pt x="11913" y="552"/>
                </a:lnTo>
                <a:lnTo>
                  <a:pt x="11811" y="439"/>
                </a:lnTo>
                <a:lnTo>
                  <a:pt x="11698" y="353"/>
                </a:lnTo>
                <a:lnTo>
                  <a:pt x="11574" y="282"/>
                </a:lnTo>
                <a:lnTo>
                  <a:pt x="11438" y="198"/>
                </a:lnTo>
                <a:lnTo>
                  <a:pt x="11292" y="141"/>
                </a:lnTo>
                <a:lnTo>
                  <a:pt x="11133" y="85"/>
                </a:lnTo>
                <a:lnTo>
                  <a:pt x="10964" y="28"/>
                </a:lnTo>
                <a:lnTo>
                  <a:pt x="10794" y="0"/>
                </a:lnTo>
                <a:lnTo>
                  <a:pt x="10251" y="0"/>
                </a:lnTo>
                <a:lnTo>
                  <a:pt x="10070" y="28"/>
                </a:lnTo>
                <a:lnTo>
                  <a:pt x="9946" y="56"/>
                </a:lnTo>
                <a:lnTo>
                  <a:pt x="9788" y="113"/>
                </a:lnTo>
                <a:lnTo>
                  <a:pt x="9686" y="198"/>
                </a:lnTo>
                <a:lnTo>
                  <a:pt x="9551" y="254"/>
                </a:lnTo>
                <a:lnTo>
                  <a:pt x="9449" y="353"/>
                </a:lnTo>
                <a:lnTo>
                  <a:pt x="9359" y="439"/>
                </a:lnTo>
                <a:lnTo>
                  <a:pt x="9268" y="552"/>
                </a:lnTo>
                <a:lnTo>
                  <a:pt x="9178" y="665"/>
                </a:lnTo>
                <a:lnTo>
                  <a:pt x="9122" y="764"/>
                </a:lnTo>
                <a:lnTo>
                  <a:pt x="9054" y="905"/>
                </a:lnTo>
                <a:lnTo>
                  <a:pt x="8963" y="1175"/>
                </a:lnTo>
                <a:lnTo>
                  <a:pt x="8907" y="1472"/>
                </a:lnTo>
                <a:lnTo>
                  <a:pt x="8884" y="1769"/>
                </a:lnTo>
                <a:lnTo>
                  <a:pt x="8884" y="2095"/>
                </a:lnTo>
                <a:lnTo>
                  <a:pt x="8907" y="2420"/>
                </a:lnTo>
                <a:lnTo>
                  <a:pt x="8963" y="2732"/>
                </a:lnTo>
                <a:lnTo>
                  <a:pt x="9054" y="3057"/>
                </a:lnTo>
                <a:lnTo>
                  <a:pt x="9167" y="3354"/>
                </a:lnTo>
                <a:lnTo>
                  <a:pt x="9291" y="3624"/>
                </a:lnTo>
                <a:lnTo>
                  <a:pt x="9460" y="3864"/>
                </a:lnTo>
                <a:lnTo>
                  <a:pt x="9573" y="4062"/>
                </a:lnTo>
                <a:lnTo>
                  <a:pt x="9664" y="4247"/>
                </a:lnTo>
                <a:lnTo>
                  <a:pt x="9720" y="4445"/>
                </a:lnTo>
                <a:lnTo>
                  <a:pt x="9765" y="4628"/>
                </a:lnTo>
                <a:lnTo>
                  <a:pt x="9765" y="4812"/>
                </a:lnTo>
                <a:lnTo>
                  <a:pt x="9743" y="5010"/>
                </a:lnTo>
                <a:lnTo>
                  <a:pt x="9709" y="5195"/>
                </a:lnTo>
                <a:lnTo>
                  <a:pt x="9619" y="5364"/>
                </a:lnTo>
                <a:lnTo>
                  <a:pt x="9528" y="5492"/>
                </a:lnTo>
                <a:lnTo>
                  <a:pt x="9404" y="5605"/>
                </a:lnTo>
                <a:lnTo>
                  <a:pt x="9223" y="5689"/>
                </a:lnTo>
                <a:lnTo>
                  <a:pt x="9054" y="5746"/>
                </a:lnTo>
                <a:lnTo>
                  <a:pt x="8839" y="5746"/>
                </a:lnTo>
                <a:lnTo>
                  <a:pt x="8578" y="5718"/>
                </a:lnTo>
                <a:lnTo>
                  <a:pt x="8318" y="5633"/>
                </a:lnTo>
                <a:lnTo>
                  <a:pt x="8013" y="5492"/>
                </a:lnTo>
                <a:lnTo>
                  <a:pt x="7833" y="5421"/>
                </a:lnTo>
                <a:lnTo>
                  <a:pt x="7641" y="5364"/>
                </a:lnTo>
                <a:lnTo>
                  <a:pt x="7426" y="5308"/>
                </a:lnTo>
                <a:lnTo>
                  <a:pt x="7234" y="5280"/>
                </a:lnTo>
                <a:lnTo>
                  <a:pt x="6747" y="5280"/>
                </a:lnTo>
                <a:lnTo>
                  <a:pt x="6273" y="5308"/>
                </a:lnTo>
                <a:lnTo>
                  <a:pt x="5776" y="5364"/>
                </a:lnTo>
                <a:lnTo>
                  <a:pt x="5256" y="5477"/>
                </a:lnTo>
                <a:lnTo>
                  <a:pt x="4735" y="5576"/>
                </a:lnTo>
                <a:lnTo>
                  <a:pt x="4238" y="5718"/>
                </a:lnTo>
                <a:lnTo>
                  <a:pt x="4193" y="5874"/>
                </a:lnTo>
                <a:lnTo>
                  <a:pt x="4193" y="6525"/>
                </a:lnTo>
                <a:lnTo>
                  <a:pt x="4216" y="6935"/>
                </a:lnTo>
                <a:lnTo>
                  <a:pt x="4306" y="7912"/>
                </a:lnTo>
                <a:lnTo>
                  <a:pt x="4385" y="9002"/>
                </a:lnTo>
                <a:lnTo>
                  <a:pt x="4430" y="9554"/>
                </a:lnTo>
                <a:lnTo>
                  <a:pt x="4453" y="10092"/>
                </a:lnTo>
                <a:lnTo>
                  <a:pt x="4475" y="10616"/>
                </a:lnTo>
                <a:lnTo>
                  <a:pt x="4498" y="11068"/>
                </a:lnTo>
                <a:lnTo>
                  <a:pt x="4475" y="11507"/>
                </a:lnTo>
                <a:lnTo>
                  <a:pt x="4430" y="11861"/>
                </a:lnTo>
                <a:lnTo>
                  <a:pt x="4385" y="12017"/>
                </a:lnTo>
                <a:lnTo>
                  <a:pt x="4340" y="12159"/>
                </a:lnTo>
                <a:lnTo>
                  <a:pt x="4306" y="12272"/>
                </a:lnTo>
                <a:lnTo>
                  <a:pt x="4238" y="12342"/>
                </a:lnTo>
                <a:close/>
              </a:path>
            </a:pathLst>
          </a:custGeom>
          <a:solidFill>
            <a:srgbClr val="FFFFCC"/>
          </a:solidFill>
          <a:ln w="254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 defTabSz="1219200">
              <a:defRPr sz="2200"/>
            </a:pPr>
          </a:p>
        </p:txBody>
      </p:sp>
      <p:sp>
        <p:nvSpPr>
          <p:cNvPr id="792" name="Shape 792"/>
          <p:cNvSpPr/>
          <p:nvPr/>
        </p:nvSpPr>
        <p:spPr>
          <a:xfrm>
            <a:off x="1085065" y="2556543"/>
            <a:ext cx="1693121" cy="28009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716" y="10552"/>
                </a:moveTo>
                <a:lnTo>
                  <a:pt x="3831" y="10475"/>
                </a:lnTo>
                <a:lnTo>
                  <a:pt x="3983" y="10388"/>
                </a:lnTo>
                <a:lnTo>
                  <a:pt x="4115" y="10322"/>
                </a:lnTo>
                <a:lnTo>
                  <a:pt x="4267" y="10278"/>
                </a:lnTo>
                <a:lnTo>
                  <a:pt x="4589" y="10200"/>
                </a:lnTo>
                <a:lnTo>
                  <a:pt x="4950" y="10156"/>
                </a:lnTo>
                <a:lnTo>
                  <a:pt x="5367" y="10134"/>
                </a:lnTo>
                <a:lnTo>
                  <a:pt x="5765" y="10156"/>
                </a:lnTo>
                <a:lnTo>
                  <a:pt x="6163" y="10223"/>
                </a:lnTo>
                <a:lnTo>
                  <a:pt x="6562" y="10300"/>
                </a:lnTo>
                <a:lnTo>
                  <a:pt x="6921" y="10431"/>
                </a:lnTo>
                <a:lnTo>
                  <a:pt x="7282" y="10574"/>
                </a:lnTo>
                <a:lnTo>
                  <a:pt x="7585" y="10750"/>
                </a:lnTo>
                <a:lnTo>
                  <a:pt x="7832" y="10959"/>
                </a:lnTo>
                <a:lnTo>
                  <a:pt x="7946" y="11058"/>
                </a:lnTo>
                <a:lnTo>
                  <a:pt x="8059" y="11168"/>
                </a:lnTo>
                <a:lnTo>
                  <a:pt x="8117" y="11300"/>
                </a:lnTo>
                <a:lnTo>
                  <a:pt x="8192" y="11421"/>
                </a:lnTo>
                <a:lnTo>
                  <a:pt x="8230" y="11553"/>
                </a:lnTo>
                <a:lnTo>
                  <a:pt x="8230" y="11971"/>
                </a:lnTo>
                <a:lnTo>
                  <a:pt x="8117" y="12223"/>
                </a:lnTo>
                <a:lnTo>
                  <a:pt x="7984" y="12476"/>
                </a:lnTo>
                <a:lnTo>
                  <a:pt x="7794" y="12663"/>
                </a:lnTo>
                <a:lnTo>
                  <a:pt x="7547" y="12860"/>
                </a:lnTo>
                <a:lnTo>
                  <a:pt x="7282" y="13004"/>
                </a:lnTo>
                <a:lnTo>
                  <a:pt x="6998" y="13136"/>
                </a:lnTo>
                <a:lnTo>
                  <a:pt x="6675" y="13212"/>
                </a:lnTo>
                <a:lnTo>
                  <a:pt x="6334" y="13300"/>
                </a:lnTo>
                <a:lnTo>
                  <a:pt x="6011" y="13344"/>
                </a:lnTo>
                <a:lnTo>
                  <a:pt x="5328" y="13344"/>
                </a:lnTo>
                <a:lnTo>
                  <a:pt x="4988" y="13300"/>
                </a:lnTo>
                <a:lnTo>
                  <a:pt x="4666" y="13256"/>
                </a:lnTo>
                <a:lnTo>
                  <a:pt x="4380" y="13168"/>
                </a:lnTo>
                <a:lnTo>
                  <a:pt x="4077" y="13070"/>
                </a:lnTo>
                <a:lnTo>
                  <a:pt x="3869" y="12938"/>
                </a:lnTo>
                <a:lnTo>
                  <a:pt x="3641" y="12794"/>
                </a:lnTo>
                <a:lnTo>
                  <a:pt x="3395" y="12663"/>
                </a:lnTo>
                <a:lnTo>
                  <a:pt x="3129" y="12564"/>
                </a:lnTo>
                <a:lnTo>
                  <a:pt x="2845" y="12476"/>
                </a:lnTo>
                <a:lnTo>
                  <a:pt x="2598" y="12388"/>
                </a:lnTo>
                <a:lnTo>
                  <a:pt x="2294" y="12333"/>
                </a:lnTo>
                <a:lnTo>
                  <a:pt x="2048" y="12289"/>
                </a:lnTo>
                <a:lnTo>
                  <a:pt x="1783" y="12267"/>
                </a:lnTo>
                <a:lnTo>
                  <a:pt x="1536" y="12267"/>
                </a:lnTo>
                <a:lnTo>
                  <a:pt x="1290" y="12289"/>
                </a:lnTo>
                <a:lnTo>
                  <a:pt x="1062" y="12355"/>
                </a:lnTo>
                <a:lnTo>
                  <a:pt x="853" y="12410"/>
                </a:lnTo>
                <a:lnTo>
                  <a:pt x="664" y="12520"/>
                </a:lnTo>
                <a:lnTo>
                  <a:pt x="512" y="12641"/>
                </a:lnTo>
                <a:lnTo>
                  <a:pt x="417" y="12794"/>
                </a:lnTo>
                <a:lnTo>
                  <a:pt x="342" y="12982"/>
                </a:lnTo>
                <a:lnTo>
                  <a:pt x="227" y="13432"/>
                </a:lnTo>
                <a:lnTo>
                  <a:pt x="113" y="13938"/>
                </a:lnTo>
                <a:lnTo>
                  <a:pt x="38" y="14487"/>
                </a:lnTo>
                <a:lnTo>
                  <a:pt x="0" y="15026"/>
                </a:lnTo>
                <a:lnTo>
                  <a:pt x="0" y="15575"/>
                </a:lnTo>
                <a:lnTo>
                  <a:pt x="38" y="16081"/>
                </a:lnTo>
                <a:lnTo>
                  <a:pt x="75" y="16323"/>
                </a:lnTo>
                <a:lnTo>
                  <a:pt x="152" y="16532"/>
                </a:lnTo>
                <a:lnTo>
                  <a:pt x="227" y="16719"/>
                </a:lnTo>
                <a:lnTo>
                  <a:pt x="342" y="16884"/>
                </a:lnTo>
                <a:lnTo>
                  <a:pt x="986" y="16829"/>
                </a:lnTo>
                <a:lnTo>
                  <a:pt x="1858" y="16741"/>
                </a:lnTo>
                <a:lnTo>
                  <a:pt x="2845" y="16697"/>
                </a:lnTo>
                <a:lnTo>
                  <a:pt x="3869" y="16653"/>
                </a:lnTo>
                <a:lnTo>
                  <a:pt x="4931" y="16631"/>
                </a:lnTo>
                <a:lnTo>
                  <a:pt x="5860" y="16631"/>
                </a:lnTo>
                <a:lnTo>
                  <a:pt x="6675" y="16653"/>
                </a:lnTo>
                <a:lnTo>
                  <a:pt x="7282" y="16697"/>
                </a:lnTo>
                <a:lnTo>
                  <a:pt x="7870" y="16785"/>
                </a:lnTo>
                <a:lnTo>
                  <a:pt x="8382" y="16862"/>
                </a:lnTo>
                <a:lnTo>
                  <a:pt x="8819" y="16972"/>
                </a:lnTo>
                <a:lnTo>
                  <a:pt x="9217" y="17103"/>
                </a:lnTo>
                <a:lnTo>
                  <a:pt x="9501" y="17225"/>
                </a:lnTo>
                <a:lnTo>
                  <a:pt x="9729" y="17357"/>
                </a:lnTo>
                <a:lnTo>
                  <a:pt x="9900" y="17499"/>
                </a:lnTo>
                <a:lnTo>
                  <a:pt x="10051" y="17631"/>
                </a:lnTo>
                <a:lnTo>
                  <a:pt x="10089" y="17775"/>
                </a:lnTo>
                <a:lnTo>
                  <a:pt x="10127" y="17917"/>
                </a:lnTo>
                <a:lnTo>
                  <a:pt x="10089" y="18071"/>
                </a:lnTo>
                <a:lnTo>
                  <a:pt x="10013" y="18214"/>
                </a:lnTo>
                <a:lnTo>
                  <a:pt x="9900" y="18368"/>
                </a:lnTo>
                <a:lnTo>
                  <a:pt x="9767" y="18511"/>
                </a:lnTo>
                <a:lnTo>
                  <a:pt x="9577" y="18643"/>
                </a:lnTo>
                <a:lnTo>
                  <a:pt x="9368" y="18763"/>
                </a:lnTo>
                <a:lnTo>
                  <a:pt x="9140" y="18940"/>
                </a:lnTo>
                <a:lnTo>
                  <a:pt x="8970" y="19126"/>
                </a:lnTo>
                <a:lnTo>
                  <a:pt x="8819" y="19335"/>
                </a:lnTo>
                <a:lnTo>
                  <a:pt x="8742" y="19566"/>
                </a:lnTo>
                <a:lnTo>
                  <a:pt x="8704" y="19797"/>
                </a:lnTo>
                <a:lnTo>
                  <a:pt x="8704" y="20050"/>
                </a:lnTo>
                <a:lnTo>
                  <a:pt x="8781" y="20291"/>
                </a:lnTo>
                <a:lnTo>
                  <a:pt x="8894" y="20523"/>
                </a:lnTo>
                <a:lnTo>
                  <a:pt x="9065" y="20753"/>
                </a:lnTo>
                <a:lnTo>
                  <a:pt x="9293" y="20962"/>
                </a:lnTo>
                <a:lnTo>
                  <a:pt x="9539" y="21127"/>
                </a:lnTo>
                <a:lnTo>
                  <a:pt x="9880" y="21303"/>
                </a:lnTo>
                <a:lnTo>
                  <a:pt x="10051" y="21380"/>
                </a:lnTo>
                <a:lnTo>
                  <a:pt x="10278" y="21445"/>
                </a:lnTo>
                <a:lnTo>
                  <a:pt x="10449" y="21489"/>
                </a:lnTo>
                <a:lnTo>
                  <a:pt x="10677" y="21534"/>
                </a:lnTo>
                <a:lnTo>
                  <a:pt x="10923" y="21578"/>
                </a:lnTo>
                <a:lnTo>
                  <a:pt x="11151" y="21600"/>
                </a:lnTo>
                <a:lnTo>
                  <a:pt x="11700" y="21600"/>
                </a:lnTo>
                <a:lnTo>
                  <a:pt x="12194" y="21578"/>
                </a:lnTo>
                <a:lnTo>
                  <a:pt x="12706" y="21511"/>
                </a:lnTo>
                <a:lnTo>
                  <a:pt x="13142" y="21402"/>
                </a:lnTo>
                <a:lnTo>
                  <a:pt x="13502" y="21281"/>
                </a:lnTo>
                <a:lnTo>
                  <a:pt x="13844" y="21127"/>
                </a:lnTo>
                <a:lnTo>
                  <a:pt x="14128" y="20962"/>
                </a:lnTo>
                <a:lnTo>
                  <a:pt x="14394" y="20775"/>
                </a:lnTo>
                <a:lnTo>
                  <a:pt x="14527" y="20578"/>
                </a:lnTo>
                <a:lnTo>
                  <a:pt x="14679" y="20368"/>
                </a:lnTo>
                <a:lnTo>
                  <a:pt x="14717" y="20138"/>
                </a:lnTo>
                <a:lnTo>
                  <a:pt x="14754" y="19929"/>
                </a:lnTo>
                <a:lnTo>
                  <a:pt x="14679" y="19698"/>
                </a:lnTo>
                <a:lnTo>
                  <a:pt x="14564" y="19489"/>
                </a:lnTo>
                <a:lnTo>
                  <a:pt x="14394" y="19247"/>
                </a:lnTo>
                <a:lnTo>
                  <a:pt x="14166" y="19039"/>
                </a:lnTo>
                <a:lnTo>
                  <a:pt x="13882" y="18852"/>
                </a:lnTo>
                <a:lnTo>
                  <a:pt x="13616" y="18686"/>
                </a:lnTo>
                <a:lnTo>
                  <a:pt x="13408" y="18489"/>
                </a:lnTo>
                <a:lnTo>
                  <a:pt x="13256" y="18279"/>
                </a:lnTo>
                <a:lnTo>
                  <a:pt x="13142" y="18093"/>
                </a:lnTo>
                <a:lnTo>
                  <a:pt x="13066" y="17884"/>
                </a:lnTo>
                <a:lnTo>
                  <a:pt x="13066" y="17477"/>
                </a:lnTo>
                <a:lnTo>
                  <a:pt x="13142" y="17291"/>
                </a:lnTo>
                <a:lnTo>
                  <a:pt x="13218" y="17103"/>
                </a:lnTo>
                <a:lnTo>
                  <a:pt x="13332" y="16928"/>
                </a:lnTo>
                <a:lnTo>
                  <a:pt x="13483" y="16785"/>
                </a:lnTo>
                <a:lnTo>
                  <a:pt x="13654" y="16653"/>
                </a:lnTo>
                <a:lnTo>
                  <a:pt x="13844" y="16554"/>
                </a:lnTo>
                <a:lnTo>
                  <a:pt x="14053" y="16466"/>
                </a:lnTo>
                <a:lnTo>
                  <a:pt x="14280" y="16400"/>
                </a:lnTo>
                <a:lnTo>
                  <a:pt x="14489" y="16378"/>
                </a:lnTo>
                <a:lnTo>
                  <a:pt x="14849" y="16400"/>
                </a:lnTo>
                <a:lnTo>
                  <a:pt x="15361" y="16444"/>
                </a:lnTo>
                <a:lnTo>
                  <a:pt x="16063" y="16488"/>
                </a:lnTo>
                <a:lnTo>
                  <a:pt x="16859" y="16554"/>
                </a:lnTo>
                <a:lnTo>
                  <a:pt x="17769" y="16598"/>
                </a:lnTo>
                <a:lnTo>
                  <a:pt x="18755" y="16631"/>
                </a:lnTo>
                <a:lnTo>
                  <a:pt x="19818" y="16675"/>
                </a:lnTo>
                <a:lnTo>
                  <a:pt x="20899" y="16697"/>
                </a:lnTo>
                <a:lnTo>
                  <a:pt x="21089" y="16444"/>
                </a:lnTo>
                <a:lnTo>
                  <a:pt x="21221" y="16170"/>
                </a:lnTo>
                <a:lnTo>
                  <a:pt x="21373" y="15895"/>
                </a:lnTo>
                <a:lnTo>
                  <a:pt x="21448" y="15597"/>
                </a:lnTo>
                <a:lnTo>
                  <a:pt x="21525" y="15301"/>
                </a:lnTo>
                <a:lnTo>
                  <a:pt x="21600" y="14993"/>
                </a:lnTo>
                <a:lnTo>
                  <a:pt x="21600" y="14103"/>
                </a:lnTo>
                <a:lnTo>
                  <a:pt x="21563" y="13806"/>
                </a:lnTo>
                <a:lnTo>
                  <a:pt x="21486" y="13532"/>
                </a:lnTo>
                <a:lnTo>
                  <a:pt x="21411" y="13256"/>
                </a:lnTo>
                <a:lnTo>
                  <a:pt x="21335" y="13004"/>
                </a:lnTo>
                <a:lnTo>
                  <a:pt x="21221" y="12772"/>
                </a:lnTo>
                <a:lnTo>
                  <a:pt x="21126" y="12564"/>
                </a:lnTo>
                <a:lnTo>
                  <a:pt x="21012" y="12388"/>
                </a:lnTo>
                <a:lnTo>
                  <a:pt x="20899" y="12223"/>
                </a:lnTo>
                <a:lnTo>
                  <a:pt x="20747" y="12102"/>
                </a:lnTo>
                <a:lnTo>
                  <a:pt x="20615" y="11992"/>
                </a:lnTo>
                <a:lnTo>
                  <a:pt x="20463" y="11905"/>
                </a:lnTo>
                <a:lnTo>
                  <a:pt x="20273" y="11850"/>
                </a:lnTo>
                <a:lnTo>
                  <a:pt x="20141" y="11805"/>
                </a:lnTo>
                <a:lnTo>
                  <a:pt x="19951" y="11783"/>
                </a:lnTo>
                <a:lnTo>
                  <a:pt x="19780" y="11761"/>
                </a:lnTo>
                <a:lnTo>
                  <a:pt x="19362" y="11783"/>
                </a:lnTo>
                <a:lnTo>
                  <a:pt x="18926" y="11850"/>
                </a:lnTo>
                <a:lnTo>
                  <a:pt x="18471" y="11927"/>
                </a:lnTo>
                <a:lnTo>
                  <a:pt x="17959" y="12036"/>
                </a:lnTo>
                <a:lnTo>
                  <a:pt x="17617" y="12102"/>
                </a:lnTo>
                <a:lnTo>
                  <a:pt x="17295" y="12157"/>
                </a:lnTo>
                <a:lnTo>
                  <a:pt x="17011" y="12179"/>
                </a:lnTo>
                <a:lnTo>
                  <a:pt x="16707" y="12201"/>
                </a:lnTo>
                <a:lnTo>
                  <a:pt x="16176" y="12201"/>
                </a:lnTo>
                <a:lnTo>
                  <a:pt x="15949" y="12179"/>
                </a:lnTo>
                <a:lnTo>
                  <a:pt x="15702" y="12157"/>
                </a:lnTo>
                <a:lnTo>
                  <a:pt x="15475" y="12113"/>
                </a:lnTo>
                <a:lnTo>
                  <a:pt x="15304" y="12080"/>
                </a:lnTo>
                <a:lnTo>
                  <a:pt x="14925" y="11949"/>
                </a:lnTo>
                <a:lnTo>
                  <a:pt x="14640" y="11805"/>
                </a:lnTo>
                <a:lnTo>
                  <a:pt x="14394" y="11629"/>
                </a:lnTo>
                <a:lnTo>
                  <a:pt x="14204" y="11443"/>
                </a:lnTo>
                <a:lnTo>
                  <a:pt x="14053" y="11255"/>
                </a:lnTo>
                <a:lnTo>
                  <a:pt x="13976" y="11047"/>
                </a:lnTo>
                <a:lnTo>
                  <a:pt x="13920" y="10849"/>
                </a:lnTo>
                <a:lnTo>
                  <a:pt x="13920" y="10662"/>
                </a:lnTo>
                <a:lnTo>
                  <a:pt x="13957" y="10475"/>
                </a:lnTo>
                <a:lnTo>
                  <a:pt x="14015" y="10322"/>
                </a:lnTo>
                <a:lnTo>
                  <a:pt x="14128" y="10178"/>
                </a:lnTo>
                <a:lnTo>
                  <a:pt x="14356" y="9970"/>
                </a:lnTo>
                <a:lnTo>
                  <a:pt x="14602" y="9794"/>
                </a:lnTo>
                <a:lnTo>
                  <a:pt x="14830" y="9650"/>
                </a:lnTo>
                <a:lnTo>
                  <a:pt x="15076" y="9519"/>
                </a:lnTo>
                <a:lnTo>
                  <a:pt x="15304" y="9442"/>
                </a:lnTo>
                <a:lnTo>
                  <a:pt x="15513" y="9376"/>
                </a:lnTo>
                <a:lnTo>
                  <a:pt x="15759" y="9310"/>
                </a:lnTo>
                <a:lnTo>
                  <a:pt x="15987" y="9288"/>
                </a:lnTo>
                <a:lnTo>
                  <a:pt x="16214" y="9266"/>
                </a:lnTo>
                <a:lnTo>
                  <a:pt x="16423" y="9288"/>
                </a:lnTo>
                <a:lnTo>
                  <a:pt x="16650" y="9310"/>
                </a:lnTo>
                <a:lnTo>
                  <a:pt x="16859" y="9332"/>
                </a:lnTo>
                <a:lnTo>
                  <a:pt x="17295" y="9442"/>
                </a:lnTo>
                <a:lnTo>
                  <a:pt x="17732" y="9563"/>
                </a:lnTo>
                <a:lnTo>
                  <a:pt x="18130" y="9695"/>
                </a:lnTo>
                <a:lnTo>
                  <a:pt x="18566" y="9838"/>
                </a:lnTo>
                <a:lnTo>
                  <a:pt x="18964" y="9970"/>
                </a:lnTo>
                <a:lnTo>
                  <a:pt x="19400" y="10046"/>
                </a:lnTo>
                <a:lnTo>
                  <a:pt x="19590" y="10090"/>
                </a:lnTo>
                <a:lnTo>
                  <a:pt x="19818" y="10112"/>
                </a:lnTo>
                <a:lnTo>
                  <a:pt x="19988" y="10112"/>
                </a:lnTo>
                <a:lnTo>
                  <a:pt x="20216" y="10090"/>
                </a:lnTo>
                <a:lnTo>
                  <a:pt x="20387" y="10068"/>
                </a:lnTo>
                <a:lnTo>
                  <a:pt x="20615" y="10024"/>
                </a:lnTo>
                <a:lnTo>
                  <a:pt x="20823" y="9948"/>
                </a:lnTo>
                <a:lnTo>
                  <a:pt x="21012" y="9860"/>
                </a:lnTo>
                <a:lnTo>
                  <a:pt x="21126" y="9794"/>
                </a:lnTo>
                <a:lnTo>
                  <a:pt x="21183" y="9717"/>
                </a:lnTo>
                <a:lnTo>
                  <a:pt x="21260" y="9607"/>
                </a:lnTo>
                <a:lnTo>
                  <a:pt x="21335" y="9486"/>
                </a:lnTo>
                <a:lnTo>
                  <a:pt x="21411" y="9212"/>
                </a:lnTo>
                <a:lnTo>
                  <a:pt x="21411" y="8507"/>
                </a:lnTo>
                <a:lnTo>
                  <a:pt x="21373" y="8112"/>
                </a:lnTo>
                <a:lnTo>
                  <a:pt x="21335" y="7683"/>
                </a:lnTo>
                <a:lnTo>
                  <a:pt x="21260" y="7265"/>
                </a:lnTo>
                <a:lnTo>
                  <a:pt x="21126" y="6419"/>
                </a:lnTo>
                <a:lnTo>
                  <a:pt x="20974" y="5661"/>
                </a:lnTo>
                <a:lnTo>
                  <a:pt x="20937" y="5341"/>
                </a:lnTo>
                <a:lnTo>
                  <a:pt x="20937" y="4837"/>
                </a:lnTo>
                <a:lnTo>
                  <a:pt x="21012" y="4693"/>
                </a:lnTo>
                <a:lnTo>
                  <a:pt x="20615" y="4837"/>
                </a:lnTo>
                <a:lnTo>
                  <a:pt x="20102" y="4968"/>
                </a:lnTo>
                <a:lnTo>
                  <a:pt x="19590" y="5045"/>
                </a:lnTo>
                <a:lnTo>
                  <a:pt x="19003" y="5133"/>
                </a:lnTo>
                <a:lnTo>
                  <a:pt x="18433" y="5177"/>
                </a:lnTo>
                <a:lnTo>
                  <a:pt x="17807" y="5221"/>
                </a:lnTo>
                <a:lnTo>
                  <a:pt x="17182" y="5243"/>
                </a:lnTo>
                <a:lnTo>
                  <a:pt x="16575" y="5243"/>
                </a:lnTo>
                <a:lnTo>
                  <a:pt x="15949" y="5221"/>
                </a:lnTo>
                <a:lnTo>
                  <a:pt x="15323" y="5177"/>
                </a:lnTo>
                <a:lnTo>
                  <a:pt x="14792" y="5133"/>
                </a:lnTo>
                <a:lnTo>
                  <a:pt x="14243" y="5067"/>
                </a:lnTo>
                <a:lnTo>
                  <a:pt x="13730" y="4990"/>
                </a:lnTo>
                <a:lnTo>
                  <a:pt x="13332" y="4903"/>
                </a:lnTo>
                <a:lnTo>
                  <a:pt x="12971" y="4792"/>
                </a:lnTo>
                <a:lnTo>
                  <a:pt x="12668" y="4693"/>
                </a:lnTo>
                <a:lnTo>
                  <a:pt x="12422" y="4583"/>
                </a:lnTo>
                <a:lnTo>
                  <a:pt x="12232" y="4474"/>
                </a:lnTo>
                <a:lnTo>
                  <a:pt x="12137" y="4375"/>
                </a:lnTo>
                <a:lnTo>
                  <a:pt x="12023" y="4264"/>
                </a:lnTo>
                <a:lnTo>
                  <a:pt x="11986" y="4165"/>
                </a:lnTo>
                <a:lnTo>
                  <a:pt x="11948" y="4056"/>
                </a:lnTo>
                <a:lnTo>
                  <a:pt x="11986" y="3946"/>
                </a:lnTo>
                <a:lnTo>
                  <a:pt x="12061" y="3847"/>
                </a:lnTo>
                <a:lnTo>
                  <a:pt x="12137" y="3715"/>
                </a:lnTo>
                <a:lnTo>
                  <a:pt x="12232" y="3594"/>
                </a:lnTo>
                <a:lnTo>
                  <a:pt x="12383" y="3462"/>
                </a:lnTo>
                <a:lnTo>
                  <a:pt x="12573" y="3341"/>
                </a:lnTo>
                <a:lnTo>
                  <a:pt x="13009" y="3066"/>
                </a:lnTo>
                <a:lnTo>
                  <a:pt x="13483" y="2748"/>
                </a:lnTo>
                <a:lnTo>
                  <a:pt x="13730" y="2560"/>
                </a:lnTo>
                <a:lnTo>
                  <a:pt x="13882" y="2363"/>
                </a:lnTo>
                <a:lnTo>
                  <a:pt x="13976" y="2155"/>
                </a:lnTo>
                <a:lnTo>
                  <a:pt x="14053" y="1945"/>
                </a:lnTo>
                <a:lnTo>
                  <a:pt x="14053" y="1715"/>
                </a:lnTo>
                <a:lnTo>
                  <a:pt x="14015" y="1483"/>
                </a:lnTo>
                <a:lnTo>
                  <a:pt x="13920" y="1253"/>
                </a:lnTo>
                <a:lnTo>
                  <a:pt x="13768" y="1043"/>
                </a:lnTo>
                <a:lnTo>
                  <a:pt x="13541" y="824"/>
                </a:lnTo>
                <a:lnTo>
                  <a:pt x="13332" y="615"/>
                </a:lnTo>
                <a:lnTo>
                  <a:pt x="13047" y="450"/>
                </a:lnTo>
                <a:lnTo>
                  <a:pt x="12706" y="296"/>
                </a:lnTo>
                <a:lnTo>
                  <a:pt x="12345" y="176"/>
                </a:lnTo>
                <a:lnTo>
                  <a:pt x="11948" y="66"/>
                </a:lnTo>
                <a:lnTo>
                  <a:pt x="11512" y="22"/>
                </a:lnTo>
                <a:lnTo>
                  <a:pt x="11038" y="0"/>
                </a:lnTo>
                <a:lnTo>
                  <a:pt x="10601" y="0"/>
                </a:lnTo>
                <a:lnTo>
                  <a:pt x="10165" y="66"/>
                </a:lnTo>
                <a:lnTo>
                  <a:pt x="9767" y="176"/>
                </a:lnTo>
                <a:lnTo>
                  <a:pt x="9368" y="274"/>
                </a:lnTo>
                <a:lnTo>
                  <a:pt x="8989" y="450"/>
                </a:lnTo>
                <a:lnTo>
                  <a:pt x="8666" y="615"/>
                </a:lnTo>
                <a:lnTo>
                  <a:pt x="8382" y="802"/>
                </a:lnTo>
                <a:lnTo>
                  <a:pt x="8155" y="1021"/>
                </a:lnTo>
                <a:lnTo>
                  <a:pt x="7984" y="1231"/>
                </a:lnTo>
                <a:lnTo>
                  <a:pt x="7832" y="1461"/>
                </a:lnTo>
                <a:lnTo>
                  <a:pt x="7756" y="1693"/>
                </a:lnTo>
                <a:lnTo>
                  <a:pt x="7718" y="1945"/>
                </a:lnTo>
                <a:lnTo>
                  <a:pt x="7756" y="2176"/>
                </a:lnTo>
                <a:lnTo>
                  <a:pt x="7870" y="2385"/>
                </a:lnTo>
                <a:lnTo>
                  <a:pt x="7984" y="2517"/>
                </a:lnTo>
                <a:lnTo>
                  <a:pt x="8098" y="2626"/>
                </a:lnTo>
                <a:lnTo>
                  <a:pt x="8192" y="2726"/>
                </a:lnTo>
                <a:lnTo>
                  <a:pt x="8344" y="2814"/>
                </a:lnTo>
                <a:lnTo>
                  <a:pt x="8629" y="3000"/>
                </a:lnTo>
                <a:lnTo>
                  <a:pt x="8894" y="3187"/>
                </a:lnTo>
                <a:lnTo>
                  <a:pt x="9065" y="3385"/>
                </a:lnTo>
                <a:lnTo>
                  <a:pt x="9255" y="3550"/>
                </a:lnTo>
                <a:lnTo>
                  <a:pt x="9368" y="3715"/>
                </a:lnTo>
                <a:lnTo>
                  <a:pt x="9445" y="3869"/>
                </a:lnTo>
                <a:lnTo>
                  <a:pt x="9463" y="4012"/>
                </a:lnTo>
                <a:lnTo>
                  <a:pt x="9463" y="4143"/>
                </a:lnTo>
                <a:lnTo>
                  <a:pt x="9445" y="4264"/>
                </a:lnTo>
                <a:lnTo>
                  <a:pt x="9368" y="4375"/>
                </a:lnTo>
                <a:lnTo>
                  <a:pt x="9255" y="4474"/>
                </a:lnTo>
                <a:lnTo>
                  <a:pt x="9103" y="4539"/>
                </a:lnTo>
                <a:lnTo>
                  <a:pt x="8932" y="4605"/>
                </a:lnTo>
                <a:lnTo>
                  <a:pt x="8704" y="4671"/>
                </a:lnTo>
                <a:lnTo>
                  <a:pt x="8458" y="4693"/>
                </a:lnTo>
                <a:lnTo>
                  <a:pt x="8155" y="4693"/>
                </a:lnTo>
                <a:lnTo>
                  <a:pt x="7036" y="4715"/>
                </a:lnTo>
                <a:lnTo>
                  <a:pt x="5860" y="4748"/>
                </a:lnTo>
                <a:lnTo>
                  <a:pt x="4703" y="4792"/>
                </a:lnTo>
                <a:lnTo>
                  <a:pt x="3584" y="4837"/>
                </a:lnTo>
                <a:lnTo>
                  <a:pt x="2560" y="4859"/>
                </a:lnTo>
                <a:lnTo>
                  <a:pt x="1649" y="4859"/>
                </a:lnTo>
                <a:lnTo>
                  <a:pt x="1252" y="4837"/>
                </a:lnTo>
                <a:lnTo>
                  <a:pt x="872" y="4814"/>
                </a:lnTo>
                <a:lnTo>
                  <a:pt x="588" y="4748"/>
                </a:lnTo>
                <a:lnTo>
                  <a:pt x="342" y="4693"/>
                </a:lnTo>
                <a:lnTo>
                  <a:pt x="342" y="10245"/>
                </a:lnTo>
                <a:lnTo>
                  <a:pt x="379" y="10344"/>
                </a:lnTo>
                <a:lnTo>
                  <a:pt x="436" y="10453"/>
                </a:lnTo>
                <a:lnTo>
                  <a:pt x="549" y="10552"/>
                </a:lnTo>
                <a:lnTo>
                  <a:pt x="701" y="10662"/>
                </a:lnTo>
                <a:lnTo>
                  <a:pt x="872" y="10773"/>
                </a:lnTo>
                <a:lnTo>
                  <a:pt x="1100" y="10849"/>
                </a:lnTo>
                <a:lnTo>
                  <a:pt x="1346" y="10915"/>
                </a:lnTo>
                <a:lnTo>
                  <a:pt x="1612" y="10981"/>
                </a:lnTo>
                <a:lnTo>
                  <a:pt x="1858" y="11025"/>
                </a:lnTo>
                <a:lnTo>
                  <a:pt x="2162" y="11047"/>
                </a:lnTo>
                <a:lnTo>
                  <a:pt x="2446" y="11025"/>
                </a:lnTo>
                <a:lnTo>
                  <a:pt x="2693" y="11003"/>
                </a:lnTo>
                <a:lnTo>
                  <a:pt x="2996" y="10937"/>
                </a:lnTo>
                <a:lnTo>
                  <a:pt x="3242" y="10849"/>
                </a:lnTo>
                <a:lnTo>
                  <a:pt x="3508" y="10728"/>
                </a:lnTo>
                <a:lnTo>
                  <a:pt x="3716" y="10552"/>
                </a:lnTo>
                <a:close/>
              </a:path>
            </a:pathLst>
          </a:custGeom>
          <a:solidFill>
            <a:srgbClr val="D8EBB3"/>
          </a:solidFill>
          <a:ln w="254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 defTabSz="1219200">
              <a:defRPr sz="2200"/>
            </a:pPr>
          </a:p>
        </p:txBody>
      </p:sp>
      <p:sp>
        <p:nvSpPr>
          <p:cNvPr id="793" name="Shape 793"/>
          <p:cNvSpPr/>
          <p:nvPr/>
        </p:nvSpPr>
        <p:spPr>
          <a:xfrm>
            <a:off x="496743" y="3046536"/>
            <a:ext cx="2857070" cy="16741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322" y="20711"/>
                </a:moveTo>
                <a:lnTo>
                  <a:pt x="9490" y="20711"/>
                </a:lnTo>
                <a:lnTo>
                  <a:pt x="9648" y="20637"/>
                </a:lnTo>
                <a:lnTo>
                  <a:pt x="9772" y="20562"/>
                </a:lnTo>
                <a:lnTo>
                  <a:pt x="9884" y="20451"/>
                </a:lnTo>
                <a:lnTo>
                  <a:pt x="9973" y="20303"/>
                </a:lnTo>
                <a:lnTo>
                  <a:pt x="10029" y="20173"/>
                </a:lnTo>
                <a:lnTo>
                  <a:pt x="10074" y="19988"/>
                </a:lnTo>
                <a:lnTo>
                  <a:pt x="10097" y="19784"/>
                </a:lnTo>
                <a:lnTo>
                  <a:pt x="10097" y="19563"/>
                </a:lnTo>
                <a:lnTo>
                  <a:pt x="10074" y="19322"/>
                </a:lnTo>
                <a:lnTo>
                  <a:pt x="10029" y="19025"/>
                </a:lnTo>
                <a:lnTo>
                  <a:pt x="9973" y="18785"/>
                </a:lnTo>
                <a:lnTo>
                  <a:pt x="9862" y="18506"/>
                </a:lnTo>
                <a:lnTo>
                  <a:pt x="9749" y="18173"/>
                </a:lnTo>
                <a:lnTo>
                  <a:pt x="9603" y="17857"/>
                </a:lnTo>
                <a:lnTo>
                  <a:pt x="9434" y="17543"/>
                </a:lnTo>
                <a:lnTo>
                  <a:pt x="9344" y="17358"/>
                </a:lnTo>
                <a:lnTo>
                  <a:pt x="9277" y="17191"/>
                </a:lnTo>
                <a:lnTo>
                  <a:pt x="9220" y="17006"/>
                </a:lnTo>
                <a:lnTo>
                  <a:pt x="9153" y="16821"/>
                </a:lnTo>
                <a:lnTo>
                  <a:pt x="9085" y="16432"/>
                </a:lnTo>
                <a:lnTo>
                  <a:pt x="9063" y="16043"/>
                </a:lnTo>
                <a:lnTo>
                  <a:pt x="9063" y="15654"/>
                </a:lnTo>
                <a:lnTo>
                  <a:pt x="9130" y="15265"/>
                </a:lnTo>
                <a:lnTo>
                  <a:pt x="9198" y="14876"/>
                </a:lnTo>
                <a:lnTo>
                  <a:pt x="9322" y="14487"/>
                </a:lnTo>
                <a:lnTo>
                  <a:pt x="9457" y="14153"/>
                </a:lnTo>
                <a:lnTo>
                  <a:pt x="9625" y="13801"/>
                </a:lnTo>
                <a:lnTo>
                  <a:pt x="9817" y="13523"/>
                </a:lnTo>
                <a:lnTo>
                  <a:pt x="10029" y="13264"/>
                </a:lnTo>
                <a:lnTo>
                  <a:pt x="10254" y="13060"/>
                </a:lnTo>
                <a:lnTo>
                  <a:pt x="10513" y="12912"/>
                </a:lnTo>
                <a:lnTo>
                  <a:pt x="10772" y="12801"/>
                </a:lnTo>
                <a:lnTo>
                  <a:pt x="11030" y="12782"/>
                </a:lnTo>
                <a:lnTo>
                  <a:pt x="11312" y="12801"/>
                </a:lnTo>
                <a:lnTo>
                  <a:pt x="11571" y="12912"/>
                </a:lnTo>
                <a:lnTo>
                  <a:pt x="11806" y="13097"/>
                </a:lnTo>
                <a:lnTo>
                  <a:pt x="12020" y="13301"/>
                </a:lnTo>
                <a:lnTo>
                  <a:pt x="12211" y="13560"/>
                </a:lnTo>
                <a:lnTo>
                  <a:pt x="12379" y="13838"/>
                </a:lnTo>
                <a:lnTo>
                  <a:pt x="12515" y="14153"/>
                </a:lnTo>
                <a:lnTo>
                  <a:pt x="12650" y="14524"/>
                </a:lnTo>
                <a:lnTo>
                  <a:pt x="12728" y="14913"/>
                </a:lnTo>
                <a:lnTo>
                  <a:pt x="12796" y="15302"/>
                </a:lnTo>
                <a:lnTo>
                  <a:pt x="12818" y="15654"/>
                </a:lnTo>
                <a:lnTo>
                  <a:pt x="12818" y="16043"/>
                </a:lnTo>
                <a:lnTo>
                  <a:pt x="12773" y="16432"/>
                </a:lnTo>
                <a:lnTo>
                  <a:pt x="12706" y="16783"/>
                </a:lnTo>
                <a:lnTo>
                  <a:pt x="12627" y="17117"/>
                </a:lnTo>
                <a:lnTo>
                  <a:pt x="12470" y="17395"/>
                </a:lnTo>
                <a:lnTo>
                  <a:pt x="12188" y="17932"/>
                </a:lnTo>
                <a:lnTo>
                  <a:pt x="11930" y="18432"/>
                </a:lnTo>
                <a:lnTo>
                  <a:pt x="11828" y="18636"/>
                </a:lnTo>
                <a:lnTo>
                  <a:pt x="11738" y="18858"/>
                </a:lnTo>
                <a:lnTo>
                  <a:pt x="11672" y="19062"/>
                </a:lnTo>
                <a:lnTo>
                  <a:pt x="11627" y="19247"/>
                </a:lnTo>
                <a:lnTo>
                  <a:pt x="11593" y="19451"/>
                </a:lnTo>
                <a:lnTo>
                  <a:pt x="11593" y="19821"/>
                </a:lnTo>
                <a:lnTo>
                  <a:pt x="11604" y="19988"/>
                </a:lnTo>
                <a:lnTo>
                  <a:pt x="11672" y="20173"/>
                </a:lnTo>
                <a:lnTo>
                  <a:pt x="11761" y="20341"/>
                </a:lnTo>
                <a:lnTo>
                  <a:pt x="11851" y="20526"/>
                </a:lnTo>
                <a:lnTo>
                  <a:pt x="11997" y="20711"/>
                </a:lnTo>
                <a:lnTo>
                  <a:pt x="12166" y="20878"/>
                </a:lnTo>
                <a:lnTo>
                  <a:pt x="12379" y="21063"/>
                </a:lnTo>
                <a:lnTo>
                  <a:pt x="12627" y="21192"/>
                </a:lnTo>
                <a:lnTo>
                  <a:pt x="12920" y="21304"/>
                </a:lnTo>
                <a:lnTo>
                  <a:pt x="13246" y="21415"/>
                </a:lnTo>
                <a:lnTo>
                  <a:pt x="13571" y="21525"/>
                </a:lnTo>
                <a:lnTo>
                  <a:pt x="13942" y="21563"/>
                </a:lnTo>
                <a:lnTo>
                  <a:pt x="14302" y="21600"/>
                </a:lnTo>
                <a:lnTo>
                  <a:pt x="15034" y="21600"/>
                </a:lnTo>
                <a:lnTo>
                  <a:pt x="15404" y="21525"/>
                </a:lnTo>
                <a:lnTo>
                  <a:pt x="15752" y="21452"/>
                </a:lnTo>
                <a:lnTo>
                  <a:pt x="16090" y="21304"/>
                </a:lnTo>
                <a:lnTo>
                  <a:pt x="16416" y="21174"/>
                </a:lnTo>
                <a:lnTo>
                  <a:pt x="16698" y="20951"/>
                </a:lnTo>
                <a:lnTo>
                  <a:pt x="16934" y="20711"/>
                </a:lnTo>
                <a:lnTo>
                  <a:pt x="17001" y="20526"/>
                </a:lnTo>
                <a:lnTo>
                  <a:pt x="17046" y="20303"/>
                </a:lnTo>
                <a:lnTo>
                  <a:pt x="17091" y="20100"/>
                </a:lnTo>
                <a:lnTo>
                  <a:pt x="17113" y="19859"/>
                </a:lnTo>
                <a:lnTo>
                  <a:pt x="17124" y="19359"/>
                </a:lnTo>
                <a:lnTo>
                  <a:pt x="17124" y="18858"/>
                </a:lnTo>
                <a:lnTo>
                  <a:pt x="17113" y="18284"/>
                </a:lnTo>
                <a:lnTo>
                  <a:pt x="17069" y="17710"/>
                </a:lnTo>
                <a:lnTo>
                  <a:pt x="17024" y="17154"/>
                </a:lnTo>
                <a:lnTo>
                  <a:pt x="16956" y="16542"/>
                </a:lnTo>
                <a:lnTo>
                  <a:pt x="16810" y="15413"/>
                </a:lnTo>
                <a:lnTo>
                  <a:pt x="16698" y="14301"/>
                </a:lnTo>
                <a:lnTo>
                  <a:pt x="16675" y="13838"/>
                </a:lnTo>
                <a:lnTo>
                  <a:pt x="16653" y="13375"/>
                </a:lnTo>
                <a:lnTo>
                  <a:pt x="16675" y="12986"/>
                </a:lnTo>
                <a:lnTo>
                  <a:pt x="16743" y="12671"/>
                </a:lnTo>
                <a:lnTo>
                  <a:pt x="16810" y="12337"/>
                </a:lnTo>
                <a:lnTo>
                  <a:pt x="16911" y="12059"/>
                </a:lnTo>
                <a:lnTo>
                  <a:pt x="17046" y="11819"/>
                </a:lnTo>
                <a:lnTo>
                  <a:pt x="17169" y="11597"/>
                </a:lnTo>
                <a:lnTo>
                  <a:pt x="17327" y="11393"/>
                </a:lnTo>
                <a:lnTo>
                  <a:pt x="17473" y="11208"/>
                </a:lnTo>
                <a:lnTo>
                  <a:pt x="17653" y="11060"/>
                </a:lnTo>
                <a:lnTo>
                  <a:pt x="17822" y="10967"/>
                </a:lnTo>
                <a:lnTo>
                  <a:pt x="17990" y="10856"/>
                </a:lnTo>
                <a:lnTo>
                  <a:pt x="18170" y="10819"/>
                </a:lnTo>
                <a:lnTo>
                  <a:pt x="18339" y="10819"/>
                </a:lnTo>
                <a:lnTo>
                  <a:pt x="18508" y="10893"/>
                </a:lnTo>
                <a:lnTo>
                  <a:pt x="18665" y="10967"/>
                </a:lnTo>
                <a:lnTo>
                  <a:pt x="18812" y="11096"/>
                </a:lnTo>
                <a:lnTo>
                  <a:pt x="18968" y="11282"/>
                </a:lnTo>
                <a:lnTo>
                  <a:pt x="19092" y="11522"/>
                </a:lnTo>
                <a:lnTo>
                  <a:pt x="19227" y="11782"/>
                </a:lnTo>
                <a:lnTo>
                  <a:pt x="19396" y="11948"/>
                </a:lnTo>
                <a:lnTo>
                  <a:pt x="19564" y="12096"/>
                </a:lnTo>
                <a:lnTo>
                  <a:pt x="19778" y="12208"/>
                </a:lnTo>
                <a:lnTo>
                  <a:pt x="20194" y="12208"/>
                </a:lnTo>
                <a:lnTo>
                  <a:pt x="20408" y="12134"/>
                </a:lnTo>
                <a:lnTo>
                  <a:pt x="20599" y="12023"/>
                </a:lnTo>
                <a:lnTo>
                  <a:pt x="20801" y="11893"/>
                </a:lnTo>
                <a:lnTo>
                  <a:pt x="20992" y="11707"/>
                </a:lnTo>
                <a:lnTo>
                  <a:pt x="21161" y="11485"/>
                </a:lnTo>
                <a:lnTo>
                  <a:pt x="21318" y="11245"/>
                </a:lnTo>
                <a:lnTo>
                  <a:pt x="21420" y="11004"/>
                </a:lnTo>
                <a:lnTo>
                  <a:pt x="21532" y="10671"/>
                </a:lnTo>
                <a:lnTo>
                  <a:pt x="21577" y="10355"/>
                </a:lnTo>
                <a:lnTo>
                  <a:pt x="21600" y="10041"/>
                </a:lnTo>
                <a:lnTo>
                  <a:pt x="21577" y="9541"/>
                </a:lnTo>
                <a:lnTo>
                  <a:pt x="21532" y="9077"/>
                </a:lnTo>
                <a:lnTo>
                  <a:pt x="21420" y="8688"/>
                </a:lnTo>
                <a:lnTo>
                  <a:pt x="21318" y="8336"/>
                </a:lnTo>
                <a:lnTo>
                  <a:pt x="21161" y="8003"/>
                </a:lnTo>
                <a:lnTo>
                  <a:pt x="20992" y="7762"/>
                </a:lnTo>
                <a:lnTo>
                  <a:pt x="20801" y="7540"/>
                </a:lnTo>
                <a:lnTo>
                  <a:pt x="20599" y="7373"/>
                </a:lnTo>
                <a:lnTo>
                  <a:pt x="20408" y="7261"/>
                </a:lnTo>
                <a:lnTo>
                  <a:pt x="20194" y="7151"/>
                </a:lnTo>
                <a:lnTo>
                  <a:pt x="19981" y="7113"/>
                </a:lnTo>
                <a:lnTo>
                  <a:pt x="19778" y="7151"/>
                </a:lnTo>
                <a:lnTo>
                  <a:pt x="19564" y="7188"/>
                </a:lnTo>
                <a:lnTo>
                  <a:pt x="19396" y="7299"/>
                </a:lnTo>
                <a:lnTo>
                  <a:pt x="19227" y="7447"/>
                </a:lnTo>
                <a:lnTo>
                  <a:pt x="19092" y="7650"/>
                </a:lnTo>
                <a:lnTo>
                  <a:pt x="18968" y="7836"/>
                </a:lnTo>
                <a:lnTo>
                  <a:pt x="18789" y="7966"/>
                </a:lnTo>
                <a:lnTo>
                  <a:pt x="18620" y="8114"/>
                </a:lnTo>
                <a:lnTo>
                  <a:pt x="18429" y="8188"/>
                </a:lnTo>
                <a:lnTo>
                  <a:pt x="18227" y="8225"/>
                </a:lnTo>
                <a:lnTo>
                  <a:pt x="18035" y="8262"/>
                </a:lnTo>
                <a:lnTo>
                  <a:pt x="17844" y="8262"/>
                </a:lnTo>
                <a:lnTo>
                  <a:pt x="17653" y="8188"/>
                </a:lnTo>
                <a:lnTo>
                  <a:pt x="17450" y="8114"/>
                </a:lnTo>
                <a:lnTo>
                  <a:pt x="17259" y="8003"/>
                </a:lnTo>
                <a:lnTo>
                  <a:pt x="17091" y="7910"/>
                </a:lnTo>
                <a:lnTo>
                  <a:pt x="16934" y="7725"/>
                </a:lnTo>
                <a:lnTo>
                  <a:pt x="16698" y="7373"/>
                </a:lnTo>
                <a:lnTo>
                  <a:pt x="16630" y="7113"/>
                </a:lnTo>
                <a:lnTo>
                  <a:pt x="16596" y="6872"/>
                </a:lnTo>
                <a:lnTo>
                  <a:pt x="16574" y="6447"/>
                </a:lnTo>
                <a:lnTo>
                  <a:pt x="16574" y="5724"/>
                </a:lnTo>
                <a:lnTo>
                  <a:pt x="16608" y="4872"/>
                </a:lnTo>
                <a:lnTo>
                  <a:pt x="16653" y="3890"/>
                </a:lnTo>
                <a:lnTo>
                  <a:pt x="16720" y="2927"/>
                </a:lnTo>
                <a:lnTo>
                  <a:pt x="16788" y="1964"/>
                </a:lnTo>
                <a:lnTo>
                  <a:pt x="16866" y="1149"/>
                </a:lnTo>
                <a:lnTo>
                  <a:pt x="16934" y="500"/>
                </a:lnTo>
                <a:lnTo>
                  <a:pt x="16889" y="500"/>
                </a:lnTo>
                <a:lnTo>
                  <a:pt x="16225" y="464"/>
                </a:lnTo>
                <a:lnTo>
                  <a:pt x="15595" y="408"/>
                </a:lnTo>
                <a:lnTo>
                  <a:pt x="15022" y="333"/>
                </a:lnTo>
                <a:lnTo>
                  <a:pt x="14482" y="260"/>
                </a:lnTo>
                <a:lnTo>
                  <a:pt x="13999" y="148"/>
                </a:lnTo>
                <a:lnTo>
                  <a:pt x="13594" y="75"/>
                </a:lnTo>
                <a:lnTo>
                  <a:pt x="13291" y="0"/>
                </a:lnTo>
                <a:lnTo>
                  <a:pt x="12942" y="0"/>
                </a:lnTo>
                <a:lnTo>
                  <a:pt x="12818" y="111"/>
                </a:lnTo>
                <a:lnTo>
                  <a:pt x="12683" y="260"/>
                </a:lnTo>
                <a:lnTo>
                  <a:pt x="12582" y="426"/>
                </a:lnTo>
                <a:lnTo>
                  <a:pt x="12470" y="649"/>
                </a:lnTo>
                <a:lnTo>
                  <a:pt x="12379" y="889"/>
                </a:lnTo>
                <a:lnTo>
                  <a:pt x="12323" y="1186"/>
                </a:lnTo>
                <a:lnTo>
                  <a:pt x="12278" y="1500"/>
                </a:lnTo>
                <a:lnTo>
                  <a:pt x="12233" y="1816"/>
                </a:lnTo>
                <a:lnTo>
                  <a:pt x="12211" y="2186"/>
                </a:lnTo>
                <a:lnTo>
                  <a:pt x="12233" y="2501"/>
                </a:lnTo>
                <a:lnTo>
                  <a:pt x="12278" y="2853"/>
                </a:lnTo>
                <a:lnTo>
                  <a:pt x="12346" y="3205"/>
                </a:lnTo>
                <a:lnTo>
                  <a:pt x="12424" y="3520"/>
                </a:lnTo>
                <a:lnTo>
                  <a:pt x="12537" y="3853"/>
                </a:lnTo>
                <a:lnTo>
                  <a:pt x="12706" y="4132"/>
                </a:lnTo>
                <a:lnTo>
                  <a:pt x="12886" y="4446"/>
                </a:lnTo>
                <a:lnTo>
                  <a:pt x="13010" y="4817"/>
                </a:lnTo>
                <a:lnTo>
                  <a:pt x="13122" y="5206"/>
                </a:lnTo>
                <a:lnTo>
                  <a:pt x="13178" y="5557"/>
                </a:lnTo>
                <a:lnTo>
                  <a:pt x="13223" y="5946"/>
                </a:lnTo>
                <a:lnTo>
                  <a:pt x="13201" y="6335"/>
                </a:lnTo>
                <a:lnTo>
                  <a:pt x="13178" y="6687"/>
                </a:lnTo>
                <a:lnTo>
                  <a:pt x="13099" y="7039"/>
                </a:lnTo>
                <a:lnTo>
                  <a:pt x="13010" y="7373"/>
                </a:lnTo>
                <a:lnTo>
                  <a:pt x="12863" y="7688"/>
                </a:lnTo>
                <a:lnTo>
                  <a:pt x="12683" y="7966"/>
                </a:lnTo>
                <a:lnTo>
                  <a:pt x="12492" y="8225"/>
                </a:lnTo>
                <a:lnTo>
                  <a:pt x="12278" y="8429"/>
                </a:lnTo>
                <a:lnTo>
                  <a:pt x="12020" y="8614"/>
                </a:lnTo>
                <a:lnTo>
                  <a:pt x="11716" y="8725"/>
                </a:lnTo>
                <a:lnTo>
                  <a:pt x="11413" y="8763"/>
                </a:lnTo>
                <a:lnTo>
                  <a:pt x="11087" y="8763"/>
                </a:lnTo>
                <a:lnTo>
                  <a:pt x="10963" y="8725"/>
                </a:lnTo>
                <a:lnTo>
                  <a:pt x="10806" y="8651"/>
                </a:lnTo>
                <a:lnTo>
                  <a:pt x="10682" y="8578"/>
                </a:lnTo>
                <a:lnTo>
                  <a:pt x="10569" y="8503"/>
                </a:lnTo>
                <a:lnTo>
                  <a:pt x="10446" y="8391"/>
                </a:lnTo>
                <a:lnTo>
                  <a:pt x="10333" y="8262"/>
                </a:lnTo>
                <a:lnTo>
                  <a:pt x="10142" y="8003"/>
                </a:lnTo>
                <a:lnTo>
                  <a:pt x="9996" y="7688"/>
                </a:lnTo>
                <a:lnTo>
                  <a:pt x="9862" y="7336"/>
                </a:lnTo>
                <a:lnTo>
                  <a:pt x="9749" y="6947"/>
                </a:lnTo>
                <a:lnTo>
                  <a:pt x="9693" y="6558"/>
                </a:lnTo>
                <a:lnTo>
                  <a:pt x="9648" y="6169"/>
                </a:lnTo>
                <a:lnTo>
                  <a:pt x="9625" y="5724"/>
                </a:lnTo>
                <a:lnTo>
                  <a:pt x="9648" y="5335"/>
                </a:lnTo>
                <a:lnTo>
                  <a:pt x="9715" y="4946"/>
                </a:lnTo>
                <a:lnTo>
                  <a:pt x="9794" y="4594"/>
                </a:lnTo>
                <a:lnTo>
                  <a:pt x="9906" y="4280"/>
                </a:lnTo>
                <a:lnTo>
                  <a:pt x="10029" y="3983"/>
                </a:lnTo>
                <a:lnTo>
                  <a:pt x="10164" y="3779"/>
                </a:lnTo>
                <a:lnTo>
                  <a:pt x="10277" y="3557"/>
                </a:lnTo>
                <a:lnTo>
                  <a:pt x="10356" y="3316"/>
                </a:lnTo>
                <a:lnTo>
                  <a:pt x="10423" y="3075"/>
                </a:lnTo>
                <a:lnTo>
                  <a:pt x="10468" y="2815"/>
                </a:lnTo>
                <a:lnTo>
                  <a:pt x="10491" y="2575"/>
                </a:lnTo>
                <a:lnTo>
                  <a:pt x="10468" y="2316"/>
                </a:lnTo>
                <a:lnTo>
                  <a:pt x="10423" y="2112"/>
                </a:lnTo>
                <a:lnTo>
                  <a:pt x="10356" y="1852"/>
                </a:lnTo>
                <a:lnTo>
                  <a:pt x="10254" y="1612"/>
                </a:lnTo>
                <a:lnTo>
                  <a:pt x="10119" y="1390"/>
                </a:lnTo>
                <a:lnTo>
                  <a:pt x="9928" y="1186"/>
                </a:lnTo>
                <a:lnTo>
                  <a:pt x="9715" y="963"/>
                </a:lnTo>
                <a:lnTo>
                  <a:pt x="9457" y="797"/>
                </a:lnTo>
                <a:lnTo>
                  <a:pt x="9153" y="649"/>
                </a:lnTo>
                <a:lnTo>
                  <a:pt x="8804" y="500"/>
                </a:lnTo>
                <a:lnTo>
                  <a:pt x="8433" y="426"/>
                </a:lnTo>
                <a:lnTo>
                  <a:pt x="7961" y="408"/>
                </a:lnTo>
                <a:lnTo>
                  <a:pt x="7376" y="408"/>
                </a:lnTo>
                <a:lnTo>
                  <a:pt x="6780" y="426"/>
                </a:lnTo>
                <a:lnTo>
                  <a:pt x="6151" y="500"/>
                </a:lnTo>
                <a:lnTo>
                  <a:pt x="5566" y="612"/>
                </a:lnTo>
                <a:lnTo>
                  <a:pt x="5071" y="722"/>
                </a:lnTo>
                <a:lnTo>
                  <a:pt x="4689" y="834"/>
                </a:lnTo>
                <a:lnTo>
                  <a:pt x="4812" y="1538"/>
                </a:lnTo>
                <a:lnTo>
                  <a:pt x="4992" y="2464"/>
                </a:lnTo>
                <a:lnTo>
                  <a:pt x="5139" y="3520"/>
                </a:lnTo>
                <a:lnTo>
                  <a:pt x="5262" y="4631"/>
                </a:lnTo>
                <a:lnTo>
                  <a:pt x="5352" y="5705"/>
                </a:lnTo>
                <a:lnTo>
                  <a:pt x="5375" y="6225"/>
                </a:lnTo>
                <a:lnTo>
                  <a:pt x="5375" y="6687"/>
                </a:lnTo>
                <a:lnTo>
                  <a:pt x="5330" y="7113"/>
                </a:lnTo>
                <a:lnTo>
                  <a:pt x="5285" y="7484"/>
                </a:lnTo>
                <a:lnTo>
                  <a:pt x="5251" y="7650"/>
                </a:lnTo>
                <a:lnTo>
                  <a:pt x="5206" y="7799"/>
                </a:lnTo>
                <a:lnTo>
                  <a:pt x="5161" y="7910"/>
                </a:lnTo>
                <a:lnTo>
                  <a:pt x="5094" y="8003"/>
                </a:lnTo>
                <a:lnTo>
                  <a:pt x="4970" y="8188"/>
                </a:lnTo>
                <a:lnTo>
                  <a:pt x="4812" y="8336"/>
                </a:lnTo>
                <a:lnTo>
                  <a:pt x="4689" y="8466"/>
                </a:lnTo>
                <a:lnTo>
                  <a:pt x="4531" y="8578"/>
                </a:lnTo>
                <a:lnTo>
                  <a:pt x="4386" y="8651"/>
                </a:lnTo>
                <a:lnTo>
                  <a:pt x="4228" y="8688"/>
                </a:lnTo>
                <a:lnTo>
                  <a:pt x="4060" y="8725"/>
                </a:lnTo>
                <a:lnTo>
                  <a:pt x="3913" y="8725"/>
                </a:lnTo>
                <a:lnTo>
                  <a:pt x="3756" y="8688"/>
                </a:lnTo>
                <a:lnTo>
                  <a:pt x="3632" y="8651"/>
                </a:lnTo>
                <a:lnTo>
                  <a:pt x="3475" y="8614"/>
                </a:lnTo>
                <a:lnTo>
                  <a:pt x="3351" y="8540"/>
                </a:lnTo>
                <a:lnTo>
                  <a:pt x="3216" y="8429"/>
                </a:lnTo>
                <a:lnTo>
                  <a:pt x="3092" y="8299"/>
                </a:lnTo>
                <a:lnTo>
                  <a:pt x="2980" y="8188"/>
                </a:lnTo>
                <a:lnTo>
                  <a:pt x="2890" y="8003"/>
                </a:lnTo>
                <a:lnTo>
                  <a:pt x="2743" y="7799"/>
                </a:lnTo>
                <a:lnTo>
                  <a:pt x="2576" y="7614"/>
                </a:lnTo>
                <a:lnTo>
                  <a:pt x="2373" y="7484"/>
                </a:lnTo>
                <a:lnTo>
                  <a:pt x="2137" y="7410"/>
                </a:lnTo>
                <a:lnTo>
                  <a:pt x="1923" y="7373"/>
                </a:lnTo>
                <a:lnTo>
                  <a:pt x="1664" y="7373"/>
                </a:lnTo>
                <a:lnTo>
                  <a:pt x="1428" y="7410"/>
                </a:lnTo>
                <a:lnTo>
                  <a:pt x="1192" y="7502"/>
                </a:lnTo>
                <a:lnTo>
                  <a:pt x="955" y="7650"/>
                </a:lnTo>
                <a:lnTo>
                  <a:pt x="743" y="7873"/>
                </a:lnTo>
                <a:lnTo>
                  <a:pt x="518" y="8151"/>
                </a:lnTo>
                <a:lnTo>
                  <a:pt x="349" y="8466"/>
                </a:lnTo>
                <a:lnTo>
                  <a:pt x="282" y="8651"/>
                </a:lnTo>
                <a:lnTo>
                  <a:pt x="203" y="8855"/>
                </a:lnTo>
                <a:lnTo>
                  <a:pt x="158" y="9077"/>
                </a:lnTo>
                <a:lnTo>
                  <a:pt x="90" y="9281"/>
                </a:lnTo>
                <a:lnTo>
                  <a:pt x="45" y="9541"/>
                </a:lnTo>
                <a:lnTo>
                  <a:pt x="23" y="9818"/>
                </a:lnTo>
                <a:lnTo>
                  <a:pt x="0" y="10115"/>
                </a:lnTo>
                <a:lnTo>
                  <a:pt x="0" y="10633"/>
                </a:lnTo>
                <a:lnTo>
                  <a:pt x="23" y="10893"/>
                </a:lnTo>
                <a:lnTo>
                  <a:pt x="45" y="11096"/>
                </a:lnTo>
                <a:lnTo>
                  <a:pt x="90" y="11318"/>
                </a:lnTo>
                <a:lnTo>
                  <a:pt x="135" y="11522"/>
                </a:lnTo>
                <a:lnTo>
                  <a:pt x="203" y="11707"/>
                </a:lnTo>
                <a:lnTo>
                  <a:pt x="259" y="11893"/>
                </a:lnTo>
                <a:lnTo>
                  <a:pt x="349" y="12059"/>
                </a:lnTo>
                <a:lnTo>
                  <a:pt x="507" y="12337"/>
                </a:lnTo>
                <a:lnTo>
                  <a:pt x="698" y="12597"/>
                </a:lnTo>
                <a:lnTo>
                  <a:pt x="910" y="12782"/>
                </a:lnTo>
                <a:lnTo>
                  <a:pt x="1124" y="12912"/>
                </a:lnTo>
                <a:lnTo>
                  <a:pt x="1361" y="13022"/>
                </a:lnTo>
                <a:lnTo>
                  <a:pt x="1574" y="13097"/>
                </a:lnTo>
                <a:lnTo>
                  <a:pt x="1822" y="13097"/>
                </a:lnTo>
                <a:lnTo>
                  <a:pt x="2036" y="13060"/>
                </a:lnTo>
                <a:lnTo>
                  <a:pt x="2227" y="12986"/>
                </a:lnTo>
                <a:lnTo>
                  <a:pt x="2396" y="12875"/>
                </a:lnTo>
                <a:lnTo>
                  <a:pt x="2553" y="12708"/>
                </a:lnTo>
                <a:lnTo>
                  <a:pt x="2654" y="12523"/>
                </a:lnTo>
                <a:lnTo>
                  <a:pt x="2766" y="12337"/>
                </a:lnTo>
                <a:lnTo>
                  <a:pt x="2890" y="12208"/>
                </a:lnTo>
                <a:lnTo>
                  <a:pt x="3047" y="12096"/>
                </a:lnTo>
                <a:lnTo>
                  <a:pt x="3193" y="12023"/>
                </a:lnTo>
                <a:lnTo>
                  <a:pt x="3542" y="12023"/>
                </a:lnTo>
                <a:lnTo>
                  <a:pt x="3688" y="12096"/>
                </a:lnTo>
                <a:lnTo>
                  <a:pt x="3868" y="12171"/>
                </a:lnTo>
                <a:lnTo>
                  <a:pt x="4037" y="12282"/>
                </a:lnTo>
                <a:lnTo>
                  <a:pt x="4195" y="12412"/>
                </a:lnTo>
                <a:lnTo>
                  <a:pt x="4318" y="12560"/>
                </a:lnTo>
                <a:lnTo>
                  <a:pt x="4453" y="12745"/>
                </a:lnTo>
                <a:lnTo>
                  <a:pt x="4531" y="12949"/>
                </a:lnTo>
                <a:lnTo>
                  <a:pt x="4621" y="13171"/>
                </a:lnTo>
                <a:lnTo>
                  <a:pt x="4666" y="13375"/>
                </a:lnTo>
                <a:lnTo>
                  <a:pt x="4689" y="13597"/>
                </a:lnTo>
                <a:lnTo>
                  <a:pt x="4666" y="14190"/>
                </a:lnTo>
                <a:lnTo>
                  <a:pt x="4621" y="14949"/>
                </a:lnTo>
                <a:lnTo>
                  <a:pt x="4576" y="15876"/>
                </a:lnTo>
                <a:lnTo>
                  <a:pt x="4554" y="16821"/>
                </a:lnTo>
                <a:lnTo>
                  <a:pt x="4531" y="17857"/>
                </a:lnTo>
                <a:lnTo>
                  <a:pt x="4531" y="18895"/>
                </a:lnTo>
                <a:lnTo>
                  <a:pt x="4554" y="19395"/>
                </a:lnTo>
                <a:lnTo>
                  <a:pt x="4576" y="19859"/>
                </a:lnTo>
                <a:lnTo>
                  <a:pt x="4621" y="20303"/>
                </a:lnTo>
                <a:lnTo>
                  <a:pt x="4689" y="20711"/>
                </a:lnTo>
                <a:lnTo>
                  <a:pt x="4812" y="20803"/>
                </a:lnTo>
                <a:lnTo>
                  <a:pt x="5004" y="20878"/>
                </a:lnTo>
                <a:lnTo>
                  <a:pt x="5229" y="20951"/>
                </a:lnTo>
                <a:lnTo>
                  <a:pt x="5442" y="20988"/>
                </a:lnTo>
                <a:lnTo>
                  <a:pt x="6005" y="20988"/>
                </a:lnTo>
                <a:lnTo>
                  <a:pt x="6600" y="20951"/>
                </a:lnTo>
                <a:lnTo>
                  <a:pt x="7275" y="20878"/>
                </a:lnTo>
                <a:lnTo>
                  <a:pt x="7961" y="20803"/>
                </a:lnTo>
                <a:lnTo>
                  <a:pt x="8658" y="20730"/>
                </a:lnTo>
                <a:lnTo>
                  <a:pt x="9322" y="20711"/>
                </a:lnTo>
                <a:close/>
              </a:path>
            </a:pathLst>
          </a:custGeom>
          <a:solidFill>
            <a:srgbClr val="CCCCFF"/>
          </a:solidFill>
          <a:ln w="254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 defTabSz="1219200">
              <a:defRPr sz="2200"/>
            </a:pPr>
          </a:p>
        </p:txBody>
      </p:sp>
      <p:sp>
        <p:nvSpPr>
          <p:cNvPr id="794" name="Shape 79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Mvx.Register&lt;T&gt;</a:t>
            </a:r>
          </a:p>
        </p:txBody>
      </p:sp>
      <p:grpSp>
        <p:nvGrpSpPr>
          <p:cNvPr id="797" name="Group 797"/>
          <p:cNvGrpSpPr/>
          <p:nvPr/>
        </p:nvGrpSpPr>
        <p:grpSpPr>
          <a:xfrm>
            <a:off x="5772388" y="2545331"/>
            <a:ext cx="2255996" cy="3184935"/>
            <a:chOff x="0" y="0"/>
            <a:chExt cx="2255995" cy="3184934"/>
          </a:xfrm>
        </p:grpSpPr>
        <p:pic>
          <p:nvPicPr>
            <p:cNvPr id="795" name="image53.png" descr="C:\Users\Stuart\AppData\Local\Microsoft\Windows\Temporary Internet Files\Content.IE5\WUBK71YZ\MC900436258[1]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2255996" cy="31849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96" name="Shape 796"/>
            <p:cNvSpPr/>
            <p:nvPr/>
          </p:nvSpPr>
          <p:spPr>
            <a:xfrm>
              <a:off x="311779" y="1688531"/>
              <a:ext cx="1440162" cy="10965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 defTabSz="1219200">
                <a:defRPr sz="2200">
                  <a:solidFill>
                    <a:srgbClr val="FFFFFF"/>
                  </a:solidFill>
                </a:defRPr>
              </a:pPr>
              <a:r>
                <a:t>The Container</a:t>
              </a:r>
            </a:p>
            <a:p>
              <a:pPr algn="ctr" defTabSz="1219200">
                <a:defRPr sz="2200">
                  <a:solidFill>
                    <a:srgbClr val="FFFFFF"/>
                  </a:solidFill>
                </a:defRPr>
              </a:pPr>
              <a:r>
                <a:t>(Mvx)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500"/>
                                        <p:tgtEl>
                                          <p:spTgt spid="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path" nodeType="after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544786 -0.138851" origin="layout" pathEditMode="relative">
                                      <p:cBhvr>
                                        <p:cTn id="15" dur="1000" fill="hold"/>
                                        <p:tgtEl>
                                          <p:spTgt spid="7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" dur="500"/>
                                        <p:tgtEl>
                                          <p:spTgt spid="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path" nodeType="afterEffect" presetSubtype="0" presetID="-1" grpId="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532293 -0.128427" origin="layout" pathEditMode="relative">
                                      <p:cBhvr>
                                        <p:cTn id="22" dur="10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6" dur="500"/>
                                        <p:tgtEl>
                                          <p:spTgt spid="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path" nodeType="afterEffect" presetSubtype="0" presetID="-1" grpId="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544100 -0.149724" origin="layout" pathEditMode="relative">
                                      <p:cBhvr>
                                        <p:cTn id="29" dur="1000" fill="hold"/>
                                        <p:tgtEl>
                                          <p:spTgt spid="7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Class="entr" nodeType="after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3" dur="500"/>
                                        <p:tgtEl>
                                          <p:spTgt spid="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path" nodeType="afterEffect" presetSubtype="0" presetID="-1" grpId="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546882 -0.126342" origin="layout" pathEditMode="relative">
                                      <p:cBhvr>
                                        <p:cTn id="36" dur="10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97" grpId="1"/>
      <p:bldP build="whole" bldLvl="1" animBg="1" rev="0" advAuto="0" spid="792" grpId="6"/>
      <p:bldP build="whole" bldLvl="1" animBg="1" rev="0" advAuto="0" spid="793" grpId="2"/>
      <p:bldP build="whole" bldLvl="1" animBg="1" rev="0" advAuto="0" spid="790" grpId="4"/>
      <p:bldP build="whole" bldLvl="1" animBg="1" rev="0" advAuto="0" spid="791" grpId="8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Shape 79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Mvx.Register&lt;T&gt;</a:t>
            </a:r>
          </a:p>
        </p:txBody>
      </p:sp>
      <p:sp>
        <p:nvSpPr>
          <p:cNvPr id="800" name="Shape 80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0871" indent="-440871">
              <a:spcBef>
                <a:spcPts val="800"/>
              </a:spcBef>
              <a:defRPr sz="3600"/>
            </a:pPr>
            <a:r>
              <a:t>RegisterSingleton</a:t>
            </a:r>
          </a:p>
          <a:p>
            <a:pPr marL="440871" indent="-440871">
              <a:defRPr sz="3600"/>
            </a:pPr>
          </a:p>
          <a:p>
            <a:pPr marL="440871" indent="-440871">
              <a:spcBef>
                <a:spcPts val="800"/>
              </a:spcBef>
              <a:defRPr sz="3600"/>
            </a:pPr>
            <a:r>
              <a:t>Lazy - RegisterSingleton</a:t>
            </a:r>
          </a:p>
          <a:p>
            <a:pPr marL="440871" indent="-440871">
              <a:defRPr sz="3600"/>
            </a:pPr>
          </a:p>
          <a:p>
            <a:pPr marL="440871" indent="-440871">
              <a:spcBef>
                <a:spcPts val="800"/>
              </a:spcBef>
              <a:defRPr sz="3600"/>
            </a:pPr>
            <a:r>
              <a:t>RegisterType</a:t>
            </a:r>
          </a:p>
        </p:txBody>
      </p:sp>
      <p:pic>
        <p:nvPicPr>
          <p:cNvPr id="801" name="image5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96844" y="2518001"/>
            <a:ext cx="6000751" cy="638176"/>
          </a:xfrm>
          <a:prstGeom prst="rect">
            <a:avLst/>
          </a:prstGeom>
          <a:ln w="12700">
            <a:miter lim="400000"/>
          </a:ln>
        </p:spPr>
      </p:pic>
      <p:pic>
        <p:nvPicPr>
          <p:cNvPr id="802" name="image5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55390" y="3912344"/>
            <a:ext cx="6667501" cy="552451"/>
          </a:xfrm>
          <a:prstGeom prst="rect">
            <a:avLst/>
          </a:prstGeom>
          <a:ln w="12700">
            <a:miter lim="400000"/>
          </a:ln>
        </p:spPr>
      </p:pic>
      <p:pic>
        <p:nvPicPr>
          <p:cNvPr id="803" name="image56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95462" y="5359486"/>
            <a:ext cx="5553076" cy="723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0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80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8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500"/>
                                        <p:tgtEl>
                                          <p:spTgt spid="8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4" dur="500"/>
                                        <p:tgtEl>
                                          <p:spTgt spid="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8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8" dur="500"/>
                                        <p:tgtEl>
                                          <p:spTgt spid="8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8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3" dur="500"/>
                                        <p:tgtEl>
                                          <p:spTgt spid="8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500"/>
                                        <p:tgtEl>
                                          <p:spTgt spid="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8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1" dur="500"/>
                                        <p:tgtEl>
                                          <p:spTgt spid="8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8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6" dur="500"/>
                                        <p:tgtEl>
                                          <p:spTgt spid="8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0" dur="500"/>
                                        <p:tgtEl>
                                          <p:spTgt spid="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03" grpId="4"/>
      <p:bldP build="whole" bldLvl="1" animBg="1" rev="0" advAuto="0" spid="802" grpId="3"/>
      <p:bldP build="whole" bldLvl="1" animBg="1" rev="0" advAuto="0" spid="801" grpId="2"/>
      <p:bldP build="p" bldLvl="1" animBg="1" rev="0" advAuto="0" spid="800" grpId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Shape 80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Automatic Registration</a:t>
            </a:r>
          </a:p>
        </p:txBody>
      </p:sp>
      <p:pic>
        <p:nvPicPr>
          <p:cNvPr id="806" name="image5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1100" y="2204863"/>
            <a:ext cx="6781800" cy="29527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Shape 808"/>
          <p:cNvSpPr/>
          <p:nvPr/>
        </p:nvSpPr>
        <p:spPr>
          <a:xfrm>
            <a:off x="4506324" y="1490559"/>
            <a:ext cx="1762891" cy="24021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535" y="20815"/>
                </a:moveTo>
                <a:lnTo>
                  <a:pt x="7016" y="20946"/>
                </a:lnTo>
                <a:lnTo>
                  <a:pt x="7425" y="21011"/>
                </a:lnTo>
                <a:lnTo>
                  <a:pt x="7835" y="21038"/>
                </a:lnTo>
                <a:lnTo>
                  <a:pt x="8156" y="21038"/>
                </a:lnTo>
                <a:lnTo>
                  <a:pt x="8459" y="20985"/>
                </a:lnTo>
                <a:lnTo>
                  <a:pt x="8725" y="20920"/>
                </a:lnTo>
                <a:lnTo>
                  <a:pt x="8939" y="20815"/>
                </a:lnTo>
                <a:lnTo>
                  <a:pt x="9064" y="20684"/>
                </a:lnTo>
                <a:lnTo>
                  <a:pt x="9207" y="20539"/>
                </a:lnTo>
                <a:lnTo>
                  <a:pt x="9278" y="20382"/>
                </a:lnTo>
                <a:lnTo>
                  <a:pt x="9313" y="20213"/>
                </a:lnTo>
                <a:lnTo>
                  <a:pt x="9313" y="20016"/>
                </a:lnTo>
                <a:lnTo>
                  <a:pt x="9242" y="19833"/>
                </a:lnTo>
                <a:lnTo>
                  <a:pt x="9135" y="19662"/>
                </a:lnTo>
                <a:lnTo>
                  <a:pt x="9010" y="19480"/>
                </a:lnTo>
                <a:lnTo>
                  <a:pt x="8833" y="19309"/>
                </a:lnTo>
                <a:lnTo>
                  <a:pt x="8565" y="19087"/>
                </a:lnTo>
                <a:lnTo>
                  <a:pt x="8351" y="18825"/>
                </a:lnTo>
                <a:lnTo>
                  <a:pt x="8191" y="18550"/>
                </a:lnTo>
                <a:lnTo>
                  <a:pt x="8049" y="18275"/>
                </a:lnTo>
                <a:lnTo>
                  <a:pt x="7941" y="17974"/>
                </a:lnTo>
                <a:lnTo>
                  <a:pt x="7906" y="17673"/>
                </a:lnTo>
                <a:lnTo>
                  <a:pt x="7906" y="17398"/>
                </a:lnTo>
                <a:lnTo>
                  <a:pt x="7941" y="17096"/>
                </a:lnTo>
                <a:lnTo>
                  <a:pt x="8049" y="16848"/>
                </a:lnTo>
                <a:lnTo>
                  <a:pt x="8191" y="16599"/>
                </a:lnTo>
                <a:lnTo>
                  <a:pt x="8280" y="16468"/>
                </a:lnTo>
                <a:lnTo>
                  <a:pt x="8388" y="16337"/>
                </a:lnTo>
                <a:lnTo>
                  <a:pt x="8530" y="16245"/>
                </a:lnTo>
                <a:lnTo>
                  <a:pt x="8654" y="16142"/>
                </a:lnTo>
                <a:lnTo>
                  <a:pt x="8797" y="16063"/>
                </a:lnTo>
                <a:lnTo>
                  <a:pt x="8975" y="15984"/>
                </a:lnTo>
                <a:lnTo>
                  <a:pt x="9171" y="15919"/>
                </a:lnTo>
                <a:lnTo>
                  <a:pt x="9349" y="15840"/>
                </a:lnTo>
                <a:lnTo>
                  <a:pt x="9581" y="15814"/>
                </a:lnTo>
                <a:lnTo>
                  <a:pt x="9794" y="15762"/>
                </a:lnTo>
                <a:lnTo>
                  <a:pt x="10061" y="15735"/>
                </a:lnTo>
                <a:lnTo>
                  <a:pt x="10916" y="15735"/>
                </a:lnTo>
                <a:lnTo>
                  <a:pt x="11200" y="15762"/>
                </a:lnTo>
                <a:lnTo>
                  <a:pt x="11468" y="15814"/>
                </a:lnTo>
                <a:lnTo>
                  <a:pt x="11699" y="15866"/>
                </a:lnTo>
                <a:lnTo>
                  <a:pt x="11948" y="15919"/>
                </a:lnTo>
                <a:lnTo>
                  <a:pt x="12145" y="15984"/>
                </a:lnTo>
                <a:lnTo>
                  <a:pt x="12358" y="16063"/>
                </a:lnTo>
                <a:lnTo>
                  <a:pt x="12536" y="16142"/>
                </a:lnTo>
                <a:lnTo>
                  <a:pt x="12696" y="16245"/>
                </a:lnTo>
                <a:lnTo>
                  <a:pt x="12839" y="16337"/>
                </a:lnTo>
                <a:lnTo>
                  <a:pt x="12964" y="16442"/>
                </a:lnTo>
                <a:lnTo>
                  <a:pt x="13177" y="16665"/>
                </a:lnTo>
                <a:lnTo>
                  <a:pt x="13355" y="16914"/>
                </a:lnTo>
                <a:lnTo>
                  <a:pt x="13444" y="17175"/>
                </a:lnTo>
                <a:lnTo>
                  <a:pt x="13515" y="17450"/>
                </a:lnTo>
                <a:lnTo>
                  <a:pt x="13515" y="17726"/>
                </a:lnTo>
                <a:lnTo>
                  <a:pt x="13444" y="18000"/>
                </a:lnTo>
                <a:lnTo>
                  <a:pt x="13355" y="18249"/>
                </a:lnTo>
                <a:lnTo>
                  <a:pt x="13212" y="18498"/>
                </a:lnTo>
                <a:lnTo>
                  <a:pt x="13035" y="18733"/>
                </a:lnTo>
                <a:lnTo>
                  <a:pt x="12803" y="18956"/>
                </a:lnTo>
                <a:lnTo>
                  <a:pt x="12358" y="19336"/>
                </a:lnTo>
                <a:lnTo>
                  <a:pt x="12056" y="19662"/>
                </a:lnTo>
                <a:lnTo>
                  <a:pt x="11948" y="19780"/>
                </a:lnTo>
                <a:lnTo>
                  <a:pt x="11842" y="19938"/>
                </a:lnTo>
                <a:lnTo>
                  <a:pt x="11806" y="20056"/>
                </a:lnTo>
                <a:lnTo>
                  <a:pt x="11806" y="20318"/>
                </a:lnTo>
                <a:lnTo>
                  <a:pt x="11877" y="20408"/>
                </a:lnTo>
                <a:lnTo>
                  <a:pt x="11984" y="20513"/>
                </a:lnTo>
                <a:lnTo>
                  <a:pt x="12109" y="20618"/>
                </a:lnTo>
                <a:lnTo>
                  <a:pt x="12251" y="20710"/>
                </a:lnTo>
                <a:lnTo>
                  <a:pt x="12465" y="20815"/>
                </a:lnTo>
                <a:lnTo>
                  <a:pt x="12696" y="20920"/>
                </a:lnTo>
                <a:lnTo>
                  <a:pt x="12999" y="21011"/>
                </a:lnTo>
                <a:lnTo>
                  <a:pt x="13355" y="21116"/>
                </a:lnTo>
                <a:lnTo>
                  <a:pt x="13801" y="21220"/>
                </a:lnTo>
                <a:lnTo>
                  <a:pt x="14246" y="21312"/>
                </a:lnTo>
                <a:lnTo>
                  <a:pt x="14708" y="21390"/>
                </a:lnTo>
                <a:lnTo>
                  <a:pt x="15225" y="21469"/>
                </a:lnTo>
                <a:lnTo>
                  <a:pt x="15742" y="21522"/>
                </a:lnTo>
                <a:lnTo>
                  <a:pt x="16293" y="21574"/>
                </a:lnTo>
                <a:lnTo>
                  <a:pt x="16810" y="21600"/>
                </a:lnTo>
                <a:lnTo>
                  <a:pt x="17896" y="21600"/>
                </a:lnTo>
                <a:lnTo>
                  <a:pt x="18412" y="21574"/>
                </a:lnTo>
                <a:lnTo>
                  <a:pt x="18893" y="21495"/>
                </a:lnTo>
                <a:lnTo>
                  <a:pt x="19338" y="21417"/>
                </a:lnTo>
                <a:lnTo>
                  <a:pt x="19784" y="21312"/>
                </a:lnTo>
                <a:lnTo>
                  <a:pt x="20157" y="21194"/>
                </a:lnTo>
                <a:lnTo>
                  <a:pt x="20495" y="21011"/>
                </a:lnTo>
                <a:lnTo>
                  <a:pt x="20424" y="20710"/>
                </a:lnTo>
                <a:lnTo>
                  <a:pt x="20353" y="20408"/>
                </a:lnTo>
                <a:lnTo>
                  <a:pt x="20300" y="20082"/>
                </a:lnTo>
                <a:lnTo>
                  <a:pt x="20300" y="19728"/>
                </a:lnTo>
                <a:lnTo>
                  <a:pt x="20265" y="19008"/>
                </a:lnTo>
                <a:lnTo>
                  <a:pt x="20300" y="18275"/>
                </a:lnTo>
                <a:lnTo>
                  <a:pt x="20353" y="17568"/>
                </a:lnTo>
                <a:lnTo>
                  <a:pt x="20424" y="16940"/>
                </a:lnTo>
                <a:lnTo>
                  <a:pt x="20495" y="16416"/>
                </a:lnTo>
                <a:lnTo>
                  <a:pt x="20495" y="15840"/>
                </a:lnTo>
                <a:lnTo>
                  <a:pt x="20389" y="15683"/>
                </a:lnTo>
                <a:lnTo>
                  <a:pt x="20300" y="15539"/>
                </a:lnTo>
                <a:lnTo>
                  <a:pt x="20121" y="15381"/>
                </a:lnTo>
                <a:lnTo>
                  <a:pt x="19944" y="15264"/>
                </a:lnTo>
                <a:lnTo>
                  <a:pt x="19712" y="15160"/>
                </a:lnTo>
                <a:lnTo>
                  <a:pt x="19463" y="15055"/>
                </a:lnTo>
                <a:lnTo>
                  <a:pt x="19231" y="14989"/>
                </a:lnTo>
                <a:lnTo>
                  <a:pt x="18965" y="14937"/>
                </a:lnTo>
                <a:lnTo>
                  <a:pt x="18680" y="14884"/>
                </a:lnTo>
                <a:lnTo>
                  <a:pt x="18164" y="14884"/>
                </a:lnTo>
                <a:lnTo>
                  <a:pt x="17932" y="14937"/>
                </a:lnTo>
                <a:lnTo>
                  <a:pt x="17700" y="15015"/>
                </a:lnTo>
                <a:lnTo>
                  <a:pt x="17487" y="15107"/>
                </a:lnTo>
                <a:lnTo>
                  <a:pt x="17308" y="15238"/>
                </a:lnTo>
                <a:lnTo>
                  <a:pt x="17112" y="15356"/>
                </a:lnTo>
                <a:lnTo>
                  <a:pt x="16863" y="15486"/>
                </a:lnTo>
                <a:lnTo>
                  <a:pt x="16596" y="15565"/>
                </a:lnTo>
                <a:lnTo>
                  <a:pt x="16293" y="15617"/>
                </a:lnTo>
                <a:lnTo>
                  <a:pt x="15955" y="15644"/>
                </a:lnTo>
                <a:lnTo>
                  <a:pt x="15599" y="15617"/>
                </a:lnTo>
                <a:lnTo>
                  <a:pt x="15225" y="15591"/>
                </a:lnTo>
                <a:lnTo>
                  <a:pt x="14887" y="15512"/>
                </a:lnTo>
                <a:lnTo>
                  <a:pt x="14549" y="15408"/>
                </a:lnTo>
                <a:lnTo>
                  <a:pt x="14210" y="15264"/>
                </a:lnTo>
                <a:lnTo>
                  <a:pt x="13889" y="15107"/>
                </a:lnTo>
                <a:lnTo>
                  <a:pt x="13622" y="14911"/>
                </a:lnTo>
                <a:lnTo>
                  <a:pt x="13515" y="14780"/>
                </a:lnTo>
                <a:lnTo>
                  <a:pt x="13409" y="14662"/>
                </a:lnTo>
                <a:lnTo>
                  <a:pt x="13320" y="14531"/>
                </a:lnTo>
                <a:lnTo>
                  <a:pt x="13249" y="14387"/>
                </a:lnTo>
                <a:lnTo>
                  <a:pt x="13177" y="14230"/>
                </a:lnTo>
                <a:lnTo>
                  <a:pt x="13141" y="14086"/>
                </a:lnTo>
                <a:lnTo>
                  <a:pt x="13106" y="13902"/>
                </a:lnTo>
                <a:lnTo>
                  <a:pt x="13106" y="13523"/>
                </a:lnTo>
                <a:lnTo>
                  <a:pt x="13141" y="13327"/>
                </a:lnTo>
                <a:lnTo>
                  <a:pt x="13177" y="13130"/>
                </a:lnTo>
                <a:lnTo>
                  <a:pt x="13249" y="12947"/>
                </a:lnTo>
                <a:lnTo>
                  <a:pt x="13320" y="12803"/>
                </a:lnTo>
                <a:lnTo>
                  <a:pt x="13409" y="12646"/>
                </a:lnTo>
                <a:lnTo>
                  <a:pt x="13515" y="12502"/>
                </a:lnTo>
                <a:lnTo>
                  <a:pt x="13658" y="12371"/>
                </a:lnTo>
                <a:lnTo>
                  <a:pt x="13925" y="12148"/>
                </a:lnTo>
                <a:lnTo>
                  <a:pt x="14263" y="11939"/>
                </a:lnTo>
                <a:lnTo>
                  <a:pt x="14620" y="11795"/>
                </a:lnTo>
                <a:lnTo>
                  <a:pt x="14994" y="11690"/>
                </a:lnTo>
                <a:lnTo>
                  <a:pt x="15368" y="11612"/>
                </a:lnTo>
                <a:lnTo>
                  <a:pt x="15742" y="11572"/>
                </a:lnTo>
                <a:lnTo>
                  <a:pt x="16116" y="11572"/>
                </a:lnTo>
                <a:lnTo>
                  <a:pt x="16489" y="11612"/>
                </a:lnTo>
                <a:lnTo>
                  <a:pt x="16845" y="11664"/>
                </a:lnTo>
                <a:lnTo>
                  <a:pt x="17184" y="11769"/>
                </a:lnTo>
                <a:lnTo>
                  <a:pt x="17451" y="11900"/>
                </a:lnTo>
                <a:lnTo>
                  <a:pt x="17700" y="12044"/>
                </a:lnTo>
                <a:lnTo>
                  <a:pt x="17825" y="12148"/>
                </a:lnTo>
                <a:lnTo>
                  <a:pt x="18003" y="12240"/>
                </a:lnTo>
                <a:lnTo>
                  <a:pt x="18199" y="12345"/>
                </a:lnTo>
                <a:lnTo>
                  <a:pt x="18377" y="12397"/>
                </a:lnTo>
                <a:lnTo>
                  <a:pt x="18609" y="12476"/>
                </a:lnTo>
                <a:lnTo>
                  <a:pt x="18822" y="12502"/>
                </a:lnTo>
                <a:lnTo>
                  <a:pt x="19054" y="12528"/>
                </a:lnTo>
                <a:lnTo>
                  <a:pt x="19302" y="12541"/>
                </a:lnTo>
                <a:lnTo>
                  <a:pt x="19534" y="12541"/>
                </a:lnTo>
                <a:lnTo>
                  <a:pt x="19784" y="12528"/>
                </a:lnTo>
                <a:lnTo>
                  <a:pt x="20015" y="12476"/>
                </a:lnTo>
                <a:lnTo>
                  <a:pt x="20265" y="12423"/>
                </a:lnTo>
                <a:lnTo>
                  <a:pt x="20495" y="12371"/>
                </a:lnTo>
                <a:lnTo>
                  <a:pt x="20745" y="12266"/>
                </a:lnTo>
                <a:lnTo>
                  <a:pt x="20941" y="12174"/>
                </a:lnTo>
                <a:lnTo>
                  <a:pt x="21190" y="12044"/>
                </a:lnTo>
                <a:lnTo>
                  <a:pt x="21244" y="11966"/>
                </a:lnTo>
                <a:lnTo>
                  <a:pt x="21350" y="11900"/>
                </a:lnTo>
                <a:lnTo>
                  <a:pt x="21422" y="11795"/>
                </a:lnTo>
                <a:lnTo>
                  <a:pt x="21458" y="11664"/>
                </a:lnTo>
                <a:lnTo>
                  <a:pt x="21564" y="11415"/>
                </a:lnTo>
                <a:lnTo>
                  <a:pt x="21600" y="11115"/>
                </a:lnTo>
                <a:lnTo>
                  <a:pt x="21600" y="10407"/>
                </a:lnTo>
                <a:lnTo>
                  <a:pt x="21529" y="10028"/>
                </a:lnTo>
                <a:lnTo>
                  <a:pt x="21458" y="9661"/>
                </a:lnTo>
                <a:lnTo>
                  <a:pt x="21244" y="8849"/>
                </a:lnTo>
                <a:lnTo>
                  <a:pt x="21013" y="8129"/>
                </a:lnTo>
                <a:lnTo>
                  <a:pt x="20745" y="7475"/>
                </a:lnTo>
                <a:lnTo>
                  <a:pt x="20495" y="6965"/>
                </a:lnTo>
                <a:lnTo>
                  <a:pt x="19944" y="7043"/>
                </a:lnTo>
                <a:lnTo>
                  <a:pt x="19374" y="7095"/>
                </a:lnTo>
                <a:lnTo>
                  <a:pt x="18786" y="7147"/>
                </a:lnTo>
                <a:lnTo>
                  <a:pt x="17593" y="7147"/>
                </a:lnTo>
                <a:lnTo>
                  <a:pt x="16418" y="7095"/>
                </a:lnTo>
                <a:lnTo>
                  <a:pt x="15919" y="7043"/>
                </a:lnTo>
                <a:lnTo>
                  <a:pt x="14923" y="6939"/>
                </a:lnTo>
                <a:lnTo>
                  <a:pt x="14139" y="6847"/>
                </a:lnTo>
                <a:lnTo>
                  <a:pt x="13622" y="6768"/>
                </a:lnTo>
                <a:lnTo>
                  <a:pt x="13444" y="6742"/>
                </a:lnTo>
                <a:lnTo>
                  <a:pt x="12999" y="6585"/>
                </a:lnTo>
                <a:lnTo>
                  <a:pt x="12625" y="6414"/>
                </a:lnTo>
                <a:lnTo>
                  <a:pt x="12287" y="6244"/>
                </a:lnTo>
                <a:lnTo>
                  <a:pt x="12056" y="6035"/>
                </a:lnTo>
                <a:lnTo>
                  <a:pt x="11842" y="5812"/>
                </a:lnTo>
                <a:lnTo>
                  <a:pt x="11699" y="5590"/>
                </a:lnTo>
                <a:lnTo>
                  <a:pt x="11610" y="5355"/>
                </a:lnTo>
                <a:lnTo>
                  <a:pt x="11539" y="5132"/>
                </a:lnTo>
                <a:lnTo>
                  <a:pt x="11539" y="4883"/>
                </a:lnTo>
                <a:lnTo>
                  <a:pt x="11574" y="4660"/>
                </a:lnTo>
                <a:lnTo>
                  <a:pt x="11646" y="4425"/>
                </a:lnTo>
                <a:lnTo>
                  <a:pt x="11735" y="4228"/>
                </a:lnTo>
                <a:lnTo>
                  <a:pt x="11842" y="4032"/>
                </a:lnTo>
                <a:lnTo>
                  <a:pt x="12019" y="3848"/>
                </a:lnTo>
                <a:lnTo>
                  <a:pt x="12216" y="3679"/>
                </a:lnTo>
                <a:lnTo>
                  <a:pt x="12429" y="3548"/>
                </a:lnTo>
                <a:lnTo>
                  <a:pt x="12625" y="3404"/>
                </a:lnTo>
                <a:lnTo>
                  <a:pt x="12803" y="3194"/>
                </a:lnTo>
                <a:lnTo>
                  <a:pt x="12964" y="2971"/>
                </a:lnTo>
                <a:lnTo>
                  <a:pt x="13106" y="2697"/>
                </a:lnTo>
                <a:lnTo>
                  <a:pt x="13212" y="2422"/>
                </a:lnTo>
                <a:lnTo>
                  <a:pt x="13249" y="2120"/>
                </a:lnTo>
                <a:lnTo>
                  <a:pt x="13284" y="1820"/>
                </a:lnTo>
                <a:lnTo>
                  <a:pt x="13212" y="1518"/>
                </a:lnTo>
                <a:lnTo>
                  <a:pt x="13106" y="1218"/>
                </a:lnTo>
                <a:lnTo>
                  <a:pt x="12964" y="930"/>
                </a:lnTo>
                <a:lnTo>
                  <a:pt x="12875" y="812"/>
                </a:lnTo>
                <a:lnTo>
                  <a:pt x="12732" y="680"/>
                </a:lnTo>
                <a:lnTo>
                  <a:pt x="12590" y="563"/>
                </a:lnTo>
                <a:lnTo>
                  <a:pt x="12429" y="458"/>
                </a:lnTo>
                <a:lnTo>
                  <a:pt x="12251" y="354"/>
                </a:lnTo>
                <a:lnTo>
                  <a:pt x="12056" y="262"/>
                </a:lnTo>
                <a:lnTo>
                  <a:pt x="11806" y="183"/>
                </a:lnTo>
                <a:lnTo>
                  <a:pt x="11574" y="131"/>
                </a:lnTo>
                <a:lnTo>
                  <a:pt x="11290" y="52"/>
                </a:lnTo>
                <a:lnTo>
                  <a:pt x="11022" y="26"/>
                </a:lnTo>
                <a:lnTo>
                  <a:pt x="10720" y="0"/>
                </a:lnTo>
                <a:lnTo>
                  <a:pt x="10061" y="0"/>
                </a:lnTo>
                <a:lnTo>
                  <a:pt x="9758" y="26"/>
                </a:lnTo>
                <a:lnTo>
                  <a:pt x="9491" y="52"/>
                </a:lnTo>
                <a:lnTo>
                  <a:pt x="9242" y="105"/>
                </a:lnTo>
                <a:lnTo>
                  <a:pt x="9010" y="157"/>
                </a:lnTo>
                <a:lnTo>
                  <a:pt x="8761" y="210"/>
                </a:lnTo>
                <a:lnTo>
                  <a:pt x="8565" y="288"/>
                </a:lnTo>
                <a:lnTo>
                  <a:pt x="8351" y="380"/>
                </a:lnTo>
                <a:lnTo>
                  <a:pt x="8191" y="458"/>
                </a:lnTo>
                <a:lnTo>
                  <a:pt x="8014" y="563"/>
                </a:lnTo>
                <a:lnTo>
                  <a:pt x="7870" y="654"/>
                </a:lnTo>
                <a:lnTo>
                  <a:pt x="7746" y="785"/>
                </a:lnTo>
                <a:lnTo>
                  <a:pt x="7532" y="1008"/>
                </a:lnTo>
                <a:lnTo>
                  <a:pt x="7354" y="1282"/>
                </a:lnTo>
                <a:lnTo>
                  <a:pt x="7265" y="1545"/>
                </a:lnTo>
                <a:lnTo>
                  <a:pt x="7230" y="1846"/>
                </a:lnTo>
                <a:lnTo>
                  <a:pt x="7230" y="2120"/>
                </a:lnTo>
                <a:lnTo>
                  <a:pt x="7265" y="2395"/>
                </a:lnTo>
                <a:lnTo>
                  <a:pt x="7354" y="2671"/>
                </a:lnTo>
                <a:lnTo>
                  <a:pt x="7532" y="2919"/>
                </a:lnTo>
                <a:lnTo>
                  <a:pt x="7746" y="3142"/>
                </a:lnTo>
                <a:lnTo>
                  <a:pt x="7978" y="3377"/>
                </a:lnTo>
                <a:lnTo>
                  <a:pt x="8209" y="3574"/>
                </a:lnTo>
                <a:lnTo>
                  <a:pt x="8423" y="3796"/>
                </a:lnTo>
                <a:lnTo>
                  <a:pt x="8601" y="4032"/>
                </a:lnTo>
                <a:lnTo>
                  <a:pt x="8690" y="4255"/>
                </a:lnTo>
                <a:lnTo>
                  <a:pt x="8761" y="4504"/>
                </a:lnTo>
                <a:lnTo>
                  <a:pt x="8761" y="4752"/>
                </a:lnTo>
                <a:lnTo>
                  <a:pt x="8725" y="5001"/>
                </a:lnTo>
                <a:lnTo>
                  <a:pt x="8636" y="5237"/>
                </a:lnTo>
                <a:lnTo>
                  <a:pt x="8494" y="5485"/>
                </a:lnTo>
                <a:lnTo>
                  <a:pt x="8280" y="5707"/>
                </a:lnTo>
                <a:lnTo>
                  <a:pt x="8049" y="5917"/>
                </a:lnTo>
                <a:lnTo>
                  <a:pt x="7746" y="6140"/>
                </a:lnTo>
                <a:lnTo>
                  <a:pt x="7390" y="6309"/>
                </a:lnTo>
                <a:lnTo>
                  <a:pt x="6980" y="6467"/>
                </a:lnTo>
                <a:lnTo>
                  <a:pt x="6500" y="6611"/>
                </a:lnTo>
                <a:lnTo>
                  <a:pt x="6001" y="6742"/>
                </a:lnTo>
                <a:lnTo>
                  <a:pt x="587" y="6742"/>
                </a:lnTo>
                <a:lnTo>
                  <a:pt x="481" y="7173"/>
                </a:lnTo>
                <a:lnTo>
                  <a:pt x="356" y="7776"/>
                </a:lnTo>
                <a:lnTo>
                  <a:pt x="250" y="8431"/>
                </a:lnTo>
                <a:lnTo>
                  <a:pt x="142" y="9124"/>
                </a:lnTo>
                <a:lnTo>
                  <a:pt x="36" y="9805"/>
                </a:lnTo>
                <a:lnTo>
                  <a:pt x="0" y="10433"/>
                </a:lnTo>
                <a:lnTo>
                  <a:pt x="0" y="11245"/>
                </a:lnTo>
                <a:lnTo>
                  <a:pt x="107" y="11415"/>
                </a:lnTo>
                <a:lnTo>
                  <a:pt x="214" y="11585"/>
                </a:lnTo>
                <a:lnTo>
                  <a:pt x="392" y="11717"/>
                </a:lnTo>
                <a:lnTo>
                  <a:pt x="587" y="11848"/>
                </a:lnTo>
                <a:lnTo>
                  <a:pt x="837" y="11966"/>
                </a:lnTo>
                <a:lnTo>
                  <a:pt x="1104" y="12044"/>
                </a:lnTo>
                <a:lnTo>
                  <a:pt x="1406" y="12122"/>
                </a:lnTo>
                <a:lnTo>
                  <a:pt x="1692" y="12174"/>
                </a:lnTo>
                <a:lnTo>
                  <a:pt x="2030" y="12200"/>
                </a:lnTo>
                <a:lnTo>
                  <a:pt x="2333" y="12214"/>
                </a:lnTo>
                <a:lnTo>
                  <a:pt x="2635" y="12200"/>
                </a:lnTo>
                <a:lnTo>
                  <a:pt x="2956" y="12174"/>
                </a:lnTo>
                <a:lnTo>
                  <a:pt x="3259" y="12122"/>
                </a:lnTo>
                <a:lnTo>
                  <a:pt x="3526" y="12018"/>
                </a:lnTo>
                <a:lnTo>
                  <a:pt x="3775" y="11913"/>
                </a:lnTo>
                <a:lnTo>
                  <a:pt x="4007" y="11795"/>
                </a:lnTo>
                <a:lnTo>
                  <a:pt x="4220" y="11638"/>
                </a:lnTo>
                <a:lnTo>
                  <a:pt x="4487" y="11546"/>
                </a:lnTo>
                <a:lnTo>
                  <a:pt x="4755" y="11467"/>
                </a:lnTo>
                <a:lnTo>
                  <a:pt x="5075" y="11441"/>
                </a:lnTo>
                <a:lnTo>
                  <a:pt x="5413" y="11415"/>
                </a:lnTo>
                <a:lnTo>
                  <a:pt x="5716" y="11441"/>
                </a:lnTo>
                <a:lnTo>
                  <a:pt x="6055" y="11494"/>
                </a:lnTo>
                <a:lnTo>
                  <a:pt x="6411" y="11585"/>
                </a:lnTo>
                <a:lnTo>
                  <a:pt x="6713" y="11717"/>
                </a:lnTo>
                <a:lnTo>
                  <a:pt x="7016" y="11874"/>
                </a:lnTo>
                <a:lnTo>
                  <a:pt x="7265" y="12044"/>
                </a:lnTo>
                <a:lnTo>
                  <a:pt x="7496" y="12266"/>
                </a:lnTo>
                <a:lnTo>
                  <a:pt x="7711" y="12528"/>
                </a:lnTo>
                <a:lnTo>
                  <a:pt x="7835" y="12803"/>
                </a:lnTo>
                <a:lnTo>
                  <a:pt x="7941" y="13130"/>
                </a:lnTo>
                <a:lnTo>
                  <a:pt x="7978" y="13458"/>
                </a:lnTo>
                <a:lnTo>
                  <a:pt x="7941" y="13707"/>
                </a:lnTo>
                <a:lnTo>
                  <a:pt x="7835" y="13929"/>
                </a:lnTo>
                <a:lnTo>
                  <a:pt x="7711" y="14151"/>
                </a:lnTo>
                <a:lnTo>
                  <a:pt x="7496" y="14335"/>
                </a:lnTo>
                <a:lnTo>
                  <a:pt x="7265" y="14505"/>
                </a:lnTo>
                <a:lnTo>
                  <a:pt x="7016" y="14662"/>
                </a:lnTo>
                <a:lnTo>
                  <a:pt x="6713" y="14780"/>
                </a:lnTo>
                <a:lnTo>
                  <a:pt x="6411" y="14884"/>
                </a:lnTo>
                <a:lnTo>
                  <a:pt x="6055" y="14963"/>
                </a:lnTo>
                <a:lnTo>
                  <a:pt x="5716" y="15015"/>
                </a:lnTo>
                <a:lnTo>
                  <a:pt x="5413" y="15015"/>
                </a:lnTo>
                <a:lnTo>
                  <a:pt x="5075" y="14989"/>
                </a:lnTo>
                <a:lnTo>
                  <a:pt x="4755" y="14937"/>
                </a:lnTo>
                <a:lnTo>
                  <a:pt x="4487" y="14832"/>
                </a:lnTo>
                <a:lnTo>
                  <a:pt x="4220" y="14714"/>
                </a:lnTo>
                <a:lnTo>
                  <a:pt x="4007" y="14531"/>
                </a:lnTo>
                <a:lnTo>
                  <a:pt x="3810" y="14361"/>
                </a:lnTo>
                <a:lnTo>
                  <a:pt x="3562" y="14230"/>
                </a:lnTo>
                <a:lnTo>
                  <a:pt x="3330" y="14125"/>
                </a:lnTo>
                <a:lnTo>
                  <a:pt x="3081" y="14060"/>
                </a:lnTo>
                <a:lnTo>
                  <a:pt x="2814" y="14033"/>
                </a:lnTo>
                <a:lnTo>
                  <a:pt x="2546" y="14033"/>
                </a:lnTo>
                <a:lnTo>
                  <a:pt x="2262" y="14060"/>
                </a:lnTo>
                <a:lnTo>
                  <a:pt x="1995" y="14099"/>
                </a:lnTo>
                <a:lnTo>
                  <a:pt x="1709" y="14204"/>
                </a:lnTo>
                <a:lnTo>
                  <a:pt x="1443" y="14309"/>
                </a:lnTo>
                <a:lnTo>
                  <a:pt x="1211" y="14427"/>
                </a:lnTo>
                <a:lnTo>
                  <a:pt x="961" y="14583"/>
                </a:lnTo>
                <a:lnTo>
                  <a:pt x="766" y="14727"/>
                </a:lnTo>
                <a:lnTo>
                  <a:pt x="552" y="14911"/>
                </a:lnTo>
                <a:lnTo>
                  <a:pt x="392" y="15107"/>
                </a:lnTo>
                <a:lnTo>
                  <a:pt x="285" y="15343"/>
                </a:lnTo>
                <a:lnTo>
                  <a:pt x="178" y="15565"/>
                </a:lnTo>
                <a:lnTo>
                  <a:pt x="142" y="15840"/>
                </a:lnTo>
                <a:lnTo>
                  <a:pt x="178" y="16168"/>
                </a:lnTo>
                <a:lnTo>
                  <a:pt x="214" y="16494"/>
                </a:lnTo>
                <a:lnTo>
                  <a:pt x="392" y="17267"/>
                </a:lnTo>
                <a:lnTo>
                  <a:pt x="587" y="18078"/>
                </a:lnTo>
                <a:lnTo>
                  <a:pt x="695" y="18485"/>
                </a:lnTo>
                <a:lnTo>
                  <a:pt x="801" y="18903"/>
                </a:lnTo>
                <a:lnTo>
                  <a:pt x="855" y="19309"/>
                </a:lnTo>
                <a:lnTo>
                  <a:pt x="890" y="19715"/>
                </a:lnTo>
                <a:lnTo>
                  <a:pt x="890" y="20056"/>
                </a:lnTo>
                <a:lnTo>
                  <a:pt x="855" y="20408"/>
                </a:lnTo>
                <a:lnTo>
                  <a:pt x="837" y="20592"/>
                </a:lnTo>
                <a:lnTo>
                  <a:pt x="766" y="20736"/>
                </a:lnTo>
                <a:lnTo>
                  <a:pt x="695" y="20893"/>
                </a:lnTo>
                <a:lnTo>
                  <a:pt x="587" y="21011"/>
                </a:lnTo>
                <a:lnTo>
                  <a:pt x="1371" y="20920"/>
                </a:lnTo>
                <a:lnTo>
                  <a:pt x="2190" y="20789"/>
                </a:lnTo>
                <a:lnTo>
                  <a:pt x="3009" y="20710"/>
                </a:lnTo>
                <a:lnTo>
                  <a:pt x="3810" y="20644"/>
                </a:lnTo>
                <a:lnTo>
                  <a:pt x="4558" y="20618"/>
                </a:lnTo>
                <a:lnTo>
                  <a:pt x="5271" y="20618"/>
                </a:lnTo>
                <a:lnTo>
                  <a:pt x="5609" y="20644"/>
                </a:lnTo>
                <a:lnTo>
                  <a:pt x="5966" y="20684"/>
                </a:lnTo>
                <a:lnTo>
                  <a:pt x="6232" y="20736"/>
                </a:lnTo>
                <a:lnTo>
                  <a:pt x="6535" y="20815"/>
                </a:lnTo>
                <a:close/>
              </a:path>
            </a:pathLst>
          </a:custGeom>
          <a:solidFill>
            <a:srgbClr val="FFBE7D"/>
          </a:solidFill>
          <a:ln w="254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 defTabSz="1219200">
              <a:defRPr sz="2200"/>
            </a:pPr>
          </a:p>
        </p:txBody>
      </p:sp>
      <p:sp>
        <p:nvSpPr>
          <p:cNvPr id="809" name="Shape 809"/>
          <p:cNvSpPr/>
          <p:nvPr/>
        </p:nvSpPr>
        <p:spPr>
          <a:xfrm>
            <a:off x="3985101" y="3235555"/>
            <a:ext cx="2819148" cy="21824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238" y="12342"/>
                </a:moveTo>
                <a:lnTo>
                  <a:pt x="4125" y="12456"/>
                </a:lnTo>
                <a:lnTo>
                  <a:pt x="4001" y="12569"/>
                </a:lnTo>
                <a:lnTo>
                  <a:pt x="3888" y="12625"/>
                </a:lnTo>
                <a:lnTo>
                  <a:pt x="3764" y="12682"/>
                </a:lnTo>
                <a:lnTo>
                  <a:pt x="3515" y="12682"/>
                </a:lnTo>
                <a:lnTo>
                  <a:pt x="3391" y="12653"/>
                </a:lnTo>
                <a:lnTo>
                  <a:pt x="3278" y="12597"/>
                </a:lnTo>
                <a:lnTo>
                  <a:pt x="3018" y="12484"/>
                </a:lnTo>
                <a:lnTo>
                  <a:pt x="2780" y="12328"/>
                </a:lnTo>
                <a:lnTo>
                  <a:pt x="2520" y="12130"/>
                </a:lnTo>
                <a:lnTo>
                  <a:pt x="2283" y="11975"/>
                </a:lnTo>
                <a:lnTo>
                  <a:pt x="2023" y="11804"/>
                </a:lnTo>
                <a:lnTo>
                  <a:pt x="1763" y="11663"/>
                </a:lnTo>
                <a:lnTo>
                  <a:pt x="1628" y="11649"/>
                </a:lnTo>
                <a:lnTo>
                  <a:pt x="1503" y="11621"/>
                </a:lnTo>
                <a:lnTo>
                  <a:pt x="1243" y="11621"/>
                </a:lnTo>
                <a:lnTo>
                  <a:pt x="1108" y="11649"/>
                </a:lnTo>
                <a:lnTo>
                  <a:pt x="960" y="11719"/>
                </a:lnTo>
                <a:lnTo>
                  <a:pt x="824" y="11804"/>
                </a:lnTo>
                <a:lnTo>
                  <a:pt x="700" y="11946"/>
                </a:lnTo>
                <a:lnTo>
                  <a:pt x="542" y="12074"/>
                </a:lnTo>
                <a:lnTo>
                  <a:pt x="418" y="12272"/>
                </a:lnTo>
                <a:lnTo>
                  <a:pt x="260" y="12512"/>
                </a:lnTo>
                <a:lnTo>
                  <a:pt x="135" y="12782"/>
                </a:lnTo>
                <a:lnTo>
                  <a:pt x="68" y="12951"/>
                </a:lnTo>
                <a:lnTo>
                  <a:pt x="22" y="13135"/>
                </a:lnTo>
                <a:lnTo>
                  <a:pt x="0" y="13375"/>
                </a:lnTo>
                <a:lnTo>
                  <a:pt x="0" y="13631"/>
                </a:lnTo>
                <a:lnTo>
                  <a:pt x="22" y="13871"/>
                </a:lnTo>
                <a:lnTo>
                  <a:pt x="90" y="14140"/>
                </a:lnTo>
                <a:lnTo>
                  <a:pt x="181" y="14395"/>
                </a:lnTo>
                <a:lnTo>
                  <a:pt x="282" y="14636"/>
                </a:lnTo>
                <a:lnTo>
                  <a:pt x="440" y="14848"/>
                </a:lnTo>
                <a:lnTo>
                  <a:pt x="610" y="15046"/>
                </a:lnTo>
                <a:lnTo>
                  <a:pt x="723" y="15117"/>
                </a:lnTo>
                <a:lnTo>
                  <a:pt x="824" y="15202"/>
                </a:lnTo>
                <a:lnTo>
                  <a:pt x="937" y="15259"/>
                </a:lnTo>
                <a:lnTo>
                  <a:pt x="1074" y="15315"/>
                </a:lnTo>
                <a:lnTo>
                  <a:pt x="1198" y="15343"/>
                </a:lnTo>
                <a:lnTo>
                  <a:pt x="1345" y="15372"/>
                </a:lnTo>
                <a:lnTo>
                  <a:pt x="1673" y="15372"/>
                </a:lnTo>
                <a:lnTo>
                  <a:pt x="1854" y="15343"/>
                </a:lnTo>
                <a:lnTo>
                  <a:pt x="2023" y="15315"/>
                </a:lnTo>
                <a:lnTo>
                  <a:pt x="2215" y="15230"/>
                </a:lnTo>
                <a:lnTo>
                  <a:pt x="2418" y="15145"/>
                </a:lnTo>
                <a:lnTo>
                  <a:pt x="2735" y="15017"/>
                </a:lnTo>
                <a:lnTo>
                  <a:pt x="2996" y="14904"/>
                </a:lnTo>
                <a:lnTo>
                  <a:pt x="3255" y="14819"/>
                </a:lnTo>
                <a:lnTo>
                  <a:pt x="3504" y="14791"/>
                </a:lnTo>
                <a:lnTo>
                  <a:pt x="3606" y="14819"/>
                </a:lnTo>
                <a:lnTo>
                  <a:pt x="3719" y="14848"/>
                </a:lnTo>
                <a:lnTo>
                  <a:pt x="3798" y="14904"/>
                </a:lnTo>
                <a:lnTo>
                  <a:pt x="3911" y="14989"/>
                </a:lnTo>
                <a:lnTo>
                  <a:pt x="4001" y="15089"/>
                </a:lnTo>
                <a:lnTo>
                  <a:pt x="4080" y="15230"/>
                </a:lnTo>
                <a:lnTo>
                  <a:pt x="4170" y="15400"/>
                </a:lnTo>
                <a:lnTo>
                  <a:pt x="4238" y="15612"/>
                </a:lnTo>
                <a:lnTo>
                  <a:pt x="4317" y="15853"/>
                </a:lnTo>
                <a:lnTo>
                  <a:pt x="4385" y="16122"/>
                </a:lnTo>
                <a:lnTo>
                  <a:pt x="4430" y="16433"/>
                </a:lnTo>
                <a:lnTo>
                  <a:pt x="4498" y="16731"/>
                </a:lnTo>
                <a:lnTo>
                  <a:pt x="4543" y="17084"/>
                </a:lnTo>
                <a:lnTo>
                  <a:pt x="4566" y="17438"/>
                </a:lnTo>
                <a:lnTo>
                  <a:pt x="4577" y="17820"/>
                </a:lnTo>
                <a:lnTo>
                  <a:pt x="4577" y="18981"/>
                </a:lnTo>
                <a:lnTo>
                  <a:pt x="4543" y="19363"/>
                </a:lnTo>
                <a:lnTo>
                  <a:pt x="4498" y="19746"/>
                </a:lnTo>
                <a:lnTo>
                  <a:pt x="4453" y="20127"/>
                </a:lnTo>
                <a:lnTo>
                  <a:pt x="4362" y="20482"/>
                </a:lnTo>
                <a:lnTo>
                  <a:pt x="4283" y="20835"/>
                </a:lnTo>
                <a:lnTo>
                  <a:pt x="4193" y="21160"/>
                </a:lnTo>
                <a:lnTo>
                  <a:pt x="7663" y="21160"/>
                </a:lnTo>
                <a:lnTo>
                  <a:pt x="8013" y="21019"/>
                </a:lnTo>
                <a:lnTo>
                  <a:pt x="8296" y="20892"/>
                </a:lnTo>
                <a:lnTo>
                  <a:pt x="8556" y="20694"/>
                </a:lnTo>
                <a:lnTo>
                  <a:pt x="8793" y="20510"/>
                </a:lnTo>
                <a:lnTo>
                  <a:pt x="8963" y="20283"/>
                </a:lnTo>
                <a:lnTo>
                  <a:pt x="9144" y="20043"/>
                </a:lnTo>
                <a:lnTo>
                  <a:pt x="9246" y="19802"/>
                </a:lnTo>
                <a:lnTo>
                  <a:pt x="9336" y="19547"/>
                </a:lnTo>
                <a:lnTo>
                  <a:pt x="9404" y="19278"/>
                </a:lnTo>
                <a:lnTo>
                  <a:pt x="9427" y="19010"/>
                </a:lnTo>
                <a:lnTo>
                  <a:pt x="9427" y="18740"/>
                </a:lnTo>
                <a:lnTo>
                  <a:pt x="9381" y="18500"/>
                </a:lnTo>
                <a:lnTo>
                  <a:pt x="9314" y="18217"/>
                </a:lnTo>
                <a:lnTo>
                  <a:pt x="9201" y="17976"/>
                </a:lnTo>
                <a:lnTo>
                  <a:pt x="9099" y="17735"/>
                </a:lnTo>
                <a:lnTo>
                  <a:pt x="8918" y="17509"/>
                </a:lnTo>
                <a:lnTo>
                  <a:pt x="8770" y="17268"/>
                </a:lnTo>
                <a:lnTo>
                  <a:pt x="8635" y="17028"/>
                </a:lnTo>
                <a:lnTo>
                  <a:pt x="8556" y="16759"/>
                </a:lnTo>
                <a:lnTo>
                  <a:pt x="8465" y="16461"/>
                </a:lnTo>
                <a:lnTo>
                  <a:pt x="8443" y="16150"/>
                </a:lnTo>
                <a:lnTo>
                  <a:pt x="8443" y="15853"/>
                </a:lnTo>
                <a:lnTo>
                  <a:pt x="8465" y="15555"/>
                </a:lnTo>
                <a:lnTo>
                  <a:pt x="8533" y="15259"/>
                </a:lnTo>
                <a:lnTo>
                  <a:pt x="8635" y="14989"/>
                </a:lnTo>
                <a:lnTo>
                  <a:pt x="8770" y="14720"/>
                </a:lnTo>
                <a:lnTo>
                  <a:pt x="8862" y="14607"/>
                </a:lnTo>
                <a:lnTo>
                  <a:pt x="8963" y="14466"/>
                </a:lnTo>
                <a:lnTo>
                  <a:pt x="9054" y="14367"/>
                </a:lnTo>
                <a:lnTo>
                  <a:pt x="9178" y="14282"/>
                </a:lnTo>
                <a:lnTo>
                  <a:pt x="9291" y="14196"/>
                </a:lnTo>
                <a:lnTo>
                  <a:pt x="9427" y="14111"/>
                </a:lnTo>
                <a:lnTo>
                  <a:pt x="9573" y="14041"/>
                </a:lnTo>
                <a:lnTo>
                  <a:pt x="9720" y="13984"/>
                </a:lnTo>
                <a:lnTo>
                  <a:pt x="9878" y="13928"/>
                </a:lnTo>
                <a:lnTo>
                  <a:pt x="10048" y="13899"/>
                </a:lnTo>
                <a:lnTo>
                  <a:pt x="10251" y="13871"/>
                </a:lnTo>
                <a:lnTo>
                  <a:pt x="10658" y="13871"/>
                </a:lnTo>
                <a:lnTo>
                  <a:pt x="10851" y="13899"/>
                </a:lnTo>
                <a:lnTo>
                  <a:pt x="11032" y="13956"/>
                </a:lnTo>
                <a:lnTo>
                  <a:pt x="11201" y="14013"/>
                </a:lnTo>
                <a:lnTo>
                  <a:pt x="11348" y="14083"/>
                </a:lnTo>
                <a:lnTo>
                  <a:pt x="11506" y="14168"/>
                </a:lnTo>
                <a:lnTo>
                  <a:pt x="11630" y="14253"/>
                </a:lnTo>
                <a:lnTo>
                  <a:pt x="11743" y="14367"/>
                </a:lnTo>
                <a:lnTo>
                  <a:pt x="11856" y="14466"/>
                </a:lnTo>
                <a:lnTo>
                  <a:pt x="11936" y="14607"/>
                </a:lnTo>
                <a:lnTo>
                  <a:pt x="12026" y="14749"/>
                </a:lnTo>
                <a:lnTo>
                  <a:pt x="12094" y="14876"/>
                </a:lnTo>
                <a:lnTo>
                  <a:pt x="12195" y="15202"/>
                </a:lnTo>
                <a:lnTo>
                  <a:pt x="12263" y="15499"/>
                </a:lnTo>
                <a:lnTo>
                  <a:pt x="12286" y="15825"/>
                </a:lnTo>
                <a:lnTo>
                  <a:pt x="12286" y="16150"/>
                </a:lnTo>
                <a:lnTo>
                  <a:pt x="12241" y="16475"/>
                </a:lnTo>
                <a:lnTo>
                  <a:pt x="12173" y="16801"/>
                </a:lnTo>
                <a:lnTo>
                  <a:pt x="12094" y="17084"/>
                </a:lnTo>
                <a:lnTo>
                  <a:pt x="12003" y="17324"/>
                </a:lnTo>
                <a:lnTo>
                  <a:pt x="11879" y="17537"/>
                </a:lnTo>
                <a:lnTo>
                  <a:pt x="11743" y="17707"/>
                </a:lnTo>
                <a:lnTo>
                  <a:pt x="11608" y="17834"/>
                </a:lnTo>
                <a:lnTo>
                  <a:pt x="11484" y="18032"/>
                </a:lnTo>
                <a:lnTo>
                  <a:pt x="11393" y="18217"/>
                </a:lnTo>
                <a:lnTo>
                  <a:pt x="11314" y="18443"/>
                </a:lnTo>
                <a:lnTo>
                  <a:pt x="11246" y="18655"/>
                </a:lnTo>
                <a:lnTo>
                  <a:pt x="11201" y="18896"/>
                </a:lnTo>
                <a:lnTo>
                  <a:pt x="11179" y="19151"/>
                </a:lnTo>
                <a:lnTo>
                  <a:pt x="11179" y="19420"/>
                </a:lnTo>
                <a:lnTo>
                  <a:pt x="11224" y="19660"/>
                </a:lnTo>
                <a:lnTo>
                  <a:pt x="11292" y="19901"/>
                </a:lnTo>
                <a:lnTo>
                  <a:pt x="11371" y="20156"/>
                </a:lnTo>
                <a:lnTo>
                  <a:pt x="11506" y="20396"/>
                </a:lnTo>
                <a:lnTo>
                  <a:pt x="11676" y="20609"/>
                </a:lnTo>
                <a:lnTo>
                  <a:pt x="11879" y="20807"/>
                </a:lnTo>
                <a:lnTo>
                  <a:pt x="12116" y="20991"/>
                </a:lnTo>
                <a:lnTo>
                  <a:pt x="12399" y="21160"/>
                </a:lnTo>
                <a:lnTo>
                  <a:pt x="12523" y="21189"/>
                </a:lnTo>
                <a:lnTo>
                  <a:pt x="12852" y="21274"/>
                </a:lnTo>
                <a:lnTo>
                  <a:pt x="13326" y="21373"/>
                </a:lnTo>
                <a:lnTo>
                  <a:pt x="13959" y="21486"/>
                </a:lnTo>
                <a:lnTo>
                  <a:pt x="14309" y="21543"/>
                </a:lnTo>
                <a:lnTo>
                  <a:pt x="14648" y="21571"/>
                </a:lnTo>
                <a:lnTo>
                  <a:pt x="15022" y="21600"/>
                </a:lnTo>
                <a:lnTo>
                  <a:pt x="15779" y="21600"/>
                </a:lnTo>
                <a:lnTo>
                  <a:pt x="16174" y="21571"/>
                </a:lnTo>
                <a:lnTo>
                  <a:pt x="16513" y="21486"/>
                </a:lnTo>
                <a:lnTo>
                  <a:pt x="16887" y="21402"/>
                </a:lnTo>
                <a:lnTo>
                  <a:pt x="16819" y="21189"/>
                </a:lnTo>
                <a:lnTo>
                  <a:pt x="16774" y="20934"/>
                </a:lnTo>
                <a:lnTo>
                  <a:pt x="16740" y="20666"/>
                </a:lnTo>
                <a:lnTo>
                  <a:pt x="16717" y="20368"/>
                </a:lnTo>
                <a:lnTo>
                  <a:pt x="16695" y="19717"/>
                </a:lnTo>
                <a:lnTo>
                  <a:pt x="16695" y="19010"/>
                </a:lnTo>
                <a:lnTo>
                  <a:pt x="16717" y="18302"/>
                </a:lnTo>
                <a:lnTo>
                  <a:pt x="16751" y="17594"/>
                </a:lnTo>
                <a:lnTo>
                  <a:pt x="16819" y="16943"/>
                </a:lnTo>
                <a:lnTo>
                  <a:pt x="16887" y="16376"/>
                </a:lnTo>
                <a:lnTo>
                  <a:pt x="16932" y="16122"/>
                </a:lnTo>
                <a:lnTo>
                  <a:pt x="17000" y="15938"/>
                </a:lnTo>
                <a:lnTo>
                  <a:pt x="17079" y="15782"/>
                </a:lnTo>
                <a:lnTo>
                  <a:pt x="17192" y="15640"/>
                </a:lnTo>
                <a:lnTo>
                  <a:pt x="17316" y="15555"/>
                </a:lnTo>
                <a:lnTo>
                  <a:pt x="17451" y="15499"/>
                </a:lnTo>
                <a:lnTo>
                  <a:pt x="17598" y="15442"/>
                </a:lnTo>
                <a:lnTo>
                  <a:pt x="17756" y="15442"/>
                </a:lnTo>
                <a:lnTo>
                  <a:pt x="17903" y="15471"/>
                </a:lnTo>
                <a:lnTo>
                  <a:pt x="18062" y="15527"/>
                </a:lnTo>
                <a:lnTo>
                  <a:pt x="18231" y="15612"/>
                </a:lnTo>
                <a:lnTo>
                  <a:pt x="18378" y="15725"/>
                </a:lnTo>
                <a:lnTo>
                  <a:pt x="18559" y="15825"/>
                </a:lnTo>
                <a:lnTo>
                  <a:pt x="18706" y="15966"/>
                </a:lnTo>
                <a:lnTo>
                  <a:pt x="18865" y="16122"/>
                </a:lnTo>
                <a:lnTo>
                  <a:pt x="18989" y="16320"/>
                </a:lnTo>
                <a:lnTo>
                  <a:pt x="19124" y="16475"/>
                </a:lnTo>
                <a:lnTo>
                  <a:pt x="19294" y="16618"/>
                </a:lnTo>
                <a:lnTo>
                  <a:pt x="19463" y="16731"/>
                </a:lnTo>
                <a:lnTo>
                  <a:pt x="19667" y="16801"/>
                </a:lnTo>
                <a:lnTo>
                  <a:pt x="19859" y="16830"/>
                </a:lnTo>
                <a:lnTo>
                  <a:pt x="20051" y="16858"/>
                </a:lnTo>
                <a:lnTo>
                  <a:pt x="20265" y="16830"/>
                </a:lnTo>
                <a:lnTo>
                  <a:pt x="20469" y="16787"/>
                </a:lnTo>
                <a:lnTo>
                  <a:pt x="20662" y="16702"/>
                </a:lnTo>
                <a:lnTo>
                  <a:pt x="20854" y="16560"/>
                </a:lnTo>
                <a:lnTo>
                  <a:pt x="21035" y="16405"/>
                </a:lnTo>
                <a:lnTo>
                  <a:pt x="21182" y="16207"/>
                </a:lnTo>
                <a:lnTo>
                  <a:pt x="21340" y="15995"/>
                </a:lnTo>
                <a:lnTo>
                  <a:pt x="21441" y="15725"/>
                </a:lnTo>
                <a:lnTo>
                  <a:pt x="21532" y="15428"/>
                </a:lnTo>
                <a:lnTo>
                  <a:pt x="21600" y="15075"/>
                </a:lnTo>
                <a:lnTo>
                  <a:pt x="21600" y="14522"/>
                </a:lnTo>
                <a:lnTo>
                  <a:pt x="21577" y="14367"/>
                </a:lnTo>
                <a:lnTo>
                  <a:pt x="21532" y="14196"/>
                </a:lnTo>
                <a:lnTo>
                  <a:pt x="21487" y="14041"/>
                </a:lnTo>
                <a:lnTo>
                  <a:pt x="21419" y="13899"/>
                </a:lnTo>
                <a:lnTo>
                  <a:pt x="21351" y="13758"/>
                </a:lnTo>
                <a:lnTo>
                  <a:pt x="21204" y="13489"/>
                </a:lnTo>
                <a:lnTo>
                  <a:pt x="21035" y="13276"/>
                </a:lnTo>
                <a:lnTo>
                  <a:pt x="20809" y="13079"/>
                </a:lnTo>
                <a:lnTo>
                  <a:pt x="20593" y="12951"/>
                </a:lnTo>
                <a:lnTo>
                  <a:pt x="20356" y="12810"/>
                </a:lnTo>
                <a:lnTo>
                  <a:pt x="20119" y="12753"/>
                </a:lnTo>
                <a:lnTo>
                  <a:pt x="19881" y="12696"/>
                </a:lnTo>
                <a:lnTo>
                  <a:pt x="19644" y="12724"/>
                </a:lnTo>
                <a:lnTo>
                  <a:pt x="19429" y="12782"/>
                </a:lnTo>
                <a:lnTo>
                  <a:pt x="19226" y="12895"/>
                </a:lnTo>
                <a:lnTo>
                  <a:pt x="19147" y="12951"/>
                </a:lnTo>
                <a:lnTo>
                  <a:pt x="19057" y="13036"/>
                </a:lnTo>
                <a:lnTo>
                  <a:pt x="18989" y="13135"/>
                </a:lnTo>
                <a:lnTo>
                  <a:pt x="18910" y="13248"/>
                </a:lnTo>
                <a:lnTo>
                  <a:pt x="18774" y="13460"/>
                </a:lnTo>
                <a:lnTo>
                  <a:pt x="18626" y="13631"/>
                </a:lnTo>
                <a:lnTo>
                  <a:pt x="18468" y="13730"/>
                </a:lnTo>
                <a:lnTo>
                  <a:pt x="18299" y="13815"/>
                </a:lnTo>
                <a:lnTo>
                  <a:pt x="18141" y="13843"/>
                </a:lnTo>
                <a:lnTo>
                  <a:pt x="17971" y="13871"/>
                </a:lnTo>
                <a:lnTo>
                  <a:pt x="17802" y="13843"/>
                </a:lnTo>
                <a:lnTo>
                  <a:pt x="17644" y="13786"/>
                </a:lnTo>
                <a:lnTo>
                  <a:pt x="17497" y="13716"/>
                </a:lnTo>
                <a:lnTo>
                  <a:pt x="17339" y="13631"/>
                </a:lnTo>
                <a:lnTo>
                  <a:pt x="17214" y="13518"/>
                </a:lnTo>
                <a:lnTo>
                  <a:pt x="17101" y="13375"/>
                </a:lnTo>
                <a:lnTo>
                  <a:pt x="17022" y="13248"/>
                </a:lnTo>
                <a:lnTo>
                  <a:pt x="16932" y="13107"/>
                </a:lnTo>
                <a:lnTo>
                  <a:pt x="16887" y="12980"/>
                </a:lnTo>
                <a:lnTo>
                  <a:pt x="16887" y="5718"/>
                </a:lnTo>
                <a:lnTo>
                  <a:pt x="16671" y="5874"/>
                </a:lnTo>
                <a:lnTo>
                  <a:pt x="16411" y="6016"/>
                </a:lnTo>
                <a:lnTo>
                  <a:pt x="16151" y="6157"/>
                </a:lnTo>
                <a:lnTo>
                  <a:pt x="15846" y="6228"/>
                </a:lnTo>
                <a:lnTo>
                  <a:pt x="15541" y="6284"/>
                </a:lnTo>
                <a:lnTo>
                  <a:pt x="15214" y="6312"/>
                </a:lnTo>
                <a:lnTo>
                  <a:pt x="14863" y="6341"/>
                </a:lnTo>
                <a:lnTo>
                  <a:pt x="14546" y="6341"/>
                </a:lnTo>
                <a:lnTo>
                  <a:pt x="14196" y="6312"/>
                </a:lnTo>
                <a:lnTo>
                  <a:pt x="13846" y="6256"/>
                </a:lnTo>
                <a:lnTo>
                  <a:pt x="13518" y="6199"/>
                </a:lnTo>
                <a:lnTo>
                  <a:pt x="13202" y="6129"/>
                </a:lnTo>
                <a:lnTo>
                  <a:pt x="12897" y="6044"/>
                </a:lnTo>
                <a:lnTo>
                  <a:pt x="12613" y="5931"/>
                </a:lnTo>
                <a:lnTo>
                  <a:pt x="12353" y="5818"/>
                </a:lnTo>
                <a:lnTo>
                  <a:pt x="12116" y="5718"/>
                </a:lnTo>
                <a:lnTo>
                  <a:pt x="11936" y="5605"/>
                </a:lnTo>
                <a:lnTo>
                  <a:pt x="11789" y="5492"/>
                </a:lnTo>
                <a:lnTo>
                  <a:pt x="11653" y="5393"/>
                </a:lnTo>
                <a:lnTo>
                  <a:pt x="11551" y="5280"/>
                </a:lnTo>
                <a:lnTo>
                  <a:pt x="11461" y="5166"/>
                </a:lnTo>
                <a:lnTo>
                  <a:pt x="11393" y="5068"/>
                </a:lnTo>
                <a:lnTo>
                  <a:pt x="11371" y="4925"/>
                </a:lnTo>
                <a:lnTo>
                  <a:pt x="11348" y="4812"/>
                </a:lnTo>
                <a:lnTo>
                  <a:pt x="11348" y="4685"/>
                </a:lnTo>
                <a:lnTo>
                  <a:pt x="11371" y="4543"/>
                </a:lnTo>
                <a:lnTo>
                  <a:pt x="11438" y="4388"/>
                </a:lnTo>
                <a:lnTo>
                  <a:pt x="11506" y="4217"/>
                </a:lnTo>
                <a:lnTo>
                  <a:pt x="11698" y="3864"/>
                </a:lnTo>
                <a:lnTo>
                  <a:pt x="11981" y="3482"/>
                </a:lnTo>
                <a:lnTo>
                  <a:pt x="12139" y="3241"/>
                </a:lnTo>
                <a:lnTo>
                  <a:pt x="12241" y="3001"/>
                </a:lnTo>
                <a:lnTo>
                  <a:pt x="12331" y="2732"/>
                </a:lnTo>
                <a:lnTo>
                  <a:pt x="12399" y="2420"/>
                </a:lnTo>
                <a:lnTo>
                  <a:pt x="12433" y="2151"/>
                </a:lnTo>
                <a:lnTo>
                  <a:pt x="12433" y="1854"/>
                </a:lnTo>
                <a:lnTo>
                  <a:pt x="12399" y="1557"/>
                </a:lnTo>
                <a:lnTo>
                  <a:pt x="12331" y="1288"/>
                </a:lnTo>
                <a:lnTo>
                  <a:pt x="12241" y="1019"/>
                </a:lnTo>
                <a:lnTo>
                  <a:pt x="12094" y="764"/>
                </a:lnTo>
                <a:lnTo>
                  <a:pt x="12003" y="665"/>
                </a:lnTo>
                <a:lnTo>
                  <a:pt x="11913" y="552"/>
                </a:lnTo>
                <a:lnTo>
                  <a:pt x="11811" y="439"/>
                </a:lnTo>
                <a:lnTo>
                  <a:pt x="11698" y="353"/>
                </a:lnTo>
                <a:lnTo>
                  <a:pt x="11574" y="282"/>
                </a:lnTo>
                <a:lnTo>
                  <a:pt x="11438" y="198"/>
                </a:lnTo>
                <a:lnTo>
                  <a:pt x="11292" y="141"/>
                </a:lnTo>
                <a:lnTo>
                  <a:pt x="11133" y="85"/>
                </a:lnTo>
                <a:lnTo>
                  <a:pt x="10964" y="28"/>
                </a:lnTo>
                <a:lnTo>
                  <a:pt x="10794" y="0"/>
                </a:lnTo>
                <a:lnTo>
                  <a:pt x="10251" y="0"/>
                </a:lnTo>
                <a:lnTo>
                  <a:pt x="10070" y="28"/>
                </a:lnTo>
                <a:lnTo>
                  <a:pt x="9946" y="56"/>
                </a:lnTo>
                <a:lnTo>
                  <a:pt x="9788" y="113"/>
                </a:lnTo>
                <a:lnTo>
                  <a:pt x="9686" y="198"/>
                </a:lnTo>
                <a:lnTo>
                  <a:pt x="9551" y="254"/>
                </a:lnTo>
                <a:lnTo>
                  <a:pt x="9449" y="353"/>
                </a:lnTo>
                <a:lnTo>
                  <a:pt x="9359" y="439"/>
                </a:lnTo>
                <a:lnTo>
                  <a:pt x="9268" y="552"/>
                </a:lnTo>
                <a:lnTo>
                  <a:pt x="9178" y="665"/>
                </a:lnTo>
                <a:lnTo>
                  <a:pt x="9122" y="764"/>
                </a:lnTo>
                <a:lnTo>
                  <a:pt x="9054" y="905"/>
                </a:lnTo>
                <a:lnTo>
                  <a:pt x="8963" y="1175"/>
                </a:lnTo>
                <a:lnTo>
                  <a:pt x="8907" y="1472"/>
                </a:lnTo>
                <a:lnTo>
                  <a:pt x="8884" y="1769"/>
                </a:lnTo>
                <a:lnTo>
                  <a:pt x="8884" y="2095"/>
                </a:lnTo>
                <a:lnTo>
                  <a:pt x="8907" y="2420"/>
                </a:lnTo>
                <a:lnTo>
                  <a:pt x="8963" y="2732"/>
                </a:lnTo>
                <a:lnTo>
                  <a:pt x="9054" y="3057"/>
                </a:lnTo>
                <a:lnTo>
                  <a:pt x="9167" y="3354"/>
                </a:lnTo>
                <a:lnTo>
                  <a:pt x="9291" y="3624"/>
                </a:lnTo>
                <a:lnTo>
                  <a:pt x="9460" y="3864"/>
                </a:lnTo>
                <a:lnTo>
                  <a:pt x="9573" y="4062"/>
                </a:lnTo>
                <a:lnTo>
                  <a:pt x="9664" y="4247"/>
                </a:lnTo>
                <a:lnTo>
                  <a:pt x="9720" y="4445"/>
                </a:lnTo>
                <a:lnTo>
                  <a:pt x="9765" y="4628"/>
                </a:lnTo>
                <a:lnTo>
                  <a:pt x="9765" y="4812"/>
                </a:lnTo>
                <a:lnTo>
                  <a:pt x="9743" y="5010"/>
                </a:lnTo>
                <a:lnTo>
                  <a:pt x="9709" y="5195"/>
                </a:lnTo>
                <a:lnTo>
                  <a:pt x="9619" y="5364"/>
                </a:lnTo>
                <a:lnTo>
                  <a:pt x="9528" y="5492"/>
                </a:lnTo>
                <a:lnTo>
                  <a:pt x="9404" y="5605"/>
                </a:lnTo>
                <a:lnTo>
                  <a:pt x="9223" y="5689"/>
                </a:lnTo>
                <a:lnTo>
                  <a:pt x="9054" y="5746"/>
                </a:lnTo>
                <a:lnTo>
                  <a:pt x="8839" y="5746"/>
                </a:lnTo>
                <a:lnTo>
                  <a:pt x="8578" y="5718"/>
                </a:lnTo>
                <a:lnTo>
                  <a:pt x="8318" y="5633"/>
                </a:lnTo>
                <a:lnTo>
                  <a:pt x="8013" y="5492"/>
                </a:lnTo>
                <a:lnTo>
                  <a:pt x="7833" y="5421"/>
                </a:lnTo>
                <a:lnTo>
                  <a:pt x="7641" y="5364"/>
                </a:lnTo>
                <a:lnTo>
                  <a:pt x="7426" y="5308"/>
                </a:lnTo>
                <a:lnTo>
                  <a:pt x="7234" y="5280"/>
                </a:lnTo>
                <a:lnTo>
                  <a:pt x="6747" y="5280"/>
                </a:lnTo>
                <a:lnTo>
                  <a:pt x="6273" y="5308"/>
                </a:lnTo>
                <a:lnTo>
                  <a:pt x="5776" y="5364"/>
                </a:lnTo>
                <a:lnTo>
                  <a:pt x="5256" y="5477"/>
                </a:lnTo>
                <a:lnTo>
                  <a:pt x="4735" y="5576"/>
                </a:lnTo>
                <a:lnTo>
                  <a:pt x="4238" y="5718"/>
                </a:lnTo>
                <a:lnTo>
                  <a:pt x="4193" y="5874"/>
                </a:lnTo>
                <a:lnTo>
                  <a:pt x="4193" y="6525"/>
                </a:lnTo>
                <a:lnTo>
                  <a:pt x="4216" y="6935"/>
                </a:lnTo>
                <a:lnTo>
                  <a:pt x="4306" y="7912"/>
                </a:lnTo>
                <a:lnTo>
                  <a:pt x="4385" y="9002"/>
                </a:lnTo>
                <a:lnTo>
                  <a:pt x="4430" y="9554"/>
                </a:lnTo>
                <a:lnTo>
                  <a:pt x="4453" y="10092"/>
                </a:lnTo>
                <a:lnTo>
                  <a:pt x="4475" y="10616"/>
                </a:lnTo>
                <a:lnTo>
                  <a:pt x="4498" y="11068"/>
                </a:lnTo>
                <a:lnTo>
                  <a:pt x="4475" y="11507"/>
                </a:lnTo>
                <a:lnTo>
                  <a:pt x="4430" y="11861"/>
                </a:lnTo>
                <a:lnTo>
                  <a:pt x="4385" y="12017"/>
                </a:lnTo>
                <a:lnTo>
                  <a:pt x="4340" y="12159"/>
                </a:lnTo>
                <a:lnTo>
                  <a:pt x="4306" y="12272"/>
                </a:lnTo>
                <a:lnTo>
                  <a:pt x="4238" y="12342"/>
                </a:lnTo>
                <a:close/>
              </a:path>
            </a:pathLst>
          </a:custGeom>
          <a:solidFill>
            <a:srgbClr val="FFFFCC"/>
          </a:solidFill>
          <a:ln w="254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 defTabSz="1219200">
              <a:defRPr sz="2200"/>
            </a:pPr>
          </a:p>
        </p:txBody>
      </p:sp>
      <p:sp>
        <p:nvSpPr>
          <p:cNvPr id="810" name="Shape 810"/>
          <p:cNvSpPr/>
          <p:nvPr/>
        </p:nvSpPr>
        <p:spPr>
          <a:xfrm>
            <a:off x="2901132" y="3207205"/>
            <a:ext cx="1693121" cy="28009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716" y="10552"/>
                </a:moveTo>
                <a:lnTo>
                  <a:pt x="3831" y="10475"/>
                </a:lnTo>
                <a:lnTo>
                  <a:pt x="3983" y="10388"/>
                </a:lnTo>
                <a:lnTo>
                  <a:pt x="4115" y="10322"/>
                </a:lnTo>
                <a:lnTo>
                  <a:pt x="4267" y="10278"/>
                </a:lnTo>
                <a:lnTo>
                  <a:pt x="4589" y="10200"/>
                </a:lnTo>
                <a:lnTo>
                  <a:pt x="4950" y="10156"/>
                </a:lnTo>
                <a:lnTo>
                  <a:pt x="5367" y="10134"/>
                </a:lnTo>
                <a:lnTo>
                  <a:pt x="5765" y="10156"/>
                </a:lnTo>
                <a:lnTo>
                  <a:pt x="6163" y="10223"/>
                </a:lnTo>
                <a:lnTo>
                  <a:pt x="6562" y="10300"/>
                </a:lnTo>
                <a:lnTo>
                  <a:pt x="6921" y="10431"/>
                </a:lnTo>
                <a:lnTo>
                  <a:pt x="7282" y="10574"/>
                </a:lnTo>
                <a:lnTo>
                  <a:pt x="7585" y="10750"/>
                </a:lnTo>
                <a:lnTo>
                  <a:pt x="7832" y="10959"/>
                </a:lnTo>
                <a:lnTo>
                  <a:pt x="7946" y="11058"/>
                </a:lnTo>
                <a:lnTo>
                  <a:pt x="8059" y="11168"/>
                </a:lnTo>
                <a:lnTo>
                  <a:pt x="8117" y="11300"/>
                </a:lnTo>
                <a:lnTo>
                  <a:pt x="8192" y="11421"/>
                </a:lnTo>
                <a:lnTo>
                  <a:pt x="8230" y="11553"/>
                </a:lnTo>
                <a:lnTo>
                  <a:pt x="8230" y="11971"/>
                </a:lnTo>
                <a:lnTo>
                  <a:pt x="8117" y="12223"/>
                </a:lnTo>
                <a:lnTo>
                  <a:pt x="7984" y="12476"/>
                </a:lnTo>
                <a:lnTo>
                  <a:pt x="7794" y="12663"/>
                </a:lnTo>
                <a:lnTo>
                  <a:pt x="7547" y="12860"/>
                </a:lnTo>
                <a:lnTo>
                  <a:pt x="7282" y="13004"/>
                </a:lnTo>
                <a:lnTo>
                  <a:pt x="6998" y="13136"/>
                </a:lnTo>
                <a:lnTo>
                  <a:pt x="6675" y="13212"/>
                </a:lnTo>
                <a:lnTo>
                  <a:pt x="6334" y="13300"/>
                </a:lnTo>
                <a:lnTo>
                  <a:pt x="6011" y="13344"/>
                </a:lnTo>
                <a:lnTo>
                  <a:pt x="5328" y="13344"/>
                </a:lnTo>
                <a:lnTo>
                  <a:pt x="4988" y="13300"/>
                </a:lnTo>
                <a:lnTo>
                  <a:pt x="4666" y="13256"/>
                </a:lnTo>
                <a:lnTo>
                  <a:pt x="4380" y="13168"/>
                </a:lnTo>
                <a:lnTo>
                  <a:pt x="4077" y="13070"/>
                </a:lnTo>
                <a:lnTo>
                  <a:pt x="3869" y="12938"/>
                </a:lnTo>
                <a:lnTo>
                  <a:pt x="3641" y="12794"/>
                </a:lnTo>
                <a:lnTo>
                  <a:pt x="3395" y="12663"/>
                </a:lnTo>
                <a:lnTo>
                  <a:pt x="3129" y="12564"/>
                </a:lnTo>
                <a:lnTo>
                  <a:pt x="2845" y="12476"/>
                </a:lnTo>
                <a:lnTo>
                  <a:pt x="2598" y="12388"/>
                </a:lnTo>
                <a:lnTo>
                  <a:pt x="2294" y="12333"/>
                </a:lnTo>
                <a:lnTo>
                  <a:pt x="2048" y="12289"/>
                </a:lnTo>
                <a:lnTo>
                  <a:pt x="1783" y="12267"/>
                </a:lnTo>
                <a:lnTo>
                  <a:pt x="1536" y="12267"/>
                </a:lnTo>
                <a:lnTo>
                  <a:pt x="1290" y="12289"/>
                </a:lnTo>
                <a:lnTo>
                  <a:pt x="1062" y="12355"/>
                </a:lnTo>
                <a:lnTo>
                  <a:pt x="853" y="12410"/>
                </a:lnTo>
                <a:lnTo>
                  <a:pt x="664" y="12520"/>
                </a:lnTo>
                <a:lnTo>
                  <a:pt x="512" y="12641"/>
                </a:lnTo>
                <a:lnTo>
                  <a:pt x="417" y="12794"/>
                </a:lnTo>
                <a:lnTo>
                  <a:pt x="342" y="12982"/>
                </a:lnTo>
                <a:lnTo>
                  <a:pt x="227" y="13432"/>
                </a:lnTo>
                <a:lnTo>
                  <a:pt x="113" y="13938"/>
                </a:lnTo>
                <a:lnTo>
                  <a:pt x="38" y="14487"/>
                </a:lnTo>
                <a:lnTo>
                  <a:pt x="0" y="15026"/>
                </a:lnTo>
                <a:lnTo>
                  <a:pt x="0" y="15575"/>
                </a:lnTo>
                <a:lnTo>
                  <a:pt x="38" y="16081"/>
                </a:lnTo>
                <a:lnTo>
                  <a:pt x="75" y="16323"/>
                </a:lnTo>
                <a:lnTo>
                  <a:pt x="152" y="16532"/>
                </a:lnTo>
                <a:lnTo>
                  <a:pt x="227" y="16719"/>
                </a:lnTo>
                <a:lnTo>
                  <a:pt x="342" y="16884"/>
                </a:lnTo>
                <a:lnTo>
                  <a:pt x="986" y="16829"/>
                </a:lnTo>
                <a:lnTo>
                  <a:pt x="1858" y="16741"/>
                </a:lnTo>
                <a:lnTo>
                  <a:pt x="2845" y="16697"/>
                </a:lnTo>
                <a:lnTo>
                  <a:pt x="3869" y="16653"/>
                </a:lnTo>
                <a:lnTo>
                  <a:pt x="4931" y="16631"/>
                </a:lnTo>
                <a:lnTo>
                  <a:pt x="5860" y="16631"/>
                </a:lnTo>
                <a:lnTo>
                  <a:pt x="6675" y="16653"/>
                </a:lnTo>
                <a:lnTo>
                  <a:pt x="7282" y="16697"/>
                </a:lnTo>
                <a:lnTo>
                  <a:pt x="7870" y="16785"/>
                </a:lnTo>
                <a:lnTo>
                  <a:pt x="8382" y="16862"/>
                </a:lnTo>
                <a:lnTo>
                  <a:pt x="8819" y="16972"/>
                </a:lnTo>
                <a:lnTo>
                  <a:pt x="9217" y="17103"/>
                </a:lnTo>
                <a:lnTo>
                  <a:pt x="9501" y="17225"/>
                </a:lnTo>
                <a:lnTo>
                  <a:pt x="9729" y="17357"/>
                </a:lnTo>
                <a:lnTo>
                  <a:pt x="9900" y="17499"/>
                </a:lnTo>
                <a:lnTo>
                  <a:pt x="10051" y="17631"/>
                </a:lnTo>
                <a:lnTo>
                  <a:pt x="10089" y="17775"/>
                </a:lnTo>
                <a:lnTo>
                  <a:pt x="10127" y="17917"/>
                </a:lnTo>
                <a:lnTo>
                  <a:pt x="10089" y="18071"/>
                </a:lnTo>
                <a:lnTo>
                  <a:pt x="10013" y="18214"/>
                </a:lnTo>
                <a:lnTo>
                  <a:pt x="9900" y="18368"/>
                </a:lnTo>
                <a:lnTo>
                  <a:pt x="9767" y="18511"/>
                </a:lnTo>
                <a:lnTo>
                  <a:pt x="9577" y="18643"/>
                </a:lnTo>
                <a:lnTo>
                  <a:pt x="9368" y="18763"/>
                </a:lnTo>
                <a:lnTo>
                  <a:pt x="9140" y="18940"/>
                </a:lnTo>
                <a:lnTo>
                  <a:pt x="8970" y="19126"/>
                </a:lnTo>
                <a:lnTo>
                  <a:pt x="8819" y="19335"/>
                </a:lnTo>
                <a:lnTo>
                  <a:pt x="8742" y="19566"/>
                </a:lnTo>
                <a:lnTo>
                  <a:pt x="8704" y="19797"/>
                </a:lnTo>
                <a:lnTo>
                  <a:pt x="8704" y="20050"/>
                </a:lnTo>
                <a:lnTo>
                  <a:pt x="8781" y="20291"/>
                </a:lnTo>
                <a:lnTo>
                  <a:pt x="8894" y="20523"/>
                </a:lnTo>
                <a:lnTo>
                  <a:pt x="9065" y="20753"/>
                </a:lnTo>
                <a:lnTo>
                  <a:pt x="9293" y="20962"/>
                </a:lnTo>
                <a:lnTo>
                  <a:pt x="9539" y="21127"/>
                </a:lnTo>
                <a:lnTo>
                  <a:pt x="9880" y="21303"/>
                </a:lnTo>
                <a:lnTo>
                  <a:pt x="10051" y="21380"/>
                </a:lnTo>
                <a:lnTo>
                  <a:pt x="10278" y="21445"/>
                </a:lnTo>
                <a:lnTo>
                  <a:pt x="10449" y="21489"/>
                </a:lnTo>
                <a:lnTo>
                  <a:pt x="10677" y="21534"/>
                </a:lnTo>
                <a:lnTo>
                  <a:pt x="10923" y="21578"/>
                </a:lnTo>
                <a:lnTo>
                  <a:pt x="11151" y="21600"/>
                </a:lnTo>
                <a:lnTo>
                  <a:pt x="11700" y="21600"/>
                </a:lnTo>
                <a:lnTo>
                  <a:pt x="12194" y="21578"/>
                </a:lnTo>
                <a:lnTo>
                  <a:pt x="12706" y="21511"/>
                </a:lnTo>
                <a:lnTo>
                  <a:pt x="13142" y="21402"/>
                </a:lnTo>
                <a:lnTo>
                  <a:pt x="13502" y="21281"/>
                </a:lnTo>
                <a:lnTo>
                  <a:pt x="13844" y="21127"/>
                </a:lnTo>
                <a:lnTo>
                  <a:pt x="14128" y="20962"/>
                </a:lnTo>
                <a:lnTo>
                  <a:pt x="14394" y="20775"/>
                </a:lnTo>
                <a:lnTo>
                  <a:pt x="14527" y="20578"/>
                </a:lnTo>
                <a:lnTo>
                  <a:pt x="14679" y="20368"/>
                </a:lnTo>
                <a:lnTo>
                  <a:pt x="14717" y="20138"/>
                </a:lnTo>
                <a:lnTo>
                  <a:pt x="14754" y="19929"/>
                </a:lnTo>
                <a:lnTo>
                  <a:pt x="14679" y="19698"/>
                </a:lnTo>
                <a:lnTo>
                  <a:pt x="14564" y="19489"/>
                </a:lnTo>
                <a:lnTo>
                  <a:pt x="14394" y="19247"/>
                </a:lnTo>
                <a:lnTo>
                  <a:pt x="14166" y="19039"/>
                </a:lnTo>
                <a:lnTo>
                  <a:pt x="13882" y="18852"/>
                </a:lnTo>
                <a:lnTo>
                  <a:pt x="13616" y="18686"/>
                </a:lnTo>
                <a:lnTo>
                  <a:pt x="13408" y="18489"/>
                </a:lnTo>
                <a:lnTo>
                  <a:pt x="13256" y="18279"/>
                </a:lnTo>
                <a:lnTo>
                  <a:pt x="13142" y="18093"/>
                </a:lnTo>
                <a:lnTo>
                  <a:pt x="13066" y="17884"/>
                </a:lnTo>
                <a:lnTo>
                  <a:pt x="13066" y="17477"/>
                </a:lnTo>
                <a:lnTo>
                  <a:pt x="13142" y="17291"/>
                </a:lnTo>
                <a:lnTo>
                  <a:pt x="13218" y="17103"/>
                </a:lnTo>
                <a:lnTo>
                  <a:pt x="13332" y="16928"/>
                </a:lnTo>
                <a:lnTo>
                  <a:pt x="13483" y="16785"/>
                </a:lnTo>
                <a:lnTo>
                  <a:pt x="13654" y="16653"/>
                </a:lnTo>
                <a:lnTo>
                  <a:pt x="13844" y="16554"/>
                </a:lnTo>
                <a:lnTo>
                  <a:pt x="14053" y="16466"/>
                </a:lnTo>
                <a:lnTo>
                  <a:pt x="14280" y="16400"/>
                </a:lnTo>
                <a:lnTo>
                  <a:pt x="14489" y="16378"/>
                </a:lnTo>
                <a:lnTo>
                  <a:pt x="14849" y="16400"/>
                </a:lnTo>
                <a:lnTo>
                  <a:pt x="15361" y="16444"/>
                </a:lnTo>
                <a:lnTo>
                  <a:pt x="16063" y="16488"/>
                </a:lnTo>
                <a:lnTo>
                  <a:pt x="16859" y="16554"/>
                </a:lnTo>
                <a:lnTo>
                  <a:pt x="17769" y="16598"/>
                </a:lnTo>
                <a:lnTo>
                  <a:pt x="18755" y="16631"/>
                </a:lnTo>
                <a:lnTo>
                  <a:pt x="19818" y="16675"/>
                </a:lnTo>
                <a:lnTo>
                  <a:pt x="20899" y="16697"/>
                </a:lnTo>
                <a:lnTo>
                  <a:pt x="21089" y="16444"/>
                </a:lnTo>
                <a:lnTo>
                  <a:pt x="21221" y="16170"/>
                </a:lnTo>
                <a:lnTo>
                  <a:pt x="21373" y="15895"/>
                </a:lnTo>
                <a:lnTo>
                  <a:pt x="21448" y="15597"/>
                </a:lnTo>
                <a:lnTo>
                  <a:pt x="21525" y="15301"/>
                </a:lnTo>
                <a:lnTo>
                  <a:pt x="21600" y="14993"/>
                </a:lnTo>
                <a:lnTo>
                  <a:pt x="21600" y="14103"/>
                </a:lnTo>
                <a:lnTo>
                  <a:pt x="21563" y="13806"/>
                </a:lnTo>
                <a:lnTo>
                  <a:pt x="21486" y="13532"/>
                </a:lnTo>
                <a:lnTo>
                  <a:pt x="21411" y="13256"/>
                </a:lnTo>
                <a:lnTo>
                  <a:pt x="21335" y="13004"/>
                </a:lnTo>
                <a:lnTo>
                  <a:pt x="21221" y="12772"/>
                </a:lnTo>
                <a:lnTo>
                  <a:pt x="21126" y="12564"/>
                </a:lnTo>
                <a:lnTo>
                  <a:pt x="21012" y="12388"/>
                </a:lnTo>
                <a:lnTo>
                  <a:pt x="20899" y="12223"/>
                </a:lnTo>
                <a:lnTo>
                  <a:pt x="20747" y="12102"/>
                </a:lnTo>
                <a:lnTo>
                  <a:pt x="20615" y="11992"/>
                </a:lnTo>
                <a:lnTo>
                  <a:pt x="20463" y="11905"/>
                </a:lnTo>
                <a:lnTo>
                  <a:pt x="20273" y="11850"/>
                </a:lnTo>
                <a:lnTo>
                  <a:pt x="20141" y="11805"/>
                </a:lnTo>
                <a:lnTo>
                  <a:pt x="19951" y="11783"/>
                </a:lnTo>
                <a:lnTo>
                  <a:pt x="19780" y="11761"/>
                </a:lnTo>
                <a:lnTo>
                  <a:pt x="19362" y="11783"/>
                </a:lnTo>
                <a:lnTo>
                  <a:pt x="18926" y="11850"/>
                </a:lnTo>
                <a:lnTo>
                  <a:pt x="18471" y="11927"/>
                </a:lnTo>
                <a:lnTo>
                  <a:pt x="17959" y="12036"/>
                </a:lnTo>
                <a:lnTo>
                  <a:pt x="17617" y="12102"/>
                </a:lnTo>
                <a:lnTo>
                  <a:pt x="17295" y="12157"/>
                </a:lnTo>
                <a:lnTo>
                  <a:pt x="17011" y="12179"/>
                </a:lnTo>
                <a:lnTo>
                  <a:pt x="16707" y="12201"/>
                </a:lnTo>
                <a:lnTo>
                  <a:pt x="16176" y="12201"/>
                </a:lnTo>
                <a:lnTo>
                  <a:pt x="15949" y="12179"/>
                </a:lnTo>
                <a:lnTo>
                  <a:pt x="15702" y="12157"/>
                </a:lnTo>
                <a:lnTo>
                  <a:pt x="15475" y="12113"/>
                </a:lnTo>
                <a:lnTo>
                  <a:pt x="15304" y="12080"/>
                </a:lnTo>
                <a:lnTo>
                  <a:pt x="14925" y="11949"/>
                </a:lnTo>
                <a:lnTo>
                  <a:pt x="14640" y="11805"/>
                </a:lnTo>
                <a:lnTo>
                  <a:pt x="14394" y="11629"/>
                </a:lnTo>
                <a:lnTo>
                  <a:pt x="14204" y="11443"/>
                </a:lnTo>
                <a:lnTo>
                  <a:pt x="14053" y="11255"/>
                </a:lnTo>
                <a:lnTo>
                  <a:pt x="13976" y="11047"/>
                </a:lnTo>
                <a:lnTo>
                  <a:pt x="13920" y="10849"/>
                </a:lnTo>
                <a:lnTo>
                  <a:pt x="13920" y="10662"/>
                </a:lnTo>
                <a:lnTo>
                  <a:pt x="13957" y="10475"/>
                </a:lnTo>
                <a:lnTo>
                  <a:pt x="14015" y="10322"/>
                </a:lnTo>
                <a:lnTo>
                  <a:pt x="14128" y="10178"/>
                </a:lnTo>
                <a:lnTo>
                  <a:pt x="14356" y="9970"/>
                </a:lnTo>
                <a:lnTo>
                  <a:pt x="14602" y="9794"/>
                </a:lnTo>
                <a:lnTo>
                  <a:pt x="14830" y="9650"/>
                </a:lnTo>
                <a:lnTo>
                  <a:pt x="15076" y="9519"/>
                </a:lnTo>
                <a:lnTo>
                  <a:pt x="15304" y="9442"/>
                </a:lnTo>
                <a:lnTo>
                  <a:pt x="15513" y="9376"/>
                </a:lnTo>
                <a:lnTo>
                  <a:pt x="15759" y="9310"/>
                </a:lnTo>
                <a:lnTo>
                  <a:pt x="15987" y="9288"/>
                </a:lnTo>
                <a:lnTo>
                  <a:pt x="16214" y="9266"/>
                </a:lnTo>
                <a:lnTo>
                  <a:pt x="16423" y="9288"/>
                </a:lnTo>
                <a:lnTo>
                  <a:pt x="16650" y="9310"/>
                </a:lnTo>
                <a:lnTo>
                  <a:pt x="16859" y="9332"/>
                </a:lnTo>
                <a:lnTo>
                  <a:pt x="17295" y="9442"/>
                </a:lnTo>
                <a:lnTo>
                  <a:pt x="17732" y="9563"/>
                </a:lnTo>
                <a:lnTo>
                  <a:pt x="18130" y="9695"/>
                </a:lnTo>
                <a:lnTo>
                  <a:pt x="18566" y="9838"/>
                </a:lnTo>
                <a:lnTo>
                  <a:pt x="18964" y="9970"/>
                </a:lnTo>
                <a:lnTo>
                  <a:pt x="19400" y="10046"/>
                </a:lnTo>
                <a:lnTo>
                  <a:pt x="19590" y="10090"/>
                </a:lnTo>
                <a:lnTo>
                  <a:pt x="19818" y="10112"/>
                </a:lnTo>
                <a:lnTo>
                  <a:pt x="19988" y="10112"/>
                </a:lnTo>
                <a:lnTo>
                  <a:pt x="20216" y="10090"/>
                </a:lnTo>
                <a:lnTo>
                  <a:pt x="20387" y="10068"/>
                </a:lnTo>
                <a:lnTo>
                  <a:pt x="20615" y="10024"/>
                </a:lnTo>
                <a:lnTo>
                  <a:pt x="20823" y="9948"/>
                </a:lnTo>
                <a:lnTo>
                  <a:pt x="21012" y="9860"/>
                </a:lnTo>
                <a:lnTo>
                  <a:pt x="21126" y="9794"/>
                </a:lnTo>
                <a:lnTo>
                  <a:pt x="21183" y="9717"/>
                </a:lnTo>
                <a:lnTo>
                  <a:pt x="21260" y="9607"/>
                </a:lnTo>
                <a:lnTo>
                  <a:pt x="21335" y="9486"/>
                </a:lnTo>
                <a:lnTo>
                  <a:pt x="21411" y="9212"/>
                </a:lnTo>
                <a:lnTo>
                  <a:pt x="21411" y="8507"/>
                </a:lnTo>
                <a:lnTo>
                  <a:pt x="21373" y="8112"/>
                </a:lnTo>
                <a:lnTo>
                  <a:pt x="21335" y="7683"/>
                </a:lnTo>
                <a:lnTo>
                  <a:pt x="21260" y="7265"/>
                </a:lnTo>
                <a:lnTo>
                  <a:pt x="21126" y="6419"/>
                </a:lnTo>
                <a:lnTo>
                  <a:pt x="20974" y="5661"/>
                </a:lnTo>
                <a:lnTo>
                  <a:pt x="20937" y="5341"/>
                </a:lnTo>
                <a:lnTo>
                  <a:pt x="20937" y="4837"/>
                </a:lnTo>
                <a:lnTo>
                  <a:pt x="21012" y="4693"/>
                </a:lnTo>
                <a:lnTo>
                  <a:pt x="20615" y="4837"/>
                </a:lnTo>
                <a:lnTo>
                  <a:pt x="20102" y="4968"/>
                </a:lnTo>
                <a:lnTo>
                  <a:pt x="19590" y="5045"/>
                </a:lnTo>
                <a:lnTo>
                  <a:pt x="19003" y="5133"/>
                </a:lnTo>
                <a:lnTo>
                  <a:pt x="18433" y="5177"/>
                </a:lnTo>
                <a:lnTo>
                  <a:pt x="17807" y="5221"/>
                </a:lnTo>
                <a:lnTo>
                  <a:pt x="17182" y="5243"/>
                </a:lnTo>
                <a:lnTo>
                  <a:pt x="16575" y="5243"/>
                </a:lnTo>
                <a:lnTo>
                  <a:pt x="15949" y="5221"/>
                </a:lnTo>
                <a:lnTo>
                  <a:pt x="15323" y="5177"/>
                </a:lnTo>
                <a:lnTo>
                  <a:pt x="14792" y="5133"/>
                </a:lnTo>
                <a:lnTo>
                  <a:pt x="14243" y="5067"/>
                </a:lnTo>
                <a:lnTo>
                  <a:pt x="13730" y="4990"/>
                </a:lnTo>
                <a:lnTo>
                  <a:pt x="13332" y="4903"/>
                </a:lnTo>
                <a:lnTo>
                  <a:pt x="12971" y="4792"/>
                </a:lnTo>
                <a:lnTo>
                  <a:pt x="12668" y="4693"/>
                </a:lnTo>
                <a:lnTo>
                  <a:pt x="12422" y="4583"/>
                </a:lnTo>
                <a:lnTo>
                  <a:pt x="12232" y="4474"/>
                </a:lnTo>
                <a:lnTo>
                  <a:pt x="12137" y="4375"/>
                </a:lnTo>
                <a:lnTo>
                  <a:pt x="12023" y="4264"/>
                </a:lnTo>
                <a:lnTo>
                  <a:pt x="11986" y="4165"/>
                </a:lnTo>
                <a:lnTo>
                  <a:pt x="11948" y="4056"/>
                </a:lnTo>
                <a:lnTo>
                  <a:pt x="11986" y="3946"/>
                </a:lnTo>
                <a:lnTo>
                  <a:pt x="12061" y="3847"/>
                </a:lnTo>
                <a:lnTo>
                  <a:pt x="12137" y="3715"/>
                </a:lnTo>
                <a:lnTo>
                  <a:pt x="12232" y="3594"/>
                </a:lnTo>
                <a:lnTo>
                  <a:pt x="12383" y="3462"/>
                </a:lnTo>
                <a:lnTo>
                  <a:pt x="12573" y="3341"/>
                </a:lnTo>
                <a:lnTo>
                  <a:pt x="13009" y="3066"/>
                </a:lnTo>
                <a:lnTo>
                  <a:pt x="13483" y="2748"/>
                </a:lnTo>
                <a:lnTo>
                  <a:pt x="13730" y="2560"/>
                </a:lnTo>
                <a:lnTo>
                  <a:pt x="13882" y="2363"/>
                </a:lnTo>
                <a:lnTo>
                  <a:pt x="13976" y="2155"/>
                </a:lnTo>
                <a:lnTo>
                  <a:pt x="14053" y="1945"/>
                </a:lnTo>
                <a:lnTo>
                  <a:pt x="14053" y="1715"/>
                </a:lnTo>
                <a:lnTo>
                  <a:pt x="14015" y="1483"/>
                </a:lnTo>
                <a:lnTo>
                  <a:pt x="13920" y="1253"/>
                </a:lnTo>
                <a:lnTo>
                  <a:pt x="13768" y="1043"/>
                </a:lnTo>
                <a:lnTo>
                  <a:pt x="13541" y="824"/>
                </a:lnTo>
                <a:lnTo>
                  <a:pt x="13332" y="615"/>
                </a:lnTo>
                <a:lnTo>
                  <a:pt x="13047" y="450"/>
                </a:lnTo>
                <a:lnTo>
                  <a:pt x="12706" y="296"/>
                </a:lnTo>
                <a:lnTo>
                  <a:pt x="12345" y="176"/>
                </a:lnTo>
                <a:lnTo>
                  <a:pt x="11948" y="66"/>
                </a:lnTo>
                <a:lnTo>
                  <a:pt x="11512" y="22"/>
                </a:lnTo>
                <a:lnTo>
                  <a:pt x="11038" y="0"/>
                </a:lnTo>
                <a:lnTo>
                  <a:pt x="10601" y="0"/>
                </a:lnTo>
                <a:lnTo>
                  <a:pt x="10165" y="66"/>
                </a:lnTo>
                <a:lnTo>
                  <a:pt x="9767" y="176"/>
                </a:lnTo>
                <a:lnTo>
                  <a:pt x="9368" y="274"/>
                </a:lnTo>
                <a:lnTo>
                  <a:pt x="8989" y="450"/>
                </a:lnTo>
                <a:lnTo>
                  <a:pt x="8666" y="615"/>
                </a:lnTo>
                <a:lnTo>
                  <a:pt x="8382" y="802"/>
                </a:lnTo>
                <a:lnTo>
                  <a:pt x="8155" y="1021"/>
                </a:lnTo>
                <a:lnTo>
                  <a:pt x="7984" y="1231"/>
                </a:lnTo>
                <a:lnTo>
                  <a:pt x="7832" y="1461"/>
                </a:lnTo>
                <a:lnTo>
                  <a:pt x="7756" y="1693"/>
                </a:lnTo>
                <a:lnTo>
                  <a:pt x="7718" y="1945"/>
                </a:lnTo>
                <a:lnTo>
                  <a:pt x="7756" y="2176"/>
                </a:lnTo>
                <a:lnTo>
                  <a:pt x="7870" y="2385"/>
                </a:lnTo>
                <a:lnTo>
                  <a:pt x="7984" y="2517"/>
                </a:lnTo>
                <a:lnTo>
                  <a:pt x="8098" y="2626"/>
                </a:lnTo>
                <a:lnTo>
                  <a:pt x="8192" y="2726"/>
                </a:lnTo>
                <a:lnTo>
                  <a:pt x="8344" y="2814"/>
                </a:lnTo>
                <a:lnTo>
                  <a:pt x="8629" y="3000"/>
                </a:lnTo>
                <a:lnTo>
                  <a:pt x="8894" y="3187"/>
                </a:lnTo>
                <a:lnTo>
                  <a:pt x="9065" y="3385"/>
                </a:lnTo>
                <a:lnTo>
                  <a:pt x="9255" y="3550"/>
                </a:lnTo>
                <a:lnTo>
                  <a:pt x="9368" y="3715"/>
                </a:lnTo>
                <a:lnTo>
                  <a:pt x="9445" y="3869"/>
                </a:lnTo>
                <a:lnTo>
                  <a:pt x="9463" y="4012"/>
                </a:lnTo>
                <a:lnTo>
                  <a:pt x="9463" y="4143"/>
                </a:lnTo>
                <a:lnTo>
                  <a:pt x="9445" y="4264"/>
                </a:lnTo>
                <a:lnTo>
                  <a:pt x="9368" y="4375"/>
                </a:lnTo>
                <a:lnTo>
                  <a:pt x="9255" y="4474"/>
                </a:lnTo>
                <a:lnTo>
                  <a:pt x="9103" y="4539"/>
                </a:lnTo>
                <a:lnTo>
                  <a:pt x="8932" y="4605"/>
                </a:lnTo>
                <a:lnTo>
                  <a:pt x="8704" y="4671"/>
                </a:lnTo>
                <a:lnTo>
                  <a:pt x="8458" y="4693"/>
                </a:lnTo>
                <a:lnTo>
                  <a:pt x="8155" y="4693"/>
                </a:lnTo>
                <a:lnTo>
                  <a:pt x="7036" y="4715"/>
                </a:lnTo>
                <a:lnTo>
                  <a:pt x="5860" y="4748"/>
                </a:lnTo>
                <a:lnTo>
                  <a:pt x="4703" y="4792"/>
                </a:lnTo>
                <a:lnTo>
                  <a:pt x="3584" y="4837"/>
                </a:lnTo>
                <a:lnTo>
                  <a:pt x="2560" y="4859"/>
                </a:lnTo>
                <a:lnTo>
                  <a:pt x="1649" y="4859"/>
                </a:lnTo>
                <a:lnTo>
                  <a:pt x="1252" y="4837"/>
                </a:lnTo>
                <a:lnTo>
                  <a:pt x="872" y="4814"/>
                </a:lnTo>
                <a:lnTo>
                  <a:pt x="588" y="4748"/>
                </a:lnTo>
                <a:lnTo>
                  <a:pt x="342" y="4693"/>
                </a:lnTo>
                <a:lnTo>
                  <a:pt x="342" y="10245"/>
                </a:lnTo>
                <a:lnTo>
                  <a:pt x="379" y="10344"/>
                </a:lnTo>
                <a:lnTo>
                  <a:pt x="436" y="10453"/>
                </a:lnTo>
                <a:lnTo>
                  <a:pt x="549" y="10552"/>
                </a:lnTo>
                <a:lnTo>
                  <a:pt x="701" y="10662"/>
                </a:lnTo>
                <a:lnTo>
                  <a:pt x="872" y="10773"/>
                </a:lnTo>
                <a:lnTo>
                  <a:pt x="1100" y="10849"/>
                </a:lnTo>
                <a:lnTo>
                  <a:pt x="1346" y="10915"/>
                </a:lnTo>
                <a:lnTo>
                  <a:pt x="1612" y="10981"/>
                </a:lnTo>
                <a:lnTo>
                  <a:pt x="1858" y="11025"/>
                </a:lnTo>
                <a:lnTo>
                  <a:pt x="2162" y="11047"/>
                </a:lnTo>
                <a:lnTo>
                  <a:pt x="2446" y="11025"/>
                </a:lnTo>
                <a:lnTo>
                  <a:pt x="2693" y="11003"/>
                </a:lnTo>
                <a:lnTo>
                  <a:pt x="2996" y="10937"/>
                </a:lnTo>
                <a:lnTo>
                  <a:pt x="3242" y="10849"/>
                </a:lnTo>
                <a:lnTo>
                  <a:pt x="3508" y="10728"/>
                </a:lnTo>
                <a:lnTo>
                  <a:pt x="3716" y="10552"/>
                </a:lnTo>
                <a:close/>
              </a:path>
            </a:pathLst>
          </a:custGeom>
          <a:solidFill>
            <a:srgbClr val="D8EBB3"/>
          </a:solidFill>
          <a:ln w="254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 defTabSz="1219200">
              <a:defRPr sz="2200"/>
            </a:pPr>
          </a:p>
        </p:txBody>
      </p:sp>
      <p:sp>
        <p:nvSpPr>
          <p:cNvPr id="811" name="Shape 811"/>
          <p:cNvSpPr/>
          <p:nvPr/>
        </p:nvSpPr>
        <p:spPr>
          <a:xfrm>
            <a:off x="2312810" y="2211970"/>
            <a:ext cx="2857070" cy="16741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322" y="20711"/>
                </a:moveTo>
                <a:lnTo>
                  <a:pt x="9490" y="20711"/>
                </a:lnTo>
                <a:lnTo>
                  <a:pt x="9648" y="20637"/>
                </a:lnTo>
                <a:lnTo>
                  <a:pt x="9772" y="20562"/>
                </a:lnTo>
                <a:lnTo>
                  <a:pt x="9884" y="20451"/>
                </a:lnTo>
                <a:lnTo>
                  <a:pt x="9973" y="20303"/>
                </a:lnTo>
                <a:lnTo>
                  <a:pt x="10029" y="20173"/>
                </a:lnTo>
                <a:lnTo>
                  <a:pt x="10074" y="19988"/>
                </a:lnTo>
                <a:lnTo>
                  <a:pt x="10097" y="19784"/>
                </a:lnTo>
                <a:lnTo>
                  <a:pt x="10097" y="19563"/>
                </a:lnTo>
                <a:lnTo>
                  <a:pt x="10074" y="19322"/>
                </a:lnTo>
                <a:lnTo>
                  <a:pt x="10029" y="19025"/>
                </a:lnTo>
                <a:lnTo>
                  <a:pt x="9973" y="18785"/>
                </a:lnTo>
                <a:lnTo>
                  <a:pt x="9862" y="18506"/>
                </a:lnTo>
                <a:lnTo>
                  <a:pt x="9749" y="18173"/>
                </a:lnTo>
                <a:lnTo>
                  <a:pt x="9603" y="17857"/>
                </a:lnTo>
                <a:lnTo>
                  <a:pt x="9434" y="17543"/>
                </a:lnTo>
                <a:lnTo>
                  <a:pt x="9344" y="17358"/>
                </a:lnTo>
                <a:lnTo>
                  <a:pt x="9277" y="17191"/>
                </a:lnTo>
                <a:lnTo>
                  <a:pt x="9220" y="17006"/>
                </a:lnTo>
                <a:lnTo>
                  <a:pt x="9153" y="16821"/>
                </a:lnTo>
                <a:lnTo>
                  <a:pt x="9085" y="16432"/>
                </a:lnTo>
                <a:lnTo>
                  <a:pt x="9063" y="16043"/>
                </a:lnTo>
                <a:lnTo>
                  <a:pt x="9063" y="15654"/>
                </a:lnTo>
                <a:lnTo>
                  <a:pt x="9130" y="15265"/>
                </a:lnTo>
                <a:lnTo>
                  <a:pt x="9198" y="14876"/>
                </a:lnTo>
                <a:lnTo>
                  <a:pt x="9322" y="14487"/>
                </a:lnTo>
                <a:lnTo>
                  <a:pt x="9457" y="14153"/>
                </a:lnTo>
                <a:lnTo>
                  <a:pt x="9625" y="13801"/>
                </a:lnTo>
                <a:lnTo>
                  <a:pt x="9817" y="13523"/>
                </a:lnTo>
                <a:lnTo>
                  <a:pt x="10029" y="13264"/>
                </a:lnTo>
                <a:lnTo>
                  <a:pt x="10254" y="13060"/>
                </a:lnTo>
                <a:lnTo>
                  <a:pt x="10513" y="12912"/>
                </a:lnTo>
                <a:lnTo>
                  <a:pt x="10772" y="12801"/>
                </a:lnTo>
                <a:lnTo>
                  <a:pt x="11030" y="12782"/>
                </a:lnTo>
                <a:lnTo>
                  <a:pt x="11312" y="12801"/>
                </a:lnTo>
                <a:lnTo>
                  <a:pt x="11571" y="12912"/>
                </a:lnTo>
                <a:lnTo>
                  <a:pt x="11806" y="13097"/>
                </a:lnTo>
                <a:lnTo>
                  <a:pt x="12020" y="13301"/>
                </a:lnTo>
                <a:lnTo>
                  <a:pt x="12211" y="13560"/>
                </a:lnTo>
                <a:lnTo>
                  <a:pt x="12379" y="13838"/>
                </a:lnTo>
                <a:lnTo>
                  <a:pt x="12515" y="14153"/>
                </a:lnTo>
                <a:lnTo>
                  <a:pt x="12650" y="14524"/>
                </a:lnTo>
                <a:lnTo>
                  <a:pt x="12728" y="14913"/>
                </a:lnTo>
                <a:lnTo>
                  <a:pt x="12796" y="15302"/>
                </a:lnTo>
                <a:lnTo>
                  <a:pt x="12818" y="15654"/>
                </a:lnTo>
                <a:lnTo>
                  <a:pt x="12818" y="16043"/>
                </a:lnTo>
                <a:lnTo>
                  <a:pt x="12773" y="16432"/>
                </a:lnTo>
                <a:lnTo>
                  <a:pt x="12706" y="16783"/>
                </a:lnTo>
                <a:lnTo>
                  <a:pt x="12627" y="17117"/>
                </a:lnTo>
                <a:lnTo>
                  <a:pt x="12470" y="17395"/>
                </a:lnTo>
                <a:lnTo>
                  <a:pt x="12188" y="17932"/>
                </a:lnTo>
                <a:lnTo>
                  <a:pt x="11930" y="18432"/>
                </a:lnTo>
                <a:lnTo>
                  <a:pt x="11828" y="18636"/>
                </a:lnTo>
                <a:lnTo>
                  <a:pt x="11738" y="18858"/>
                </a:lnTo>
                <a:lnTo>
                  <a:pt x="11672" y="19062"/>
                </a:lnTo>
                <a:lnTo>
                  <a:pt x="11627" y="19247"/>
                </a:lnTo>
                <a:lnTo>
                  <a:pt x="11593" y="19451"/>
                </a:lnTo>
                <a:lnTo>
                  <a:pt x="11593" y="19821"/>
                </a:lnTo>
                <a:lnTo>
                  <a:pt x="11604" y="19988"/>
                </a:lnTo>
                <a:lnTo>
                  <a:pt x="11672" y="20173"/>
                </a:lnTo>
                <a:lnTo>
                  <a:pt x="11761" y="20341"/>
                </a:lnTo>
                <a:lnTo>
                  <a:pt x="11851" y="20526"/>
                </a:lnTo>
                <a:lnTo>
                  <a:pt x="11997" y="20711"/>
                </a:lnTo>
                <a:lnTo>
                  <a:pt x="12166" y="20878"/>
                </a:lnTo>
                <a:lnTo>
                  <a:pt x="12379" y="21063"/>
                </a:lnTo>
                <a:lnTo>
                  <a:pt x="12627" y="21192"/>
                </a:lnTo>
                <a:lnTo>
                  <a:pt x="12920" y="21304"/>
                </a:lnTo>
                <a:lnTo>
                  <a:pt x="13246" y="21415"/>
                </a:lnTo>
                <a:lnTo>
                  <a:pt x="13571" y="21525"/>
                </a:lnTo>
                <a:lnTo>
                  <a:pt x="13942" y="21563"/>
                </a:lnTo>
                <a:lnTo>
                  <a:pt x="14302" y="21600"/>
                </a:lnTo>
                <a:lnTo>
                  <a:pt x="15034" y="21600"/>
                </a:lnTo>
                <a:lnTo>
                  <a:pt x="15404" y="21525"/>
                </a:lnTo>
                <a:lnTo>
                  <a:pt x="15752" y="21452"/>
                </a:lnTo>
                <a:lnTo>
                  <a:pt x="16090" y="21304"/>
                </a:lnTo>
                <a:lnTo>
                  <a:pt x="16416" y="21174"/>
                </a:lnTo>
                <a:lnTo>
                  <a:pt x="16698" y="20951"/>
                </a:lnTo>
                <a:lnTo>
                  <a:pt x="16934" y="20711"/>
                </a:lnTo>
                <a:lnTo>
                  <a:pt x="17001" y="20526"/>
                </a:lnTo>
                <a:lnTo>
                  <a:pt x="17046" y="20303"/>
                </a:lnTo>
                <a:lnTo>
                  <a:pt x="17091" y="20100"/>
                </a:lnTo>
                <a:lnTo>
                  <a:pt x="17113" y="19859"/>
                </a:lnTo>
                <a:lnTo>
                  <a:pt x="17124" y="19359"/>
                </a:lnTo>
                <a:lnTo>
                  <a:pt x="17124" y="18858"/>
                </a:lnTo>
                <a:lnTo>
                  <a:pt x="17113" y="18284"/>
                </a:lnTo>
                <a:lnTo>
                  <a:pt x="17069" y="17710"/>
                </a:lnTo>
                <a:lnTo>
                  <a:pt x="17024" y="17154"/>
                </a:lnTo>
                <a:lnTo>
                  <a:pt x="16956" y="16542"/>
                </a:lnTo>
                <a:lnTo>
                  <a:pt x="16810" y="15413"/>
                </a:lnTo>
                <a:lnTo>
                  <a:pt x="16698" y="14301"/>
                </a:lnTo>
                <a:lnTo>
                  <a:pt x="16675" y="13838"/>
                </a:lnTo>
                <a:lnTo>
                  <a:pt x="16653" y="13375"/>
                </a:lnTo>
                <a:lnTo>
                  <a:pt x="16675" y="12986"/>
                </a:lnTo>
                <a:lnTo>
                  <a:pt x="16743" y="12671"/>
                </a:lnTo>
                <a:lnTo>
                  <a:pt x="16810" y="12337"/>
                </a:lnTo>
                <a:lnTo>
                  <a:pt x="16911" y="12059"/>
                </a:lnTo>
                <a:lnTo>
                  <a:pt x="17046" y="11819"/>
                </a:lnTo>
                <a:lnTo>
                  <a:pt x="17169" y="11597"/>
                </a:lnTo>
                <a:lnTo>
                  <a:pt x="17327" y="11393"/>
                </a:lnTo>
                <a:lnTo>
                  <a:pt x="17473" y="11208"/>
                </a:lnTo>
                <a:lnTo>
                  <a:pt x="17653" y="11060"/>
                </a:lnTo>
                <a:lnTo>
                  <a:pt x="17822" y="10967"/>
                </a:lnTo>
                <a:lnTo>
                  <a:pt x="17990" y="10856"/>
                </a:lnTo>
                <a:lnTo>
                  <a:pt x="18170" y="10819"/>
                </a:lnTo>
                <a:lnTo>
                  <a:pt x="18339" y="10819"/>
                </a:lnTo>
                <a:lnTo>
                  <a:pt x="18508" y="10893"/>
                </a:lnTo>
                <a:lnTo>
                  <a:pt x="18665" y="10967"/>
                </a:lnTo>
                <a:lnTo>
                  <a:pt x="18812" y="11096"/>
                </a:lnTo>
                <a:lnTo>
                  <a:pt x="18968" y="11282"/>
                </a:lnTo>
                <a:lnTo>
                  <a:pt x="19092" y="11522"/>
                </a:lnTo>
                <a:lnTo>
                  <a:pt x="19227" y="11782"/>
                </a:lnTo>
                <a:lnTo>
                  <a:pt x="19396" y="11948"/>
                </a:lnTo>
                <a:lnTo>
                  <a:pt x="19564" y="12096"/>
                </a:lnTo>
                <a:lnTo>
                  <a:pt x="19778" y="12208"/>
                </a:lnTo>
                <a:lnTo>
                  <a:pt x="20194" y="12208"/>
                </a:lnTo>
                <a:lnTo>
                  <a:pt x="20408" y="12134"/>
                </a:lnTo>
                <a:lnTo>
                  <a:pt x="20599" y="12023"/>
                </a:lnTo>
                <a:lnTo>
                  <a:pt x="20801" y="11893"/>
                </a:lnTo>
                <a:lnTo>
                  <a:pt x="20992" y="11707"/>
                </a:lnTo>
                <a:lnTo>
                  <a:pt x="21161" y="11485"/>
                </a:lnTo>
                <a:lnTo>
                  <a:pt x="21318" y="11245"/>
                </a:lnTo>
                <a:lnTo>
                  <a:pt x="21420" y="11004"/>
                </a:lnTo>
                <a:lnTo>
                  <a:pt x="21532" y="10671"/>
                </a:lnTo>
                <a:lnTo>
                  <a:pt x="21577" y="10355"/>
                </a:lnTo>
                <a:lnTo>
                  <a:pt x="21600" y="10041"/>
                </a:lnTo>
                <a:lnTo>
                  <a:pt x="21577" y="9541"/>
                </a:lnTo>
                <a:lnTo>
                  <a:pt x="21532" y="9077"/>
                </a:lnTo>
                <a:lnTo>
                  <a:pt x="21420" y="8688"/>
                </a:lnTo>
                <a:lnTo>
                  <a:pt x="21318" y="8336"/>
                </a:lnTo>
                <a:lnTo>
                  <a:pt x="21161" y="8003"/>
                </a:lnTo>
                <a:lnTo>
                  <a:pt x="20992" y="7762"/>
                </a:lnTo>
                <a:lnTo>
                  <a:pt x="20801" y="7540"/>
                </a:lnTo>
                <a:lnTo>
                  <a:pt x="20599" y="7373"/>
                </a:lnTo>
                <a:lnTo>
                  <a:pt x="20408" y="7261"/>
                </a:lnTo>
                <a:lnTo>
                  <a:pt x="20194" y="7151"/>
                </a:lnTo>
                <a:lnTo>
                  <a:pt x="19981" y="7113"/>
                </a:lnTo>
                <a:lnTo>
                  <a:pt x="19778" y="7151"/>
                </a:lnTo>
                <a:lnTo>
                  <a:pt x="19564" y="7188"/>
                </a:lnTo>
                <a:lnTo>
                  <a:pt x="19396" y="7299"/>
                </a:lnTo>
                <a:lnTo>
                  <a:pt x="19227" y="7447"/>
                </a:lnTo>
                <a:lnTo>
                  <a:pt x="19092" y="7650"/>
                </a:lnTo>
                <a:lnTo>
                  <a:pt x="18968" y="7836"/>
                </a:lnTo>
                <a:lnTo>
                  <a:pt x="18789" y="7966"/>
                </a:lnTo>
                <a:lnTo>
                  <a:pt x="18620" y="8114"/>
                </a:lnTo>
                <a:lnTo>
                  <a:pt x="18429" y="8188"/>
                </a:lnTo>
                <a:lnTo>
                  <a:pt x="18227" y="8225"/>
                </a:lnTo>
                <a:lnTo>
                  <a:pt x="18035" y="8262"/>
                </a:lnTo>
                <a:lnTo>
                  <a:pt x="17844" y="8262"/>
                </a:lnTo>
                <a:lnTo>
                  <a:pt x="17653" y="8188"/>
                </a:lnTo>
                <a:lnTo>
                  <a:pt x="17450" y="8114"/>
                </a:lnTo>
                <a:lnTo>
                  <a:pt x="17259" y="8003"/>
                </a:lnTo>
                <a:lnTo>
                  <a:pt x="17091" y="7910"/>
                </a:lnTo>
                <a:lnTo>
                  <a:pt x="16934" y="7725"/>
                </a:lnTo>
                <a:lnTo>
                  <a:pt x="16698" y="7373"/>
                </a:lnTo>
                <a:lnTo>
                  <a:pt x="16630" y="7113"/>
                </a:lnTo>
                <a:lnTo>
                  <a:pt x="16596" y="6872"/>
                </a:lnTo>
                <a:lnTo>
                  <a:pt x="16574" y="6447"/>
                </a:lnTo>
                <a:lnTo>
                  <a:pt x="16574" y="5724"/>
                </a:lnTo>
                <a:lnTo>
                  <a:pt x="16608" y="4872"/>
                </a:lnTo>
                <a:lnTo>
                  <a:pt x="16653" y="3890"/>
                </a:lnTo>
                <a:lnTo>
                  <a:pt x="16720" y="2927"/>
                </a:lnTo>
                <a:lnTo>
                  <a:pt x="16788" y="1964"/>
                </a:lnTo>
                <a:lnTo>
                  <a:pt x="16866" y="1149"/>
                </a:lnTo>
                <a:lnTo>
                  <a:pt x="16934" y="500"/>
                </a:lnTo>
                <a:lnTo>
                  <a:pt x="16889" y="500"/>
                </a:lnTo>
                <a:lnTo>
                  <a:pt x="16225" y="464"/>
                </a:lnTo>
                <a:lnTo>
                  <a:pt x="15595" y="408"/>
                </a:lnTo>
                <a:lnTo>
                  <a:pt x="15022" y="333"/>
                </a:lnTo>
                <a:lnTo>
                  <a:pt x="14482" y="260"/>
                </a:lnTo>
                <a:lnTo>
                  <a:pt x="13999" y="148"/>
                </a:lnTo>
                <a:lnTo>
                  <a:pt x="13594" y="75"/>
                </a:lnTo>
                <a:lnTo>
                  <a:pt x="13291" y="0"/>
                </a:lnTo>
                <a:lnTo>
                  <a:pt x="12942" y="0"/>
                </a:lnTo>
                <a:lnTo>
                  <a:pt x="12818" y="111"/>
                </a:lnTo>
                <a:lnTo>
                  <a:pt x="12683" y="260"/>
                </a:lnTo>
                <a:lnTo>
                  <a:pt x="12582" y="426"/>
                </a:lnTo>
                <a:lnTo>
                  <a:pt x="12470" y="649"/>
                </a:lnTo>
                <a:lnTo>
                  <a:pt x="12379" y="889"/>
                </a:lnTo>
                <a:lnTo>
                  <a:pt x="12323" y="1186"/>
                </a:lnTo>
                <a:lnTo>
                  <a:pt x="12278" y="1500"/>
                </a:lnTo>
                <a:lnTo>
                  <a:pt x="12233" y="1816"/>
                </a:lnTo>
                <a:lnTo>
                  <a:pt x="12211" y="2186"/>
                </a:lnTo>
                <a:lnTo>
                  <a:pt x="12233" y="2501"/>
                </a:lnTo>
                <a:lnTo>
                  <a:pt x="12278" y="2853"/>
                </a:lnTo>
                <a:lnTo>
                  <a:pt x="12346" y="3205"/>
                </a:lnTo>
                <a:lnTo>
                  <a:pt x="12424" y="3520"/>
                </a:lnTo>
                <a:lnTo>
                  <a:pt x="12537" y="3853"/>
                </a:lnTo>
                <a:lnTo>
                  <a:pt x="12706" y="4132"/>
                </a:lnTo>
                <a:lnTo>
                  <a:pt x="12886" y="4446"/>
                </a:lnTo>
                <a:lnTo>
                  <a:pt x="13010" y="4817"/>
                </a:lnTo>
                <a:lnTo>
                  <a:pt x="13122" y="5206"/>
                </a:lnTo>
                <a:lnTo>
                  <a:pt x="13178" y="5557"/>
                </a:lnTo>
                <a:lnTo>
                  <a:pt x="13223" y="5946"/>
                </a:lnTo>
                <a:lnTo>
                  <a:pt x="13201" y="6335"/>
                </a:lnTo>
                <a:lnTo>
                  <a:pt x="13178" y="6687"/>
                </a:lnTo>
                <a:lnTo>
                  <a:pt x="13099" y="7039"/>
                </a:lnTo>
                <a:lnTo>
                  <a:pt x="13010" y="7373"/>
                </a:lnTo>
                <a:lnTo>
                  <a:pt x="12863" y="7688"/>
                </a:lnTo>
                <a:lnTo>
                  <a:pt x="12683" y="7966"/>
                </a:lnTo>
                <a:lnTo>
                  <a:pt x="12492" y="8225"/>
                </a:lnTo>
                <a:lnTo>
                  <a:pt x="12278" y="8429"/>
                </a:lnTo>
                <a:lnTo>
                  <a:pt x="12020" y="8614"/>
                </a:lnTo>
                <a:lnTo>
                  <a:pt x="11716" y="8725"/>
                </a:lnTo>
                <a:lnTo>
                  <a:pt x="11413" y="8763"/>
                </a:lnTo>
                <a:lnTo>
                  <a:pt x="11087" y="8763"/>
                </a:lnTo>
                <a:lnTo>
                  <a:pt x="10963" y="8725"/>
                </a:lnTo>
                <a:lnTo>
                  <a:pt x="10806" y="8651"/>
                </a:lnTo>
                <a:lnTo>
                  <a:pt x="10682" y="8578"/>
                </a:lnTo>
                <a:lnTo>
                  <a:pt x="10569" y="8503"/>
                </a:lnTo>
                <a:lnTo>
                  <a:pt x="10446" y="8391"/>
                </a:lnTo>
                <a:lnTo>
                  <a:pt x="10333" y="8262"/>
                </a:lnTo>
                <a:lnTo>
                  <a:pt x="10142" y="8003"/>
                </a:lnTo>
                <a:lnTo>
                  <a:pt x="9996" y="7688"/>
                </a:lnTo>
                <a:lnTo>
                  <a:pt x="9862" y="7336"/>
                </a:lnTo>
                <a:lnTo>
                  <a:pt x="9749" y="6947"/>
                </a:lnTo>
                <a:lnTo>
                  <a:pt x="9693" y="6558"/>
                </a:lnTo>
                <a:lnTo>
                  <a:pt x="9648" y="6169"/>
                </a:lnTo>
                <a:lnTo>
                  <a:pt x="9625" y="5724"/>
                </a:lnTo>
                <a:lnTo>
                  <a:pt x="9648" y="5335"/>
                </a:lnTo>
                <a:lnTo>
                  <a:pt x="9715" y="4946"/>
                </a:lnTo>
                <a:lnTo>
                  <a:pt x="9794" y="4594"/>
                </a:lnTo>
                <a:lnTo>
                  <a:pt x="9906" y="4280"/>
                </a:lnTo>
                <a:lnTo>
                  <a:pt x="10029" y="3983"/>
                </a:lnTo>
                <a:lnTo>
                  <a:pt x="10164" y="3779"/>
                </a:lnTo>
                <a:lnTo>
                  <a:pt x="10277" y="3557"/>
                </a:lnTo>
                <a:lnTo>
                  <a:pt x="10356" y="3316"/>
                </a:lnTo>
                <a:lnTo>
                  <a:pt x="10423" y="3075"/>
                </a:lnTo>
                <a:lnTo>
                  <a:pt x="10468" y="2815"/>
                </a:lnTo>
                <a:lnTo>
                  <a:pt x="10491" y="2575"/>
                </a:lnTo>
                <a:lnTo>
                  <a:pt x="10468" y="2316"/>
                </a:lnTo>
                <a:lnTo>
                  <a:pt x="10423" y="2112"/>
                </a:lnTo>
                <a:lnTo>
                  <a:pt x="10356" y="1852"/>
                </a:lnTo>
                <a:lnTo>
                  <a:pt x="10254" y="1612"/>
                </a:lnTo>
                <a:lnTo>
                  <a:pt x="10119" y="1390"/>
                </a:lnTo>
                <a:lnTo>
                  <a:pt x="9928" y="1186"/>
                </a:lnTo>
                <a:lnTo>
                  <a:pt x="9715" y="963"/>
                </a:lnTo>
                <a:lnTo>
                  <a:pt x="9457" y="797"/>
                </a:lnTo>
                <a:lnTo>
                  <a:pt x="9153" y="649"/>
                </a:lnTo>
                <a:lnTo>
                  <a:pt x="8804" y="500"/>
                </a:lnTo>
                <a:lnTo>
                  <a:pt x="8433" y="426"/>
                </a:lnTo>
                <a:lnTo>
                  <a:pt x="7961" y="408"/>
                </a:lnTo>
                <a:lnTo>
                  <a:pt x="7376" y="408"/>
                </a:lnTo>
                <a:lnTo>
                  <a:pt x="6780" y="426"/>
                </a:lnTo>
                <a:lnTo>
                  <a:pt x="6151" y="500"/>
                </a:lnTo>
                <a:lnTo>
                  <a:pt x="5566" y="612"/>
                </a:lnTo>
                <a:lnTo>
                  <a:pt x="5071" y="722"/>
                </a:lnTo>
                <a:lnTo>
                  <a:pt x="4689" y="834"/>
                </a:lnTo>
                <a:lnTo>
                  <a:pt x="4812" y="1538"/>
                </a:lnTo>
                <a:lnTo>
                  <a:pt x="4992" y="2464"/>
                </a:lnTo>
                <a:lnTo>
                  <a:pt x="5139" y="3520"/>
                </a:lnTo>
                <a:lnTo>
                  <a:pt x="5262" y="4631"/>
                </a:lnTo>
                <a:lnTo>
                  <a:pt x="5352" y="5705"/>
                </a:lnTo>
                <a:lnTo>
                  <a:pt x="5375" y="6225"/>
                </a:lnTo>
                <a:lnTo>
                  <a:pt x="5375" y="6687"/>
                </a:lnTo>
                <a:lnTo>
                  <a:pt x="5330" y="7113"/>
                </a:lnTo>
                <a:lnTo>
                  <a:pt x="5285" y="7484"/>
                </a:lnTo>
                <a:lnTo>
                  <a:pt x="5251" y="7650"/>
                </a:lnTo>
                <a:lnTo>
                  <a:pt x="5206" y="7799"/>
                </a:lnTo>
                <a:lnTo>
                  <a:pt x="5161" y="7910"/>
                </a:lnTo>
                <a:lnTo>
                  <a:pt x="5094" y="8003"/>
                </a:lnTo>
                <a:lnTo>
                  <a:pt x="4970" y="8188"/>
                </a:lnTo>
                <a:lnTo>
                  <a:pt x="4812" y="8336"/>
                </a:lnTo>
                <a:lnTo>
                  <a:pt x="4689" y="8466"/>
                </a:lnTo>
                <a:lnTo>
                  <a:pt x="4531" y="8578"/>
                </a:lnTo>
                <a:lnTo>
                  <a:pt x="4386" y="8651"/>
                </a:lnTo>
                <a:lnTo>
                  <a:pt x="4228" y="8688"/>
                </a:lnTo>
                <a:lnTo>
                  <a:pt x="4060" y="8725"/>
                </a:lnTo>
                <a:lnTo>
                  <a:pt x="3913" y="8725"/>
                </a:lnTo>
                <a:lnTo>
                  <a:pt x="3756" y="8688"/>
                </a:lnTo>
                <a:lnTo>
                  <a:pt x="3632" y="8651"/>
                </a:lnTo>
                <a:lnTo>
                  <a:pt x="3475" y="8614"/>
                </a:lnTo>
                <a:lnTo>
                  <a:pt x="3351" y="8540"/>
                </a:lnTo>
                <a:lnTo>
                  <a:pt x="3216" y="8429"/>
                </a:lnTo>
                <a:lnTo>
                  <a:pt x="3092" y="8299"/>
                </a:lnTo>
                <a:lnTo>
                  <a:pt x="2980" y="8188"/>
                </a:lnTo>
                <a:lnTo>
                  <a:pt x="2890" y="8003"/>
                </a:lnTo>
                <a:lnTo>
                  <a:pt x="2743" y="7799"/>
                </a:lnTo>
                <a:lnTo>
                  <a:pt x="2576" y="7614"/>
                </a:lnTo>
                <a:lnTo>
                  <a:pt x="2373" y="7484"/>
                </a:lnTo>
                <a:lnTo>
                  <a:pt x="2137" y="7410"/>
                </a:lnTo>
                <a:lnTo>
                  <a:pt x="1923" y="7373"/>
                </a:lnTo>
                <a:lnTo>
                  <a:pt x="1664" y="7373"/>
                </a:lnTo>
                <a:lnTo>
                  <a:pt x="1428" y="7410"/>
                </a:lnTo>
                <a:lnTo>
                  <a:pt x="1192" y="7502"/>
                </a:lnTo>
                <a:lnTo>
                  <a:pt x="955" y="7650"/>
                </a:lnTo>
                <a:lnTo>
                  <a:pt x="743" y="7873"/>
                </a:lnTo>
                <a:lnTo>
                  <a:pt x="518" y="8151"/>
                </a:lnTo>
                <a:lnTo>
                  <a:pt x="349" y="8466"/>
                </a:lnTo>
                <a:lnTo>
                  <a:pt x="282" y="8651"/>
                </a:lnTo>
                <a:lnTo>
                  <a:pt x="203" y="8855"/>
                </a:lnTo>
                <a:lnTo>
                  <a:pt x="158" y="9077"/>
                </a:lnTo>
                <a:lnTo>
                  <a:pt x="90" y="9281"/>
                </a:lnTo>
                <a:lnTo>
                  <a:pt x="45" y="9541"/>
                </a:lnTo>
                <a:lnTo>
                  <a:pt x="23" y="9818"/>
                </a:lnTo>
                <a:lnTo>
                  <a:pt x="0" y="10115"/>
                </a:lnTo>
                <a:lnTo>
                  <a:pt x="0" y="10633"/>
                </a:lnTo>
                <a:lnTo>
                  <a:pt x="23" y="10893"/>
                </a:lnTo>
                <a:lnTo>
                  <a:pt x="45" y="11096"/>
                </a:lnTo>
                <a:lnTo>
                  <a:pt x="90" y="11318"/>
                </a:lnTo>
                <a:lnTo>
                  <a:pt x="135" y="11522"/>
                </a:lnTo>
                <a:lnTo>
                  <a:pt x="203" y="11707"/>
                </a:lnTo>
                <a:lnTo>
                  <a:pt x="259" y="11893"/>
                </a:lnTo>
                <a:lnTo>
                  <a:pt x="349" y="12059"/>
                </a:lnTo>
                <a:lnTo>
                  <a:pt x="507" y="12337"/>
                </a:lnTo>
                <a:lnTo>
                  <a:pt x="698" y="12597"/>
                </a:lnTo>
                <a:lnTo>
                  <a:pt x="910" y="12782"/>
                </a:lnTo>
                <a:lnTo>
                  <a:pt x="1124" y="12912"/>
                </a:lnTo>
                <a:lnTo>
                  <a:pt x="1361" y="13022"/>
                </a:lnTo>
                <a:lnTo>
                  <a:pt x="1574" y="13097"/>
                </a:lnTo>
                <a:lnTo>
                  <a:pt x="1822" y="13097"/>
                </a:lnTo>
                <a:lnTo>
                  <a:pt x="2036" y="13060"/>
                </a:lnTo>
                <a:lnTo>
                  <a:pt x="2227" y="12986"/>
                </a:lnTo>
                <a:lnTo>
                  <a:pt x="2396" y="12875"/>
                </a:lnTo>
                <a:lnTo>
                  <a:pt x="2553" y="12708"/>
                </a:lnTo>
                <a:lnTo>
                  <a:pt x="2654" y="12523"/>
                </a:lnTo>
                <a:lnTo>
                  <a:pt x="2766" y="12337"/>
                </a:lnTo>
                <a:lnTo>
                  <a:pt x="2890" y="12208"/>
                </a:lnTo>
                <a:lnTo>
                  <a:pt x="3047" y="12096"/>
                </a:lnTo>
                <a:lnTo>
                  <a:pt x="3193" y="12023"/>
                </a:lnTo>
                <a:lnTo>
                  <a:pt x="3542" y="12023"/>
                </a:lnTo>
                <a:lnTo>
                  <a:pt x="3688" y="12096"/>
                </a:lnTo>
                <a:lnTo>
                  <a:pt x="3868" y="12171"/>
                </a:lnTo>
                <a:lnTo>
                  <a:pt x="4037" y="12282"/>
                </a:lnTo>
                <a:lnTo>
                  <a:pt x="4195" y="12412"/>
                </a:lnTo>
                <a:lnTo>
                  <a:pt x="4318" y="12560"/>
                </a:lnTo>
                <a:lnTo>
                  <a:pt x="4453" y="12745"/>
                </a:lnTo>
                <a:lnTo>
                  <a:pt x="4531" y="12949"/>
                </a:lnTo>
                <a:lnTo>
                  <a:pt x="4621" y="13171"/>
                </a:lnTo>
                <a:lnTo>
                  <a:pt x="4666" y="13375"/>
                </a:lnTo>
                <a:lnTo>
                  <a:pt x="4689" y="13597"/>
                </a:lnTo>
                <a:lnTo>
                  <a:pt x="4666" y="14190"/>
                </a:lnTo>
                <a:lnTo>
                  <a:pt x="4621" y="14949"/>
                </a:lnTo>
                <a:lnTo>
                  <a:pt x="4576" y="15876"/>
                </a:lnTo>
                <a:lnTo>
                  <a:pt x="4554" y="16821"/>
                </a:lnTo>
                <a:lnTo>
                  <a:pt x="4531" y="17857"/>
                </a:lnTo>
                <a:lnTo>
                  <a:pt x="4531" y="18895"/>
                </a:lnTo>
                <a:lnTo>
                  <a:pt x="4554" y="19395"/>
                </a:lnTo>
                <a:lnTo>
                  <a:pt x="4576" y="19859"/>
                </a:lnTo>
                <a:lnTo>
                  <a:pt x="4621" y="20303"/>
                </a:lnTo>
                <a:lnTo>
                  <a:pt x="4689" y="20711"/>
                </a:lnTo>
                <a:lnTo>
                  <a:pt x="4812" y="20803"/>
                </a:lnTo>
                <a:lnTo>
                  <a:pt x="5004" y="20878"/>
                </a:lnTo>
                <a:lnTo>
                  <a:pt x="5229" y="20951"/>
                </a:lnTo>
                <a:lnTo>
                  <a:pt x="5442" y="20988"/>
                </a:lnTo>
                <a:lnTo>
                  <a:pt x="6005" y="20988"/>
                </a:lnTo>
                <a:lnTo>
                  <a:pt x="6600" y="20951"/>
                </a:lnTo>
                <a:lnTo>
                  <a:pt x="7275" y="20878"/>
                </a:lnTo>
                <a:lnTo>
                  <a:pt x="7961" y="20803"/>
                </a:lnTo>
                <a:lnTo>
                  <a:pt x="8658" y="20730"/>
                </a:lnTo>
                <a:lnTo>
                  <a:pt x="9322" y="20711"/>
                </a:lnTo>
                <a:close/>
              </a:path>
            </a:pathLst>
          </a:custGeom>
          <a:solidFill>
            <a:srgbClr val="CCCCFF"/>
          </a:solidFill>
          <a:ln w="254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 defTabSz="1219200">
              <a:defRPr sz="2200"/>
            </a:pPr>
          </a:p>
        </p:txBody>
      </p:sp>
      <p:sp>
        <p:nvSpPr>
          <p:cNvPr id="812" name="Shape 812"/>
          <p:cNvSpPr/>
          <p:nvPr>
            <p:ph type="title"/>
          </p:nvPr>
        </p:nvSpPr>
        <p:spPr>
          <a:xfrm>
            <a:off x="457199" y="438150"/>
            <a:ext cx="8229601" cy="857251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Mvx.Resolve&lt;T&gt;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1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2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10" grpId="3"/>
      <p:bldP build="whole" bldLvl="1" animBg="1" rev="0" advAuto="0" spid="808" grpId="2"/>
      <p:bldP build="whole" bldLvl="1" animBg="1" rev="0" advAuto="0" spid="809" grpId="4"/>
      <p:bldP build="whole" bldLvl="1" animBg="1" rev="0" advAuto="0" spid="811" grpId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Shape 81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Mvx.Resolve&lt;T&gt;</a:t>
            </a:r>
          </a:p>
        </p:txBody>
      </p:sp>
      <p:sp>
        <p:nvSpPr>
          <p:cNvPr id="815" name="Shape 81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0871" indent="-440871">
              <a:spcBef>
                <a:spcPts val="800"/>
              </a:spcBef>
              <a:defRPr sz="3600"/>
            </a:pPr>
            <a:r>
              <a:t>Resolve</a:t>
            </a:r>
          </a:p>
          <a:p>
            <a:pPr marL="440871" indent="-440871">
              <a:defRPr sz="3600"/>
            </a:pPr>
          </a:p>
          <a:p>
            <a:pPr marL="440871" indent="-440871">
              <a:spcBef>
                <a:spcPts val="800"/>
              </a:spcBef>
              <a:defRPr sz="3600"/>
            </a:pPr>
            <a:r>
              <a:t>CanResolve</a:t>
            </a:r>
          </a:p>
          <a:p>
            <a:pPr marL="440871" indent="-440871">
              <a:defRPr sz="3600"/>
            </a:pPr>
          </a:p>
          <a:p>
            <a:pPr marL="440871" indent="-440871">
              <a:spcBef>
                <a:spcPts val="800"/>
              </a:spcBef>
              <a:defRPr sz="3600"/>
            </a:pPr>
            <a:r>
              <a:t>TryResolve</a:t>
            </a:r>
          </a:p>
        </p:txBody>
      </p:sp>
      <p:pic>
        <p:nvPicPr>
          <p:cNvPr id="816" name="image5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65100" y="2564903"/>
            <a:ext cx="4791076" cy="552451"/>
          </a:xfrm>
          <a:prstGeom prst="rect">
            <a:avLst/>
          </a:prstGeom>
          <a:ln w="12700">
            <a:miter lim="400000"/>
          </a:ln>
        </p:spPr>
      </p:pic>
      <p:pic>
        <p:nvPicPr>
          <p:cNvPr id="817" name="image5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52710" y="4653136"/>
            <a:ext cx="6143626" cy="447676"/>
          </a:xfrm>
          <a:prstGeom prst="rect">
            <a:avLst/>
          </a:prstGeom>
          <a:ln w="12700">
            <a:miter lim="400000"/>
          </a:ln>
        </p:spPr>
      </p:pic>
      <p:pic>
        <p:nvPicPr>
          <p:cNvPr id="818" name="image6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03647" y="3648447"/>
            <a:ext cx="4781551" cy="4286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8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8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500"/>
                                        <p:tgtEl>
                                          <p:spTgt spid="8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4" dur="500"/>
                                        <p:tgtEl>
                                          <p:spTgt spid="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8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8" dur="500"/>
                                        <p:tgtEl>
                                          <p:spTgt spid="8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8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3" dur="500"/>
                                        <p:tgtEl>
                                          <p:spTgt spid="8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500"/>
                                        <p:tgtEl>
                                          <p:spTgt spid="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8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1" dur="500"/>
                                        <p:tgtEl>
                                          <p:spTgt spid="8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8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6" dur="500"/>
                                        <p:tgtEl>
                                          <p:spTgt spid="8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0" dur="500"/>
                                        <p:tgtEl>
                                          <p:spTgt spid="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16" grpId="2"/>
      <p:bldP build="whole" bldLvl="1" animBg="1" rev="0" advAuto="0" spid="818" grpId="3"/>
      <p:bldP build="whole" bldLvl="1" animBg="1" rev="0" advAuto="0" spid="817" grpId="4"/>
      <p:bldP build="p" bldLvl="1" animBg="1" rev="0" advAuto="0" spid="815" grpId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Shape 8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Mvx Construction</a:t>
            </a:r>
          </a:p>
        </p:txBody>
      </p:sp>
      <p:sp>
        <p:nvSpPr>
          <p:cNvPr id="821" name="Shape 8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5923" indent="-365923" defTabSz="1011936">
              <a:spcBef>
                <a:spcPts val="700"/>
              </a:spcBef>
              <a:defRPr sz="2988"/>
            </a:pPr>
            <a:r>
              <a:t>Constructor resolution</a:t>
            </a:r>
          </a:p>
          <a:p>
            <a:pPr marL="365923" indent="-365923" defTabSz="1011936">
              <a:spcBef>
                <a:spcPts val="800"/>
              </a:spcBef>
              <a:defRPr sz="2988"/>
            </a:pPr>
          </a:p>
          <a:p>
            <a:pPr marL="365923" indent="-365923" defTabSz="1011936">
              <a:spcBef>
                <a:spcPts val="800"/>
              </a:spcBef>
              <a:defRPr sz="2988"/>
            </a:pPr>
          </a:p>
          <a:p>
            <a:pPr marL="365923" indent="-365923" defTabSz="1011936">
              <a:spcBef>
                <a:spcPts val="800"/>
              </a:spcBef>
              <a:defRPr sz="2988"/>
            </a:pPr>
          </a:p>
          <a:p>
            <a:pPr marL="365923" indent="-365923" defTabSz="1011936">
              <a:spcBef>
                <a:spcPts val="800"/>
              </a:spcBef>
              <a:defRPr sz="2988"/>
            </a:pPr>
          </a:p>
          <a:p>
            <a:pPr marL="365923" indent="-365923" defTabSz="1011936">
              <a:spcBef>
                <a:spcPts val="700"/>
              </a:spcBef>
              <a:defRPr sz="2988"/>
            </a:pPr>
            <a:r>
              <a:t>IoCConstruct</a:t>
            </a:r>
          </a:p>
        </p:txBody>
      </p:sp>
      <p:pic>
        <p:nvPicPr>
          <p:cNvPr id="822" name="image6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91679" y="2533252"/>
            <a:ext cx="5133976" cy="2047876"/>
          </a:xfrm>
          <a:prstGeom prst="rect">
            <a:avLst/>
          </a:prstGeom>
          <a:ln w="12700">
            <a:miter lim="400000"/>
          </a:ln>
        </p:spPr>
      </p:pic>
      <p:pic>
        <p:nvPicPr>
          <p:cNvPr id="823" name="image6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24024" y="5313783"/>
            <a:ext cx="5695952" cy="5619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8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500"/>
                                        <p:tgtEl>
                                          <p:spTgt spid="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4" dur="500"/>
                                        <p:tgtEl>
                                          <p:spTgt spid="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8" dur="500"/>
                                        <p:tgtEl>
                                          <p:spTgt spid="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8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500"/>
                                        <p:tgtEl>
                                          <p:spTgt spid="8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8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6" dur="500"/>
                                        <p:tgtEl>
                                          <p:spTgt spid="8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8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500"/>
                                        <p:tgtEl>
                                          <p:spTgt spid="8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8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500"/>
                                        <p:tgtEl>
                                          <p:spTgt spid="8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9" dur="500"/>
                                        <p:tgtEl>
                                          <p:spTgt spid="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821" grpId="1"/>
      <p:bldP build="whole" bldLvl="1" animBg="1" rev="0" advAuto="0" spid="822" grpId="2"/>
      <p:bldP build="whole" bldLvl="1" animBg="1" rev="0" advAuto="0" spid="823" grpId="3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defRPr sz="2900"/>
            </a:pPr>
            <a:r>
              <a:t>You already have:</a:t>
            </a:r>
          </a:p>
          <a:p>
            <a:pPr lvl="1" marL="742950" indent="-285750">
              <a:lnSpc>
                <a:spcPct val="80000"/>
              </a:lnSpc>
              <a:spcBef>
                <a:spcPts val="600"/>
              </a:spcBef>
              <a:defRPr sz="2500"/>
            </a:pPr>
            <a:r>
              <a:t>skills</a:t>
            </a:r>
          </a:p>
          <a:p>
            <a:pPr lvl="1" marL="742950" indent="-285750">
              <a:lnSpc>
                <a:spcPct val="80000"/>
              </a:lnSpc>
              <a:spcBef>
                <a:spcPts val="600"/>
              </a:spcBef>
              <a:defRPr sz="2500"/>
            </a:pPr>
            <a:r>
              <a:t>tools</a:t>
            </a:r>
          </a:p>
          <a:p>
            <a:pPr lvl="1" marL="742950" indent="-285750">
              <a:lnSpc>
                <a:spcPct val="80000"/>
              </a:lnSpc>
              <a:spcBef>
                <a:spcPts val="600"/>
              </a:spcBef>
              <a:defRPr sz="2500"/>
            </a:pPr>
            <a:r>
              <a:t>code</a:t>
            </a:r>
          </a:p>
          <a:p>
            <a:pPr lvl="1" marL="742950" indent="-285750">
              <a:lnSpc>
                <a:spcPct val="80000"/>
              </a:lnSpc>
              <a:spcBef>
                <a:spcPts val="600"/>
              </a:spcBef>
              <a:defRPr sz="2500"/>
            </a:pPr>
            <a:r>
              <a:t>Framework</a:t>
            </a:r>
          </a:p>
          <a:p>
            <a:pPr marL="295603" indent="-295603">
              <a:lnSpc>
                <a:spcPct val="80000"/>
              </a:lnSpc>
              <a:spcBef>
                <a:spcPts val="600"/>
              </a:spcBef>
              <a:defRPr sz="2900"/>
            </a:pPr>
            <a:r>
              <a:rPr sz="2500"/>
              <a:t>Multi purpose language (unlike objective-C / swift) </a:t>
            </a:r>
            <a:endParaRPr sz="2500"/>
          </a:p>
          <a:p>
            <a:pPr>
              <a:lnSpc>
                <a:spcPct val="80000"/>
              </a:lnSpc>
              <a:spcBef>
                <a:spcPts val="600"/>
              </a:spcBef>
              <a:defRPr sz="2900"/>
            </a:pPr>
            <a:endParaRPr sz="2500"/>
          </a:p>
          <a:p>
            <a:pPr>
              <a:lnSpc>
                <a:spcPct val="80000"/>
              </a:lnSpc>
              <a:spcBef>
                <a:spcPts val="600"/>
              </a:spcBef>
              <a:defRPr sz="2900"/>
            </a:pPr>
            <a:endParaRPr sz="2500"/>
          </a:p>
          <a:p>
            <a:pPr>
              <a:lnSpc>
                <a:spcPct val="80000"/>
              </a:lnSpc>
              <a:spcBef>
                <a:spcPts val="600"/>
              </a:spcBef>
              <a:defRPr sz="2900"/>
            </a:pPr>
            <a:r>
              <a:t>Generics, Linq, Async and the future…</a:t>
            </a:r>
          </a:p>
        </p:txBody>
      </p:sp>
      <p:sp>
        <p:nvSpPr>
          <p:cNvPr id="170" name="Shape 170"/>
          <p:cNvSpPr/>
          <p:nvPr/>
        </p:nvSpPr>
        <p:spPr>
          <a:xfrm>
            <a:off x="-1" y="-1"/>
            <a:ext cx="9144001" cy="601624"/>
          </a:xfrm>
          <a:prstGeom prst="rect">
            <a:avLst/>
          </a:prstGeom>
          <a:solidFill>
            <a:srgbClr val="0F253F">
              <a:alpha val="8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457200"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Why C#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5353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Shape 825"/>
          <p:cNvSpPr/>
          <p:nvPr/>
        </p:nvSpPr>
        <p:spPr>
          <a:xfrm>
            <a:off x="0" y="3128188"/>
            <a:ext cx="9144000" cy="1223924"/>
          </a:xfrm>
          <a:prstGeom prst="rect">
            <a:avLst/>
          </a:prstGeom>
          <a:solidFill>
            <a:srgbClr val="0F253F">
              <a:alpha val="8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 defTabSz="457200">
              <a:defRPr sz="4000">
                <a:solidFill>
                  <a:srgbClr val="FFFFFF"/>
                </a:solidFill>
              </a:defRPr>
            </a:pPr>
            <a:r>
              <a:t>DEMO</a:t>
            </a:r>
          </a:p>
          <a:p>
            <a:pPr algn="ctr" defTabSz="457200">
              <a:defRPr sz="4000">
                <a:solidFill>
                  <a:srgbClr val="FFFFFF"/>
                </a:solidFill>
              </a:defRPr>
            </a:pPr>
            <a:r>
              <a:t>(Alert)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body" idx="1"/>
          </p:nvPr>
        </p:nvSpPr>
        <p:spPr>
          <a:xfrm>
            <a:off x="457200" y="1073895"/>
            <a:ext cx="8229601" cy="5203280"/>
          </a:xfrm>
          <a:prstGeom prst="rect">
            <a:avLst/>
          </a:prstGeom>
        </p:spPr>
        <p:txBody>
          <a:bodyPr/>
          <a:lstStyle/>
          <a:p>
            <a:pPr marL="450056" indent="-450056">
              <a:defRPr sz="3200"/>
            </a:pPr>
            <a:r>
              <a:t>Xamarin is only part of the solution</a:t>
            </a:r>
          </a:p>
          <a:p>
            <a:pPr lvl="1" marL="907256" indent="-450056">
              <a:buChar char="•"/>
              <a:defRPr sz="3200"/>
            </a:pPr>
            <a:r>
              <a:t>Learn: Windows Phone</a:t>
            </a:r>
          </a:p>
          <a:p>
            <a:pPr lvl="1" marL="907256" indent="-450056">
              <a:buChar char="•"/>
              <a:defRPr sz="3200"/>
            </a:pPr>
            <a:r>
              <a:t>Learn: </a:t>
            </a:r>
            <a:r>
              <a:t>Android</a:t>
            </a:r>
          </a:p>
          <a:p>
            <a:pPr lvl="1" marL="907256" indent="-450056">
              <a:buChar char="•"/>
              <a:defRPr sz="3200"/>
            </a:pPr>
            <a:r>
              <a:t>Learn: </a:t>
            </a:r>
            <a:r>
              <a:t>iOS</a:t>
            </a:r>
          </a:p>
          <a:p>
            <a:pPr marL="0" indent="0">
              <a:buSzTx/>
              <a:buNone/>
              <a:defRPr sz="3200"/>
            </a:pPr>
          </a:p>
          <a:p>
            <a:pPr marL="0" indent="0">
              <a:buSzTx/>
              <a:buNone/>
              <a:defRPr sz="3200"/>
            </a:pPr>
            <a:r>
              <a:t>General advice:</a:t>
            </a:r>
          </a:p>
          <a:p>
            <a:pPr marL="0" indent="0">
              <a:buSzTx/>
              <a:buNone/>
              <a:defRPr sz="3200"/>
            </a:pPr>
            <a:r>
              <a:t>You do have to learn the platform lifecycles and know the frameworks!</a:t>
            </a:r>
          </a:p>
        </p:txBody>
      </p:sp>
      <p:sp>
        <p:nvSpPr>
          <p:cNvPr id="173" name="Shape 173"/>
          <p:cNvSpPr/>
          <p:nvPr/>
        </p:nvSpPr>
        <p:spPr>
          <a:xfrm>
            <a:off x="-1" y="-1"/>
            <a:ext cx="9144001" cy="601624"/>
          </a:xfrm>
          <a:prstGeom prst="rect">
            <a:avLst/>
          </a:prstGeom>
          <a:solidFill>
            <a:srgbClr val="0F253F">
              <a:alpha val="8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457200"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What xamarin is not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7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500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3" dur="500"/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500"/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" dur="500"/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3" dur="500"/>
                                        <p:tgtEl>
                                          <p:spTgt spid="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500"/>
                                        <p:tgtEl>
                                          <p:spTgt spid="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1" dur="500"/>
                                        <p:tgtEl>
                                          <p:spTgt spid="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7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Screenshot 2016-08-08 07.50.49.png"/>
          <p:cNvPicPr>
            <a:picLocks noChangeAspect="1"/>
          </p:cNvPicPr>
          <p:nvPr/>
        </p:nvPicPr>
        <p:blipFill>
          <a:blip r:embed="rId2">
            <a:extLst/>
          </a:blip>
          <a:srcRect l="0" t="23271" r="0" b="6867"/>
          <a:stretch>
            <a:fillRect/>
          </a:stretch>
        </p:blipFill>
        <p:spPr>
          <a:xfrm>
            <a:off x="-71636" y="979030"/>
            <a:ext cx="9143831" cy="5647629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Shape 176"/>
          <p:cNvSpPr/>
          <p:nvPr/>
        </p:nvSpPr>
        <p:spPr>
          <a:xfrm>
            <a:off x="-1" y="-1"/>
            <a:ext cx="9144001" cy="601624"/>
          </a:xfrm>
          <a:prstGeom prst="rect">
            <a:avLst/>
          </a:prstGeom>
          <a:solidFill>
            <a:srgbClr val="0F253F">
              <a:alpha val="8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457200"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Under the hood: Xamarin bindings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79" name="Screenshot 2016-08-07 23.17.2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6411" y="1033956"/>
            <a:ext cx="8866961" cy="5475555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Shape 180"/>
          <p:cNvSpPr/>
          <p:nvPr/>
        </p:nvSpPr>
        <p:spPr>
          <a:xfrm>
            <a:off x="-1" y="-1"/>
            <a:ext cx="9144001" cy="601624"/>
          </a:xfrm>
          <a:prstGeom prst="rect">
            <a:avLst/>
          </a:prstGeom>
          <a:solidFill>
            <a:srgbClr val="0F253F">
              <a:alpha val="8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457200"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Pricing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