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50239" y="1512147"/>
            <a:ext cx="11704322" cy="1219201"/>
          </a:xfrm>
          <a:prstGeom prst="rect">
            <a:avLst/>
          </a:prstGeom>
        </p:spPr>
        <p:txBody>
          <a:bodyPr lIns="65023" tIns="65023" rIns="65023" bIns="65023"/>
          <a:lstStyle>
            <a:lvl1pPr defTabSz="1733973">
              <a:defRPr sz="8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42937" indent="-642937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marL="1069521" indent="-612321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2pPr>
            <a:lvl3pPr marL="1485900" indent="-571500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3pPr>
            <a:lvl4pPr marL="2057400" indent="-685800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4pPr>
            <a:lvl5pPr marL="2514600" indent="-685800" defTabSz="1733973">
              <a:spcBef>
                <a:spcPts val="1400"/>
              </a:spcBef>
              <a:buSzPct val="100000"/>
              <a:buFont typeface="Arial"/>
              <a:buChar char="»"/>
              <a:defRPr sz="6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28591" y="7982049"/>
            <a:ext cx="425969" cy="423984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733973"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650239" y="1512147"/>
            <a:ext cx="11704322" cy="1219201"/>
          </a:xfrm>
          <a:prstGeom prst="rect">
            <a:avLst/>
          </a:prstGeom>
        </p:spPr>
        <p:txBody>
          <a:bodyPr lIns="65023" tIns="65023" rIns="65023" bIns="65023"/>
          <a:lstStyle>
            <a:lvl1pPr defTabSz="1733973">
              <a:defRPr sz="8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42937" indent="-642937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marL="1069521" indent="-612321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2pPr>
            <a:lvl3pPr marL="1485900" indent="-571500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3pPr>
            <a:lvl4pPr marL="2057400" indent="-685800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4pPr>
            <a:lvl5pPr marL="2514600" indent="-685800" defTabSz="1733973">
              <a:spcBef>
                <a:spcPts val="1400"/>
              </a:spcBef>
              <a:buSzPct val="100000"/>
              <a:buFont typeface="Arial"/>
              <a:buChar char="»"/>
              <a:defRPr sz="6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11928591" y="7982049"/>
            <a:ext cx="425969" cy="423984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733973"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975359" y="3491653"/>
            <a:ext cx="11054082" cy="1568028"/>
          </a:xfrm>
          <a:prstGeom prst="rect">
            <a:avLst/>
          </a:prstGeom>
        </p:spPr>
        <p:txBody>
          <a:bodyPr lIns="65023" tIns="65023" rIns="65023" bIns="65023"/>
          <a:lstStyle>
            <a:lvl1pPr defTabSz="1733973">
              <a:defRPr sz="8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1950719" y="5364479"/>
            <a:ext cx="9103361" cy="1869441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11928591" y="7982049"/>
            <a:ext cx="425969" cy="423984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733973"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650239" y="1512147"/>
            <a:ext cx="11704322" cy="1219201"/>
          </a:xfrm>
          <a:prstGeom prst="rect">
            <a:avLst/>
          </a:prstGeom>
        </p:spPr>
        <p:txBody>
          <a:bodyPr lIns="65023" tIns="65023" rIns="65023" bIns="65023"/>
          <a:lstStyle>
            <a:lvl1pPr defTabSz="1733973">
              <a:defRPr sz="8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42937" indent="-642937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marL="1069521" indent="-612321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2pPr>
            <a:lvl3pPr marL="1485900" indent="-571500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3pPr>
            <a:lvl4pPr marL="2057400" indent="-685800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4pPr>
            <a:lvl5pPr marL="2514600" indent="-685800" defTabSz="1733973">
              <a:spcBef>
                <a:spcPts val="1400"/>
              </a:spcBef>
              <a:buSzPct val="100000"/>
              <a:buFont typeface="Arial"/>
              <a:buChar char="»"/>
              <a:defRPr sz="6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11928591" y="7982049"/>
            <a:ext cx="425969" cy="423984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733973"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12005833" y="9130186"/>
            <a:ext cx="348727" cy="339202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plugin?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/>
          <a:lstStyle/>
          <a:p>
            <a:pPr marL="491647" indent="-491647" defTabSz="1335159">
              <a:lnSpc>
                <a:spcPct val="90000"/>
              </a:lnSpc>
              <a:spcBef>
                <a:spcPts val="1000"/>
              </a:spcBef>
              <a:defRPr sz="4158"/>
            </a:pPr>
            <a:r>
              <a:t>Plugins are just a layer on top of IoC</a:t>
            </a:r>
          </a:p>
          <a:p>
            <a:pPr marL="491647" indent="-491647" defTabSz="1335159">
              <a:lnSpc>
                <a:spcPct val="90000"/>
              </a:lnSpc>
              <a:spcBef>
                <a:spcPts val="1000"/>
              </a:spcBef>
              <a:defRPr sz="4158"/>
            </a:pPr>
            <a:r>
              <a:t>Each Plugin has:</a:t>
            </a:r>
          </a:p>
          <a:p>
            <a:pPr lvl="1" marL="756894" indent="-404850" defTabSz="1335159">
              <a:lnSpc>
                <a:spcPct val="90000"/>
              </a:lnSpc>
              <a:spcBef>
                <a:spcPts val="800"/>
              </a:spcBef>
              <a:defRPr sz="3541"/>
            </a:pPr>
            <a:r>
              <a:t>A Portable Core</a:t>
            </a:r>
          </a:p>
          <a:p>
            <a:pPr lvl="2" marL="1024127" indent="-320039" defTabSz="1335159">
              <a:lnSpc>
                <a:spcPct val="90000"/>
              </a:lnSpc>
              <a:spcBef>
                <a:spcPts val="700"/>
              </a:spcBef>
              <a:defRPr sz="3080"/>
            </a:pPr>
            <a:r>
              <a:t>Includes the interface definition</a:t>
            </a:r>
          </a:p>
          <a:p>
            <a:pPr lvl="2" marL="1024127" indent="-320039" defTabSz="1335159">
              <a:lnSpc>
                <a:spcPct val="90000"/>
              </a:lnSpc>
              <a:spcBef>
                <a:spcPts val="700"/>
              </a:spcBef>
              <a:defRPr sz="3080"/>
            </a:pPr>
            <a:r>
              <a:t>Has PluginLoader.Instance entry point</a:t>
            </a:r>
          </a:p>
          <a:p>
            <a:pPr lvl="1" marL="756894" indent="-404850" defTabSz="1335159">
              <a:lnSpc>
                <a:spcPct val="90000"/>
              </a:lnSpc>
              <a:spcBef>
                <a:spcPts val="800"/>
              </a:spcBef>
              <a:defRPr sz="3541"/>
            </a:pPr>
            <a:r>
              <a:t>(optional) Platform extensions</a:t>
            </a:r>
          </a:p>
          <a:p>
            <a:pPr lvl="2" marL="1024127" indent="-320039" defTabSz="1335159">
              <a:lnSpc>
                <a:spcPct val="90000"/>
              </a:lnSpc>
              <a:spcBef>
                <a:spcPts val="700"/>
              </a:spcBef>
              <a:defRPr sz="3080"/>
            </a:pPr>
            <a:r>
              <a:t>Extensions identified by naming conventions</a:t>
            </a:r>
          </a:p>
          <a:p>
            <a:pPr lvl="2" marL="1024127" indent="-320039" defTabSz="1335159">
              <a:lnSpc>
                <a:spcPct val="90000"/>
              </a:lnSpc>
              <a:spcBef>
                <a:spcPts val="700"/>
              </a:spcBef>
              <a:defRPr sz="3080"/>
            </a:pPr>
            <a:r>
              <a:t>Each has a Plugin entry point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Vibrate plugin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Core - PCL:</a:t>
            </a:r>
          </a:p>
        </p:txBody>
      </p:sp>
      <p:pic>
        <p:nvPicPr>
          <p:cNvPr id="16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653" y="4220207"/>
            <a:ext cx="2533228" cy="1693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8640" y="5047052"/>
            <a:ext cx="6962988" cy="2370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9634" y="3413759"/>
            <a:ext cx="2858347" cy="97536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 flipV="1">
            <a:off x="3327647" y="3901440"/>
            <a:ext cx="1740994" cy="1385006"/>
          </a:xfrm>
          <a:prstGeom prst="line">
            <a:avLst/>
          </a:prstGeom>
          <a:ln w="38100">
            <a:solidFill>
              <a:srgbClr val="4A7EBB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733973">
              <a:defRPr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Shape 173"/>
          <p:cNvSpPr/>
          <p:nvPr/>
        </p:nvSpPr>
        <p:spPr>
          <a:xfrm flipV="1">
            <a:off x="3737292" y="5491268"/>
            <a:ext cx="1331349" cy="307235"/>
          </a:xfrm>
          <a:prstGeom prst="line">
            <a:avLst/>
          </a:prstGeom>
          <a:ln w="38100">
            <a:solidFill>
              <a:srgbClr val="4A7EBB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733973">
              <a:defRPr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5"/>
      <p:bldP build="whole" bldLvl="1" animBg="1" rev="0" advAuto="0" spid="171" grpId="4"/>
      <p:bldP build="whole" bldLvl="1" animBg="1" rev="0" advAuto="0" spid="170" grpId="6"/>
      <p:bldP build="whole" bldLvl="1" animBg="1" rev="0" advAuto="0" spid="169" grpId="2"/>
      <p:bldP build="p" bldLvl="1" animBg="1" rev="0" advAuto="0" spid="168" grpId="1"/>
      <p:bldP build="whole" bldLvl="1" animBg="1" rev="0" advAuto="0" spid="17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Vibrate plugin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e.g. Droid Adaption:</a:t>
            </a:r>
          </a:p>
        </p:txBody>
      </p:sp>
      <p:pic>
        <p:nvPicPr>
          <p:cNvPr id="17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682" y="4979211"/>
            <a:ext cx="3386668" cy="1977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2642" y="6632398"/>
            <a:ext cx="62992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62642" y="3845065"/>
            <a:ext cx="7911254" cy="246549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 flipV="1">
            <a:off x="3327647" y="4057508"/>
            <a:ext cx="1034996" cy="2253052"/>
          </a:xfrm>
          <a:prstGeom prst="line">
            <a:avLst/>
          </a:prstGeom>
          <a:ln w="38100">
            <a:solidFill>
              <a:srgbClr val="4A7EBB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733973">
              <a:defRPr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Shape 181"/>
          <p:cNvSpPr/>
          <p:nvPr/>
        </p:nvSpPr>
        <p:spPr>
          <a:xfrm flipV="1">
            <a:off x="2918001" y="6720205"/>
            <a:ext cx="1444642" cy="102412"/>
          </a:xfrm>
          <a:prstGeom prst="line">
            <a:avLst/>
          </a:prstGeom>
          <a:ln w="38100">
            <a:solidFill>
              <a:srgbClr val="4A7EBB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733973">
              <a:defRPr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6"/>
      <p:bldP build="whole" bldLvl="1" animBg="1" rev="0" advAuto="0" spid="180" grpId="3"/>
      <p:bldP build="whole" bldLvl="1" animBg="1" rev="0" advAuto="0" spid="177" grpId="2"/>
      <p:bldP build="p" bldLvl="1" animBg="1" rev="0" advAuto="0" spid="176" grpId="1"/>
      <p:bldP build="whole" bldLvl="1" animBg="1" rev="0" advAuto="0" spid="181" grpId="5"/>
      <p:bldP build="whole" bldLvl="1" animBg="1" rev="0" advAuto="0" spid="179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Plugins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/>
          <a:lstStyle/>
          <a:p>
            <a:pPr marL="565784" indent="-565784" defTabSz="1525896">
              <a:spcBef>
                <a:spcPts val="1200"/>
              </a:spcBef>
              <a:defRPr sz="5280"/>
            </a:pPr>
            <a:r>
              <a:t>Plugins are just a wrapper around IoC</a:t>
            </a:r>
          </a:p>
          <a:p>
            <a:pPr marL="565784" indent="-565784" defTabSz="1525896">
              <a:spcBef>
                <a:spcPts val="1200"/>
              </a:spcBef>
              <a:defRPr sz="5280"/>
            </a:pPr>
            <a:r>
              <a:t>NuGet makes them very easy</a:t>
            </a:r>
          </a:p>
          <a:p>
            <a:pPr marL="565784" indent="-565784" defTabSz="1525896">
              <a:spcBef>
                <a:spcPts val="1200"/>
              </a:spcBef>
              <a:defRPr sz="5280"/>
            </a:pPr>
            <a:r>
              <a:t>NuGet also allows inter-Plugin dependencies</a:t>
            </a:r>
          </a:p>
          <a:p>
            <a:pPr marL="565784" indent="-565784" defTabSz="1525896">
              <a:spcBef>
                <a:spcPts val="1200"/>
              </a:spcBef>
              <a:defRPr sz="5280"/>
            </a:pPr>
            <a:r>
              <a:t>You can have many interfaces in 1 Plugin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