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60" r:id="rId3"/>
    <p:sldId id="286" r:id="rId4"/>
    <p:sldId id="259" r:id="rId5"/>
    <p:sldId id="261" r:id="rId6"/>
    <p:sldId id="279" r:id="rId7"/>
    <p:sldId id="262" r:id="rId8"/>
    <p:sldId id="280" r:id="rId9"/>
    <p:sldId id="267" r:id="rId10"/>
    <p:sldId id="266" r:id="rId11"/>
    <p:sldId id="276" r:id="rId12"/>
    <p:sldId id="268" r:id="rId13"/>
    <p:sldId id="277" r:id="rId14"/>
    <p:sldId id="288" r:id="rId15"/>
    <p:sldId id="278" r:id="rId16"/>
    <p:sldId id="285" r:id="rId17"/>
    <p:sldId id="273" r:id="rId18"/>
    <p:sldId id="269" r:id="rId19"/>
    <p:sldId id="284" r:id="rId20"/>
    <p:sldId id="275" r:id="rId21"/>
    <p:sldId id="270" r:id="rId22"/>
    <p:sldId id="281" r:id="rId23"/>
    <p:sldId id="282" r:id="rId24"/>
    <p:sldId id="287"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06" autoAdjust="0"/>
    <p:restoredTop sz="94660"/>
  </p:normalViewPr>
  <p:slideViewPr>
    <p:cSldViewPr snapToGrid="0">
      <p:cViewPr varScale="1">
        <p:scale>
          <a:sx n="82" d="100"/>
          <a:sy n="82"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3254937-5B5E-46B7-B16C-8CE47E11A0AA}"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FD14F5B1-D336-4809-B372-9AA54D81BFA9}" type="slidenum">
              <a:rPr lang="en-US" smtClean="0"/>
              <a:t>‹#›</a:t>
            </a:fld>
            <a:endParaRPr lang="en-US"/>
          </a:p>
        </p:txBody>
      </p:sp>
    </p:spTree>
    <p:extLst>
      <p:ext uri="{BB962C8B-B14F-4D97-AF65-F5344CB8AC3E}">
        <p14:creationId xmlns:p14="http://schemas.microsoft.com/office/powerpoint/2010/main" val="474444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254937-5B5E-46B7-B16C-8CE47E11A0AA}" type="datetimeFigureOut">
              <a:rPr lang="en-US" smtClean="0"/>
              <a:t>9/29/2022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FD14F5B1-D336-4809-B372-9AA54D81BFA9}" type="slidenum">
              <a:rPr lang="en-US" smtClean="0"/>
              <a:t>‹#›</a:t>
            </a:fld>
            <a:endParaRPr lang="en-US"/>
          </a:p>
        </p:txBody>
      </p:sp>
    </p:spTree>
    <p:extLst>
      <p:ext uri="{BB962C8B-B14F-4D97-AF65-F5344CB8AC3E}">
        <p14:creationId xmlns:p14="http://schemas.microsoft.com/office/powerpoint/2010/main" val="1068828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254937-5B5E-46B7-B16C-8CE47E11A0AA}" type="datetimeFigureOut">
              <a:rPr lang="en-US" smtClean="0"/>
              <a:t>9/29/2022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FD14F5B1-D336-4809-B372-9AA54D81BFA9}" type="slidenum">
              <a:rPr lang="en-US" smtClean="0"/>
              <a:t>‹#›</a:t>
            </a:fld>
            <a:endParaRPr lang="en-US"/>
          </a:p>
        </p:txBody>
      </p:sp>
    </p:spTree>
    <p:extLst>
      <p:ext uri="{BB962C8B-B14F-4D97-AF65-F5344CB8AC3E}">
        <p14:creationId xmlns:p14="http://schemas.microsoft.com/office/powerpoint/2010/main" val="8019395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254937-5B5E-46B7-B16C-8CE47E11A0AA}" type="datetimeFigureOut">
              <a:rPr lang="en-US" smtClean="0"/>
              <a:t>9/29/2022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FD14F5B1-D336-4809-B372-9AA54D81BFA9}"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1854922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254937-5B5E-46B7-B16C-8CE47E11A0AA}" type="datetimeFigureOut">
              <a:rPr lang="en-US" smtClean="0"/>
              <a:t>9/29/2022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FD14F5B1-D336-4809-B372-9AA54D81BFA9}" type="slidenum">
              <a:rPr lang="en-US" smtClean="0"/>
              <a:t>‹#›</a:t>
            </a:fld>
            <a:endParaRPr lang="en-US"/>
          </a:p>
        </p:txBody>
      </p:sp>
    </p:spTree>
    <p:extLst>
      <p:ext uri="{BB962C8B-B14F-4D97-AF65-F5344CB8AC3E}">
        <p14:creationId xmlns:p14="http://schemas.microsoft.com/office/powerpoint/2010/main" val="23192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3254937-5B5E-46B7-B16C-8CE47E11A0AA}" type="datetimeFigureOut">
              <a:rPr lang="en-US" smtClean="0"/>
              <a:t>9/29/2022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14F5B1-D336-4809-B372-9AA54D81BFA9}" type="slidenum">
              <a:rPr lang="en-US" smtClean="0"/>
              <a:t>‹#›</a:t>
            </a:fld>
            <a:endParaRPr lang="en-US"/>
          </a:p>
        </p:txBody>
      </p:sp>
    </p:spTree>
    <p:extLst>
      <p:ext uri="{BB962C8B-B14F-4D97-AF65-F5344CB8AC3E}">
        <p14:creationId xmlns:p14="http://schemas.microsoft.com/office/powerpoint/2010/main" val="31239093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3254937-5B5E-46B7-B16C-8CE47E11A0AA}" type="datetimeFigureOut">
              <a:rPr lang="en-US" smtClean="0"/>
              <a:t>9/29/2022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14F5B1-D336-4809-B372-9AA54D81BFA9}" type="slidenum">
              <a:rPr lang="en-US" smtClean="0"/>
              <a:t>‹#›</a:t>
            </a:fld>
            <a:endParaRPr lang="en-US"/>
          </a:p>
        </p:txBody>
      </p:sp>
    </p:spTree>
    <p:extLst>
      <p:ext uri="{BB962C8B-B14F-4D97-AF65-F5344CB8AC3E}">
        <p14:creationId xmlns:p14="http://schemas.microsoft.com/office/powerpoint/2010/main" val="34507566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254937-5B5E-46B7-B16C-8CE47E11A0AA}"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14F5B1-D336-4809-B372-9AA54D81BFA9}" type="slidenum">
              <a:rPr lang="en-US" smtClean="0"/>
              <a:t>‹#›</a:t>
            </a:fld>
            <a:endParaRPr lang="en-US"/>
          </a:p>
        </p:txBody>
      </p:sp>
    </p:spTree>
    <p:extLst>
      <p:ext uri="{BB962C8B-B14F-4D97-AF65-F5344CB8AC3E}">
        <p14:creationId xmlns:p14="http://schemas.microsoft.com/office/powerpoint/2010/main" val="34801040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43254937-5B5E-46B7-B16C-8CE47E11A0AA}" type="datetimeFigureOut">
              <a:rPr lang="en-US" smtClean="0"/>
              <a:t>9/29/2022</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FD14F5B1-D336-4809-B372-9AA54D81BFA9}" type="slidenum">
              <a:rPr lang="en-US" smtClean="0"/>
              <a:t>‹#›</a:t>
            </a:fld>
            <a:endParaRPr lang="en-US"/>
          </a:p>
        </p:txBody>
      </p:sp>
    </p:spTree>
    <p:extLst>
      <p:ext uri="{BB962C8B-B14F-4D97-AF65-F5344CB8AC3E}">
        <p14:creationId xmlns:p14="http://schemas.microsoft.com/office/powerpoint/2010/main" val="3039373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254937-5B5E-46B7-B16C-8CE47E11A0AA}"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14F5B1-D336-4809-B372-9AA54D81BFA9}" type="slidenum">
              <a:rPr lang="en-US" smtClean="0"/>
              <a:t>‹#›</a:t>
            </a:fld>
            <a:endParaRPr lang="en-US"/>
          </a:p>
        </p:txBody>
      </p:sp>
    </p:spTree>
    <p:extLst>
      <p:ext uri="{BB962C8B-B14F-4D97-AF65-F5344CB8AC3E}">
        <p14:creationId xmlns:p14="http://schemas.microsoft.com/office/powerpoint/2010/main" val="3206231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254937-5B5E-46B7-B16C-8CE47E11A0AA}"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FD14F5B1-D336-4809-B372-9AA54D81BFA9}" type="slidenum">
              <a:rPr lang="en-US" smtClean="0"/>
              <a:t>‹#›</a:t>
            </a:fld>
            <a:endParaRPr lang="en-US"/>
          </a:p>
        </p:txBody>
      </p:sp>
    </p:spTree>
    <p:extLst>
      <p:ext uri="{BB962C8B-B14F-4D97-AF65-F5344CB8AC3E}">
        <p14:creationId xmlns:p14="http://schemas.microsoft.com/office/powerpoint/2010/main" val="1604578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3254937-5B5E-46B7-B16C-8CE47E11A0AA}" type="datetimeFigureOut">
              <a:rPr lang="en-US" smtClean="0"/>
              <a:t>9/29/2022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14F5B1-D336-4809-B372-9AA54D81BFA9}" type="slidenum">
              <a:rPr lang="en-US" smtClean="0"/>
              <a:t>‹#›</a:t>
            </a:fld>
            <a:endParaRPr lang="en-US"/>
          </a:p>
        </p:txBody>
      </p:sp>
    </p:spTree>
    <p:extLst>
      <p:ext uri="{BB962C8B-B14F-4D97-AF65-F5344CB8AC3E}">
        <p14:creationId xmlns:p14="http://schemas.microsoft.com/office/powerpoint/2010/main" val="1298526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3254937-5B5E-46B7-B16C-8CE47E11A0AA}" type="datetimeFigureOut">
              <a:rPr lang="en-US" smtClean="0"/>
              <a:t>9/29/2022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14F5B1-D336-4809-B372-9AA54D81BFA9}" type="slidenum">
              <a:rPr lang="en-US" smtClean="0"/>
              <a:t>‹#›</a:t>
            </a:fld>
            <a:endParaRPr lang="en-US"/>
          </a:p>
        </p:txBody>
      </p:sp>
    </p:spTree>
    <p:extLst>
      <p:ext uri="{BB962C8B-B14F-4D97-AF65-F5344CB8AC3E}">
        <p14:creationId xmlns:p14="http://schemas.microsoft.com/office/powerpoint/2010/main" val="331539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254937-5B5E-46B7-B16C-8CE47E11A0AA}" type="datetimeFigureOut">
              <a:rPr lang="en-US" smtClean="0"/>
              <a:t>9/29/2022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14F5B1-D336-4809-B372-9AA54D81BFA9}" type="slidenum">
              <a:rPr lang="en-US" smtClean="0"/>
              <a:t>‹#›</a:t>
            </a:fld>
            <a:endParaRPr lang="en-US"/>
          </a:p>
        </p:txBody>
      </p:sp>
    </p:spTree>
    <p:extLst>
      <p:ext uri="{BB962C8B-B14F-4D97-AF65-F5344CB8AC3E}">
        <p14:creationId xmlns:p14="http://schemas.microsoft.com/office/powerpoint/2010/main" val="844549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43254937-5B5E-46B7-B16C-8CE47E11A0AA}" type="datetimeFigureOut">
              <a:rPr lang="en-US" smtClean="0"/>
              <a:t>9/29/2022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14F5B1-D336-4809-B372-9AA54D81BFA9}" type="slidenum">
              <a:rPr lang="en-US" smtClean="0"/>
              <a:t>‹#›</a:t>
            </a:fld>
            <a:endParaRPr lang="en-US"/>
          </a:p>
        </p:txBody>
      </p:sp>
    </p:spTree>
    <p:extLst>
      <p:ext uri="{BB962C8B-B14F-4D97-AF65-F5344CB8AC3E}">
        <p14:creationId xmlns:p14="http://schemas.microsoft.com/office/powerpoint/2010/main" val="1183913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254937-5B5E-46B7-B16C-8CE47E11A0AA}" type="datetimeFigureOut">
              <a:rPr lang="en-US" smtClean="0"/>
              <a:t>9/29/2022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14F5B1-D336-4809-B372-9AA54D81BFA9}" type="slidenum">
              <a:rPr lang="en-US" smtClean="0"/>
              <a:t>‹#›</a:t>
            </a:fld>
            <a:endParaRPr lang="en-US"/>
          </a:p>
        </p:txBody>
      </p:sp>
    </p:spTree>
    <p:extLst>
      <p:ext uri="{BB962C8B-B14F-4D97-AF65-F5344CB8AC3E}">
        <p14:creationId xmlns:p14="http://schemas.microsoft.com/office/powerpoint/2010/main" val="4036917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254937-5B5E-46B7-B16C-8CE47E11A0AA}" type="datetimeFigureOut">
              <a:rPr lang="en-US" smtClean="0"/>
              <a:t>9/29/2022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14F5B1-D336-4809-B372-9AA54D81BFA9}" type="slidenum">
              <a:rPr lang="en-US" smtClean="0"/>
              <a:t>‹#›</a:t>
            </a:fld>
            <a:endParaRPr lang="en-US"/>
          </a:p>
        </p:txBody>
      </p:sp>
    </p:spTree>
    <p:extLst>
      <p:ext uri="{BB962C8B-B14F-4D97-AF65-F5344CB8AC3E}">
        <p14:creationId xmlns:p14="http://schemas.microsoft.com/office/powerpoint/2010/main" val="666698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3254937-5B5E-46B7-B16C-8CE47E11A0AA}" type="datetimeFigureOut">
              <a:rPr lang="en-US" smtClean="0"/>
              <a:t>9/29/2022</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FD14F5B1-D336-4809-B372-9AA54D81BFA9}" type="slidenum">
              <a:rPr lang="en-US" smtClean="0"/>
              <a:t>‹#›</a:t>
            </a:fld>
            <a:endParaRPr lang="en-US"/>
          </a:p>
        </p:txBody>
      </p:sp>
    </p:spTree>
    <p:extLst>
      <p:ext uri="{BB962C8B-B14F-4D97-AF65-F5344CB8AC3E}">
        <p14:creationId xmlns:p14="http://schemas.microsoft.com/office/powerpoint/2010/main" val="275067500"/>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9CDB5-C976-21FB-381D-69D6B90A340A}"/>
              </a:ext>
            </a:extLst>
          </p:cNvPr>
          <p:cNvSpPr>
            <a:spLocks noGrp="1"/>
          </p:cNvSpPr>
          <p:nvPr>
            <p:ph type="ctrTitle"/>
          </p:nvPr>
        </p:nvSpPr>
        <p:spPr>
          <a:xfrm>
            <a:off x="973394" y="432619"/>
            <a:ext cx="10137058" cy="1504183"/>
          </a:xfrm>
        </p:spPr>
        <p:txBody>
          <a:bodyPr>
            <a:normAutofit/>
          </a:bodyPr>
          <a:lstStyle/>
          <a:p>
            <a:pPr algn="ctr"/>
            <a:r>
              <a:rPr lang="en-IN" sz="4000" u="sng" dirty="0">
                <a:latin typeface="Times New Roman" panose="02020603050405020304" pitchFamily="18" charset="0"/>
                <a:cs typeface="Times New Roman" panose="02020603050405020304" pitchFamily="18" charset="0"/>
              </a:rPr>
              <a:t>PG-DAI (C-DAC, ACTS Pune)</a:t>
            </a:r>
            <a:br>
              <a:rPr lang="en-IN" sz="4000" u="sng" dirty="0">
                <a:latin typeface="Times New Roman" panose="02020603050405020304" pitchFamily="18" charset="0"/>
                <a:cs typeface="Times New Roman" panose="02020603050405020304" pitchFamily="18" charset="0"/>
              </a:rPr>
            </a:br>
            <a:r>
              <a:rPr lang="en-IN" sz="4000" u="sng" dirty="0">
                <a:latin typeface="Times New Roman" panose="02020603050405020304" pitchFamily="18" charset="0"/>
                <a:cs typeface="Times New Roman" panose="02020603050405020304" pitchFamily="18" charset="0"/>
              </a:rPr>
              <a:t>Team :  Group 4</a:t>
            </a:r>
            <a:endParaRPr lang="en-US" sz="4000" u="sng"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806A496-B21F-A727-A967-6835EF1E2C4B}"/>
              </a:ext>
            </a:extLst>
          </p:cNvPr>
          <p:cNvSpPr>
            <a:spLocks noGrp="1"/>
          </p:cNvSpPr>
          <p:nvPr>
            <p:ph type="subTitle" idx="1"/>
          </p:nvPr>
        </p:nvSpPr>
        <p:spPr>
          <a:xfrm>
            <a:off x="334296" y="2836683"/>
            <a:ext cx="8868698" cy="1587833"/>
          </a:xfrm>
        </p:spPr>
        <p:txBody>
          <a:bodyPr>
            <a:normAutofit fontScale="32500" lnSpcReduction="20000"/>
          </a:bodyPr>
          <a:lstStyle/>
          <a:p>
            <a:pPr algn="l"/>
            <a:r>
              <a:rPr lang="en-IN" sz="11100" u="sng" dirty="0">
                <a:latin typeface="Times New Roman" panose="02020603050405020304" pitchFamily="18" charset="0"/>
                <a:ea typeface="+mj-ea"/>
                <a:cs typeface="Times New Roman" panose="02020603050405020304" pitchFamily="18" charset="0"/>
              </a:rPr>
              <a:t>Topic: - Social Media Comment Analyzer</a:t>
            </a:r>
          </a:p>
          <a:p>
            <a:pPr algn="l"/>
            <a:endParaRPr lang="en-IN" sz="5000" dirty="0">
              <a:latin typeface="Times New Roman" panose="02020603050405020304" pitchFamily="18" charset="0"/>
              <a:cs typeface="Times New Roman" panose="02020603050405020304" pitchFamily="18" charset="0"/>
            </a:endParaRPr>
          </a:p>
          <a:p>
            <a:pPr algn="l"/>
            <a:r>
              <a:rPr lang="en-IN" sz="4900" dirty="0"/>
              <a:t>Project Guide: </a:t>
            </a:r>
            <a:r>
              <a:rPr lang="en-IN" sz="4900" dirty="0" err="1"/>
              <a:t>Dr.</a:t>
            </a:r>
            <a:r>
              <a:rPr lang="en-IN" sz="4900" dirty="0"/>
              <a:t> </a:t>
            </a:r>
            <a:r>
              <a:rPr lang="en-IN" sz="4900" dirty="0" err="1"/>
              <a:t>Krishnanjan</a:t>
            </a:r>
            <a:r>
              <a:rPr lang="en-IN" sz="4900" dirty="0"/>
              <a:t> B.</a:t>
            </a:r>
          </a:p>
          <a:p>
            <a:pPr algn="l"/>
            <a:endParaRPr lang="en-IN" sz="3600" dirty="0">
              <a:latin typeface="Times New Roman" panose="02020603050405020304" pitchFamily="18" charset="0"/>
              <a:cs typeface="Times New Roman" panose="02020603050405020304" pitchFamily="18" charset="0"/>
            </a:endParaRPr>
          </a:p>
          <a:p>
            <a:r>
              <a:rPr lang="en-IN" sz="2000" dirty="0"/>
              <a:t>				</a:t>
            </a:r>
            <a:r>
              <a:rPr lang="en-US" sz="1800" dirty="0">
                <a:effectLst/>
                <a:latin typeface="Times New Roman" panose="02020603050405020304" pitchFamily="18" charset="0"/>
                <a:ea typeface="Times New Roman" panose="02020603050405020304" pitchFamily="18" charset="0"/>
              </a:rPr>
              <a:t> </a:t>
            </a:r>
          </a:p>
          <a:p>
            <a:endParaRPr lang="en-IN" sz="2000" dirty="0"/>
          </a:p>
          <a:p>
            <a:pPr lvl="8"/>
            <a:endParaRPr lang="en-IN" dirty="0"/>
          </a:p>
          <a:p>
            <a:endParaRPr lang="en-US" dirty="0"/>
          </a:p>
        </p:txBody>
      </p:sp>
      <p:sp>
        <p:nvSpPr>
          <p:cNvPr id="5" name="TextBox 4">
            <a:extLst>
              <a:ext uri="{FF2B5EF4-FFF2-40B4-BE49-F238E27FC236}">
                <a16:creationId xmlns:a16="http://schemas.microsoft.com/office/drawing/2014/main" id="{01D9D8A8-54B8-EA56-F8EC-E97C58D170AB}"/>
              </a:ext>
            </a:extLst>
          </p:cNvPr>
          <p:cNvSpPr txBox="1"/>
          <p:nvPr/>
        </p:nvSpPr>
        <p:spPr>
          <a:xfrm>
            <a:off x="8121445" y="4640277"/>
            <a:ext cx="3883741" cy="1569660"/>
          </a:xfrm>
          <a:prstGeom prst="rect">
            <a:avLst/>
          </a:prstGeom>
          <a:noFill/>
        </p:spPr>
        <p:txBody>
          <a:bodyPr wrap="square" rtlCol="0">
            <a:spAutoFit/>
          </a:bodyPr>
          <a:lstStyle/>
          <a:p>
            <a:r>
              <a:rPr lang="en-IN" sz="1600" dirty="0"/>
              <a:t>Team Members:</a:t>
            </a:r>
          </a:p>
          <a:p>
            <a:r>
              <a:rPr lang="en-US" sz="1600" dirty="0"/>
              <a:t>	Manali Singh (220340128022)	    	Shraddha </a:t>
            </a:r>
            <a:r>
              <a:rPr lang="en-US" sz="1600" dirty="0" err="1"/>
              <a:t>Bhide</a:t>
            </a:r>
            <a:r>
              <a:rPr lang="en-US" sz="1600" dirty="0"/>
              <a:t> (220340128004)	  	Vishal Joshi (220340128014)	     	Shubham </a:t>
            </a:r>
            <a:r>
              <a:rPr lang="en-US" sz="1600" dirty="0" err="1"/>
              <a:t>Narad</a:t>
            </a:r>
            <a:r>
              <a:rPr lang="en-US" sz="1600" dirty="0"/>
              <a:t> (220340128030)	              	Gaurav Pol (220340128011)</a:t>
            </a:r>
          </a:p>
        </p:txBody>
      </p:sp>
    </p:spTree>
    <p:extLst>
      <p:ext uri="{BB962C8B-B14F-4D97-AF65-F5344CB8AC3E}">
        <p14:creationId xmlns:p14="http://schemas.microsoft.com/office/powerpoint/2010/main" val="3266995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AAE8D1-87D0-B751-E20C-4C1D0D70B4A9}"/>
              </a:ext>
            </a:extLst>
          </p:cNvPr>
          <p:cNvSpPr txBox="1"/>
          <p:nvPr/>
        </p:nvSpPr>
        <p:spPr>
          <a:xfrm>
            <a:off x="606490" y="783771"/>
            <a:ext cx="2528596" cy="461665"/>
          </a:xfrm>
          <a:prstGeom prst="rect">
            <a:avLst/>
          </a:prstGeom>
          <a:noFill/>
        </p:spPr>
        <p:txBody>
          <a:bodyPr wrap="square" rtlCol="0">
            <a:spAutoFit/>
          </a:bodyPr>
          <a:lstStyle/>
          <a:p>
            <a:r>
              <a:rPr lang="en-US" sz="2400" dirty="0"/>
              <a:t>EDA</a:t>
            </a:r>
            <a:r>
              <a:rPr lang="en-US" sz="2400" dirty="0">
                <a:latin typeface="Times New Roman" panose="02020603050405020304" pitchFamily="18" charset="0"/>
                <a:cs typeface="Times New Roman" panose="02020603050405020304" pitchFamily="18" charset="0"/>
              </a:rPr>
              <a:t>:</a:t>
            </a:r>
          </a:p>
        </p:txBody>
      </p:sp>
      <p:pic>
        <p:nvPicPr>
          <p:cNvPr id="4" name="Picture 3">
            <a:extLst>
              <a:ext uri="{FF2B5EF4-FFF2-40B4-BE49-F238E27FC236}">
                <a16:creationId xmlns:a16="http://schemas.microsoft.com/office/drawing/2014/main" id="{D9C464C8-92DE-B68E-3EE4-9DDE74ECDB38}"/>
              </a:ext>
            </a:extLst>
          </p:cNvPr>
          <p:cNvPicPr>
            <a:picLocks noChangeAspect="1"/>
          </p:cNvPicPr>
          <p:nvPr/>
        </p:nvPicPr>
        <p:blipFill rotWithShape="1">
          <a:blip r:embed="rId3">
            <a:extLst>
              <a:ext uri="{28A0092B-C50C-407E-A947-70E740481C1C}">
                <a14:useLocalDpi xmlns:a14="http://schemas.microsoft.com/office/drawing/2010/main" val="0"/>
              </a:ext>
            </a:extLst>
          </a:blip>
          <a:srcRect l="24824" r="19204"/>
          <a:stretch/>
        </p:blipFill>
        <p:spPr>
          <a:xfrm>
            <a:off x="7231225" y="1558211"/>
            <a:ext cx="4730620" cy="3895822"/>
          </a:xfrm>
          <a:prstGeom prst="rect">
            <a:avLst/>
          </a:prstGeom>
        </p:spPr>
      </p:pic>
      <p:sp>
        <p:nvSpPr>
          <p:cNvPr id="5" name="TextBox 4">
            <a:extLst>
              <a:ext uri="{FF2B5EF4-FFF2-40B4-BE49-F238E27FC236}">
                <a16:creationId xmlns:a16="http://schemas.microsoft.com/office/drawing/2014/main" id="{62D4652F-AD3B-BE7E-8680-C56CB1A567A7}"/>
              </a:ext>
            </a:extLst>
          </p:cNvPr>
          <p:cNvSpPr txBox="1"/>
          <p:nvPr/>
        </p:nvSpPr>
        <p:spPr>
          <a:xfrm>
            <a:off x="326571" y="1362270"/>
            <a:ext cx="6690049" cy="4893647"/>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t>Exploratory Data Analysis (EDA) is an approach/philosophy for data analysis that employs a variety of techniques (mostly graphical) to maximize insight into a data set: </a:t>
            </a:r>
          </a:p>
          <a:p>
            <a:pPr marL="796925" indent="-334963" algn="just">
              <a:buFont typeface="+mj-lt"/>
              <a:buAutoNum type="romanLcPeriod"/>
            </a:pPr>
            <a:r>
              <a:rPr lang="en-US" sz="2400" dirty="0"/>
              <a:t>uncover underlying structure;</a:t>
            </a:r>
          </a:p>
          <a:p>
            <a:pPr marL="796925" indent="-334963" algn="just">
              <a:buFont typeface="+mj-lt"/>
              <a:buAutoNum type="romanLcPeriod"/>
            </a:pPr>
            <a:r>
              <a:rPr lang="en-US" sz="2400" dirty="0"/>
              <a:t>extract important variables;</a:t>
            </a:r>
          </a:p>
          <a:p>
            <a:pPr marL="796925" indent="-334963" algn="just">
              <a:buFont typeface="+mj-lt"/>
              <a:buAutoNum type="romanLcPeriod"/>
            </a:pPr>
            <a:r>
              <a:rPr lang="en-US" sz="2400" dirty="0"/>
              <a:t>detect outliers and anomalies;</a:t>
            </a:r>
          </a:p>
          <a:p>
            <a:pPr marL="796925" indent="-334963" algn="just">
              <a:buFont typeface="+mj-lt"/>
              <a:buAutoNum type="romanLcPeriod"/>
            </a:pPr>
            <a:r>
              <a:rPr lang="en-US" sz="2400" dirty="0"/>
              <a:t>test underlying assumptions;</a:t>
            </a:r>
          </a:p>
          <a:p>
            <a:pPr marL="796925" indent="-334963" algn="just">
              <a:buFont typeface="+mj-lt"/>
              <a:buAutoNum type="romanLcPeriod"/>
            </a:pPr>
            <a:r>
              <a:rPr lang="en-US" sz="2400" dirty="0"/>
              <a:t>develop parsimonious models; and</a:t>
            </a:r>
          </a:p>
          <a:p>
            <a:pPr marL="796925" indent="-334963" algn="just">
              <a:buFont typeface="+mj-lt"/>
              <a:buAutoNum type="romanLcPeriod"/>
            </a:pPr>
            <a:r>
              <a:rPr lang="en-US" sz="2400" dirty="0"/>
              <a:t>determine optimal factor settings.</a:t>
            </a:r>
          </a:p>
          <a:p>
            <a:endParaRPr lang="en-US" sz="2400" dirty="0"/>
          </a:p>
          <a:p>
            <a:r>
              <a:rPr lang="en-US" sz="2400" dirty="0" err="1"/>
              <a:t>Eg.Action</a:t>
            </a:r>
            <a:r>
              <a:rPr lang="en-US" sz="2400" dirty="0"/>
              <a:t> performed</a:t>
            </a:r>
          </a:p>
        </p:txBody>
      </p:sp>
    </p:spTree>
    <p:extLst>
      <p:ext uri="{BB962C8B-B14F-4D97-AF65-F5344CB8AC3E}">
        <p14:creationId xmlns:p14="http://schemas.microsoft.com/office/powerpoint/2010/main" val="132313006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6195" y="411218"/>
            <a:ext cx="11659610" cy="6035563"/>
          </a:xfrm>
          <a:prstGeom prst="rect">
            <a:avLst/>
          </a:prstGeom>
        </p:spPr>
      </p:pic>
    </p:spTree>
    <p:extLst>
      <p:ext uri="{BB962C8B-B14F-4D97-AF65-F5344CB8AC3E}">
        <p14:creationId xmlns:p14="http://schemas.microsoft.com/office/powerpoint/2010/main" val="29669931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895739" y="361684"/>
            <a:ext cx="10114383" cy="6134632"/>
          </a:xfrm>
          <a:prstGeom prst="rect">
            <a:avLst/>
          </a:prstGeom>
        </p:spPr>
      </p:pic>
    </p:spTree>
    <p:extLst>
      <p:ext uri="{BB962C8B-B14F-4D97-AF65-F5344CB8AC3E}">
        <p14:creationId xmlns:p14="http://schemas.microsoft.com/office/powerpoint/2010/main" val="2578822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Model: LSTM</a:t>
            </a:r>
            <a:endParaRPr lang="en-US" dirty="0"/>
          </a:p>
        </p:txBody>
      </p:sp>
      <p:sp>
        <p:nvSpPr>
          <p:cNvPr id="3" name="Content Placeholder 2"/>
          <p:cNvSpPr>
            <a:spLocks noGrp="1"/>
          </p:cNvSpPr>
          <p:nvPr>
            <p:ph idx="1"/>
          </p:nvPr>
        </p:nvSpPr>
        <p:spPr>
          <a:xfrm>
            <a:off x="521701" y="2047623"/>
            <a:ext cx="10693695" cy="4502465"/>
          </a:xfrm>
        </p:spPr>
        <p:txBody>
          <a:bodyPr>
            <a:normAutofit fontScale="85000" lnSpcReduction="20000"/>
          </a:bodyPr>
          <a:lstStyle/>
          <a:p>
            <a:pPr marL="0" indent="0" algn="just">
              <a:buNone/>
            </a:pPr>
            <a:r>
              <a:rPr lang="en-US" sz="2800" dirty="0"/>
              <a:t>Long short-term memory(LSTM):</a:t>
            </a:r>
          </a:p>
          <a:p>
            <a:pPr algn="just"/>
            <a:endParaRPr lang="en-US" sz="2800" dirty="0"/>
          </a:p>
          <a:p>
            <a:pPr marL="285750" indent="-285750" algn="just"/>
            <a:r>
              <a:rPr lang="en-US" sz="2800" dirty="0"/>
              <a:t>LSTM networks are RNN extensions designed to learn sequential (temporal) data and their long-term connections more precisely than standard RNNs. They are commonly used in deep learning applications such as stock forecasting, speech recognition, natural language processing, etc.</a:t>
            </a:r>
          </a:p>
          <a:p>
            <a:pPr marL="285750" indent="-285750" algn="just"/>
            <a:r>
              <a:rPr lang="en-US" sz="2800" dirty="0"/>
              <a:t>LSTM networks are indeed an improvement over RNNs as they can achieve whatever RNNs might achieve with much better finesse. As intimidating as it can be, LSTMs do provide better results</a:t>
            </a:r>
          </a:p>
          <a:p>
            <a:pPr marL="285750" indent="-285750" algn="just"/>
            <a:r>
              <a:rPr lang="en-US" sz="2800" dirty="0"/>
              <a:t>LSTM has 3 main gates: </a:t>
            </a:r>
          </a:p>
          <a:p>
            <a:pPr marL="742950" lvl="1" indent="-285750" algn="just"/>
            <a:r>
              <a:rPr lang="en-US" sz="2800" dirty="0"/>
              <a:t>FORGET Gate</a:t>
            </a:r>
          </a:p>
          <a:p>
            <a:pPr marL="742950" lvl="1" indent="-285750" algn="just"/>
            <a:r>
              <a:rPr lang="en-US" sz="2800" dirty="0"/>
              <a:t>INPUT Gate</a:t>
            </a:r>
          </a:p>
          <a:p>
            <a:pPr marL="742950" lvl="1" indent="-285750" algn="just"/>
            <a:r>
              <a:rPr lang="en-US" sz="2800" dirty="0"/>
              <a:t>OUTPUT Gate</a:t>
            </a:r>
          </a:p>
          <a:p>
            <a:pPr marL="457200" lvl="1" indent="0" algn="just">
              <a:buNone/>
            </a:pPr>
            <a:endParaRPr lang="en-US" dirty="0">
              <a:latin typeface="Times New Roman" panose="02020603050405020304" pitchFamily="18" charset="0"/>
              <a:ea typeface="Symbol" panose="05050102010706020507" pitchFamily="18" charset="2"/>
              <a:cs typeface="Symbol" panose="05050102010706020507" pitchFamily="18" charset="2"/>
            </a:endParaRPr>
          </a:p>
        </p:txBody>
      </p:sp>
    </p:spTree>
    <p:extLst>
      <p:ext uri="{BB962C8B-B14F-4D97-AF65-F5344CB8AC3E}">
        <p14:creationId xmlns:p14="http://schemas.microsoft.com/office/powerpoint/2010/main" val="27180465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lob:https://web.whatsapp.com/5cb46d67-9cf9-44c9-8888-3f78e23c1a35"/>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blob:https://web.whatsapp.com/5cb46d67-9cf9-44c9-8888-3f78e23c1a35"/>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3021" y="1268185"/>
            <a:ext cx="10077062" cy="4544786"/>
          </a:xfrm>
          <a:prstGeom prst="rect">
            <a:avLst/>
          </a:prstGeom>
        </p:spPr>
      </p:pic>
    </p:spTree>
    <p:extLst>
      <p:ext uri="{BB962C8B-B14F-4D97-AF65-F5344CB8AC3E}">
        <p14:creationId xmlns:p14="http://schemas.microsoft.com/office/powerpoint/2010/main" val="3119608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Model: </a:t>
            </a:r>
            <a:r>
              <a:rPr lang="en-US" dirty="0" smtClean="0"/>
              <a:t>Bidirectional </a:t>
            </a:r>
            <a:r>
              <a:rPr lang="en-US" dirty="0"/>
              <a:t>LSTM</a:t>
            </a:r>
          </a:p>
        </p:txBody>
      </p:sp>
      <p:sp>
        <p:nvSpPr>
          <p:cNvPr id="3" name="Content Placeholder 2"/>
          <p:cNvSpPr>
            <a:spLocks noGrp="1"/>
          </p:cNvSpPr>
          <p:nvPr>
            <p:ph idx="1"/>
          </p:nvPr>
        </p:nvSpPr>
        <p:spPr>
          <a:xfrm>
            <a:off x="399819" y="3083322"/>
            <a:ext cx="5431230" cy="3056222"/>
          </a:xfrm>
        </p:spPr>
        <p:txBody>
          <a:bodyPr/>
          <a:lstStyle/>
          <a:p>
            <a:pPr marL="0" indent="0">
              <a:buNone/>
            </a:pPr>
            <a:r>
              <a:rPr lang="en-US" dirty="0"/>
              <a:t>Bidirectional recurrent neural networks connect two hidden layers of opposite directions to the same output. With this form of generative deep learning, the output layer can get information from past and future states simultaneously</a:t>
            </a:r>
          </a:p>
        </p:txBody>
      </p:sp>
      <p:pic>
        <p:nvPicPr>
          <p:cNvPr id="4" name="Picture 3">
            <a:extLst>
              <a:ext uri="{FF2B5EF4-FFF2-40B4-BE49-F238E27FC236}">
                <a16:creationId xmlns:a16="http://schemas.microsoft.com/office/drawing/2014/main" id="{3412474D-0B45-CEBE-009B-845E6EADFA55}"/>
              </a:ext>
            </a:extLst>
          </p:cNvPr>
          <p:cNvPicPr>
            <a:picLocks noChangeAspect="1"/>
          </p:cNvPicPr>
          <p:nvPr/>
        </p:nvPicPr>
        <p:blipFill>
          <a:blip r:embed="rId2"/>
          <a:stretch>
            <a:fillRect/>
          </a:stretch>
        </p:blipFill>
        <p:spPr>
          <a:xfrm>
            <a:off x="5831049" y="2327744"/>
            <a:ext cx="6007510" cy="4236293"/>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20487324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6449" y="1732824"/>
            <a:ext cx="10487608" cy="4001095"/>
          </a:xfrm>
          <a:prstGeom prst="rect">
            <a:avLst/>
          </a:prstGeom>
        </p:spPr>
        <p:txBody>
          <a:bodyPr wrap="square">
            <a:spAutoFit/>
          </a:bodyPr>
          <a:lstStyle/>
          <a:p>
            <a:pPr marL="342900" indent="-342900">
              <a:spcAft>
                <a:spcPts val="600"/>
              </a:spcAft>
              <a:buFont typeface="Arial" panose="020B0604020202020204" pitchFamily="34" charset="0"/>
              <a:buChar char="•"/>
            </a:pPr>
            <a:r>
              <a:rPr lang="en-US" sz="2400" dirty="0"/>
              <a:t>In bidirectional LSTM we give the input from both the directions from right to left and from left to </a:t>
            </a:r>
            <a:r>
              <a:rPr lang="en-US" sz="2400" dirty="0" smtClean="0"/>
              <a:t>right.</a:t>
            </a:r>
          </a:p>
          <a:p>
            <a:pPr>
              <a:spcAft>
                <a:spcPts val="600"/>
              </a:spcAft>
            </a:pPr>
            <a:endParaRPr lang="en-US" sz="2400" dirty="0"/>
          </a:p>
          <a:p>
            <a:pPr marL="342900" indent="-342900">
              <a:spcAft>
                <a:spcPts val="600"/>
              </a:spcAft>
              <a:buFont typeface="Arial" panose="020B0604020202020204" pitchFamily="34" charset="0"/>
              <a:buChar char="•"/>
            </a:pPr>
            <a:r>
              <a:rPr lang="en-US" sz="2400" dirty="0"/>
              <a:t>In normal LSTM network we take output but in bidirectional LSTM network output of forward and backward layer at each stage is given to activation layer which is a neural network and output of this activation layer is considered. This output contains the information or relation of past and future word also</a:t>
            </a:r>
            <a:r>
              <a:rPr lang="en-US" sz="2400" dirty="0" smtClean="0"/>
              <a:t>.</a:t>
            </a:r>
          </a:p>
          <a:p>
            <a:pPr marL="342900" indent="-342900">
              <a:spcAft>
                <a:spcPts val="600"/>
              </a:spcAft>
              <a:buFont typeface="Arial" panose="020B0604020202020204" pitchFamily="34" charset="0"/>
              <a:buChar char="•"/>
            </a:pPr>
            <a:r>
              <a:rPr lang="en-US" sz="2400" dirty="0"/>
              <a:t>Bidirectional LSTM </a:t>
            </a:r>
            <a:r>
              <a:rPr lang="en-US" sz="2400" dirty="0" smtClean="0"/>
              <a:t>has </a:t>
            </a:r>
            <a:r>
              <a:rPr lang="en-US" sz="2400" dirty="0"/>
              <a:t>an accuracy of 31.99%</a:t>
            </a:r>
          </a:p>
          <a:p>
            <a:endParaRPr lang="en-US" dirty="0"/>
          </a:p>
        </p:txBody>
      </p:sp>
    </p:spTree>
    <p:extLst>
      <p:ext uri="{BB962C8B-B14F-4D97-AF65-F5344CB8AC3E}">
        <p14:creationId xmlns:p14="http://schemas.microsoft.com/office/powerpoint/2010/main" val="35632260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075" y="681135"/>
            <a:ext cx="11261290" cy="5663681"/>
          </a:xfrm>
          <a:prstGeom prst="rect">
            <a:avLst/>
          </a:prstGeom>
        </p:spPr>
      </p:pic>
    </p:spTree>
    <p:extLst>
      <p:ext uri="{BB962C8B-B14F-4D97-AF65-F5344CB8AC3E}">
        <p14:creationId xmlns:p14="http://schemas.microsoft.com/office/powerpoint/2010/main" val="27746566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2A9AE-E5FF-1FEE-2007-2DFABEE53008}"/>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Model : </a:t>
            </a:r>
            <a:r>
              <a:rPr lang="en-US" sz="3600" dirty="0" err="1">
                <a:latin typeface="Times New Roman" panose="02020603050405020304" pitchFamily="18" charset="0"/>
                <a:cs typeface="Times New Roman" panose="02020603050405020304" pitchFamily="18" charset="0"/>
              </a:rPr>
              <a:t>DistilBert</a:t>
            </a:r>
            <a:endParaRPr lang="en-US" dirty="0"/>
          </a:p>
        </p:txBody>
      </p:sp>
      <p:pic>
        <p:nvPicPr>
          <p:cNvPr id="4" name="Picture 3">
            <a:extLst>
              <a:ext uri="{FF2B5EF4-FFF2-40B4-BE49-F238E27FC236}">
                <a16:creationId xmlns:a16="http://schemas.microsoft.com/office/drawing/2014/main" id="{1F5F2E8A-BE21-1CB1-D8F1-FCD814C676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7739" y="2150956"/>
            <a:ext cx="6562478" cy="4286865"/>
          </a:xfrm>
          <a:prstGeom prst="rect">
            <a:avLst/>
          </a:prstGeom>
        </p:spPr>
      </p:pic>
      <p:sp>
        <p:nvSpPr>
          <p:cNvPr id="3" name="Rectangle 2"/>
          <p:cNvSpPr/>
          <p:nvPr/>
        </p:nvSpPr>
        <p:spPr>
          <a:xfrm>
            <a:off x="0" y="3373717"/>
            <a:ext cx="5340220" cy="1421928"/>
          </a:xfrm>
          <a:prstGeom prst="rect">
            <a:avLst/>
          </a:prstGeom>
        </p:spPr>
        <p:txBody>
          <a:bodyPr wrap="square">
            <a:spAutoFit/>
          </a:bodyPr>
          <a:lstStyle/>
          <a:p>
            <a:pPr marL="285750" indent="-285750">
              <a:lnSpc>
                <a:spcPct val="90000"/>
              </a:lnSpc>
              <a:spcAft>
                <a:spcPts val="600"/>
              </a:spcAft>
              <a:buFont typeface="Arial" panose="020B0604020202020204" pitchFamily="34" charset="0"/>
              <a:buChar char="•"/>
            </a:pPr>
            <a:r>
              <a:rPr lang="en-US" sz="2400" dirty="0" smtClean="0"/>
              <a:t>It is the process of training a           small student model to mimic a larger teacher model as close as possible.</a:t>
            </a:r>
          </a:p>
        </p:txBody>
      </p:sp>
    </p:spTree>
    <p:extLst>
      <p:ext uri="{BB962C8B-B14F-4D97-AF65-F5344CB8AC3E}">
        <p14:creationId xmlns:p14="http://schemas.microsoft.com/office/powerpoint/2010/main" val="30748703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9715" y="1811871"/>
            <a:ext cx="9395926" cy="3059299"/>
          </a:xfrm>
          <a:prstGeom prst="rect">
            <a:avLst/>
          </a:prstGeom>
        </p:spPr>
        <p:txBody>
          <a:bodyPr wrap="square">
            <a:spAutoFit/>
          </a:bodyPr>
          <a:lstStyle/>
          <a:p>
            <a:pPr marL="285750" indent="-285750">
              <a:lnSpc>
                <a:spcPct val="90000"/>
              </a:lnSpc>
              <a:spcAft>
                <a:spcPts val="600"/>
              </a:spcAft>
              <a:buFont typeface="Arial" panose="020B0604020202020204" pitchFamily="34" charset="0"/>
              <a:buChar char="•"/>
            </a:pPr>
            <a:r>
              <a:rPr lang="en-US" sz="2400" dirty="0" err="1"/>
              <a:t>DistilBERT</a:t>
            </a:r>
            <a:r>
              <a:rPr lang="en-US" sz="2400" dirty="0"/>
              <a:t> is a small, fast, cheap and light Transformer model based on the BERT architecture. Knowledge distillation is performed during the pre-training phase to reduce the size of a BERT model by 40%.</a:t>
            </a:r>
          </a:p>
          <a:p>
            <a:pPr>
              <a:lnSpc>
                <a:spcPct val="90000"/>
              </a:lnSpc>
              <a:spcAft>
                <a:spcPts val="600"/>
              </a:spcAft>
            </a:pPr>
            <a:endParaRPr lang="en-US" sz="2400" dirty="0"/>
          </a:p>
          <a:p>
            <a:pPr marL="285750" indent="-285750">
              <a:lnSpc>
                <a:spcPct val="90000"/>
              </a:lnSpc>
              <a:spcAft>
                <a:spcPts val="600"/>
              </a:spcAft>
              <a:buFont typeface="Arial" panose="020B0604020202020204" pitchFamily="34" charset="0"/>
              <a:buChar char="•"/>
            </a:pPr>
            <a:r>
              <a:rPr lang="en-US" sz="2400" dirty="0" err="1"/>
              <a:t>DistilBERT</a:t>
            </a:r>
            <a:r>
              <a:rPr lang="en-US" sz="2400" dirty="0"/>
              <a:t> has two steps:</a:t>
            </a:r>
          </a:p>
          <a:p>
            <a:pPr>
              <a:lnSpc>
                <a:spcPct val="90000"/>
              </a:lnSpc>
              <a:spcAft>
                <a:spcPts val="600"/>
              </a:spcAft>
            </a:pPr>
            <a:r>
              <a:rPr lang="en-US" sz="2400" dirty="0"/>
              <a:t>      1. Copying the Teacher’s architecture</a:t>
            </a:r>
          </a:p>
          <a:p>
            <a:pPr>
              <a:lnSpc>
                <a:spcPct val="90000"/>
              </a:lnSpc>
              <a:spcAft>
                <a:spcPts val="600"/>
              </a:spcAft>
            </a:pPr>
            <a:r>
              <a:rPr lang="en-US" sz="2400" dirty="0"/>
              <a:t>      2. Distillation Loss</a:t>
            </a:r>
          </a:p>
        </p:txBody>
      </p:sp>
    </p:spTree>
    <p:extLst>
      <p:ext uri="{BB962C8B-B14F-4D97-AF65-F5344CB8AC3E}">
        <p14:creationId xmlns:p14="http://schemas.microsoft.com/office/powerpoint/2010/main" val="5053992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E032C-405F-E8A7-D78D-82F614289E41}"/>
              </a:ext>
            </a:extLst>
          </p:cNvPr>
          <p:cNvSpPr>
            <a:spLocks noGrp="1"/>
          </p:cNvSpPr>
          <p:nvPr>
            <p:ph type="title"/>
          </p:nvPr>
        </p:nvSpPr>
        <p:spPr/>
        <p:txBody>
          <a:bodyPr>
            <a:normAutofit/>
          </a:bodyPr>
          <a:lstStyle/>
          <a:p>
            <a:r>
              <a:rPr lang="en-US" sz="4000" u="sng" dirty="0">
                <a:latin typeface="Times New Roman" panose="02020603050405020304" pitchFamily="18" charset="0"/>
                <a:cs typeface="Times New Roman" panose="02020603050405020304" pitchFamily="18" charset="0"/>
              </a:rPr>
              <a:t>Contents</a:t>
            </a:r>
            <a:endParaRPr lang="en-US" sz="4000" dirty="0"/>
          </a:p>
        </p:txBody>
      </p:sp>
      <p:graphicFrame>
        <p:nvGraphicFramePr>
          <p:cNvPr id="5" name="Table 4"/>
          <p:cNvGraphicFramePr>
            <a:graphicFrameLocks noGrp="1"/>
          </p:cNvGraphicFramePr>
          <p:nvPr>
            <p:extLst>
              <p:ext uri="{D42A27DB-BD31-4B8C-83A1-F6EECF244321}">
                <p14:modId xmlns:p14="http://schemas.microsoft.com/office/powerpoint/2010/main" val="2095372157"/>
              </p:ext>
            </p:extLst>
          </p:nvPr>
        </p:nvGraphicFramePr>
        <p:xfrm>
          <a:off x="365553" y="2131698"/>
          <a:ext cx="11301444" cy="4235193"/>
        </p:xfrm>
        <a:graphic>
          <a:graphicData uri="http://schemas.openxmlformats.org/drawingml/2006/table">
            <a:tbl>
              <a:tblPr firstRow="1" bandRow="1">
                <a:tableStyleId>{5C22544A-7EE6-4342-B048-85BDC9FD1C3A}</a:tableStyleId>
              </a:tblPr>
              <a:tblGrid>
                <a:gridCol w="1299028">
                  <a:extLst>
                    <a:ext uri="{9D8B030D-6E8A-4147-A177-3AD203B41FA5}">
                      <a16:colId xmlns:a16="http://schemas.microsoft.com/office/drawing/2014/main" val="3601119411"/>
                    </a:ext>
                  </a:extLst>
                </a:gridCol>
                <a:gridCol w="5253135">
                  <a:extLst>
                    <a:ext uri="{9D8B030D-6E8A-4147-A177-3AD203B41FA5}">
                      <a16:colId xmlns:a16="http://schemas.microsoft.com/office/drawing/2014/main" val="4262842003"/>
                    </a:ext>
                  </a:extLst>
                </a:gridCol>
                <a:gridCol w="4749281">
                  <a:extLst>
                    <a:ext uri="{9D8B030D-6E8A-4147-A177-3AD203B41FA5}">
                      <a16:colId xmlns:a16="http://schemas.microsoft.com/office/drawing/2014/main" val="1590888501"/>
                    </a:ext>
                  </a:extLst>
                </a:gridCol>
              </a:tblGrid>
              <a:tr h="388938">
                <a:tc>
                  <a:txBody>
                    <a:bodyPr/>
                    <a:lstStyle/>
                    <a:p>
                      <a:r>
                        <a:rPr lang="en-US" dirty="0" err="1" smtClean="0"/>
                        <a:t>S.No</a:t>
                      </a:r>
                      <a:r>
                        <a:rPr lang="en-US" dirty="0" smtClean="0"/>
                        <a:t>.</a:t>
                      </a:r>
                      <a:endParaRPr lang="en-US" dirty="0"/>
                    </a:p>
                  </a:txBody>
                  <a:tcPr/>
                </a:tc>
                <a:tc>
                  <a:txBody>
                    <a:bodyPr/>
                    <a:lstStyle/>
                    <a:p>
                      <a:r>
                        <a:rPr lang="en-US" dirty="0" smtClean="0"/>
                        <a:t>Topic</a:t>
                      </a:r>
                      <a:endParaRPr lang="en-US" dirty="0"/>
                    </a:p>
                  </a:txBody>
                  <a:tcPr/>
                </a:tc>
                <a:tc>
                  <a:txBody>
                    <a:bodyPr/>
                    <a:lstStyle/>
                    <a:p>
                      <a:r>
                        <a:rPr lang="en-US" dirty="0" smtClean="0"/>
                        <a:t>Presented By</a:t>
                      </a:r>
                      <a:endParaRPr lang="en-US" dirty="0"/>
                    </a:p>
                  </a:txBody>
                  <a:tcPr/>
                </a:tc>
                <a:extLst>
                  <a:ext uri="{0D108BD9-81ED-4DB2-BD59-A6C34878D82A}">
                    <a16:rowId xmlns:a16="http://schemas.microsoft.com/office/drawing/2014/main" val="507893584"/>
                  </a:ext>
                </a:extLst>
              </a:tr>
              <a:tr h="474651">
                <a:tc>
                  <a:txBody>
                    <a:bodyPr/>
                    <a:lstStyle/>
                    <a:p>
                      <a:r>
                        <a:rPr lang="en-US" sz="2000" kern="1200" dirty="0" smtClean="0">
                          <a:solidFill>
                            <a:schemeClr val="tx1"/>
                          </a:solidFill>
                          <a:latin typeface="+mn-lt"/>
                          <a:ea typeface="+mn-ea"/>
                          <a:cs typeface="+mn-cs"/>
                        </a:rPr>
                        <a:t>1</a:t>
                      </a:r>
                      <a:endParaRPr lang="en-US" sz="2000" kern="1200" dirty="0">
                        <a:solidFill>
                          <a:schemeClr val="tx1"/>
                        </a:solidFill>
                        <a:latin typeface="+mn-lt"/>
                        <a:ea typeface="+mn-ea"/>
                        <a:cs typeface="+mn-cs"/>
                      </a:endParaRPr>
                    </a:p>
                  </a:txBody>
                  <a:tcPr>
                    <a:solidFill>
                      <a:schemeClr val="accent1"/>
                    </a:solidFill>
                  </a:tcPr>
                </a:tc>
                <a:tc>
                  <a:txBody>
                    <a:bodyPr/>
                    <a:lstStyle/>
                    <a:p>
                      <a:pPr marL="0" indent="0">
                        <a:lnSpc>
                          <a:spcPct val="150000"/>
                        </a:lnSpc>
                        <a:buFont typeface="+mj-lt"/>
                        <a:buNone/>
                      </a:pPr>
                      <a:r>
                        <a:rPr lang="en-US" sz="2000" kern="1200" dirty="0" smtClean="0">
                          <a:solidFill>
                            <a:schemeClr val="tx1"/>
                          </a:solidFill>
                          <a:latin typeface="+mn-lt"/>
                          <a:ea typeface="+mn-ea"/>
                          <a:cs typeface="+mn-cs"/>
                        </a:rPr>
                        <a:t>Objective</a:t>
                      </a:r>
                    </a:p>
                  </a:txBody>
                  <a:tcPr>
                    <a:noFill/>
                  </a:tcPr>
                </a:tc>
                <a:tc>
                  <a:txBody>
                    <a:bodyPr/>
                    <a:lstStyle/>
                    <a:p>
                      <a:r>
                        <a:rPr lang="en-US" sz="2000" kern="1200" dirty="0" err="1" smtClean="0">
                          <a:solidFill>
                            <a:schemeClr val="tx1"/>
                          </a:solidFill>
                          <a:latin typeface="+mn-lt"/>
                          <a:ea typeface="+mn-ea"/>
                          <a:cs typeface="+mn-cs"/>
                        </a:rPr>
                        <a:t>Manali</a:t>
                      </a:r>
                      <a:r>
                        <a:rPr lang="en-US" sz="2000" kern="1200" dirty="0" smtClean="0">
                          <a:solidFill>
                            <a:schemeClr val="tx1"/>
                          </a:solidFill>
                          <a:latin typeface="+mn-lt"/>
                          <a:ea typeface="+mn-ea"/>
                          <a:cs typeface="+mn-cs"/>
                        </a:rPr>
                        <a:t> Singh</a:t>
                      </a:r>
                      <a:endParaRPr lang="en-US" sz="2000" kern="1200" dirty="0">
                        <a:solidFill>
                          <a:schemeClr val="tx1"/>
                        </a:solidFill>
                        <a:latin typeface="+mn-lt"/>
                        <a:ea typeface="+mn-ea"/>
                        <a:cs typeface="+mn-cs"/>
                      </a:endParaRPr>
                    </a:p>
                  </a:txBody>
                  <a:tcPr>
                    <a:noFill/>
                  </a:tcPr>
                </a:tc>
                <a:extLst>
                  <a:ext uri="{0D108BD9-81ED-4DB2-BD59-A6C34878D82A}">
                    <a16:rowId xmlns:a16="http://schemas.microsoft.com/office/drawing/2014/main" val="1200402123"/>
                  </a:ext>
                </a:extLst>
              </a:tr>
              <a:tr h="388938">
                <a:tc>
                  <a:txBody>
                    <a:bodyPr/>
                    <a:lstStyle/>
                    <a:p>
                      <a:r>
                        <a:rPr lang="en-US" sz="2000" kern="1200" dirty="0" smtClean="0">
                          <a:solidFill>
                            <a:schemeClr val="tx1"/>
                          </a:solidFill>
                          <a:latin typeface="+mn-lt"/>
                          <a:ea typeface="+mn-ea"/>
                          <a:cs typeface="+mn-cs"/>
                        </a:rPr>
                        <a:t>2</a:t>
                      </a:r>
                      <a:endParaRPr lang="en-US" sz="2000" kern="1200" dirty="0">
                        <a:solidFill>
                          <a:schemeClr val="tx1"/>
                        </a:solidFill>
                        <a:latin typeface="+mn-lt"/>
                        <a:ea typeface="+mn-ea"/>
                        <a:cs typeface="+mn-cs"/>
                      </a:endParaRPr>
                    </a:p>
                  </a:txBody>
                  <a:tcPr>
                    <a:solidFill>
                      <a:schemeClr val="accent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tx1"/>
                          </a:solidFill>
                          <a:latin typeface="+mn-lt"/>
                          <a:ea typeface="+mn-ea"/>
                          <a:cs typeface="+mn-cs"/>
                        </a:rPr>
                        <a:t>Introduction</a:t>
                      </a:r>
                    </a:p>
                  </a:txBody>
                  <a:tcPr>
                    <a:noFill/>
                  </a:tcPr>
                </a:tc>
                <a:tc>
                  <a:txBody>
                    <a:bodyPr/>
                    <a:lstStyle/>
                    <a:p>
                      <a:r>
                        <a:rPr lang="en-US" sz="2000" kern="1200" dirty="0" err="1" smtClean="0">
                          <a:solidFill>
                            <a:schemeClr val="tx1"/>
                          </a:solidFill>
                          <a:latin typeface="+mn-lt"/>
                          <a:ea typeface="+mn-ea"/>
                          <a:cs typeface="+mn-cs"/>
                        </a:rPr>
                        <a:t>Manali</a:t>
                      </a:r>
                      <a:r>
                        <a:rPr lang="en-US" sz="2000" kern="1200" dirty="0" smtClean="0">
                          <a:solidFill>
                            <a:schemeClr val="tx1"/>
                          </a:solidFill>
                          <a:latin typeface="+mn-lt"/>
                          <a:ea typeface="+mn-ea"/>
                          <a:cs typeface="+mn-cs"/>
                        </a:rPr>
                        <a:t> Singh</a:t>
                      </a:r>
                      <a:endParaRPr lang="en-US" sz="2000" kern="1200" dirty="0">
                        <a:solidFill>
                          <a:schemeClr val="tx1"/>
                        </a:solidFill>
                        <a:latin typeface="+mn-lt"/>
                        <a:ea typeface="+mn-ea"/>
                        <a:cs typeface="+mn-cs"/>
                      </a:endParaRPr>
                    </a:p>
                  </a:txBody>
                  <a:tcPr>
                    <a:noFill/>
                  </a:tcPr>
                </a:tc>
                <a:extLst>
                  <a:ext uri="{0D108BD9-81ED-4DB2-BD59-A6C34878D82A}">
                    <a16:rowId xmlns:a16="http://schemas.microsoft.com/office/drawing/2014/main" val="1947321094"/>
                  </a:ext>
                </a:extLst>
              </a:tr>
              <a:tr h="388938">
                <a:tc>
                  <a:txBody>
                    <a:bodyPr/>
                    <a:lstStyle/>
                    <a:p>
                      <a:r>
                        <a:rPr lang="en-US" sz="2000" kern="1200" dirty="0" smtClean="0">
                          <a:solidFill>
                            <a:schemeClr val="tx1"/>
                          </a:solidFill>
                          <a:latin typeface="+mn-lt"/>
                          <a:ea typeface="+mn-ea"/>
                          <a:cs typeface="+mn-cs"/>
                        </a:rPr>
                        <a:t>3</a:t>
                      </a:r>
                      <a:endParaRPr lang="en-US" sz="2000" kern="1200" dirty="0">
                        <a:solidFill>
                          <a:schemeClr val="tx1"/>
                        </a:solidFill>
                        <a:latin typeface="+mn-lt"/>
                        <a:ea typeface="+mn-ea"/>
                        <a:cs typeface="+mn-cs"/>
                      </a:endParaRPr>
                    </a:p>
                  </a:txBody>
                  <a:tcPr>
                    <a:solidFill>
                      <a:schemeClr val="accent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tx1"/>
                          </a:solidFill>
                          <a:latin typeface="+mn-lt"/>
                          <a:ea typeface="+mn-ea"/>
                          <a:cs typeface="+mn-cs"/>
                        </a:rPr>
                        <a:t>Dataset</a:t>
                      </a:r>
                    </a:p>
                  </a:txBody>
                  <a:tcPr>
                    <a:noFill/>
                  </a:tcPr>
                </a:tc>
                <a:tc>
                  <a:txBody>
                    <a:bodyPr/>
                    <a:lstStyle/>
                    <a:p>
                      <a:r>
                        <a:rPr lang="en-US" sz="2000" kern="1200" dirty="0" smtClean="0">
                          <a:solidFill>
                            <a:schemeClr val="tx1"/>
                          </a:solidFill>
                          <a:latin typeface="+mn-lt"/>
                          <a:ea typeface="+mn-ea"/>
                          <a:cs typeface="+mn-cs"/>
                        </a:rPr>
                        <a:t>Vishal Joshi</a:t>
                      </a:r>
                      <a:endParaRPr lang="en-US" sz="2000" kern="1200" dirty="0">
                        <a:solidFill>
                          <a:schemeClr val="tx1"/>
                        </a:solidFill>
                        <a:latin typeface="+mn-lt"/>
                        <a:ea typeface="+mn-ea"/>
                        <a:cs typeface="+mn-cs"/>
                      </a:endParaRPr>
                    </a:p>
                  </a:txBody>
                  <a:tcPr>
                    <a:noFill/>
                  </a:tcPr>
                </a:tc>
                <a:extLst>
                  <a:ext uri="{0D108BD9-81ED-4DB2-BD59-A6C34878D82A}">
                    <a16:rowId xmlns:a16="http://schemas.microsoft.com/office/drawing/2014/main" val="3918383089"/>
                  </a:ext>
                </a:extLst>
              </a:tr>
              <a:tr h="671318">
                <a:tc>
                  <a:txBody>
                    <a:bodyPr/>
                    <a:lstStyle/>
                    <a:p>
                      <a:r>
                        <a:rPr lang="en-US" sz="2000" kern="1200" dirty="0" smtClean="0">
                          <a:solidFill>
                            <a:schemeClr val="tx1"/>
                          </a:solidFill>
                          <a:latin typeface="+mn-lt"/>
                          <a:ea typeface="+mn-ea"/>
                          <a:cs typeface="+mn-cs"/>
                        </a:rPr>
                        <a:t>4</a:t>
                      </a:r>
                      <a:endParaRPr lang="en-US" sz="2000" kern="1200" dirty="0">
                        <a:solidFill>
                          <a:schemeClr val="tx1"/>
                        </a:solidFill>
                        <a:latin typeface="+mn-lt"/>
                        <a:ea typeface="+mn-ea"/>
                        <a:cs typeface="+mn-cs"/>
                      </a:endParaRPr>
                    </a:p>
                  </a:txBody>
                  <a:tcPr>
                    <a:solidFill>
                      <a:schemeClr val="accent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tx1"/>
                          </a:solidFill>
                          <a:latin typeface="+mn-lt"/>
                          <a:ea typeface="+mn-ea"/>
                          <a:cs typeface="+mn-cs"/>
                        </a:rPr>
                        <a:t>Data Preprocessing &amp; EDA</a:t>
                      </a:r>
                    </a:p>
                  </a:txBody>
                  <a:tcPr>
                    <a:noFill/>
                  </a:tcPr>
                </a:tc>
                <a:tc>
                  <a:txBody>
                    <a:bodyPr/>
                    <a:lstStyle/>
                    <a:p>
                      <a:r>
                        <a:rPr lang="en-US" sz="2000" kern="1200" dirty="0" smtClean="0">
                          <a:solidFill>
                            <a:schemeClr val="tx1"/>
                          </a:solidFill>
                          <a:latin typeface="+mn-lt"/>
                          <a:ea typeface="+mn-ea"/>
                          <a:cs typeface="+mn-cs"/>
                        </a:rPr>
                        <a:t>Vishal Joshi</a:t>
                      </a:r>
                    </a:p>
                    <a:p>
                      <a:endParaRPr lang="en-US" sz="2000" kern="1200" dirty="0" smtClean="0">
                        <a:solidFill>
                          <a:schemeClr val="tx1"/>
                        </a:solidFill>
                        <a:latin typeface="+mn-lt"/>
                        <a:ea typeface="+mn-ea"/>
                        <a:cs typeface="+mn-cs"/>
                      </a:endParaRPr>
                    </a:p>
                  </a:txBody>
                  <a:tcPr>
                    <a:noFill/>
                  </a:tcPr>
                </a:tc>
                <a:extLst>
                  <a:ext uri="{0D108BD9-81ED-4DB2-BD59-A6C34878D82A}">
                    <a16:rowId xmlns:a16="http://schemas.microsoft.com/office/drawing/2014/main" val="3471295281"/>
                  </a:ext>
                </a:extLst>
              </a:tr>
              <a:tr h="671318">
                <a:tc>
                  <a:txBody>
                    <a:bodyPr/>
                    <a:lstStyle/>
                    <a:p>
                      <a:r>
                        <a:rPr lang="en-US" sz="2000" kern="1200" dirty="0" smtClean="0">
                          <a:solidFill>
                            <a:schemeClr val="tx1"/>
                          </a:solidFill>
                          <a:latin typeface="+mn-lt"/>
                          <a:ea typeface="+mn-ea"/>
                          <a:cs typeface="+mn-cs"/>
                        </a:rPr>
                        <a:t>5</a:t>
                      </a:r>
                      <a:endParaRPr lang="en-US" sz="2000" kern="1200" dirty="0">
                        <a:solidFill>
                          <a:schemeClr val="tx1"/>
                        </a:solidFill>
                        <a:latin typeface="+mn-lt"/>
                        <a:ea typeface="+mn-ea"/>
                        <a:cs typeface="+mn-cs"/>
                      </a:endParaRPr>
                    </a:p>
                  </a:txBody>
                  <a:tcPr>
                    <a:solidFill>
                      <a:schemeClr val="accent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tx1"/>
                          </a:solidFill>
                          <a:latin typeface="+mn-lt"/>
                          <a:ea typeface="+mn-ea"/>
                          <a:cs typeface="+mn-cs"/>
                        </a:rPr>
                        <a:t>Model: LSTM and Bidirectional LSTM</a:t>
                      </a:r>
                    </a:p>
                  </a:txBody>
                  <a:tcPr>
                    <a:noFill/>
                  </a:tcPr>
                </a:tc>
                <a:tc>
                  <a:txBody>
                    <a:bodyPr/>
                    <a:lstStyle/>
                    <a:p>
                      <a:r>
                        <a:rPr lang="en-US" sz="2000" kern="1200" dirty="0" smtClean="0">
                          <a:solidFill>
                            <a:schemeClr val="tx1"/>
                          </a:solidFill>
                          <a:latin typeface="+mn-lt"/>
                          <a:ea typeface="+mn-ea"/>
                          <a:cs typeface="+mn-cs"/>
                        </a:rPr>
                        <a:t>Gaurav Pol</a:t>
                      </a:r>
                    </a:p>
                  </a:txBody>
                  <a:tcPr>
                    <a:noFill/>
                  </a:tcPr>
                </a:tc>
                <a:extLst>
                  <a:ext uri="{0D108BD9-81ED-4DB2-BD59-A6C34878D82A}">
                    <a16:rowId xmlns:a16="http://schemas.microsoft.com/office/drawing/2014/main" val="280732942"/>
                  </a:ext>
                </a:extLst>
              </a:tr>
              <a:tr h="388938">
                <a:tc>
                  <a:txBody>
                    <a:bodyPr/>
                    <a:lstStyle/>
                    <a:p>
                      <a:r>
                        <a:rPr lang="en-US" sz="2000" kern="1200" dirty="0" smtClean="0">
                          <a:solidFill>
                            <a:schemeClr val="tx1"/>
                          </a:solidFill>
                          <a:latin typeface="+mn-lt"/>
                          <a:ea typeface="+mn-ea"/>
                          <a:cs typeface="+mn-cs"/>
                        </a:rPr>
                        <a:t>6</a:t>
                      </a:r>
                      <a:endParaRPr lang="en-US" sz="2000" kern="1200" dirty="0">
                        <a:solidFill>
                          <a:schemeClr val="tx1"/>
                        </a:solidFill>
                        <a:latin typeface="+mn-lt"/>
                        <a:ea typeface="+mn-ea"/>
                        <a:cs typeface="+mn-cs"/>
                      </a:endParaRPr>
                    </a:p>
                  </a:txBody>
                  <a:tcPr>
                    <a:solidFill>
                      <a:schemeClr val="accent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tx1"/>
                          </a:solidFill>
                          <a:latin typeface="+mn-lt"/>
                          <a:ea typeface="+mn-ea"/>
                          <a:cs typeface="+mn-cs"/>
                        </a:rPr>
                        <a:t>Model : </a:t>
                      </a:r>
                      <a:r>
                        <a:rPr lang="en-US" sz="2000" kern="1200" dirty="0" err="1" smtClean="0">
                          <a:solidFill>
                            <a:schemeClr val="tx1"/>
                          </a:solidFill>
                          <a:latin typeface="+mn-lt"/>
                          <a:ea typeface="+mn-ea"/>
                          <a:cs typeface="+mn-cs"/>
                        </a:rPr>
                        <a:t>DistilBert</a:t>
                      </a:r>
                      <a:endParaRPr lang="en-US" sz="2000" kern="1200" dirty="0" smtClean="0">
                        <a:solidFill>
                          <a:schemeClr val="tx1"/>
                        </a:solidFill>
                        <a:latin typeface="+mn-lt"/>
                        <a:ea typeface="+mn-ea"/>
                        <a:cs typeface="+mn-cs"/>
                      </a:endParaRPr>
                    </a:p>
                  </a:txBody>
                  <a:tcPr>
                    <a:noFill/>
                  </a:tcPr>
                </a:tc>
                <a:tc>
                  <a:txBody>
                    <a:bodyPr/>
                    <a:lstStyle/>
                    <a:p>
                      <a:r>
                        <a:rPr lang="en-US" sz="2000" kern="1200" dirty="0" err="1" smtClean="0">
                          <a:solidFill>
                            <a:schemeClr val="tx1"/>
                          </a:solidFill>
                          <a:latin typeface="+mn-lt"/>
                          <a:ea typeface="+mn-ea"/>
                          <a:cs typeface="+mn-cs"/>
                        </a:rPr>
                        <a:t>Shubham</a:t>
                      </a:r>
                      <a:r>
                        <a:rPr lang="en-US" sz="2000" kern="1200" dirty="0" smtClean="0">
                          <a:solidFill>
                            <a:schemeClr val="tx1"/>
                          </a:solidFill>
                          <a:latin typeface="+mn-lt"/>
                          <a:ea typeface="+mn-ea"/>
                          <a:cs typeface="+mn-cs"/>
                        </a:rPr>
                        <a:t> </a:t>
                      </a:r>
                      <a:r>
                        <a:rPr lang="en-US" sz="2000" kern="1200" dirty="0" err="1" smtClean="0">
                          <a:solidFill>
                            <a:schemeClr val="tx1"/>
                          </a:solidFill>
                          <a:latin typeface="+mn-lt"/>
                          <a:ea typeface="+mn-ea"/>
                          <a:cs typeface="+mn-cs"/>
                        </a:rPr>
                        <a:t>Narad</a:t>
                      </a:r>
                      <a:endParaRPr lang="en-US" sz="2000" kern="1200" dirty="0" smtClean="0">
                        <a:solidFill>
                          <a:schemeClr val="tx1"/>
                        </a:solidFill>
                        <a:latin typeface="+mn-lt"/>
                        <a:ea typeface="+mn-ea"/>
                        <a:cs typeface="+mn-cs"/>
                      </a:endParaRPr>
                    </a:p>
                  </a:txBody>
                  <a:tcPr>
                    <a:noFill/>
                  </a:tcPr>
                </a:tc>
                <a:extLst>
                  <a:ext uri="{0D108BD9-81ED-4DB2-BD59-A6C34878D82A}">
                    <a16:rowId xmlns:a16="http://schemas.microsoft.com/office/drawing/2014/main" val="1490940792"/>
                  </a:ext>
                </a:extLst>
              </a:tr>
              <a:tr h="388938">
                <a:tc>
                  <a:txBody>
                    <a:bodyPr/>
                    <a:lstStyle/>
                    <a:p>
                      <a:r>
                        <a:rPr lang="en-US" sz="2000" kern="1200" dirty="0" smtClean="0">
                          <a:solidFill>
                            <a:schemeClr val="tx1"/>
                          </a:solidFill>
                          <a:latin typeface="+mn-lt"/>
                          <a:ea typeface="+mn-ea"/>
                          <a:cs typeface="+mn-cs"/>
                        </a:rPr>
                        <a:t>7</a:t>
                      </a:r>
                      <a:endParaRPr lang="en-US" sz="2000" kern="1200" dirty="0">
                        <a:solidFill>
                          <a:schemeClr val="tx1"/>
                        </a:solidFill>
                        <a:latin typeface="+mn-lt"/>
                        <a:ea typeface="+mn-ea"/>
                        <a:cs typeface="+mn-cs"/>
                      </a:endParaRPr>
                    </a:p>
                  </a:txBody>
                  <a:tcPr>
                    <a:solidFill>
                      <a:schemeClr val="accent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tx1"/>
                          </a:solidFill>
                          <a:latin typeface="+mn-lt"/>
                          <a:ea typeface="+mn-ea"/>
                          <a:cs typeface="+mn-cs"/>
                        </a:rPr>
                        <a:t>Deployment</a:t>
                      </a:r>
                    </a:p>
                  </a:txBody>
                  <a:tcPr>
                    <a:noFill/>
                  </a:tcPr>
                </a:tc>
                <a:tc>
                  <a:txBody>
                    <a:bodyPr/>
                    <a:lstStyle/>
                    <a:p>
                      <a:r>
                        <a:rPr lang="en-US" sz="2000" kern="1200" dirty="0" smtClean="0">
                          <a:solidFill>
                            <a:schemeClr val="tx1"/>
                          </a:solidFill>
                          <a:latin typeface="+mn-lt"/>
                          <a:ea typeface="+mn-ea"/>
                          <a:cs typeface="+mn-cs"/>
                        </a:rPr>
                        <a:t>Shraddha </a:t>
                      </a:r>
                      <a:r>
                        <a:rPr lang="en-US" sz="2000" kern="1200" dirty="0" err="1" smtClean="0">
                          <a:solidFill>
                            <a:schemeClr val="tx1"/>
                          </a:solidFill>
                          <a:latin typeface="+mn-lt"/>
                          <a:ea typeface="+mn-ea"/>
                          <a:cs typeface="+mn-cs"/>
                        </a:rPr>
                        <a:t>Bhide</a:t>
                      </a:r>
                      <a:endParaRPr lang="en-US" sz="2000" kern="1200" dirty="0" smtClean="0">
                        <a:solidFill>
                          <a:schemeClr val="tx1"/>
                        </a:solidFill>
                        <a:latin typeface="+mn-lt"/>
                        <a:ea typeface="+mn-ea"/>
                        <a:cs typeface="+mn-cs"/>
                      </a:endParaRPr>
                    </a:p>
                  </a:txBody>
                  <a:tcPr>
                    <a:noFill/>
                  </a:tcPr>
                </a:tc>
                <a:extLst>
                  <a:ext uri="{0D108BD9-81ED-4DB2-BD59-A6C34878D82A}">
                    <a16:rowId xmlns:a16="http://schemas.microsoft.com/office/drawing/2014/main" val="2848197493"/>
                  </a:ext>
                </a:extLst>
              </a:tr>
              <a:tr h="388938">
                <a:tc>
                  <a:txBody>
                    <a:bodyPr/>
                    <a:lstStyle/>
                    <a:p>
                      <a:r>
                        <a:rPr lang="en-US" sz="2000" kern="1200" dirty="0" smtClean="0">
                          <a:solidFill>
                            <a:schemeClr val="tx1"/>
                          </a:solidFill>
                          <a:latin typeface="+mn-lt"/>
                          <a:ea typeface="+mn-ea"/>
                          <a:cs typeface="+mn-cs"/>
                        </a:rPr>
                        <a:t>8</a:t>
                      </a:r>
                      <a:endParaRPr lang="en-US" sz="2000" kern="1200" dirty="0">
                        <a:solidFill>
                          <a:schemeClr val="tx1"/>
                        </a:solidFill>
                        <a:latin typeface="+mn-lt"/>
                        <a:ea typeface="+mn-ea"/>
                        <a:cs typeface="+mn-cs"/>
                      </a:endParaRPr>
                    </a:p>
                  </a:txBody>
                  <a:tcPr>
                    <a:solidFill>
                      <a:schemeClr val="accent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tx1"/>
                          </a:solidFill>
                          <a:latin typeface="+mn-lt"/>
                          <a:ea typeface="+mn-ea"/>
                          <a:cs typeface="+mn-cs"/>
                        </a:rPr>
                        <a:t>Conclusion</a:t>
                      </a:r>
                    </a:p>
                  </a:txBody>
                  <a:tcPr>
                    <a:noFill/>
                  </a:tcPr>
                </a:tc>
                <a:tc>
                  <a:txBody>
                    <a:bodyPr/>
                    <a:lstStyle/>
                    <a:p>
                      <a:r>
                        <a:rPr lang="en-US" sz="2000" kern="1200" dirty="0" smtClean="0">
                          <a:solidFill>
                            <a:schemeClr val="tx1"/>
                          </a:solidFill>
                          <a:latin typeface="+mn-lt"/>
                          <a:ea typeface="+mn-ea"/>
                          <a:cs typeface="+mn-cs"/>
                        </a:rPr>
                        <a:t>Shraddha </a:t>
                      </a:r>
                      <a:r>
                        <a:rPr lang="en-US" sz="2000" kern="1200" dirty="0" err="1" smtClean="0">
                          <a:solidFill>
                            <a:schemeClr val="tx1"/>
                          </a:solidFill>
                          <a:latin typeface="+mn-lt"/>
                          <a:ea typeface="+mn-ea"/>
                          <a:cs typeface="+mn-cs"/>
                        </a:rPr>
                        <a:t>Bhide</a:t>
                      </a:r>
                      <a:endParaRPr lang="en-US" sz="2000" kern="1200" dirty="0" smtClean="0">
                        <a:solidFill>
                          <a:schemeClr val="tx1"/>
                        </a:solidFill>
                        <a:latin typeface="+mn-lt"/>
                        <a:ea typeface="+mn-ea"/>
                        <a:cs typeface="+mn-cs"/>
                      </a:endParaRPr>
                    </a:p>
                  </a:txBody>
                  <a:tcPr>
                    <a:noFill/>
                  </a:tcPr>
                </a:tc>
                <a:extLst>
                  <a:ext uri="{0D108BD9-81ED-4DB2-BD59-A6C34878D82A}">
                    <a16:rowId xmlns:a16="http://schemas.microsoft.com/office/drawing/2014/main" val="2492254470"/>
                  </a:ext>
                </a:extLst>
              </a:tr>
            </a:tbl>
          </a:graphicData>
        </a:graphic>
      </p:graphicFrame>
    </p:spTree>
    <p:extLst>
      <p:ext uri="{BB962C8B-B14F-4D97-AF65-F5344CB8AC3E}">
        <p14:creationId xmlns:p14="http://schemas.microsoft.com/office/powerpoint/2010/main" val="28762327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18456" y="1278295"/>
            <a:ext cx="10954139" cy="4170783"/>
          </a:xfrm>
          <a:prstGeom prst="rect">
            <a:avLst/>
          </a:prstGeom>
        </p:spPr>
      </p:pic>
    </p:spTree>
    <p:extLst>
      <p:ext uri="{BB962C8B-B14F-4D97-AF65-F5344CB8AC3E}">
        <p14:creationId xmlns:p14="http://schemas.microsoft.com/office/powerpoint/2010/main" val="4831408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60543-7151-BFE6-B1D7-466E9B02708F}"/>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Deployment</a:t>
            </a:r>
            <a:endParaRPr lang="en-US" dirty="0"/>
          </a:p>
        </p:txBody>
      </p:sp>
      <p:sp>
        <p:nvSpPr>
          <p:cNvPr id="3" name="TextBox 2"/>
          <p:cNvSpPr txBox="1"/>
          <p:nvPr/>
        </p:nvSpPr>
        <p:spPr>
          <a:xfrm>
            <a:off x="233265" y="3004457"/>
            <a:ext cx="11541968"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t>The social media comment analyzer project has been deployed on </a:t>
            </a:r>
            <a:r>
              <a:rPr lang="en-US" sz="2400" dirty="0" err="1"/>
              <a:t>Streamlit</a:t>
            </a:r>
            <a:endParaRPr lang="en-US" sz="2400" dirty="0"/>
          </a:p>
          <a:p>
            <a:endParaRPr lang="en-US" sz="2400" dirty="0"/>
          </a:p>
          <a:p>
            <a:pPr marL="285750" indent="-285750">
              <a:buFont typeface="Arial" panose="020B0604020202020204" pitchFamily="34" charset="0"/>
              <a:buChar char="•"/>
            </a:pPr>
            <a:r>
              <a:rPr lang="en-US" sz="2400" dirty="0"/>
              <a:t>We have prepared the web app to take a YouTube video as input</a:t>
            </a:r>
          </a:p>
          <a:p>
            <a:endParaRPr lang="en-US" sz="2400" dirty="0"/>
          </a:p>
          <a:p>
            <a:pPr marL="285750" indent="-285750">
              <a:buFont typeface="Arial" panose="020B0604020202020204" pitchFamily="34" charset="0"/>
              <a:buChar char="•"/>
            </a:pPr>
            <a:r>
              <a:rPr lang="en-US" sz="2400" dirty="0"/>
              <a:t>The output will be comments and their binary rating under each column specified in the dataset</a:t>
            </a:r>
          </a:p>
        </p:txBody>
      </p:sp>
    </p:spTree>
    <p:extLst>
      <p:ext uri="{BB962C8B-B14F-4D97-AF65-F5344CB8AC3E}">
        <p14:creationId xmlns:p14="http://schemas.microsoft.com/office/powerpoint/2010/main" val="29079535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lob:https://web.whatsapp.com/6b240840-91d8-46bb-b160-9544ee535666"/>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blob:https://web.whatsapp.com/6b240840-91d8-46bb-b160-9544ee535666"/>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blob:https://web.whatsapp.com/6b240840-91d8-46bb-b160-9544ee535666"/>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660" y="113492"/>
            <a:ext cx="11700523" cy="6581544"/>
          </a:xfrm>
          <a:prstGeom prst="rect">
            <a:avLst/>
          </a:prstGeom>
        </p:spPr>
      </p:pic>
    </p:spTree>
    <p:extLst>
      <p:ext uri="{BB962C8B-B14F-4D97-AF65-F5344CB8AC3E}">
        <p14:creationId xmlns:p14="http://schemas.microsoft.com/office/powerpoint/2010/main" val="19468469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a:xfrm>
            <a:off x="801618" y="2542147"/>
            <a:ext cx="9613861" cy="3298817"/>
          </a:xfrm>
        </p:spPr>
        <p:txBody>
          <a:bodyPr/>
          <a:lstStyle/>
          <a:p>
            <a:r>
              <a:rPr lang="en-US" dirty="0" smtClean="0"/>
              <a:t>The project model can be made on the BERT (</a:t>
            </a:r>
            <a:r>
              <a:rPr lang="en-US" b="1" dirty="0"/>
              <a:t>Bidirectional Encoder Representations from Transformers</a:t>
            </a:r>
            <a:r>
              <a:rPr lang="en-US" dirty="0" smtClean="0"/>
              <a:t>,)</a:t>
            </a:r>
          </a:p>
          <a:p>
            <a:r>
              <a:rPr lang="en-US" dirty="0" smtClean="0"/>
              <a:t>Instead of one platform (we have taken YouTube), other platforms such as twitter, Instagram can also be studied by this model</a:t>
            </a:r>
          </a:p>
          <a:p>
            <a:r>
              <a:rPr lang="en-US" dirty="0" smtClean="0"/>
              <a:t>The deployment can be done on streaming data</a:t>
            </a:r>
          </a:p>
          <a:p>
            <a:r>
              <a:rPr lang="en-US" dirty="0" smtClean="0"/>
              <a:t>Also instead of one YouTube </a:t>
            </a:r>
            <a:r>
              <a:rPr lang="en-US" dirty="0"/>
              <a:t>video</a:t>
            </a:r>
            <a:r>
              <a:rPr lang="en-US" dirty="0" smtClean="0"/>
              <a:t>, more than one video/channels can be taken as input and;</a:t>
            </a:r>
          </a:p>
          <a:p>
            <a:r>
              <a:rPr lang="en-US" dirty="0" smtClean="0"/>
              <a:t>The video with most toxic or dangerous comments can be flagged.</a:t>
            </a:r>
            <a:endParaRPr lang="en-US" dirty="0"/>
          </a:p>
        </p:txBody>
      </p:sp>
    </p:spTree>
    <p:extLst>
      <p:ext uri="{BB962C8B-B14F-4D97-AF65-F5344CB8AC3E}">
        <p14:creationId xmlns:p14="http://schemas.microsoft.com/office/powerpoint/2010/main" val="23759192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1478" y="2416829"/>
            <a:ext cx="8462865" cy="1569660"/>
          </a:xfrm>
          <a:prstGeom prst="rect">
            <a:avLst/>
          </a:prstGeom>
          <a:noFill/>
        </p:spPr>
        <p:txBody>
          <a:bodyPr wrap="square" lIns="91440" tIns="45720" rIns="91440" bIns="45720">
            <a:spAutoFit/>
          </a:bodyPr>
          <a:lstStyle/>
          <a:p>
            <a:pPr algn="ctr"/>
            <a:r>
              <a:rPr lang="en-US" sz="9600" b="0" cap="none" spc="0" dirty="0" smtClean="0">
                <a:ln w="0"/>
                <a:solidFill>
                  <a:schemeClr val="bg2">
                    <a:lumMod val="50000"/>
                  </a:schemeClr>
                </a:solidFill>
                <a:effectLst>
                  <a:reflection blurRad="6350" stA="53000" endA="300" endPos="35500" dir="5400000" sy="-90000" algn="bl" rotWithShape="0"/>
                </a:effectLst>
              </a:rPr>
              <a:t>Thank You!!</a:t>
            </a:r>
            <a:endParaRPr lang="en-US" sz="9600" b="0" cap="none" spc="0" dirty="0">
              <a:ln w="0"/>
              <a:solidFill>
                <a:schemeClr val="bg2">
                  <a:lumMod val="50000"/>
                </a:schemeClr>
              </a:solidFill>
              <a:effectLst>
                <a:reflection blurRad="6350" stA="53000" endA="300" endPos="35500" dir="5400000" sy="-90000" algn="bl" rotWithShape="0"/>
              </a:effectLst>
            </a:endParaRPr>
          </a:p>
        </p:txBody>
      </p:sp>
    </p:spTree>
    <p:extLst>
      <p:ext uri="{BB962C8B-B14F-4D97-AF65-F5344CB8AC3E}">
        <p14:creationId xmlns:p14="http://schemas.microsoft.com/office/powerpoint/2010/main" val="1136265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a:xfrm>
            <a:off x="680321" y="2336873"/>
            <a:ext cx="10787001" cy="3599316"/>
          </a:xfrm>
        </p:spPr>
        <p:txBody>
          <a:bodyPr/>
          <a:lstStyle/>
          <a:p>
            <a:pPr marL="0" indent="0">
              <a:buNone/>
            </a:pPr>
            <a:endParaRPr lang="en-US" dirty="0" smtClean="0"/>
          </a:p>
          <a:p>
            <a:pPr marL="0" indent="0">
              <a:buNone/>
            </a:pPr>
            <a:endParaRPr lang="en-US" dirty="0"/>
          </a:p>
          <a:p>
            <a:r>
              <a:rPr lang="en-US" dirty="0" smtClean="0"/>
              <a:t>Analyze comments put on social media such as YouTube, Twitter, Orkut, </a:t>
            </a:r>
            <a:r>
              <a:rPr lang="en-US" dirty="0" err="1" smtClean="0"/>
              <a:t>etc</a:t>
            </a:r>
            <a:r>
              <a:rPr lang="en-US" dirty="0" smtClean="0"/>
              <a:t> and; </a:t>
            </a:r>
          </a:p>
          <a:p>
            <a:r>
              <a:rPr lang="en-US" dirty="0" smtClean="0"/>
              <a:t>To </a:t>
            </a:r>
            <a:r>
              <a:rPr lang="en-US" dirty="0"/>
              <a:t>classify textual content </a:t>
            </a:r>
            <a:r>
              <a:rPr lang="en-US" dirty="0" smtClean="0"/>
              <a:t>whether hate speech comments are dangerous or non dangerous (to the society), </a:t>
            </a:r>
          </a:p>
        </p:txBody>
      </p:sp>
    </p:spTree>
    <p:extLst>
      <p:ext uri="{BB962C8B-B14F-4D97-AF65-F5344CB8AC3E}">
        <p14:creationId xmlns:p14="http://schemas.microsoft.com/office/powerpoint/2010/main" val="29018887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8C2E2-E315-DE4F-2E66-BC8BACFD2F40}"/>
              </a:ext>
            </a:extLst>
          </p:cNvPr>
          <p:cNvSpPr>
            <a:spLocks noGrp="1"/>
          </p:cNvSpPr>
          <p:nvPr>
            <p:ph type="title"/>
          </p:nvPr>
        </p:nvSpPr>
        <p:spPr/>
        <p:txBody>
          <a:bodyPr>
            <a:normAutofit/>
          </a:bodyPr>
          <a:lstStyle/>
          <a:p>
            <a:r>
              <a:rPr lang="en-US" sz="4000" u="sng" dirty="0">
                <a:latin typeface="Times New Roman" panose="02020603050405020304" pitchFamily="18" charset="0"/>
                <a:cs typeface="Times New Roman" panose="02020603050405020304" pitchFamily="18" charset="0"/>
              </a:rPr>
              <a:t>Introduction</a:t>
            </a:r>
            <a:endParaRPr lang="en-US" sz="4000" u="sng" dirty="0"/>
          </a:p>
        </p:txBody>
      </p:sp>
      <p:sp>
        <p:nvSpPr>
          <p:cNvPr id="3" name="TextBox 2">
            <a:extLst>
              <a:ext uri="{FF2B5EF4-FFF2-40B4-BE49-F238E27FC236}">
                <a16:creationId xmlns:a16="http://schemas.microsoft.com/office/drawing/2014/main" id="{3D092B05-0A54-13EB-C3C3-DA9B529E9A45}"/>
              </a:ext>
            </a:extLst>
          </p:cNvPr>
          <p:cNvSpPr txBox="1"/>
          <p:nvPr/>
        </p:nvSpPr>
        <p:spPr>
          <a:xfrm>
            <a:off x="689205" y="2549995"/>
            <a:ext cx="10813589" cy="3416320"/>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t>As online content continues to grow, so does the spread of hate speech. We have identified and examined challenges faced by online automatic approaches for hate speech detection in text. </a:t>
            </a:r>
          </a:p>
          <a:p>
            <a:pPr marL="285750" indent="-285750" algn="just">
              <a:buFont typeface="Arial" panose="020B0604020202020204" pitchFamily="34" charset="0"/>
              <a:buChar char="•"/>
            </a:pPr>
            <a:r>
              <a:rPr lang="en-US" sz="2400" dirty="0"/>
              <a:t>Hate crimes are unfortunately nothing new in society. However, social media and other means of online communication have begun playing a larger role in hate crimes.</a:t>
            </a:r>
          </a:p>
          <a:p>
            <a:pPr marL="285750" indent="-285750" algn="just">
              <a:buFont typeface="Arial" panose="020B0604020202020204" pitchFamily="34" charset="0"/>
              <a:buChar char="•"/>
            </a:pPr>
            <a:r>
              <a:rPr lang="en-US" sz="2400" dirty="0"/>
              <a:t>Among these difficulties are subtleties in language, differing definitions on what constitutes hate speech, and limitations of data availability for training and testing of these systems.</a:t>
            </a:r>
          </a:p>
        </p:txBody>
      </p:sp>
    </p:spTree>
    <p:extLst>
      <p:ext uri="{BB962C8B-B14F-4D97-AF65-F5344CB8AC3E}">
        <p14:creationId xmlns:p14="http://schemas.microsoft.com/office/powerpoint/2010/main" val="42367638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E58FC3E-EEEB-0D42-A6BE-666EF97FF24C}"/>
              </a:ext>
            </a:extLst>
          </p:cNvPr>
          <p:cNvSpPr txBox="1"/>
          <p:nvPr/>
        </p:nvSpPr>
        <p:spPr>
          <a:xfrm>
            <a:off x="870356" y="1710872"/>
            <a:ext cx="9792929" cy="3785652"/>
          </a:xfrm>
          <a:prstGeom prst="rect">
            <a:avLst/>
          </a:prstGeom>
          <a:noFill/>
        </p:spPr>
        <p:txBody>
          <a:bodyPr wrap="square">
            <a:spAutoFit/>
          </a:bodyPr>
          <a:lstStyle/>
          <a:p>
            <a:pPr marL="285750" indent="-285750" algn="just">
              <a:buFont typeface="Arial" panose="020B0604020202020204" pitchFamily="34" charset="0"/>
              <a:buChar char="•"/>
            </a:pPr>
            <a:r>
              <a:rPr lang="en-US" sz="2400" dirty="0"/>
              <a:t>Detecting hate speech is a challenging task, however. First, there are disagreements in how hate speech should be defined. This means that some content can be considered hate speech to some and not to others, based on their respective definitions.</a:t>
            </a:r>
          </a:p>
          <a:p>
            <a:pPr algn="just"/>
            <a:endParaRPr lang="en-US" sz="2400" dirty="0"/>
          </a:p>
          <a:p>
            <a:pPr marL="285750" indent="-285750" algn="just">
              <a:buFont typeface="Arial" panose="020B0604020202020204" pitchFamily="34" charset="0"/>
              <a:buChar char="•"/>
            </a:pPr>
            <a:r>
              <a:rPr lang="en-US" sz="2400" dirty="0"/>
              <a:t>We start by covering competing definitions, focusing on the different aspects that contribute to hate speech. We are by no means, nor can we be, comprehensive as new definitions appear regularly. Our aim is simply to illustrate variances highlighting difficulties that arise from such.</a:t>
            </a:r>
          </a:p>
        </p:txBody>
      </p:sp>
    </p:spTree>
    <p:extLst>
      <p:ext uri="{BB962C8B-B14F-4D97-AF65-F5344CB8AC3E}">
        <p14:creationId xmlns:p14="http://schemas.microsoft.com/office/powerpoint/2010/main" val="31974569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7664" y="1864291"/>
            <a:ext cx="9769151" cy="3046988"/>
          </a:xfrm>
          <a:prstGeom prst="rect">
            <a:avLst/>
          </a:prstGeom>
        </p:spPr>
        <p:txBody>
          <a:bodyPr wrap="square">
            <a:spAutoFit/>
          </a:bodyPr>
          <a:lstStyle/>
          <a:p>
            <a:pPr marL="285750" indent="-285750" algn="just">
              <a:buFont typeface="Arial" panose="020B0604020202020204" pitchFamily="34" charset="0"/>
              <a:buChar char="•"/>
            </a:pPr>
            <a:r>
              <a:rPr lang="en-US" sz="2400" dirty="0"/>
              <a:t>Natural Language Processing(NLP) has been around a few decades now and can be used to gain a greater understanding of the text, such as the structure of the text and meaning at several levels that include document, paragraph, and sentence.</a:t>
            </a:r>
          </a:p>
          <a:p>
            <a:pPr algn="just"/>
            <a:endParaRPr lang="en-US" sz="2400" dirty="0"/>
          </a:p>
          <a:p>
            <a:pPr marL="285750" indent="-285750" algn="just">
              <a:buFont typeface="Arial" panose="020B0604020202020204" pitchFamily="34" charset="0"/>
              <a:buChar char="•"/>
            </a:pPr>
            <a:r>
              <a:rPr lang="en-US" sz="2400" dirty="0"/>
              <a:t>NLP allows individual to define classes inside language, how the terms refer to one another perhaps one of the most challenging activities — toxicity analysis (Mohammad </a:t>
            </a:r>
            <a:r>
              <a:rPr lang="en-US" sz="2400" dirty="0" err="1"/>
              <a:t>n.d.</a:t>
            </a:r>
            <a:r>
              <a:rPr lang="en-US" sz="2400" dirty="0"/>
              <a:t>)</a:t>
            </a:r>
          </a:p>
        </p:txBody>
      </p:sp>
    </p:spTree>
    <p:extLst>
      <p:ext uri="{BB962C8B-B14F-4D97-AF65-F5344CB8AC3E}">
        <p14:creationId xmlns:p14="http://schemas.microsoft.com/office/powerpoint/2010/main" val="20484505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D4C3E-3FDB-F9D1-8424-60B1D71AE218}"/>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Dataset, EDA</a:t>
            </a:r>
            <a:endParaRPr lang="en-US" dirty="0"/>
          </a:p>
        </p:txBody>
      </p:sp>
      <p:sp>
        <p:nvSpPr>
          <p:cNvPr id="4" name="TextBox 3">
            <a:extLst>
              <a:ext uri="{FF2B5EF4-FFF2-40B4-BE49-F238E27FC236}">
                <a16:creationId xmlns:a16="http://schemas.microsoft.com/office/drawing/2014/main" id="{CC227AF9-DD44-59CC-501F-95EAFAC995EF}"/>
              </a:ext>
            </a:extLst>
          </p:cNvPr>
          <p:cNvSpPr txBox="1"/>
          <p:nvPr/>
        </p:nvSpPr>
        <p:spPr>
          <a:xfrm>
            <a:off x="0" y="1834166"/>
            <a:ext cx="12192000" cy="5803768"/>
          </a:xfrm>
          <a:prstGeom prst="rect">
            <a:avLst/>
          </a:prstGeom>
          <a:noFill/>
        </p:spPr>
        <p:txBody>
          <a:bodyPr wrap="square">
            <a:spAutoFit/>
          </a:bodyPr>
          <a:lstStyle/>
          <a:p>
            <a:pPr marR="72390" lvl="0" algn="just">
              <a:lnSpc>
                <a:spcPct val="107000"/>
              </a:lnSpc>
              <a:spcBef>
                <a:spcPts val="1305"/>
              </a:spcBef>
              <a:spcAft>
                <a:spcPts val="0"/>
              </a:spcAft>
            </a:pPr>
            <a:r>
              <a:rPr lang="en-US" sz="2400" dirty="0"/>
              <a:t>Dataset (Key Columns):</a:t>
            </a:r>
          </a:p>
          <a:p>
            <a:pPr marL="342900" marR="72390" lvl="0" indent="-342900" algn="just">
              <a:lnSpc>
                <a:spcPct val="107000"/>
              </a:lnSpc>
              <a:spcBef>
                <a:spcPts val="1305"/>
              </a:spcBef>
              <a:spcAft>
                <a:spcPts val="0"/>
              </a:spcAft>
              <a:buFont typeface="Symbol" panose="05050102010706020507" pitchFamily="18" charset="2"/>
              <a:buChar char=""/>
            </a:pPr>
            <a:r>
              <a:rPr lang="en-US" sz="2400" dirty="0"/>
              <a:t>Hate Speech score - continuous hate speech measure, where higher = more hateful and lower = less hateful</a:t>
            </a:r>
          </a:p>
          <a:p>
            <a:pPr marL="342900" marR="72390" lvl="0" indent="-342900" algn="just">
              <a:lnSpc>
                <a:spcPct val="107000"/>
              </a:lnSpc>
              <a:spcBef>
                <a:spcPts val="1305"/>
              </a:spcBef>
              <a:spcAft>
                <a:spcPts val="0"/>
              </a:spcAft>
              <a:buFont typeface="Symbol" panose="05050102010706020507" pitchFamily="18" charset="2"/>
              <a:buChar char=""/>
            </a:pPr>
            <a:r>
              <a:rPr lang="en-US" sz="2400" dirty="0"/>
              <a:t>text - lightly processed text of a social media post</a:t>
            </a:r>
          </a:p>
          <a:p>
            <a:pPr marL="342900" marR="72390" lvl="0" indent="-342900" algn="just">
              <a:lnSpc>
                <a:spcPct val="107000"/>
              </a:lnSpc>
              <a:spcBef>
                <a:spcPts val="1305"/>
              </a:spcBef>
              <a:spcAft>
                <a:spcPts val="0"/>
              </a:spcAft>
              <a:buFont typeface="Symbol" panose="05050102010706020507" pitchFamily="18" charset="2"/>
              <a:buChar char=""/>
            </a:pPr>
            <a:r>
              <a:rPr lang="en-US" sz="2400" dirty="0"/>
              <a:t>Comment id - unique ID for each comment</a:t>
            </a:r>
          </a:p>
          <a:p>
            <a:pPr marL="342900" marR="72390" lvl="0" indent="-342900" algn="just">
              <a:lnSpc>
                <a:spcPct val="107000"/>
              </a:lnSpc>
              <a:spcBef>
                <a:spcPts val="1305"/>
              </a:spcBef>
              <a:spcAft>
                <a:spcPts val="0"/>
              </a:spcAft>
              <a:buFont typeface="Symbol" panose="05050102010706020507" pitchFamily="18" charset="2"/>
              <a:buChar char=""/>
            </a:pPr>
            <a:r>
              <a:rPr lang="en-US" sz="2400" dirty="0"/>
              <a:t>Annotator id - unique ID for each annotator</a:t>
            </a:r>
          </a:p>
          <a:p>
            <a:pPr marL="342900" marR="72390" lvl="0" indent="-342900" algn="just">
              <a:lnSpc>
                <a:spcPct val="107000"/>
              </a:lnSpc>
              <a:spcBef>
                <a:spcPts val="1305"/>
              </a:spcBef>
              <a:spcAft>
                <a:spcPts val="0"/>
              </a:spcAft>
              <a:buFont typeface="Symbol" panose="05050102010706020507" pitchFamily="18" charset="2"/>
              <a:buChar char=""/>
            </a:pPr>
            <a:r>
              <a:rPr lang="en-US" sz="2400" dirty="0"/>
              <a:t>Sentiment, Respect, Insult, Humiliate, Status, dehumanize, violence, genocide, </a:t>
            </a:r>
            <a:r>
              <a:rPr lang="en-US" sz="2400" dirty="0" err="1"/>
              <a:t>attack_defend</a:t>
            </a:r>
            <a:r>
              <a:rPr lang="en-US" sz="2400" dirty="0"/>
              <a:t>, </a:t>
            </a:r>
            <a:r>
              <a:rPr lang="en-US" sz="2400" dirty="0" err="1"/>
              <a:t>hatespeech</a:t>
            </a:r>
            <a:r>
              <a:rPr lang="en-US" sz="2400" dirty="0"/>
              <a:t> - ordinal label that is combined into the continuous score</a:t>
            </a:r>
          </a:p>
          <a:p>
            <a:pPr marL="342900" marR="72390" lvl="0" indent="-342900" algn="just">
              <a:lnSpc>
                <a:spcPct val="107000"/>
              </a:lnSpc>
              <a:spcBef>
                <a:spcPts val="1305"/>
              </a:spcBef>
              <a:spcAft>
                <a:spcPts val="0"/>
              </a:spcAft>
              <a:buFont typeface="Symbol" panose="05050102010706020507" pitchFamily="18" charset="2"/>
              <a:buChar char=""/>
            </a:pPr>
            <a:r>
              <a:rPr lang="en-US" sz="2400" dirty="0" err="1"/>
              <a:t>annotator_severity</a:t>
            </a:r>
            <a:r>
              <a:rPr lang="en-US" sz="2400" dirty="0"/>
              <a:t> - annotator's estimated survey interpretation bias</a:t>
            </a:r>
          </a:p>
          <a:p>
            <a:pPr marL="0" marR="72390" algn="just">
              <a:lnSpc>
                <a:spcPct val="107000"/>
              </a:lnSpc>
              <a:spcBef>
                <a:spcPts val="1305"/>
              </a:spcBef>
              <a:spcAft>
                <a:spcPts val="0"/>
              </a:spcAft>
            </a:pPr>
            <a:r>
              <a:rPr lang="en-US" sz="1800" dirty="0">
                <a:effectLst/>
                <a:latin typeface="Times New Roman" panose="02020603050405020304" pitchFamily="18" charset="0"/>
                <a:ea typeface="Times New Roman" panose="02020603050405020304" pitchFamily="18" charset="0"/>
              </a:rPr>
              <a:t/>
            </a: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133126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8089" y="2099722"/>
            <a:ext cx="6002694" cy="2677656"/>
          </a:xfrm>
          <a:prstGeom prst="rect">
            <a:avLst/>
          </a:prstGeom>
        </p:spPr>
        <p:txBody>
          <a:bodyPr wrap="square">
            <a:spAutoFit/>
          </a:bodyPr>
          <a:lstStyle/>
          <a:p>
            <a:r>
              <a:rPr lang="en-US" sz="2400" dirty="0"/>
              <a:t>Data Preprocessing:</a:t>
            </a:r>
          </a:p>
          <a:p>
            <a:endParaRPr lang="en-US" sz="2400" dirty="0"/>
          </a:p>
          <a:p>
            <a:pPr marL="285750" indent="-285750">
              <a:buFont typeface="Arial" panose="020B0604020202020204" pitchFamily="34" charset="0"/>
              <a:buChar char="•"/>
            </a:pPr>
            <a:r>
              <a:rPr lang="en-US" sz="2400" dirty="0"/>
              <a:t>It helps in transforming the raw data into a clean data set that excludes noise and thus gives better results.</a:t>
            </a:r>
          </a:p>
          <a:p>
            <a:endParaRPr lang="en-US" sz="2400" dirty="0"/>
          </a:p>
          <a:p>
            <a:pPr marL="285750" indent="-285750">
              <a:buFont typeface="Arial" panose="020B0604020202020204" pitchFamily="34" charset="0"/>
              <a:buChar char="•"/>
            </a:pPr>
            <a:r>
              <a:rPr lang="en-US" sz="2400" dirty="0"/>
              <a:t>(</a:t>
            </a:r>
            <a:r>
              <a:rPr lang="en-US" sz="2400" dirty="0" err="1"/>
              <a:t>eg</a:t>
            </a:r>
            <a:r>
              <a:rPr lang="en-US" sz="2400" dirty="0"/>
              <a:t>. Action we performed)</a:t>
            </a:r>
          </a:p>
        </p:txBody>
      </p:sp>
      <p:pic>
        <p:nvPicPr>
          <p:cNvPr id="3" name="Picture 2">
            <a:extLst>
              <a:ext uri="{FF2B5EF4-FFF2-40B4-BE49-F238E27FC236}">
                <a16:creationId xmlns:a16="http://schemas.microsoft.com/office/drawing/2014/main" id="{37B29D47-E5A1-80A1-3B27-3AB8D0B971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6097" y="1091681"/>
            <a:ext cx="4784714" cy="4353617"/>
          </a:xfrm>
          <a:prstGeom prst="rect">
            <a:avLst/>
          </a:prstGeom>
        </p:spPr>
      </p:pic>
    </p:spTree>
    <p:extLst>
      <p:ext uri="{BB962C8B-B14F-4D97-AF65-F5344CB8AC3E}">
        <p14:creationId xmlns:p14="http://schemas.microsoft.com/office/powerpoint/2010/main" val="36810482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642188" y="727788"/>
            <a:ext cx="8100298" cy="5523722"/>
          </a:xfrm>
          <a:prstGeom prst="rect">
            <a:avLst/>
          </a:prstGeom>
        </p:spPr>
      </p:pic>
    </p:spTree>
    <p:extLst>
      <p:ext uri="{BB962C8B-B14F-4D97-AF65-F5344CB8AC3E}">
        <p14:creationId xmlns:p14="http://schemas.microsoft.com/office/powerpoint/2010/main" val="2388311472"/>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Override1.xml><?xml version="1.0" encoding="utf-8"?>
<a:themeOverride xmlns:a="http://schemas.openxmlformats.org/drawingml/2006/main">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themeOverride>
</file>

<file path=docProps/app.xml><?xml version="1.0" encoding="utf-8"?>
<Properties xmlns="http://schemas.openxmlformats.org/officeDocument/2006/extended-properties" xmlns:vt="http://schemas.openxmlformats.org/officeDocument/2006/docPropsVTypes">
  <Template/>
  <TotalTime>533</TotalTime>
  <Words>817</Words>
  <Application>Microsoft Office PowerPoint</Application>
  <PresentationFormat>Widescreen</PresentationFormat>
  <Paragraphs>111</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Symbol</vt:lpstr>
      <vt:lpstr>Times New Roman</vt:lpstr>
      <vt:lpstr>Trebuchet MS</vt:lpstr>
      <vt:lpstr>Berlin</vt:lpstr>
      <vt:lpstr>PG-DAI (C-DAC, ACTS Pune) Team :  Group 4</vt:lpstr>
      <vt:lpstr>Contents</vt:lpstr>
      <vt:lpstr>Objective</vt:lpstr>
      <vt:lpstr>Introduction</vt:lpstr>
      <vt:lpstr>PowerPoint Presentation</vt:lpstr>
      <vt:lpstr>PowerPoint Presentation</vt:lpstr>
      <vt:lpstr>Dataset, EDA</vt:lpstr>
      <vt:lpstr>PowerPoint Presentation</vt:lpstr>
      <vt:lpstr>PowerPoint Presentation</vt:lpstr>
      <vt:lpstr>PowerPoint Presentation</vt:lpstr>
      <vt:lpstr>PowerPoint Presentation</vt:lpstr>
      <vt:lpstr>PowerPoint Presentation</vt:lpstr>
      <vt:lpstr>Model: LSTM</vt:lpstr>
      <vt:lpstr>PowerPoint Presentation</vt:lpstr>
      <vt:lpstr>Model: Bidirectional LSTM</vt:lpstr>
      <vt:lpstr>PowerPoint Presentation</vt:lpstr>
      <vt:lpstr>PowerPoint Presentation</vt:lpstr>
      <vt:lpstr>Model : DistilBert</vt:lpstr>
      <vt:lpstr>PowerPoint Presentation</vt:lpstr>
      <vt:lpstr>PowerPoint Presentation</vt:lpstr>
      <vt:lpstr>Deployment</vt:lpstr>
      <vt:lpstr>PowerPoint Presentation</vt:lpstr>
      <vt:lpstr>Future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PG-DAI (C-DAC, ACTS Pune) Team :  Group 4</dc:title>
  <dc:creator>sagar</dc:creator>
  <cp:lastModifiedBy>MANALI</cp:lastModifiedBy>
  <cp:revision>23</cp:revision>
  <dcterms:created xsi:type="dcterms:W3CDTF">2022-09-27T18:19:49Z</dcterms:created>
  <dcterms:modified xsi:type="dcterms:W3CDTF">2022-09-29T04:39:31Z</dcterms:modified>
</cp:coreProperties>
</file>