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56" r:id="rId3"/>
    <p:sldId id="260" r:id="rId4"/>
    <p:sldId id="261"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03A35-6A8A-4B01-8B60-0686C5E3F2EC}"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14616-DCE7-4619-8873-29B42424A8B9}" type="slidenum">
              <a:rPr lang="en-US" smtClean="0"/>
              <a:t>‹#›</a:t>
            </a:fld>
            <a:endParaRPr lang="en-US"/>
          </a:p>
        </p:txBody>
      </p:sp>
    </p:spTree>
    <p:extLst>
      <p:ext uri="{BB962C8B-B14F-4D97-AF65-F5344CB8AC3E}">
        <p14:creationId xmlns:p14="http://schemas.microsoft.com/office/powerpoint/2010/main" val="252785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7B9D4F-5F19-438C-92E8-037C6AE8F87D}" type="slidenum">
              <a:rPr lang="en-US" smtClean="0"/>
              <a:t>1</a:t>
            </a:fld>
            <a:endParaRPr lang="en-US"/>
          </a:p>
        </p:txBody>
      </p:sp>
    </p:spTree>
    <p:extLst>
      <p:ext uri="{BB962C8B-B14F-4D97-AF65-F5344CB8AC3E}">
        <p14:creationId xmlns:p14="http://schemas.microsoft.com/office/powerpoint/2010/main" val="382248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A56CBA-8909-4FD9-964C-25792D0ECBF7}"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411965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56CBA-8909-4FD9-964C-25792D0ECBF7}"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202935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56CBA-8909-4FD9-964C-25792D0ECBF7}"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2905436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049" y="457200"/>
            <a:ext cx="5506985" cy="372410"/>
          </a:xfrm>
        </p:spPr>
        <p:txBody>
          <a:bodyPr tIns="64008"/>
          <a:lstStyle>
            <a:lvl1pPr>
              <a:defRPr sz="1999"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47408012"/>
      </p:ext>
    </p:extLst>
  </p:cSld>
  <p:clrMapOvr>
    <a:masterClrMapping/>
  </p:clrMapOvr>
  <p:transition>
    <p:fade/>
  </p:transition>
  <p:extLst mod="1">
    <p:ext uri="{DCECCB84-F9BA-43D5-87BE-67443E8EF086}">
      <p15:sldGuideLst xmlns:p15="http://schemas.microsoft.com/office/powerpoint/2012/main">
        <p15:guide id="1" pos="763">
          <p15:clr>
            <a:srgbClr val="A4A3A4"/>
          </p15:clr>
        </p15:guide>
        <p15:guide id="2" pos="943">
          <p15:clr>
            <a:srgbClr val="A4A3A4"/>
          </p15:clr>
        </p15:guide>
        <p15:guide id="3" pos="1346">
          <p15:clr>
            <a:srgbClr val="A4A3A4"/>
          </p15:clr>
        </p15:guide>
        <p15:guide id="4" pos="1525">
          <p15:clr>
            <a:srgbClr val="A4A3A4"/>
          </p15:clr>
        </p15:guide>
        <p15:guide id="5" pos="1929">
          <p15:clr>
            <a:srgbClr val="A4A3A4"/>
          </p15:clr>
        </p15:guide>
        <p15:guide id="6" pos="2108">
          <p15:clr>
            <a:srgbClr val="A4A3A4"/>
          </p15:clr>
        </p15:guide>
        <p15:guide id="7" pos="2511">
          <p15:clr>
            <a:srgbClr val="A4A3A4"/>
          </p15:clr>
        </p15:guide>
        <p15:guide id="8" pos="2690">
          <p15:clr>
            <a:srgbClr val="A4A3A4"/>
          </p15:clr>
        </p15:guide>
        <p15:guide id="9" pos="3093">
          <p15:clr>
            <a:srgbClr val="A4A3A4"/>
          </p15:clr>
        </p15:guide>
        <p15:guide id="10" pos="3273">
          <p15:clr>
            <a:srgbClr val="A4A3A4"/>
          </p15:clr>
        </p15:guide>
        <p15:guide id="11" pos="3675">
          <p15:clr>
            <a:srgbClr val="A4A3A4"/>
          </p15:clr>
        </p15:guide>
        <p15:guide id="12" pos="3855">
          <p15:clr>
            <a:srgbClr val="A4A3A4"/>
          </p15:clr>
        </p15:guide>
        <p15:guide id="13" pos="4258">
          <p15:clr>
            <a:srgbClr val="A4A3A4"/>
          </p15:clr>
        </p15:guide>
        <p15:guide id="14" pos="4437">
          <p15:clr>
            <a:srgbClr val="A4A3A4"/>
          </p15:clr>
        </p15:guide>
        <p15:guide id="15" pos="4840">
          <p15:clr>
            <a:srgbClr val="A4A3A4"/>
          </p15:clr>
        </p15:guide>
        <p15:guide id="16" pos="5019">
          <p15:clr>
            <a:srgbClr val="A4A3A4"/>
          </p15:clr>
        </p15:guide>
        <p15:guide id="17" pos="5420">
          <p15:clr>
            <a:srgbClr val="A4A3A4"/>
          </p15:clr>
        </p15:guide>
        <p15:guide id="18" pos="5601">
          <p15:clr>
            <a:srgbClr val="A4A3A4"/>
          </p15:clr>
        </p15:guide>
        <p15:guide id="19" pos="6003">
          <p15:clr>
            <a:srgbClr val="A4A3A4"/>
          </p15:clr>
        </p15:guide>
        <p15:guide id="20" pos="6184">
          <p15:clr>
            <a:srgbClr val="A4A3A4"/>
          </p15:clr>
        </p15:guide>
        <p15:guide id="21" pos="6585">
          <p15:clr>
            <a:srgbClr val="A4A3A4"/>
          </p15:clr>
        </p15:guide>
        <p15:guide id="22" pos="6765">
          <p15:clr>
            <a:srgbClr val="A4A3A4"/>
          </p15:clr>
        </p15:guide>
        <p15:guide id="23" orient="horz" pos="887">
          <p15:clr>
            <a:srgbClr val="5ACBF0"/>
          </p15:clr>
        </p15:guide>
        <p15:guide id="24" orient="horz" pos="1246">
          <p15:clr>
            <a:srgbClr val="5ACBF0"/>
          </p15:clr>
        </p15:guide>
        <p15:guide id="25" orient="horz" pos="28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56CBA-8909-4FD9-964C-25792D0ECBF7}"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407731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A56CBA-8909-4FD9-964C-25792D0ECBF7}"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158003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A56CBA-8909-4FD9-964C-25792D0ECBF7}"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422845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A56CBA-8909-4FD9-964C-25792D0ECBF7}"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371561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A56CBA-8909-4FD9-964C-25792D0ECBF7}"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78057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56CBA-8909-4FD9-964C-25792D0ECBF7}"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74645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56CBA-8909-4FD9-964C-25792D0ECBF7}"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402329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56CBA-8909-4FD9-964C-25792D0ECBF7}"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334419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56CBA-8909-4FD9-964C-25792D0ECBF7}" type="datetimeFigureOut">
              <a:rPr lang="en-US" smtClean="0"/>
              <a:t>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E1545-758F-455E-A75F-BDA659E782EA}" type="slidenum">
              <a:rPr lang="en-US" smtClean="0"/>
              <a:t>‹#›</a:t>
            </a:fld>
            <a:endParaRPr lang="en-US"/>
          </a:p>
        </p:txBody>
      </p:sp>
    </p:spTree>
    <p:extLst>
      <p:ext uri="{BB962C8B-B14F-4D97-AF65-F5344CB8AC3E}">
        <p14:creationId xmlns:p14="http://schemas.microsoft.com/office/powerpoint/2010/main" val="724470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6096000" cy="646331"/>
          </a:xfrm>
          <a:prstGeom prst="rect">
            <a:avLst/>
          </a:prstGeom>
        </p:spPr>
        <p:txBody>
          <a:bodyPr>
            <a:spAutoFit/>
          </a:bodyPr>
          <a:lstStyle/>
          <a:p>
            <a:r>
              <a:rPr lang="en-US" b="1" dirty="0">
                <a:solidFill>
                  <a:srgbClr val="FFFFFF"/>
                </a:solidFill>
                <a:latin typeface="sofia-pro"/>
              </a:rPr>
              <a:t>Microsoft Azure Monitoring</a:t>
            </a:r>
          </a:p>
          <a:p>
            <a:r>
              <a:rPr lang="en-US" dirty="0">
                <a:solidFill>
                  <a:srgbClr val="FFFFFF"/>
                </a:solidFill>
                <a:latin typeface="sofia-pro"/>
              </a:rPr>
              <a:t>Acquire all necessary knowledge on Azure </a:t>
            </a:r>
            <a:r>
              <a:rPr lang="en-US" dirty="0" err="1">
                <a:solidFill>
                  <a:srgbClr val="FFFFFF"/>
                </a:solidFill>
                <a:latin typeface="sofia-pro"/>
              </a:rPr>
              <a:t>Monito</a:t>
            </a:r>
            <a:endParaRPr lang="en-US" b="0" i="0" dirty="0">
              <a:solidFill>
                <a:srgbClr val="FFFFFF"/>
              </a:solidFill>
              <a:effectLst/>
              <a:latin typeface="sofia-pro"/>
            </a:endParaRPr>
          </a:p>
        </p:txBody>
      </p:sp>
      <p:pic>
        <p:nvPicPr>
          <p:cNvPr id="6" name="Picture 5"/>
          <p:cNvPicPr>
            <a:picLocks noChangeAspect="1"/>
          </p:cNvPicPr>
          <p:nvPr/>
        </p:nvPicPr>
        <p:blipFill>
          <a:blip r:embed="rId3"/>
          <a:stretch>
            <a:fillRect/>
          </a:stretch>
        </p:blipFill>
        <p:spPr>
          <a:xfrm>
            <a:off x="1371599" y="251486"/>
            <a:ext cx="9346187" cy="6110125"/>
          </a:xfrm>
          <a:prstGeom prst="rect">
            <a:avLst/>
          </a:prstGeom>
        </p:spPr>
      </p:pic>
    </p:spTree>
    <p:extLst>
      <p:ext uri="{BB962C8B-B14F-4D97-AF65-F5344CB8AC3E}">
        <p14:creationId xmlns:p14="http://schemas.microsoft.com/office/powerpoint/2010/main" val="3013832673"/>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3771" y="474345"/>
            <a:ext cx="10254343" cy="6463308"/>
          </a:xfrm>
          <a:prstGeom prst="rect">
            <a:avLst/>
          </a:prstGeom>
        </p:spPr>
        <p:txBody>
          <a:bodyPr wrap="square">
            <a:spAutoFit/>
          </a:bodyPr>
          <a:lstStyle/>
          <a:p>
            <a:r>
              <a:rPr lang="en-US" dirty="0"/>
              <a:t>Data can be obtained from a range of sources through Azure Control. Users can opt for monitoring data at different levels across the application, any operating system, and resources it depends on, including the platform itself. For each of the following levels, Azure Monitor collects the data:</a:t>
            </a:r>
          </a:p>
          <a:p>
            <a:r>
              <a:rPr lang="en-US" b="1" dirty="0"/>
              <a:t>Application data:</a:t>
            </a:r>
            <a:r>
              <a:rPr lang="en-US" dirty="0"/>
              <a:t> Data that relates to the custom application code. It is the data on the performance and functionality of the code that you have written, irrespective of its medium.</a:t>
            </a:r>
          </a:p>
          <a:p>
            <a:r>
              <a:rPr lang="en-US" b="1" dirty="0"/>
              <a:t>Operating System data:</a:t>
            </a:r>
            <a:r>
              <a:rPr lang="en-US" dirty="0"/>
              <a:t> Data regarding the operating system in which the application is running i.e., data from the Windows or Linux virtual machines that host your application. It could be run on Azure, another cloud, or on-premises.</a:t>
            </a:r>
          </a:p>
          <a:p>
            <a:r>
              <a:rPr lang="en-US" b="1" dirty="0"/>
              <a:t>Azure resource data:</a:t>
            </a:r>
            <a:r>
              <a:rPr lang="en-US" dirty="0"/>
              <a:t> Data that relates to the operations of an Azure resource, such as a web app or a load balancer.</a:t>
            </a:r>
          </a:p>
          <a:p>
            <a:r>
              <a:rPr lang="en-US" b="1" dirty="0"/>
              <a:t>Azure subscription monitoring data:</a:t>
            </a:r>
            <a:r>
              <a:rPr lang="en-US" dirty="0"/>
              <a:t> Data that relates to the subscription and it also includes data </a:t>
            </a:r>
            <a:r>
              <a:rPr lang="en-US" dirty="0"/>
              <a:t>about Azure health and availability</a:t>
            </a:r>
            <a:r>
              <a:rPr lang="en-US" dirty="0" smtClean="0"/>
              <a:t>.</a:t>
            </a:r>
            <a:endParaRPr lang="en-US" dirty="0"/>
          </a:p>
          <a:p>
            <a:r>
              <a:rPr lang="en-US" b="1" dirty="0" smtClean="0"/>
              <a:t>Azure </a:t>
            </a:r>
            <a:r>
              <a:rPr lang="en-US" b="1" dirty="0"/>
              <a:t>tenant monitoring data:</a:t>
            </a:r>
            <a:r>
              <a:rPr lang="en-US" dirty="0"/>
              <a:t> Data on the Azure organization-level services, such as Azure Active Directory.</a:t>
            </a:r>
          </a:p>
          <a:p>
            <a:r>
              <a:rPr lang="en-US" dirty="0"/>
              <a:t>Since Azure Monitor is an automatic system, it begins to collect data from these sources as soon as you create Azure resources such as virtual machines and web apps. You can extend the data that Azure Monitor collects by</a:t>
            </a:r>
            <a:r>
              <a:rPr lang="en-US" dirty="0" smtClean="0"/>
              <a:t>:</a:t>
            </a:r>
          </a:p>
          <a:p>
            <a:r>
              <a:rPr lang="en-US" b="1" dirty="0"/>
              <a:t>Enabling diagnostics</a:t>
            </a:r>
            <a:r>
              <a:rPr lang="en-US" dirty="0"/>
              <a:t>: For some resources, such as </a:t>
            </a:r>
            <a:r>
              <a:rPr lang="en-US" dirty="0"/>
              <a:t> </a:t>
            </a:r>
            <a:r>
              <a:rPr lang="en-US" dirty="0" smtClean="0"/>
              <a:t>Azure </a:t>
            </a:r>
            <a:r>
              <a:rPr lang="en-US" dirty="0"/>
              <a:t>SQL Database, you </a:t>
            </a:r>
            <a:r>
              <a:rPr lang="en-US" dirty="0"/>
              <a:t>receive full information about a resource only after enabling diagnostic logging for it. You can use the Azure portal, the Azure CLI, or PowerShell to enable diagnostics.</a:t>
            </a:r>
          </a:p>
          <a:p>
            <a:r>
              <a:rPr lang="en-US" b="1" dirty="0"/>
              <a:t>Adding an agent</a:t>
            </a:r>
            <a:r>
              <a:rPr lang="en-US" dirty="0"/>
              <a:t>: For virtual machines, you can install the Log Analytics agent and configure it to send data to a Log Analytics workspace. This agent increases the amount of information that’s sent to Azure Monitor</a:t>
            </a:r>
          </a:p>
          <a:p>
            <a:endParaRPr lang="en-US" dirty="0"/>
          </a:p>
          <a:p>
            <a:endParaRPr lang="en-US" b="0" i="0" dirty="0">
              <a:solidFill>
                <a:srgbClr val="39455C"/>
              </a:solidFill>
              <a:effectLst/>
              <a:latin typeface="sofia-pro"/>
            </a:endParaRPr>
          </a:p>
        </p:txBody>
      </p:sp>
    </p:spTree>
    <p:extLst>
      <p:ext uri="{BB962C8B-B14F-4D97-AF65-F5344CB8AC3E}">
        <p14:creationId xmlns:p14="http://schemas.microsoft.com/office/powerpoint/2010/main" val="353130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6" y="0"/>
            <a:ext cx="10750732" cy="5078313"/>
          </a:xfrm>
          <a:prstGeom prst="rect">
            <a:avLst/>
          </a:prstGeom>
        </p:spPr>
        <p:txBody>
          <a:bodyPr wrap="square">
            <a:spAutoFit/>
          </a:bodyPr>
          <a:lstStyle/>
          <a:p>
            <a:endParaRPr lang="en-US" b="1" dirty="0" smtClean="0">
              <a:solidFill>
                <a:srgbClr val="39455C"/>
              </a:solidFill>
              <a:latin typeface="sofia-pro"/>
            </a:endParaRPr>
          </a:p>
          <a:p>
            <a:endParaRPr lang="en-US" b="1" dirty="0" smtClean="0">
              <a:solidFill>
                <a:srgbClr val="39455C"/>
              </a:solidFill>
            </a:endParaRPr>
          </a:p>
          <a:p>
            <a:endParaRPr lang="en-US" b="1" dirty="0">
              <a:solidFill>
                <a:srgbClr val="39455C"/>
              </a:solidFill>
            </a:endParaRPr>
          </a:p>
          <a:p>
            <a:r>
              <a:rPr lang="en-US" b="1" dirty="0" smtClean="0">
                <a:solidFill>
                  <a:srgbClr val="39455C"/>
                </a:solidFill>
              </a:rPr>
              <a:t>Azure </a:t>
            </a:r>
            <a:r>
              <a:rPr lang="en-US" b="1" dirty="0">
                <a:solidFill>
                  <a:srgbClr val="39455C"/>
                </a:solidFill>
              </a:rPr>
              <a:t>tenant monitoring data:</a:t>
            </a:r>
            <a:r>
              <a:rPr lang="en-US" dirty="0">
                <a:solidFill>
                  <a:srgbClr val="39455C"/>
                </a:solidFill>
              </a:rPr>
              <a:t> Data on the Azure organization-level services, such as Azure Active Directory.</a:t>
            </a:r>
          </a:p>
          <a:p>
            <a:r>
              <a:rPr lang="en-US" dirty="0">
                <a:solidFill>
                  <a:srgbClr val="39455C"/>
                </a:solidFill>
              </a:rPr>
              <a:t>Since Azure Monitor is an automatic system, it begins to collect data from these sources as soon as you create Azure resources such as virtual machines and web apps. You can extend the data that Azure Monitor collects by:</a:t>
            </a:r>
          </a:p>
          <a:p>
            <a:pPr>
              <a:buFont typeface="Arial" panose="020B0604020202020204" pitchFamily="34" charset="0"/>
              <a:buChar char="•"/>
            </a:pPr>
            <a:r>
              <a:rPr lang="en-US" b="1" dirty="0">
                <a:solidFill>
                  <a:srgbClr val="071733"/>
                </a:solidFill>
              </a:rPr>
              <a:t>Enabling diagnostics</a:t>
            </a:r>
            <a:r>
              <a:rPr lang="en-US" dirty="0">
                <a:solidFill>
                  <a:srgbClr val="071733"/>
                </a:solidFill>
              </a:rPr>
              <a:t>: </a:t>
            </a:r>
            <a:r>
              <a:rPr lang="en-US" dirty="0">
                <a:solidFill>
                  <a:srgbClr val="071733"/>
                </a:solidFill>
              </a:rPr>
              <a:t>For some resources, such as Azure SQL Database, </a:t>
            </a:r>
            <a:r>
              <a:rPr lang="en-US" dirty="0" smtClean="0">
                <a:solidFill>
                  <a:srgbClr val="071733"/>
                </a:solidFill>
              </a:rPr>
              <a:t>you </a:t>
            </a:r>
            <a:r>
              <a:rPr lang="en-US" dirty="0">
                <a:solidFill>
                  <a:srgbClr val="071733"/>
                </a:solidFill>
              </a:rPr>
              <a:t>receive full information about a resource only after enabling diagnostic logging for it. You can use the Azure portal, the Azure CLI, or PowerShell to enable diagnostics.</a:t>
            </a:r>
          </a:p>
          <a:p>
            <a:pPr>
              <a:buFont typeface="Arial" panose="020B0604020202020204" pitchFamily="34" charset="0"/>
              <a:buChar char="•"/>
            </a:pPr>
            <a:r>
              <a:rPr lang="en-US" b="1" dirty="0">
                <a:solidFill>
                  <a:srgbClr val="071733"/>
                </a:solidFill>
              </a:rPr>
              <a:t>Adding an agent</a:t>
            </a:r>
            <a:r>
              <a:rPr lang="en-US" dirty="0">
                <a:solidFill>
                  <a:srgbClr val="071733"/>
                </a:solidFill>
              </a:rPr>
              <a:t>: For virtual machines, you can install the Log Analytics agent and configure it to send data to a Log Analytics workspace. This agent increases the amount of information that’s sent to Azure Monitor.</a:t>
            </a:r>
          </a:p>
          <a:p>
            <a:r>
              <a:rPr lang="en-US" b="1" dirty="0">
                <a:solidFill>
                  <a:srgbClr val="071733"/>
                </a:solidFill>
              </a:rPr>
              <a:t>How does Microsoft positions Azure Monitor?</a:t>
            </a:r>
          </a:p>
          <a:p>
            <a:r>
              <a:rPr lang="en-US" dirty="0">
                <a:solidFill>
                  <a:srgbClr val="39455C"/>
                </a:solidFill>
              </a:rPr>
              <a:t>As a newbie, it is good to know that Azure Monitor is the central plane for all monitoring toolsets and it is recommended to get into the habit of starting with Azure Monitor, even if you want to look at metrics, or Application Insights, etc</a:t>
            </a:r>
            <a:r>
              <a:rPr lang="en-US" dirty="0" smtClean="0">
                <a:solidFill>
                  <a:srgbClr val="39455C"/>
                </a:solidFill>
              </a:rPr>
              <a:t>.</a:t>
            </a:r>
          </a:p>
          <a:p>
            <a:r>
              <a:rPr lang="en-US" dirty="0" smtClean="0">
                <a:solidFill>
                  <a:srgbClr val="39455C"/>
                </a:solidFill>
              </a:rPr>
              <a:t>At </a:t>
            </a:r>
            <a:r>
              <a:rPr lang="en-US" dirty="0">
                <a:solidFill>
                  <a:srgbClr val="39455C"/>
                </a:solidFill>
              </a:rPr>
              <a:t>the outset, Microsoft is planning to make Azure monitor as the centralized starting point, for all Azure monitoring toolsets. Evidently, some of the other monitoring toolsets are being merged/rolled into Azure Monitor as a whole!</a:t>
            </a:r>
            <a:endParaRPr lang="en-US" b="0" i="0" dirty="0">
              <a:solidFill>
                <a:srgbClr val="39455C"/>
              </a:solidFill>
              <a:effectLst/>
            </a:endParaRPr>
          </a:p>
        </p:txBody>
      </p:sp>
    </p:spTree>
    <p:extLst>
      <p:ext uri="{BB962C8B-B14F-4D97-AF65-F5344CB8AC3E}">
        <p14:creationId xmlns:p14="http://schemas.microsoft.com/office/powerpoint/2010/main" val="4132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2777" y="-79653"/>
            <a:ext cx="9966960" cy="6463308"/>
          </a:xfrm>
          <a:prstGeom prst="rect">
            <a:avLst/>
          </a:prstGeom>
        </p:spPr>
        <p:txBody>
          <a:bodyPr wrap="square">
            <a:spAutoFit/>
          </a:bodyPr>
          <a:lstStyle/>
          <a:p>
            <a:endParaRPr lang="en-US" b="1" dirty="0" smtClean="0">
              <a:solidFill>
                <a:srgbClr val="071733"/>
              </a:solidFill>
              <a:latin typeface="sofia-pro"/>
            </a:endParaRPr>
          </a:p>
          <a:p>
            <a:endParaRPr lang="en-US" b="1" dirty="0">
              <a:solidFill>
                <a:srgbClr val="071733"/>
              </a:solidFill>
              <a:latin typeface="sofia-pro"/>
            </a:endParaRPr>
          </a:p>
          <a:p>
            <a:endParaRPr lang="en-US" b="1" dirty="0" smtClean="0">
              <a:solidFill>
                <a:srgbClr val="071733"/>
              </a:solidFill>
              <a:latin typeface="sofia-pro"/>
            </a:endParaRPr>
          </a:p>
          <a:p>
            <a:pPr algn="just"/>
            <a:r>
              <a:rPr lang="en-US" b="1" dirty="0" smtClean="0">
                <a:solidFill>
                  <a:srgbClr val="071733"/>
                </a:solidFill>
              </a:rPr>
              <a:t>Azure </a:t>
            </a:r>
            <a:r>
              <a:rPr lang="en-US" b="1" dirty="0">
                <a:solidFill>
                  <a:srgbClr val="071733"/>
                </a:solidFill>
              </a:rPr>
              <a:t>Monitor – Key Requirements</a:t>
            </a:r>
          </a:p>
          <a:p>
            <a:pPr algn="just"/>
            <a:r>
              <a:rPr lang="en-US" dirty="0">
                <a:solidFill>
                  <a:srgbClr val="39455C"/>
                </a:solidFill>
              </a:rPr>
              <a:t>Cloud systems are heavily distributed, meaning that there are many channels producing data at any given moment. Not just that, these systems are incredibly volatile, meaning, for example, if the resources are containerized, you need to think of a way to counter the dynamic complexity of containers in order to be able to continue with data. In addition to this, even a small to medium-sized Azure environment produces a vast volume of data and the scenario gets even more complicated.</a:t>
            </a:r>
          </a:p>
          <a:p>
            <a:pPr algn="just"/>
            <a:r>
              <a:rPr lang="en-US" dirty="0">
                <a:solidFill>
                  <a:srgbClr val="39455C"/>
                </a:solidFill>
              </a:rPr>
              <a:t>The solution that Azure users rely on for monitoring and troubleshooting the applications to solve these problems must provide them with the following simple capabilities:</a:t>
            </a:r>
          </a:p>
          <a:p>
            <a:pPr algn="just"/>
            <a:r>
              <a:rPr lang="en-US" b="1" dirty="0">
                <a:solidFill>
                  <a:srgbClr val="39455C"/>
                </a:solidFill>
              </a:rPr>
              <a:t>Data aggregation-</a:t>
            </a:r>
            <a:r>
              <a:rPr lang="en-US" dirty="0">
                <a:solidFill>
                  <a:srgbClr val="39455C"/>
                </a:solidFill>
              </a:rPr>
              <a:t> Users need to be able to view and incorporate all data sources seamlessly through their Azure environment, capture the data generated, be it logs or measurements, and store this information in a centralized data store.</a:t>
            </a:r>
          </a:p>
          <a:p>
            <a:pPr algn="just"/>
            <a:r>
              <a:rPr lang="en-US" b="1" dirty="0">
                <a:solidFill>
                  <a:srgbClr val="39455C"/>
                </a:solidFill>
              </a:rPr>
              <a:t>Data ingestion-</a:t>
            </a:r>
            <a:r>
              <a:rPr lang="en-US" dirty="0">
                <a:solidFill>
                  <a:srgbClr val="39455C"/>
                </a:solidFill>
              </a:rPr>
              <a:t> Data pipelines are responsible for processing vast volumes of data which may experience a considerable amount of pressure in certain situations, resulting in the failure of components. Data shippers must be built to be resilient enough to accommodate huge and fluctuating amounts of data, as well as the storage backend services, they ship the data to</a:t>
            </a:r>
            <a:r>
              <a:rPr lang="en-US" dirty="0" smtClean="0">
                <a:solidFill>
                  <a:srgbClr val="39455C"/>
                </a:solidFill>
              </a:rPr>
              <a:t>.</a:t>
            </a:r>
          </a:p>
          <a:p>
            <a:pPr algn="just"/>
            <a:r>
              <a:rPr lang="en-US" b="1" dirty="0"/>
              <a:t>Data storage-</a:t>
            </a:r>
            <a:r>
              <a:rPr lang="en-US" dirty="0"/>
              <a:t> Data obtained from multiple Azure data sources must be stored in a consolidated data store capable of supplying the requisite scale to support data growth and data bursts. When diagnosing a production problem, the last thing you want to face is a failing data store because you have surpassed capacity.</a:t>
            </a:r>
          </a:p>
          <a:p>
            <a:pPr algn="just"/>
            <a:endParaRPr lang="en-US" b="0" i="0" dirty="0">
              <a:solidFill>
                <a:srgbClr val="39455C"/>
              </a:solidFill>
              <a:effectLst/>
            </a:endParaRPr>
          </a:p>
        </p:txBody>
      </p:sp>
    </p:spTree>
    <p:extLst>
      <p:ext uri="{BB962C8B-B14F-4D97-AF65-F5344CB8AC3E}">
        <p14:creationId xmlns:p14="http://schemas.microsoft.com/office/powerpoint/2010/main" val="249038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7281" y="918979"/>
            <a:ext cx="10032274" cy="3416320"/>
          </a:xfrm>
          <a:prstGeom prst="rect">
            <a:avLst/>
          </a:prstGeom>
        </p:spPr>
        <p:txBody>
          <a:bodyPr wrap="square">
            <a:spAutoFit/>
          </a:bodyPr>
          <a:lstStyle/>
          <a:p>
            <a:r>
              <a:rPr lang="en-US" b="1" dirty="0"/>
              <a:t>Data processing-</a:t>
            </a:r>
            <a:r>
              <a:rPr lang="en-US" dirty="0"/>
              <a:t> If you can’t process the data stored, it would be more difficult to interpret it. An Azure monitoring solution, for instance, needs to be able to process fields containing IPs and boost them with geographical information. It is easier to query data and visualize it if data is correctly parsed and analyzed</a:t>
            </a:r>
            <a:r>
              <a:rPr lang="en-US" dirty="0" smtClean="0"/>
              <a:t>.</a:t>
            </a:r>
          </a:p>
          <a:p>
            <a:r>
              <a:rPr lang="en-US" b="1" dirty="0"/>
              <a:t>Data analysis-</a:t>
            </a:r>
            <a:r>
              <a:rPr lang="en-US" dirty="0"/>
              <a:t> End-users must be able to interpret Azure monitoring data efficiently. The ability to search or query the data is a fundamental prerequisite. With visualizations and dashboards, being able to examine the data from different perspectives is another key requirement. Ideally, in order to have hassle-free processing, users should be able to use advanced analysis capabilities, like anomaly detection and machine learning.</a:t>
            </a:r>
          </a:p>
          <a:p>
            <a:r>
              <a:rPr lang="en-US" b="1" dirty="0"/>
              <a:t>Alerting-</a:t>
            </a:r>
            <a:r>
              <a:rPr lang="en-US" dirty="0"/>
              <a:t> In order to be aware of problems with the Azure environment, the user must be able to trigger alerts that will update them in real-time. This makes it easier for consumers to be more informed and to be on top of incidents as they arise.</a:t>
            </a:r>
          </a:p>
          <a:p>
            <a:endParaRPr lang="en-US" dirty="0"/>
          </a:p>
        </p:txBody>
      </p:sp>
    </p:spTree>
    <p:extLst>
      <p:ext uri="{BB962C8B-B14F-4D97-AF65-F5344CB8AC3E}">
        <p14:creationId xmlns:p14="http://schemas.microsoft.com/office/powerpoint/2010/main" val="3946963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3406" y="722041"/>
            <a:ext cx="9575074" cy="5632311"/>
          </a:xfrm>
          <a:prstGeom prst="rect">
            <a:avLst/>
          </a:prstGeom>
        </p:spPr>
        <p:txBody>
          <a:bodyPr wrap="square">
            <a:spAutoFit/>
          </a:bodyPr>
          <a:lstStyle/>
          <a:p>
            <a:r>
              <a:rPr lang="en-US" b="1" dirty="0">
                <a:solidFill>
                  <a:srgbClr val="071733"/>
                </a:solidFill>
              </a:rPr>
              <a:t>Concepts</a:t>
            </a:r>
          </a:p>
          <a:p>
            <a:pPr algn="just"/>
            <a:r>
              <a:rPr lang="en-US" b="1" dirty="0">
                <a:solidFill>
                  <a:srgbClr val="071733"/>
                </a:solidFill>
              </a:rPr>
              <a:t>What can you monitor?</a:t>
            </a:r>
          </a:p>
          <a:p>
            <a:pPr algn="just"/>
            <a:r>
              <a:rPr lang="en-US" dirty="0">
                <a:solidFill>
                  <a:srgbClr val="39455C"/>
                </a:solidFill>
              </a:rPr>
              <a:t>With Azure Monitor in hand, the Azure user can get the following services monitored,</a:t>
            </a:r>
          </a:p>
          <a:p>
            <a:pPr algn="just"/>
            <a:r>
              <a:rPr lang="en-US" b="1" dirty="0">
                <a:solidFill>
                  <a:srgbClr val="071733"/>
                </a:solidFill>
              </a:rPr>
              <a:t>Insights and Core Solutions</a:t>
            </a:r>
          </a:p>
          <a:p>
            <a:pPr algn="just"/>
            <a:r>
              <a:rPr lang="en-US" dirty="0">
                <a:solidFill>
                  <a:srgbClr val="39455C"/>
                </a:solidFill>
              </a:rPr>
              <a:t>Insights and core solutions are viewed as part of the Azure Monitor and meet Azure’s support and service level agreements.</a:t>
            </a:r>
          </a:p>
          <a:p>
            <a:pPr algn="just"/>
            <a:r>
              <a:rPr lang="en-US" b="1" dirty="0">
                <a:solidFill>
                  <a:srgbClr val="39455C"/>
                </a:solidFill>
              </a:rPr>
              <a:t>Insights:</a:t>
            </a:r>
            <a:r>
              <a:rPr lang="en-US" dirty="0">
                <a:solidFill>
                  <a:srgbClr val="39455C"/>
                </a:solidFill>
              </a:rPr>
              <a:t> Insights provide a personalized monitoring experience for specific applications and services. They gather all logs and metrics and analyze them.</a:t>
            </a:r>
          </a:p>
          <a:p>
            <a:pPr algn="just"/>
            <a:r>
              <a:rPr lang="en-US" b="1" dirty="0">
                <a:solidFill>
                  <a:srgbClr val="39455C"/>
                </a:solidFill>
              </a:rPr>
              <a:t>Core solutions:</a:t>
            </a:r>
            <a:r>
              <a:rPr lang="en-US" dirty="0">
                <a:solidFill>
                  <a:srgbClr val="39455C"/>
                </a:solidFill>
              </a:rPr>
              <a:t> Solutions are based on log queries and views that are personalized to a given application or service. They just compile and review logs and are deprecated in favor of insights over time.</a:t>
            </a:r>
          </a:p>
          <a:p>
            <a:pPr algn="just"/>
            <a:r>
              <a:rPr lang="en-US" b="1" dirty="0">
                <a:solidFill>
                  <a:srgbClr val="071733"/>
                </a:solidFill>
              </a:rPr>
              <a:t>Azure Services</a:t>
            </a:r>
          </a:p>
          <a:p>
            <a:pPr algn="just"/>
            <a:r>
              <a:rPr lang="en-US" dirty="0">
                <a:solidFill>
                  <a:srgbClr val="39455C"/>
                </a:solidFill>
              </a:rPr>
              <a:t>Azure Services are the resources offered by Microsoft Azure such as Azure Active Directory, Logic Apps, Service Bus queues and Topics, Event Hubs, Event Grids, Function Apps, etc. Below are the data or parameters which are enabled for the Azure services for monitoring.</a:t>
            </a:r>
          </a:p>
          <a:p>
            <a:pPr algn="just">
              <a:buFont typeface="Arial" panose="020B0604020202020204" pitchFamily="34" charset="0"/>
              <a:buChar char="•"/>
            </a:pPr>
            <a:r>
              <a:rPr lang="en-US" b="1" dirty="0">
                <a:solidFill>
                  <a:srgbClr val="071733"/>
                </a:solidFill>
              </a:rPr>
              <a:t>Metrics:</a:t>
            </a:r>
            <a:r>
              <a:rPr lang="en-US" dirty="0">
                <a:solidFill>
                  <a:srgbClr val="071733"/>
                </a:solidFill>
              </a:rPr>
              <a:t> The service automatically gathers metrics into the Azure Monitor Metrics.</a:t>
            </a:r>
          </a:p>
          <a:p>
            <a:pPr algn="just">
              <a:buFont typeface="Arial" panose="020B0604020202020204" pitchFamily="34" charset="0"/>
              <a:buChar char="•"/>
            </a:pPr>
            <a:r>
              <a:rPr lang="en-US" b="1" dirty="0">
                <a:solidFill>
                  <a:srgbClr val="071733"/>
                </a:solidFill>
              </a:rPr>
              <a:t>Logs:</a:t>
            </a:r>
            <a:r>
              <a:rPr lang="en-US" dirty="0">
                <a:solidFill>
                  <a:srgbClr val="071733"/>
                </a:solidFill>
              </a:rPr>
              <a:t> The service supports diagnostic settings gather platform logs and metrics into Azure Monitor Logs</a:t>
            </a:r>
            <a:r>
              <a:rPr lang="en-US" dirty="0" smtClean="0">
                <a:solidFill>
                  <a:srgbClr val="071733"/>
                </a:solidFill>
              </a:rPr>
              <a:t>.</a:t>
            </a:r>
          </a:p>
          <a:p>
            <a:pPr algn="just">
              <a:buFont typeface="Arial" panose="020B0604020202020204" pitchFamily="34" charset="0"/>
              <a:buChar char="•"/>
            </a:pPr>
            <a:r>
              <a:rPr lang="en-US" b="1" dirty="0"/>
              <a:t>Insight:</a:t>
            </a:r>
            <a:r>
              <a:rPr lang="en-US" dirty="0"/>
              <a:t> An insight is available for services with a personalized monitoring experience.</a:t>
            </a:r>
          </a:p>
          <a:p>
            <a:pPr>
              <a:buFont typeface="Arial" panose="020B0604020202020204" pitchFamily="34" charset="0"/>
              <a:buChar char="•"/>
            </a:pPr>
            <a:endParaRPr lang="en-US" dirty="0">
              <a:solidFill>
                <a:srgbClr val="071733"/>
              </a:solidFill>
            </a:endParaRPr>
          </a:p>
        </p:txBody>
      </p:sp>
    </p:spTree>
    <p:extLst>
      <p:ext uri="{BB962C8B-B14F-4D97-AF65-F5344CB8AC3E}">
        <p14:creationId xmlns:p14="http://schemas.microsoft.com/office/powerpoint/2010/main" val="113161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589" y="652199"/>
            <a:ext cx="10345782" cy="5632311"/>
          </a:xfrm>
          <a:prstGeom prst="rect">
            <a:avLst/>
          </a:prstGeom>
        </p:spPr>
        <p:txBody>
          <a:bodyPr wrap="square">
            <a:spAutoFit/>
          </a:bodyPr>
          <a:lstStyle/>
          <a:p>
            <a:pPr algn="just"/>
            <a:r>
              <a:rPr lang="en-US" b="1" dirty="0">
                <a:solidFill>
                  <a:srgbClr val="071733"/>
                </a:solidFill>
              </a:rPr>
              <a:t>Virtual Machine Agents</a:t>
            </a:r>
          </a:p>
          <a:p>
            <a:pPr algn="just"/>
            <a:r>
              <a:rPr lang="en-US" dirty="0">
                <a:solidFill>
                  <a:srgbClr val="39455C"/>
                </a:solidFill>
              </a:rPr>
              <a:t>The virtual machine agent receives data from the virtual machine’s guest operating system and sends data to the monitor. Different data can be gathered by each agent and submitted to either Metrics or Logs.</a:t>
            </a:r>
          </a:p>
          <a:p>
            <a:pPr algn="just"/>
            <a:r>
              <a:rPr lang="en-US" b="1" dirty="0">
                <a:solidFill>
                  <a:srgbClr val="071733"/>
                </a:solidFill>
              </a:rPr>
              <a:t>Product Integrations</a:t>
            </a:r>
          </a:p>
          <a:p>
            <a:pPr algn="just"/>
            <a:r>
              <a:rPr lang="en-US" dirty="0">
                <a:solidFill>
                  <a:srgbClr val="39455C"/>
                </a:solidFill>
              </a:rPr>
              <a:t>The product/service saves the data in Log Analytics workspace so that it can be analyzed alongside other log data obtained by Azure Monitor.</a:t>
            </a:r>
          </a:p>
          <a:p>
            <a:pPr algn="just"/>
            <a:r>
              <a:rPr lang="en-US" b="1" dirty="0">
                <a:solidFill>
                  <a:srgbClr val="071733"/>
                </a:solidFill>
              </a:rPr>
              <a:t>Other Solutions</a:t>
            </a:r>
          </a:p>
          <a:p>
            <a:pPr algn="just"/>
            <a:r>
              <a:rPr lang="en-US" dirty="0">
                <a:solidFill>
                  <a:srgbClr val="39455C"/>
                </a:solidFill>
              </a:rPr>
              <a:t>For the monitoring of various applications and services, other solutions are available, but successful implementation has stopped and may not be available in all regions. The Azure Log Analytics data ingestion service level arrangement covers them</a:t>
            </a:r>
            <a:r>
              <a:rPr lang="en-US" dirty="0" smtClean="0">
                <a:solidFill>
                  <a:srgbClr val="39455C"/>
                </a:solidFill>
              </a:rPr>
              <a:t>.</a:t>
            </a:r>
          </a:p>
          <a:p>
            <a:pPr algn="just"/>
            <a:r>
              <a:rPr lang="en-US" b="1" dirty="0"/>
              <a:t>Continuous monitoring</a:t>
            </a:r>
          </a:p>
          <a:p>
            <a:pPr algn="just"/>
            <a:r>
              <a:rPr lang="en-US" dirty="0"/>
              <a:t>Continuous monitoring relates to the mechanism and technologies required to implement monitoring across each point of your DevOps and IT operations. When it goes from implementation to production, it helps to constantly maintain the health, efficiency, and functionality of your application and infrastructure. Continuous monitoring draws on Continuous Integration and Continuous Deployment (CI / CD) principles that enable you to design and execute applications more efficiently and consistently to provide your customers with continuous value.</a:t>
            </a:r>
          </a:p>
          <a:p>
            <a:pPr algn="just"/>
            <a:r>
              <a:rPr lang="en-US" dirty="0"/>
              <a:t>Azure Monitor is Azure’s centralized management solution, offering full-stack observability across cloud and on-site software and networks.</a:t>
            </a:r>
          </a:p>
          <a:p>
            <a:endParaRPr lang="en-US" b="0" i="0" dirty="0">
              <a:solidFill>
                <a:srgbClr val="39455C"/>
              </a:solidFill>
              <a:effectLst/>
              <a:latin typeface="sofia-pro"/>
            </a:endParaRPr>
          </a:p>
        </p:txBody>
      </p:sp>
    </p:spTree>
    <p:extLst>
      <p:ext uri="{BB962C8B-B14F-4D97-AF65-F5344CB8AC3E}">
        <p14:creationId xmlns:p14="http://schemas.microsoft.com/office/powerpoint/2010/main" val="1694349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3405" y="726621"/>
            <a:ext cx="9653452" cy="5909310"/>
          </a:xfrm>
          <a:prstGeom prst="rect">
            <a:avLst/>
          </a:prstGeom>
        </p:spPr>
        <p:txBody>
          <a:bodyPr wrap="square">
            <a:spAutoFit/>
          </a:bodyPr>
          <a:lstStyle/>
          <a:p>
            <a:r>
              <a:rPr lang="en-US" b="1" dirty="0">
                <a:solidFill>
                  <a:srgbClr val="071733"/>
                </a:solidFill>
              </a:rPr>
              <a:t>Data Platform</a:t>
            </a:r>
          </a:p>
          <a:p>
            <a:r>
              <a:rPr lang="en-US" dirty="0">
                <a:solidFill>
                  <a:srgbClr val="39455C"/>
                </a:solidFill>
              </a:rPr>
              <a:t>Azure Monitor gathers and aggregates data into a shared data platform from a number of sources where it can be used for analysis, visualization, and alerting. It offers a seamless experience on top of multi-source data, giving you in-depth views into all your tracked resources and even data from other services store their data in Azure Monitor</a:t>
            </a:r>
            <a:r>
              <a:rPr lang="en-US" dirty="0">
                <a:solidFill>
                  <a:srgbClr val="39455C"/>
                </a:solidFill>
              </a:rPr>
              <a:t>.</a:t>
            </a:r>
          </a:p>
          <a:p>
            <a:r>
              <a:rPr lang="en-US" dirty="0" smtClean="0">
                <a:solidFill>
                  <a:srgbClr val="39455C"/>
                </a:solidFill>
              </a:rPr>
              <a:t>The </a:t>
            </a:r>
            <a:r>
              <a:rPr lang="en-US" dirty="0">
                <a:solidFill>
                  <a:srgbClr val="39455C"/>
                </a:solidFill>
              </a:rPr>
              <a:t>three foundations of observability are generally called metrics, logs, and distributed traces. These are the various forms of data that must be collected and analyzed by a monitoring tool to provide adequate observability of a monitored system.</a:t>
            </a:r>
          </a:p>
          <a:p>
            <a:r>
              <a:rPr lang="en-US" b="1" dirty="0">
                <a:solidFill>
                  <a:srgbClr val="071733"/>
                </a:solidFill>
              </a:rPr>
              <a:t>Data Sources</a:t>
            </a:r>
          </a:p>
          <a:p>
            <a:r>
              <a:rPr lang="en-US" dirty="0">
                <a:solidFill>
                  <a:srgbClr val="39455C"/>
                </a:solidFill>
              </a:rPr>
              <a:t>There are different sources of monitoring data collected by Azure Monitor in addition to the monitoring data created by Azure resources, they are</a:t>
            </a:r>
          </a:p>
          <a:p>
            <a:pPr>
              <a:buFont typeface="Arial" panose="020B0604020202020204" pitchFamily="34" charset="0"/>
              <a:buChar char="•"/>
            </a:pPr>
            <a:r>
              <a:rPr lang="en-US" dirty="0">
                <a:solidFill>
                  <a:srgbClr val="071733"/>
                </a:solidFill>
              </a:rPr>
              <a:t>Application Tiers</a:t>
            </a:r>
          </a:p>
          <a:p>
            <a:pPr>
              <a:buFont typeface="Arial" panose="020B0604020202020204" pitchFamily="34" charset="0"/>
              <a:buChar char="•"/>
            </a:pPr>
            <a:r>
              <a:rPr lang="en-US" dirty="0">
                <a:solidFill>
                  <a:srgbClr val="071733"/>
                </a:solidFill>
              </a:rPr>
              <a:t>Azure Tenant</a:t>
            </a:r>
          </a:p>
          <a:p>
            <a:pPr>
              <a:buFont typeface="Arial" panose="020B0604020202020204" pitchFamily="34" charset="0"/>
              <a:buChar char="•"/>
            </a:pPr>
            <a:r>
              <a:rPr lang="en-US" dirty="0">
                <a:solidFill>
                  <a:srgbClr val="071733"/>
                </a:solidFill>
              </a:rPr>
              <a:t>Azure Subscription</a:t>
            </a:r>
          </a:p>
          <a:p>
            <a:pPr>
              <a:buFont typeface="Arial" panose="020B0604020202020204" pitchFamily="34" charset="0"/>
              <a:buChar char="•"/>
            </a:pPr>
            <a:r>
              <a:rPr lang="en-US" dirty="0">
                <a:solidFill>
                  <a:srgbClr val="071733"/>
                </a:solidFill>
              </a:rPr>
              <a:t>Azure subscription</a:t>
            </a:r>
          </a:p>
          <a:p>
            <a:pPr>
              <a:buFont typeface="Arial" panose="020B0604020202020204" pitchFamily="34" charset="0"/>
              <a:buChar char="•"/>
            </a:pPr>
            <a:r>
              <a:rPr lang="en-US" dirty="0">
                <a:solidFill>
                  <a:srgbClr val="071733"/>
                </a:solidFill>
              </a:rPr>
              <a:t>Azure resources</a:t>
            </a:r>
          </a:p>
          <a:p>
            <a:pPr>
              <a:buFont typeface="Arial" panose="020B0604020202020204" pitchFamily="34" charset="0"/>
              <a:buChar char="•"/>
            </a:pPr>
            <a:r>
              <a:rPr lang="en-US" dirty="0">
                <a:solidFill>
                  <a:srgbClr val="071733"/>
                </a:solidFill>
              </a:rPr>
              <a:t>Operating system (guest)</a:t>
            </a:r>
          </a:p>
          <a:p>
            <a:pPr>
              <a:buFont typeface="Arial" panose="020B0604020202020204" pitchFamily="34" charset="0"/>
              <a:buChar char="•"/>
            </a:pPr>
            <a:r>
              <a:rPr lang="en-US" dirty="0">
                <a:solidFill>
                  <a:srgbClr val="071733"/>
                </a:solidFill>
              </a:rPr>
              <a:t>Application Code</a:t>
            </a:r>
          </a:p>
          <a:p>
            <a:pPr>
              <a:buFont typeface="Arial" panose="020B0604020202020204" pitchFamily="34" charset="0"/>
              <a:buChar char="•"/>
            </a:pPr>
            <a:r>
              <a:rPr lang="en-US" dirty="0">
                <a:solidFill>
                  <a:srgbClr val="071733"/>
                </a:solidFill>
              </a:rPr>
              <a:t>Monitoring Solutions and Insights</a:t>
            </a:r>
          </a:p>
          <a:p>
            <a:pPr>
              <a:buFont typeface="Arial" panose="020B0604020202020204" pitchFamily="34" charset="0"/>
              <a:buChar char="•"/>
            </a:pPr>
            <a:r>
              <a:rPr lang="en-US" dirty="0">
                <a:solidFill>
                  <a:srgbClr val="071733"/>
                </a:solidFill>
              </a:rPr>
              <a:t>Custom sources</a:t>
            </a:r>
          </a:p>
          <a:p>
            <a:pPr>
              <a:buFont typeface="Arial" panose="020B0604020202020204" pitchFamily="34" charset="0"/>
              <a:buChar char="•"/>
            </a:pPr>
            <a:r>
              <a:rPr lang="en-US" dirty="0">
                <a:solidFill>
                  <a:srgbClr val="071733"/>
                </a:solidFill>
              </a:rPr>
              <a:t>Other services</a:t>
            </a:r>
            <a:endParaRPr lang="en-US" b="0" i="0" dirty="0">
              <a:solidFill>
                <a:srgbClr val="071733"/>
              </a:solidFill>
              <a:effectLst/>
            </a:endParaRPr>
          </a:p>
        </p:txBody>
      </p:sp>
    </p:spTree>
    <p:extLst>
      <p:ext uri="{BB962C8B-B14F-4D97-AF65-F5344CB8AC3E}">
        <p14:creationId xmlns:p14="http://schemas.microsoft.com/office/powerpoint/2010/main" val="2244598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651" y="583708"/>
            <a:ext cx="9966960" cy="5355312"/>
          </a:xfrm>
          <a:prstGeom prst="rect">
            <a:avLst/>
          </a:prstGeom>
        </p:spPr>
        <p:txBody>
          <a:bodyPr wrap="square">
            <a:spAutoFit/>
          </a:bodyPr>
          <a:lstStyle/>
          <a:p>
            <a:pPr algn="just"/>
            <a:r>
              <a:rPr lang="en-US" b="1" dirty="0">
                <a:solidFill>
                  <a:srgbClr val="071733"/>
                </a:solidFill>
              </a:rPr>
              <a:t>Alerts</a:t>
            </a:r>
          </a:p>
          <a:p>
            <a:pPr algn="just"/>
            <a:r>
              <a:rPr lang="en-US" dirty="0">
                <a:solidFill>
                  <a:srgbClr val="39455C"/>
                </a:solidFill>
              </a:rPr>
              <a:t>In Azure Monitor, alerts proactively notify you when issues are detected with your infrastructure or application using your monitoring data. Before the users of your system notice them, they allow you to identify and address issues. Alert rules are detached from alerts and the actions taken when an alert fire. The alert rule manages to capture the alert target and the alert criteria. It is possible to have the alert rule in an enabled or disabled state. Alerts fire only when enabled.</a:t>
            </a:r>
          </a:p>
          <a:p>
            <a:pPr algn="just"/>
            <a:r>
              <a:rPr lang="en-US" b="1" dirty="0">
                <a:solidFill>
                  <a:srgbClr val="071733"/>
                </a:solidFill>
              </a:rPr>
              <a:t>Metric Alerts</a:t>
            </a:r>
          </a:p>
          <a:p>
            <a:pPr algn="just"/>
            <a:r>
              <a:rPr lang="en-US" dirty="0">
                <a:solidFill>
                  <a:srgbClr val="39455C"/>
                </a:solidFill>
              </a:rPr>
              <a:t>Metric alerts are used to achieve regular threshold monitoring of Azure resources. Azure Monitor runs metric alert trigger conditions at regular intervals. When the evaluation is true, Azure Monitor sends a notification. Metric alerts are </a:t>
            </a:r>
            <a:r>
              <a:rPr lang="en-US" dirty="0" err="1">
                <a:solidFill>
                  <a:srgbClr val="39455C"/>
                </a:solidFill>
              </a:rPr>
              <a:t>stateful</a:t>
            </a:r>
            <a:r>
              <a:rPr lang="en-US" dirty="0">
                <a:solidFill>
                  <a:srgbClr val="39455C"/>
                </a:solidFill>
              </a:rPr>
              <a:t>, and Azure Monitor will send a notification only when the prerequisite conditions are met. Metric alerts can be useful if, for instance, you need to know when your server CPU utilization is reaching a critical threshold of 90%. You can be alerted when your database storage is getting too low, or when network latency is about to reach unacceptable levels.</a:t>
            </a:r>
          </a:p>
          <a:p>
            <a:pPr algn="just"/>
            <a:r>
              <a:rPr lang="en-US" b="1" dirty="0">
                <a:solidFill>
                  <a:srgbClr val="071733"/>
                </a:solidFill>
              </a:rPr>
              <a:t>Log Alerts</a:t>
            </a:r>
          </a:p>
          <a:p>
            <a:pPr algn="just"/>
            <a:r>
              <a:rPr lang="en-US" dirty="0">
                <a:solidFill>
                  <a:srgbClr val="39455C"/>
                </a:solidFill>
              </a:rPr>
              <a:t>Log alerts use log data to assess the rule logic and, if necessary, trigger an alert. This data can come from any Azure resource: server logs, application server logs, or application logs. By its nature, log data is historical thus usage is focused on analytics and trends. These types of logs can be used to assess if any of your servers have exceeded their CPU utilization by a given threshold during the last 30 minutes. Or, you can evaluate response codes issued on your web application server in the last hour.</a:t>
            </a:r>
            <a:endParaRPr lang="en-US" b="0" i="0" dirty="0">
              <a:solidFill>
                <a:srgbClr val="39455C"/>
              </a:solidFill>
              <a:effectLst/>
            </a:endParaRPr>
          </a:p>
        </p:txBody>
      </p:sp>
    </p:spTree>
    <p:extLst>
      <p:ext uri="{BB962C8B-B14F-4D97-AF65-F5344CB8AC3E}">
        <p14:creationId xmlns:p14="http://schemas.microsoft.com/office/powerpoint/2010/main" val="3330555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5657" y="612845"/>
            <a:ext cx="10058400" cy="3416320"/>
          </a:xfrm>
          <a:prstGeom prst="rect">
            <a:avLst/>
          </a:prstGeom>
        </p:spPr>
        <p:txBody>
          <a:bodyPr wrap="square">
            <a:spAutoFit/>
          </a:bodyPr>
          <a:lstStyle/>
          <a:p>
            <a:pPr algn="just"/>
            <a:r>
              <a:rPr lang="en-US" b="1" dirty="0">
                <a:solidFill>
                  <a:srgbClr val="071733"/>
                </a:solidFill>
              </a:rPr>
              <a:t>Activity Log Alerts</a:t>
            </a:r>
          </a:p>
          <a:p>
            <a:pPr algn="just"/>
            <a:r>
              <a:rPr lang="en-US" dirty="0">
                <a:solidFill>
                  <a:srgbClr val="39455C"/>
                </a:solidFill>
              </a:rPr>
              <a:t>Activity log alerts enable you to be notified when a specific event happens on some Azure resource. For example, you can be notified when someone creates a new VM in a subscription. An activity log can also include alerts for Azure service health. Activity log alerts are designed to work with Azure resources. Typically, you create this type of log to receive notifications when specific changes occur on a resource within your Azure subscription.</a:t>
            </a:r>
          </a:p>
          <a:p>
            <a:pPr algn="just"/>
            <a:r>
              <a:rPr lang="en-US" b="1" dirty="0">
                <a:solidFill>
                  <a:srgbClr val="071733"/>
                </a:solidFill>
              </a:rPr>
              <a:t>Choose monitoring solution for cloud-native Integration solution</a:t>
            </a:r>
          </a:p>
          <a:p>
            <a:pPr algn="just"/>
            <a:r>
              <a:rPr lang="en-US" dirty="0">
                <a:solidFill>
                  <a:srgbClr val="39455C"/>
                </a:solidFill>
              </a:rPr>
              <a:t>Azure Monitoring Tools play a critical role in all forums right from a small company to a large enterprise. It is one of the prioritized metrics because it is essential to keep an eye on various components integrated into a business application to understand if they are functioning as expected. On the other hand, it is also valuable in understanding the errors at the right time and rectifying them so that an organization incorporates healthy functioning.</a:t>
            </a:r>
          </a:p>
        </p:txBody>
      </p:sp>
    </p:spTree>
    <p:extLst>
      <p:ext uri="{BB962C8B-B14F-4D97-AF65-F5344CB8AC3E}">
        <p14:creationId xmlns:p14="http://schemas.microsoft.com/office/powerpoint/2010/main" val="1834080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274" y="557251"/>
            <a:ext cx="10149840" cy="5632311"/>
          </a:xfrm>
          <a:prstGeom prst="rect">
            <a:avLst/>
          </a:prstGeom>
        </p:spPr>
        <p:txBody>
          <a:bodyPr wrap="square">
            <a:spAutoFit/>
          </a:bodyPr>
          <a:lstStyle/>
          <a:p>
            <a:r>
              <a:rPr lang="en-US" b="1" dirty="0">
                <a:solidFill>
                  <a:srgbClr val="071733"/>
                </a:solidFill>
              </a:rPr>
              <a:t>Native Azure Monitoring tools</a:t>
            </a:r>
          </a:p>
          <a:p>
            <a:r>
              <a:rPr lang="en-US" dirty="0">
                <a:solidFill>
                  <a:srgbClr val="39455C"/>
                </a:solidFill>
              </a:rPr>
              <a:t>Azure itself offers hands-on native monitoring tools to ensure that you built your Azure integration and get it monitored under the same roof. Listed below are the native monitoring tools offered by Azure,</a:t>
            </a:r>
          </a:p>
          <a:p>
            <a:r>
              <a:rPr lang="en-US" b="1" dirty="0">
                <a:solidFill>
                  <a:srgbClr val="071733"/>
                </a:solidFill>
              </a:rPr>
              <a:t>Activity Logs</a:t>
            </a:r>
          </a:p>
          <a:p>
            <a:r>
              <a:rPr lang="en-US" dirty="0">
                <a:solidFill>
                  <a:srgbClr val="39455C"/>
                </a:solidFill>
              </a:rPr>
              <a:t>The Azure Activity Log is a Subscription log that gives knowledge into Subscription level events that have been created in Azure. It incorporates a scope of information, from Azure Resource Manager operational information to refreshes on Service Health events. You might need to Archive the Azure Activity Log in case you retain your Activity Log longer than 90 days for governance, investigation and backups.</a:t>
            </a:r>
          </a:p>
          <a:p>
            <a:r>
              <a:rPr lang="en-US" b="1" dirty="0">
                <a:solidFill>
                  <a:srgbClr val="071733"/>
                </a:solidFill>
              </a:rPr>
              <a:t>Log Analytics</a:t>
            </a:r>
          </a:p>
          <a:p>
            <a:r>
              <a:rPr lang="en-US" dirty="0">
                <a:solidFill>
                  <a:srgbClr val="39455C"/>
                </a:solidFill>
              </a:rPr>
              <a:t>Azure Log Analytics Workspace is the logical storage unit where log data is collected and stored. It can be considered as the primary management unit of Azure Monitor Logs. It is used to collect data from various sources such as Azure Virtual Machines, Windows or Linux Virtual Machines, Azure Resources in a subscription, etc. It facilitates an assured monitoring service to fulfil the monitoring needs of the user.</a:t>
            </a:r>
          </a:p>
          <a:p>
            <a:r>
              <a:rPr lang="en-US" b="1" dirty="0">
                <a:solidFill>
                  <a:srgbClr val="071733"/>
                </a:solidFill>
              </a:rPr>
              <a:t>Azure Alerts</a:t>
            </a:r>
          </a:p>
          <a:p>
            <a:r>
              <a:rPr lang="en-US" dirty="0">
                <a:solidFill>
                  <a:srgbClr val="39455C"/>
                </a:solidFill>
              </a:rPr>
              <a:t>Alert is a monitoring service offered by Azure Monitor that proactively notifies the user when issues are found with your infrastructure or application using your monitoring data in Azure Monitor. There are three types of Azure Alerts available</a:t>
            </a:r>
            <a:r>
              <a:rPr lang="en-US" dirty="0" smtClean="0">
                <a:solidFill>
                  <a:srgbClr val="39455C"/>
                </a:solidFill>
              </a:rPr>
              <a:t>:</a:t>
            </a:r>
          </a:p>
          <a:p>
            <a:r>
              <a:rPr lang="en-US" b="1" dirty="0">
                <a:solidFill>
                  <a:srgbClr val="071733"/>
                </a:solidFill>
              </a:rPr>
              <a:t> Metric Alerts: </a:t>
            </a:r>
            <a:r>
              <a:rPr lang="en-US" dirty="0">
                <a:solidFill>
                  <a:srgbClr val="071733"/>
                </a:solidFill>
              </a:rPr>
              <a:t>These alerts will monitor the Azure resources based on Metrics that are specific to Azure resources and alerts the user whenever there is a Violation with the configured threshold value. E.g., Count of Dead-Letter messages metric for Service bus, Run Succeeded for Azure Logic Apps.</a:t>
            </a:r>
            <a:endParaRPr lang="en-US" dirty="0">
              <a:solidFill>
                <a:srgbClr val="39455C"/>
              </a:solidFill>
            </a:endParaRPr>
          </a:p>
        </p:txBody>
      </p:sp>
    </p:spTree>
    <p:extLst>
      <p:ext uri="{BB962C8B-B14F-4D97-AF65-F5344CB8AC3E}">
        <p14:creationId xmlns:p14="http://schemas.microsoft.com/office/powerpoint/2010/main" val="2684743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3" y="141668"/>
            <a:ext cx="1785869" cy="643944"/>
          </a:xfrm>
        </p:spPr>
        <p:txBody>
          <a:bodyPr>
            <a:normAutofit/>
          </a:bodyPr>
          <a:lstStyle/>
          <a:p>
            <a:r>
              <a:rPr lang="en-US" sz="4000" dirty="0" smtClean="0">
                <a:latin typeface="+mn-lt"/>
              </a:rPr>
              <a:t> </a:t>
            </a:r>
            <a:endParaRPr lang="en-US" sz="4000" dirty="0">
              <a:latin typeface="+mn-lt"/>
            </a:endParaRPr>
          </a:p>
        </p:txBody>
      </p:sp>
      <p:sp>
        <p:nvSpPr>
          <p:cNvPr id="3" name="Subtitle 2"/>
          <p:cNvSpPr>
            <a:spLocks noGrp="1"/>
          </p:cNvSpPr>
          <p:nvPr>
            <p:ph type="subTitle" idx="1"/>
          </p:nvPr>
        </p:nvSpPr>
        <p:spPr>
          <a:xfrm>
            <a:off x="1097280" y="656824"/>
            <a:ext cx="10136777" cy="5937158"/>
          </a:xfrm>
        </p:spPr>
        <p:txBody>
          <a:bodyPr>
            <a:normAutofit fontScale="92500" lnSpcReduction="20000"/>
          </a:bodyPr>
          <a:lstStyle/>
          <a:p>
            <a:pPr algn="just"/>
            <a:r>
              <a:rPr lang="en-US" sz="1900" b="1" dirty="0"/>
              <a:t>Azure Monitoring Overview</a:t>
            </a:r>
          </a:p>
          <a:p>
            <a:pPr algn="just"/>
            <a:r>
              <a:rPr lang="en-US" sz="1900" dirty="0"/>
              <a:t>The applications deployed on Azure are built on top of an architecture that is </a:t>
            </a:r>
            <a:r>
              <a:rPr lang="en-US" sz="1900" dirty="0" err="1"/>
              <a:t>siloed</a:t>
            </a:r>
            <a:r>
              <a:rPr lang="en-US" sz="1900" dirty="0"/>
              <a:t> and extremely dynamic. It is inevitable to monitor the applications and services to maximize the availability, performance, reliability and consumption.</a:t>
            </a:r>
          </a:p>
          <a:p>
            <a:pPr algn="just"/>
            <a:r>
              <a:rPr lang="en-US" sz="1900" dirty="0"/>
              <a:t>Traditionally, Microsoft has always excelled in providing enterprise-grade platform services to run highly scalable and reliable applications. In monitoring and management standpoint, they don’t have great stories to flag. Monitoring an Azure environment using the first-party tools can be a challenging task for even the most skilled and expert team because of its complex and overlap offerings. In certain cases, there is more than one tool that does the same thing as others.</a:t>
            </a:r>
          </a:p>
          <a:p>
            <a:pPr algn="just"/>
            <a:r>
              <a:rPr lang="en-US" sz="1900" dirty="0"/>
              <a:t>If you have tried to set up monitoring in the Azure portal, you might have faced a situation where one tool-A would require monitoring a resource-R, but if you want to do another monitoring activity on the same resource-R, then you would need to use tool-B. This might certainly lead a user to frustration</a:t>
            </a:r>
            <a:r>
              <a:rPr lang="en-US" sz="1900" dirty="0" smtClean="0"/>
              <a:t>.</a:t>
            </a:r>
          </a:p>
          <a:p>
            <a:pPr algn="just"/>
            <a:r>
              <a:rPr lang="en-US" sz="1900" b="1" dirty="0"/>
              <a:t>Quick Start</a:t>
            </a:r>
          </a:p>
          <a:p>
            <a:pPr algn="just"/>
            <a:r>
              <a:rPr lang="en-US" sz="1900" dirty="0"/>
              <a:t>Microsoft Azure provides a robust alerting and monitoring solution: Azure Monitor. Azure Monitor maximizes the supply and performance of your applications and services by delivering an inclusive solution for collecting, analyzing, and working on telemetry from the user’s cloud and </a:t>
            </a:r>
            <a:r>
              <a:rPr lang="en-US" sz="1900" dirty="0" err="1"/>
              <a:t>on-premise</a:t>
            </a:r>
            <a:r>
              <a:rPr lang="en-US" sz="1900" dirty="0"/>
              <a:t> environments.</a:t>
            </a:r>
          </a:p>
          <a:p>
            <a:pPr algn="just"/>
            <a:r>
              <a:rPr lang="en-US" sz="1900" b="1" dirty="0"/>
              <a:t>What is Azure Monitor?</a:t>
            </a:r>
          </a:p>
          <a:p>
            <a:pPr algn="just"/>
            <a:r>
              <a:rPr lang="en-US" sz="1900" dirty="0"/>
              <a:t>Azure </a:t>
            </a:r>
            <a:r>
              <a:rPr lang="en-US" sz="1900" dirty="0" smtClean="0"/>
              <a:t>Monitor</a:t>
            </a:r>
            <a:r>
              <a:rPr lang="en-US" sz="1900" dirty="0"/>
              <a:t> is a powerful reporting and analytics tool. It maximizes the availability and performance of your applications by delivering a comprehensive solution for collecting, analyzing, and acting on telemetry from your cloud and on-premises environments. It helps you understand how your applications are performing and proactively identifies issues affecting them and the resources they depend on. Use it for insights into the behavior and running of your environment and applications. You can then respond proactively to the faults in your system.</a:t>
            </a:r>
          </a:p>
          <a:p>
            <a:pPr algn="just"/>
            <a:endParaRPr lang="en-US" sz="1800" dirty="0"/>
          </a:p>
          <a:p>
            <a:pPr algn="l"/>
            <a:endParaRPr lang="en-US" dirty="0"/>
          </a:p>
        </p:txBody>
      </p:sp>
    </p:spTree>
    <p:extLst>
      <p:ext uri="{BB962C8B-B14F-4D97-AF65-F5344CB8AC3E}">
        <p14:creationId xmlns:p14="http://schemas.microsoft.com/office/powerpoint/2010/main" val="3085266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2776" y="1062008"/>
            <a:ext cx="9888583" cy="3693319"/>
          </a:xfrm>
          <a:prstGeom prst="rect">
            <a:avLst/>
          </a:prstGeom>
        </p:spPr>
        <p:txBody>
          <a:bodyPr wrap="square">
            <a:spAutoFit/>
          </a:bodyPr>
          <a:lstStyle/>
          <a:p>
            <a:pPr>
              <a:buFont typeface="Arial" panose="020B0604020202020204" pitchFamily="34" charset="0"/>
              <a:buChar char="•"/>
            </a:pPr>
            <a:r>
              <a:rPr lang="en-US" b="1" dirty="0" smtClean="0">
                <a:solidFill>
                  <a:srgbClr val="071733"/>
                </a:solidFill>
              </a:rPr>
              <a:t>Log </a:t>
            </a:r>
            <a:r>
              <a:rPr lang="en-US" b="1" dirty="0">
                <a:solidFill>
                  <a:srgbClr val="071733"/>
                </a:solidFill>
              </a:rPr>
              <a:t>Alerts: </a:t>
            </a:r>
            <a:r>
              <a:rPr lang="en-US" dirty="0">
                <a:solidFill>
                  <a:srgbClr val="071733"/>
                </a:solidFill>
              </a:rPr>
              <a:t>These alerts allow users to monitor the Log Analytics queries by evaluating resource logs every set frequency, and trigger a notification based on the values returned from the query.</a:t>
            </a:r>
          </a:p>
          <a:p>
            <a:pPr>
              <a:buFont typeface="Arial" panose="020B0604020202020204" pitchFamily="34" charset="0"/>
              <a:buChar char="•"/>
            </a:pPr>
            <a:r>
              <a:rPr lang="en-US" b="1" dirty="0" smtClean="0">
                <a:solidFill>
                  <a:srgbClr val="071733"/>
                </a:solidFill>
              </a:rPr>
              <a:t>   Activity </a:t>
            </a:r>
            <a:r>
              <a:rPr lang="en-US" b="1" dirty="0">
                <a:solidFill>
                  <a:srgbClr val="071733"/>
                </a:solidFill>
              </a:rPr>
              <a:t>Log Alerts: </a:t>
            </a:r>
            <a:r>
              <a:rPr lang="en-US" dirty="0">
                <a:solidFill>
                  <a:srgbClr val="071733"/>
                </a:solidFill>
              </a:rPr>
              <a:t>Activity log alerts will send an alert report whenever there is a new activity log event occurs that matches the specified condition.</a:t>
            </a:r>
          </a:p>
          <a:p>
            <a:r>
              <a:rPr lang="en-US" b="1" dirty="0">
                <a:solidFill>
                  <a:srgbClr val="071733"/>
                </a:solidFill>
              </a:rPr>
              <a:t>Azure Diagnostics</a:t>
            </a:r>
          </a:p>
          <a:p>
            <a:r>
              <a:rPr lang="en-US" dirty="0">
                <a:solidFill>
                  <a:srgbClr val="39455C"/>
                </a:solidFill>
              </a:rPr>
              <a:t>Azure Diagnostics offers capabilities to export to metrics and activity to logs to other resources for Custom monitoring and manipulation. These diagnostic logs can be passed to resources like Azure Storage, Log Analytics workspace, and Event hubs for further processing.</a:t>
            </a:r>
          </a:p>
          <a:p>
            <a:r>
              <a:rPr lang="en-US" b="1" dirty="0">
                <a:solidFill>
                  <a:srgbClr val="071733"/>
                </a:solidFill>
              </a:rPr>
              <a:t>Azure Metrics</a:t>
            </a:r>
          </a:p>
          <a:p>
            <a:r>
              <a:rPr lang="en-US" dirty="0">
                <a:solidFill>
                  <a:srgbClr val="39455C"/>
                </a:solidFill>
              </a:rPr>
              <a:t>Metrics are numerical values that describe some aspect of a system at a particular time. Metrics are collected at regular intervals that can be used for analysis, visualization, and monitoring. Every Azure resource offers an extensive set of metrics specific to that resources which can be used to create charts and alerts.</a:t>
            </a:r>
            <a:endParaRPr lang="en-US" b="0" i="0" dirty="0">
              <a:solidFill>
                <a:srgbClr val="39455C"/>
              </a:solidFill>
              <a:effectLst/>
            </a:endParaRPr>
          </a:p>
        </p:txBody>
      </p:sp>
    </p:spTree>
    <p:extLst>
      <p:ext uri="{BB962C8B-B14F-4D97-AF65-F5344CB8AC3E}">
        <p14:creationId xmlns:p14="http://schemas.microsoft.com/office/powerpoint/2010/main" val="619019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48499"/>
            <a:ext cx="10071463" cy="5632311"/>
          </a:xfrm>
          <a:prstGeom prst="rect">
            <a:avLst/>
          </a:prstGeom>
        </p:spPr>
        <p:txBody>
          <a:bodyPr wrap="square">
            <a:spAutoFit/>
          </a:bodyPr>
          <a:lstStyle/>
          <a:p>
            <a:r>
              <a:rPr lang="en-US" b="1" dirty="0">
                <a:solidFill>
                  <a:srgbClr val="071733"/>
                </a:solidFill>
              </a:rPr>
              <a:t>Service Health</a:t>
            </a:r>
          </a:p>
          <a:p>
            <a:pPr algn="just"/>
            <a:r>
              <a:rPr lang="en-US" dirty="0">
                <a:solidFill>
                  <a:srgbClr val="39455C"/>
                </a:solidFill>
              </a:rPr>
              <a:t>Azure Service Health keeps you informed on any planned downtime. Due to maintenance some resources and regions may have some impact, and this will be intimated to the users in advance so that they can act accordingly</a:t>
            </a:r>
            <a:r>
              <a:rPr lang="en-US" dirty="0">
                <a:solidFill>
                  <a:srgbClr val="39455C"/>
                </a:solidFill>
              </a:rPr>
              <a:t>.</a:t>
            </a:r>
          </a:p>
          <a:p>
            <a:pPr algn="just"/>
            <a:r>
              <a:rPr lang="en-US" dirty="0" smtClean="0">
                <a:solidFill>
                  <a:srgbClr val="39455C"/>
                </a:solidFill>
              </a:rPr>
              <a:t>Azure </a:t>
            </a:r>
            <a:r>
              <a:rPr lang="en-US" dirty="0">
                <a:solidFill>
                  <a:srgbClr val="39455C"/>
                </a:solidFill>
              </a:rPr>
              <a:t>service health contains three Events that help you understand better some unexpected errors and planned downtimes.</a:t>
            </a:r>
          </a:p>
          <a:p>
            <a:pPr algn="just">
              <a:buFont typeface="Arial" panose="020B0604020202020204" pitchFamily="34" charset="0"/>
              <a:buChar char="•"/>
            </a:pPr>
            <a:r>
              <a:rPr lang="en-US" dirty="0">
                <a:solidFill>
                  <a:srgbClr val="071733"/>
                </a:solidFill>
              </a:rPr>
              <a:t>Service Issues – Contains reports of the current issues happening in Azure like service outages, etc. and even the solution from the Azure development team can also be found here</a:t>
            </a:r>
          </a:p>
          <a:p>
            <a:pPr algn="just">
              <a:buFont typeface="Arial" panose="020B0604020202020204" pitchFamily="34" charset="0"/>
              <a:buChar char="•"/>
            </a:pPr>
            <a:r>
              <a:rPr lang="en-US" dirty="0">
                <a:solidFill>
                  <a:srgbClr val="071733"/>
                </a:solidFill>
              </a:rPr>
              <a:t>Planned maintenance – Contains reports of planned maintenance service scheduled by Azure and even reports of some solution on how you could achieve less impact on this downtime</a:t>
            </a:r>
          </a:p>
          <a:p>
            <a:pPr algn="just">
              <a:buFont typeface="Arial" panose="020B0604020202020204" pitchFamily="34" charset="0"/>
              <a:buChar char="•"/>
            </a:pPr>
            <a:r>
              <a:rPr lang="en-US" dirty="0">
                <a:solidFill>
                  <a:srgbClr val="071733"/>
                </a:solidFill>
              </a:rPr>
              <a:t>Health advisories – reports issues that require your action to avoid service interruption</a:t>
            </a:r>
          </a:p>
          <a:p>
            <a:pPr algn="just"/>
            <a:r>
              <a:rPr lang="en-US" b="1" dirty="0">
                <a:solidFill>
                  <a:srgbClr val="071733"/>
                </a:solidFill>
              </a:rPr>
              <a:t>Azure Advisor</a:t>
            </a:r>
          </a:p>
          <a:p>
            <a:pPr algn="just"/>
            <a:r>
              <a:rPr lang="en-US" dirty="0">
                <a:solidFill>
                  <a:srgbClr val="39455C"/>
                </a:solidFill>
              </a:rPr>
              <a:t>Azure Advisor is a personalized cloud advisor that helps you follow best practices and tips to optimize your Azure deployments. It analyses the resource configurations and usage telemetry and recommends the best possible solutions that can help you improve the cost-effectiveness, performance, reliability, and security of your Azure resources</a:t>
            </a:r>
            <a:r>
              <a:rPr lang="en-US" dirty="0" smtClean="0">
                <a:solidFill>
                  <a:srgbClr val="39455C"/>
                </a:solidFill>
              </a:rPr>
              <a:t>.</a:t>
            </a:r>
          </a:p>
          <a:p>
            <a:pPr algn="just"/>
            <a:r>
              <a:rPr lang="en-US" b="1" dirty="0"/>
              <a:t>Azure Application Insights</a:t>
            </a:r>
          </a:p>
          <a:p>
            <a:pPr algn="just"/>
            <a:r>
              <a:rPr lang="en-US" dirty="0"/>
              <a:t>Application Insights are used to monitor live applications and to Detect and </a:t>
            </a:r>
            <a:r>
              <a:rPr lang="en-US" dirty="0" smtClean="0"/>
              <a:t>Analyze </a:t>
            </a:r>
            <a:r>
              <a:rPr lang="en-US" dirty="0"/>
              <a:t>issues in the applications. It can do anomaly detections and designed to improve performance and usability.</a:t>
            </a:r>
          </a:p>
          <a:p>
            <a:endParaRPr lang="en-US" b="0" i="0" dirty="0">
              <a:solidFill>
                <a:srgbClr val="39455C"/>
              </a:solidFill>
              <a:effectLst/>
            </a:endParaRPr>
          </a:p>
        </p:txBody>
      </p:sp>
    </p:spTree>
    <p:extLst>
      <p:ext uri="{BB962C8B-B14F-4D97-AF65-F5344CB8AC3E}">
        <p14:creationId xmlns:p14="http://schemas.microsoft.com/office/powerpoint/2010/main" val="431160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9715" y="117693"/>
            <a:ext cx="10162902" cy="6740307"/>
          </a:xfrm>
          <a:prstGeom prst="rect">
            <a:avLst/>
          </a:prstGeom>
        </p:spPr>
        <p:txBody>
          <a:bodyPr wrap="square">
            <a:spAutoFit/>
          </a:bodyPr>
          <a:lstStyle/>
          <a:p>
            <a:pPr algn="just"/>
            <a:r>
              <a:rPr lang="en-US" b="1" dirty="0">
                <a:solidFill>
                  <a:srgbClr val="071733"/>
                </a:solidFill>
              </a:rPr>
              <a:t>Third-Party Azure Monitoring Tools</a:t>
            </a:r>
          </a:p>
          <a:p>
            <a:pPr algn="just"/>
            <a:r>
              <a:rPr lang="en-US" dirty="0">
                <a:solidFill>
                  <a:srgbClr val="39455C"/>
                </a:solidFill>
              </a:rPr>
              <a:t>With the native monitoring tools offered by Azure, it is not possible to get customized monitoring or application-level consolidated monitoring. To address such issues, we have some brilliant third-party Azure monitoring tools in the market to complement the loopholes in Azure Monitor</a:t>
            </a:r>
            <a:r>
              <a:rPr lang="en-US" dirty="0" smtClean="0">
                <a:solidFill>
                  <a:srgbClr val="39455C"/>
                </a:solidFill>
              </a:rPr>
              <a:t>.</a:t>
            </a:r>
          </a:p>
          <a:p>
            <a:pPr algn="just"/>
            <a:r>
              <a:rPr lang="en-US" b="1" dirty="0" smtClean="0">
                <a:solidFill>
                  <a:srgbClr val="071733"/>
                </a:solidFill>
              </a:rPr>
              <a:t>Serverless360</a:t>
            </a:r>
            <a:endParaRPr lang="en-US" b="1" dirty="0">
              <a:solidFill>
                <a:srgbClr val="071733"/>
              </a:solidFill>
            </a:endParaRPr>
          </a:p>
          <a:p>
            <a:pPr algn="just"/>
            <a:r>
              <a:rPr lang="en-US" dirty="0">
                <a:solidFill>
                  <a:srgbClr val="39455C"/>
                </a:solidFill>
              </a:rPr>
              <a:t>Though the scope of Serverless360 is way more than monitoring, it helps you to keep a check on the health, availability, performance, and operational metrics. Once, you determined where the actual error happened using its built-in monitors, it helps you to solve the problem. For Instance, Reprocessing of dead-lettered messages to a Queue or Topic once it piled up in the queue</a:t>
            </a:r>
            <a:r>
              <a:rPr lang="en-US" dirty="0" smtClean="0">
                <a:solidFill>
                  <a:srgbClr val="39455C"/>
                </a:solidFill>
              </a:rPr>
              <a:t>.</a:t>
            </a:r>
          </a:p>
          <a:p>
            <a:pPr algn="just"/>
            <a:r>
              <a:rPr lang="en-US" b="1" dirty="0" err="1" smtClean="0">
                <a:solidFill>
                  <a:srgbClr val="071733"/>
                </a:solidFill>
              </a:rPr>
              <a:t>Dynatrace</a:t>
            </a:r>
            <a:endParaRPr lang="en-US" b="1" dirty="0">
              <a:solidFill>
                <a:srgbClr val="071733"/>
              </a:solidFill>
            </a:endParaRPr>
          </a:p>
          <a:p>
            <a:pPr algn="just"/>
            <a:r>
              <a:rPr lang="en-US" dirty="0" err="1">
                <a:solidFill>
                  <a:srgbClr val="39455C"/>
                </a:solidFill>
              </a:rPr>
              <a:t>Dynatrace</a:t>
            </a:r>
            <a:r>
              <a:rPr lang="en-US" dirty="0">
                <a:solidFill>
                  <a:srgbClr val="39455C"/>
                </a:solidFill>
              </a:rPr>
              <a:t> brings infrastructure and cloud, application performance, and digital experience monitoring into an all-in-one, automated solution that’s powered by artificial intelligence. </a:t>
            </a:r>
            <a:r>
              <a:rPr lang="en-US" dirty="0" err="1">
                <a:solidFill>
                  <a:srgbClr val="39455C"/>
                </a:solidFill>
              </a:rPr>
              <a:t>Dynatrace</a:t>
            </a:r>
            <a:r>
              <a:rPr lang="en-US" dirty="0">
                <a:solidFill>
                  <a:srgbClr val="39455C"/>
                </a:solidFill>
              </a:rPr>
              <a:t> will be mainly useful for developers to perform Application, Infrastructure, and Cloud monitoring.</a:t>
            </a:r>
          </a:p>
          <a:p>
            <a:pPr algn="just"/>
            <a:r>
              <a:rPr lang="en-US" b="1" dirty="0" err="1">
                <a:solidFill>
                  <a:srgbClr val="071733"/>
                </a:solidFill>
              </a:rPr>
              <a:t>AppDynamics</a:t>
            </a:r>
            <a:endParaRPr lang="en-US" b="1" dirty="0">
              <a:solidFill>
                <a:srgbClr val="071733"/>
              </a:solidFill>
            </a:endParaRPr>
          </a:p>
          <a:p>
            <a:pPr algn="just"/>
            <a:r>
              <a:rPr lang="en-US" dirty="0" err="1">
                <a:solidFill>
                  <a:srgbClr val="39455C"/>
                </a:solidFill>
              </a:rPr>
              <a:t>AppDynamics</a:t>
            </a:r>
            <a:r>
              <a:rPr lang="en-US" dirty="0">
                <a:solidFill>
                  <a:srgbClr val="39455C"/>
                </a:solidFill>
              </a:rPr>
              <a:t> provides an end to end visibility into the performance of your application. They provide end-user monitoring, infrastructure visibility, application performance monitoring, and business performance monitoring.</a:t>
            </a:r>
          </a:p>
          <a:p>
            <a:pPr algn="just"/>
            <a:r>
              <a:rPr lang="en-US" b="1" dirty="0" err="1">
                <a:solidFill>
                  <a:srgbClr val="071733"/>
                </a:solidFill>
              </a:rPr>
              <a:t>Datadog</a:t>
            </a:r>
            <a:endParaRPr lang="en-US" b="1" dirty="0">
              <a:solidFill>
                <a:srgbClr val="071733"/>
              </a:solidFill>
            </a:endParaRPr>
          </a:p>
          <a:p>
            <a:pPr algn="just"/>
            <a:r>
              <a:rPr lang="en-US" dirty="0" err="1">
                <a:solidFill>
                  <a:srgbClr val="39455C"/>
                </a:solidFill>
              </a:rPr>
              <a:t>Datadog</a:t>
            </a:r>
            <a:r>
              <a:rPr lang="en-US" dirty="0">
                <a:solidFill>
                  <a:srgbClr val="39455C"/>
                </a:solidFill>
              </a:rPr>
              <a:t> is a monitoring service for </a:t>
            </a:r>
            <a:r>
              <a:rPr lang="en-US" b="1" dirty="0">
                <a:solidFill>
                  <a:srgbClr val="39455C"/>
                </a:solidFill>
              </a:rPr>
              <a:t>multi </a:t>
            </a:r>
            <a:r>
              <a:rPr lang="en-US" dirty="0">
                <a:solidFill>
                  <a:srgbClr val="39455C"/>
                </a:solidFill>
              </a:rPr>
              <a:t>cloud-scale applications, providing monitoring of servers, databases, tools, and services, through a SaaS-based data analytics platform.</a:t>
            </a:r>
          </a:p>
          <a:p>
            <a:pPr algn="just"/>
            <a:r>
              <a:rPr lang="en-US" b="1" dirty="0" err="1">
                <a:solidFill>
                  <a:srgbClr val="071733"/>
                </a:solidFill>
              </a:rPr>
              <a:t>NewRelic</a:t>
            </a:r>
            <a:endParaRPr lang="en-US" b="1" dirty="0">
              <a:solidFill>
                <a:srgbClr val="071733"/>
              </a:solidFill>
            </a:endParaRPr>
          </a:p>
          <a:p>
            <a:pPr algn="just"/>
            <a:r>
              <a:rPr lang="en-US" dirty="0">
                <a:solidFill>
                  <a:srgbClr val="39455C"/>
                </a:solidFill>
              </a:rPr>
              <a:t>New Relic Infrastructure can be used to monitor your Azure services based on the user query. New Relic offers monitoring services for Cloud applications, Servers, databases, containers, and Infrastructure and cloud monitoring.</a:t>
            </a:r>
            <a:endParaRPr lang="en-US" b="0" i="0" dirty="0">
              <a:solidFill>
                <a:srgbClr val="39455C"/>
              </a:solidFill>
              <a:effectLst/>
            </a:endParaRPr>
          </a:p>
        </p:txBody>
      </p:sp>
    </p:spTree>
    <p:extLst>
      <p:ext uri="{BB962C8B-B14F-4D97-AF65-F5344CB8AC3E}">
        <p14:creationId xmlns:p14="http://schemas.microsoft.com/office/powerpoint/2010/main" val="178173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646" y="4506685"/>
            <a:ext cx="5933005" cy="743664"/>
          </a:xfrm>
        </p:spPr>
        <p:txBody>
          <a:bodyPr>
            <a:normAutofit fontScale="90000"/>
          </a:bodyPr>
          <a:lstStyle/>
          <a:p>
            <a:r>
              <a:rPr lang="en-US" b="1" dirty="0" smtClean="0"/>
              <a:t/>
            </a:r>
            <a:br>
              <a:rPr lang="en-US" b="1" dirty="0" smtClean="0"/>
            </a:br>
            <a:r>
              <a:rPr lang="en-US" b="1" dirty="0"/>
              <a:t/>
            </a:r>
            <a:br>
              <a:rPr lang="en-US" b="1" dirty="0"/>
            </a:br>
            <a:r>
              <a:rPr lang="en-US" sz="2400" b="1" dirty="0"/>
              <a:t/>
            </a:r>
            <a:br>
              <a:rPr lang="en-US" sz="2400" b="1" dirty="0"/>
            </a:br>
            <a:r>
              <a:rPr lang="en-US" dirty="0" smtClean="0">
                <a:solidFill>
                  <a:srgbClr val="D83B01"/>
                </a:solidFill>
                <a:latin typeface="+mj-lt"/>
                <a:cs typeface="Segoe UI"/>
              </a:rPr>
              <a:t/>
            </a:r>
            <a:br>
              <a:rPr lang="en-US" dirty="0" smtClean="0">
                <a:solidFill>
                  <a:srgbClr val="D83B01"/>
                </a:solidFill>
                <a:latin typeface="+mj-lt"/>
                <a:cs typeface="Segoe UI"/>
              </a:rPr>
            </a:br>
            <a:endParaRPr lang="en-US" dirty="0"/>
          </a:p>
        </p:txBody>
      </p:sp>
      <p:pic>
        <p:nvPicPr>
          <p:cNvPr id="1028" name="Picture 4" descr="Azure Monito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46" y="1123087"/>
            <a:ext cx="9630652" cy="53038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flipH="1">
            <a:off x="509451" y="274320"/>
            <a:ext cx="3977134" cy="369332"/>
          </a:xfrm>
          <a:prstGeom prst="rect">
            <a:avLst/>
          </a:prstGeom>
        </p:spPr>
        <p:txBody>
          <a:bodyPr wrap="square">
            <a:spAutoFit/>
          </a:bodyPr>
          <a:lstStyle/>
          <a:p>
            <a:r>
              <a:rPr lang="en-US" b="1" dirty="0"/>
              <a:t>How does Azure Monitor work?</a:t>
            </a:r>
            <a:endParaRPr lang="en-US" dirty="0"/>
          </a:p>
        </p:txBody>
      </p:sp>
    </p:spTree>
    <p:extLst>
      <p:ext uri="{BB962C8B-B14F-4D97-AF65-F5344CB8AC3E}">
        <p14:creationId xmlns:p14="http://schemas.microsoft.com/office/powerpoint/2010/main" val="215999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15164" cy="1326523"/>
          </a:xfrm>
        </p:spPr>
        <p:txBody>
          <a:bodyPr>
            <a:normAutofit/>
          </a:bodyPr>
          <a:lstStyle/>
          <a:p>
            <a:r>
              <a:rPr lang="en-US" dirty="0" smtClean="0">
                <a:solidFill>
                  <a:srgbClr val="D83B01"/>
                </a:solidFill>
                <a:latin typeface="+mj-lt"/>
                <a:cs typeface="Segoe UI"/>
              </a:rPr>
              <a:t/>
            </a:r>
            <a:br>
              <a:rPr lang="en-US" dirty="0" smtClean="0">
                <a:solidFill>
                  <a:srgbClr val="D83B01"/>
                </a:solidFill>
                <a:latin typeface="+mj-lt"/>
                <a:cs typeface="Segoe UI"/>
              </a:rPr>
            </a:br>
            <a:endParaRPr lang="en-US" dirty="0"/>
          </a:p>
        </p:txBody>
      </p:sp>
      <p:sp>
        <p:nvSpPr>
          <p:cNvPr id="3" name="Content Placeholder 2"/>
          <p:cNvSpPr>
            <a:spLocks noGrp="1"/>
          </p:cNvSpPr>
          <p:nvPr>
            <p:ph idx="1"/>
          </p:nvPr>
        </p:nvSpPr>
        <p:spPr>
          <a:xfrm>
            <a:off x="1175656" y="695459"/>
            <a:ext cx="10139507" cy="5816354"/>
          </a:xfrm>
        </p:spPr>
        <p:txBody>
          <a:bodyPr>
            <a:normAutofit/>
          </a:bodyPr>
          <a:lstStyle/>
          <a:p>
            <a:pPr algn="just"/>
            <a:r>
              <a:rPr lang="en-US" sz="1800" dirty="0"/>
              <a:t>Azure Monitor receives data from target resources like applications, operating systems, Azure resources, Azure subscriptions, and Azure tenants. The nature of the resource defines which data types are available. A data type will be a metric, a log, or both a metric and a log. These data can further be processed to perform different functions such as analysis, visualization, alerting, automation and integrations.</a:t>
            </a:r>
          </a:p>
          <a:p>
            <a:pPr algn="just"/>
            <a:r>
              <a:rPr lang="en-US" sz="1800" dirty="0"/>
              <a:t>The focus for metric-based data types is the numerical time-sensitive values that represent some aspect of the target resource.</a:t>
            </a:r>
          </a:p>
          <a:p>
            <a:pPr algn="just"/>
            <a:r>
              <a:rPr lang="en-US" sz="1800" dirty="0"/>
              <a:t>The focus for log-based data types is the querying of content data held in structured, record-based log files that are relevant to the target resource.</a:t>
            </a:r>
          </a:p>
          <a:p>
            <a:pPr algn="just"/>
            <a:r>
              <a:rPr lang="en-US" sz="1800" b="1" dirty="0"/>
              <a:t>Metrics</a:t>
            </a:r>
          </a:p>
          <a:p>
            <a:pPr algn="just"/>
            <a:r>
              <a:rPr lang="en-US" sz="1800" dirty="0"/>
              <a:t>Metrics are measures of a resource’s certain characteristics over a given period. For instance, CPU utilization, disk IOPS, number of connections, etc. These are typically real-time, and since they are stored as values with a standard collection interval, they are ideally suitable for viewing as graphs to help you view results over time.</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168828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0" y="592427"/>
            <a:ext cx="11199254" cy="5816354"/>
          </a:xfrm>
        </p:spPr>
        <p:txBody>
          <a:bodyPr>
            <a:normAutofit/>
          </a:bodyPr>
          <a:lstStyle/>
          <a:p>
            <a:pPr marL="0" indent="0">
              <a:buNone/>
            </a:pPr>
            <a:endParaRPr lang="en-US" sz="1800" dirty="0"/>
          </a:p>
          <a:p>
            <a:pPr marL="0" indent="0">
              <a:buNone/>
            </a:pPr>
            <a:endParaRPr lang="en-US" sz="1800" dirty="0" smtClean="0"/>
          </a:p>
          <a:p>
            <a:pPr marL="0" indent="0">
              <a:buNone/>
            </a:pPr>
            <a:endParaRPr lang="en-US" sz="2400" dirty="0"/>
          </a:p>
        </p:txBody>
      </p:sp>
      <p:pic>
        <p:nvPicPr>
          <p:cNvPr id="7" name="Picture 2" descr="Metr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41" y="592427"/>
            <a:ext cx="10137854" cy="569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60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4265" y="2807593"/>
            <a:ext cx="11315164" cy="1326523"/>
          </a:xfrm>
        </p:spPr>
        <p:txBody>
          <a:bodyPr>
            <a:normAutofit/>
          </a:bodyPr>
          <a:lstStyle/>
          <a:p>
            <a:r>
              <a:rPr lang="en-US" dirty="0" smtClean="0">
                <a:solidFill>
                  <a:srgbClr val="D83B01"/>
                </a:solidFill>
                <a:latin typeface="+mj-lt"/>
                <a:cs typeface="Segoe UI"/>
              </a:rPr>
              <a:t/>
            </a:r>
            <a:br>
              <a:rPr lang="en-US" dirty="0" smtClean="0">
                <a:solidFill>
                  <a:srgbClr val="D83B01"/>
                </a:solidFill>
                <a:latin typeface="+mj-lt"/>
                <a:cs typeface="Segoe UI"/>
              </a:rPr>
            </a:br>
            <a:endParaRPr lang="en-US" dirty="0"/>
          </a:p>
        </p:txBody>
      </p:sp>
      <p:sp>
        <p:nvSpPr>
          <p:cNvPr id="3" name="Content Placeholder 2"/>
          <p:cNvSpPr>
            <a:spLocks noGrp="1"/>
          </p:cNvSpPr>
          <p:nvPr>
            <p:ph idx="1"/>
          </p:nvPr>
        </p:nvSpPr>
        <p:spPr>
          <a:xfrm>
            <a:off x="927463" y="820270"/>
            <a:ext cx="10293531" cy="4404873"/>
          </a:xfrm>
        </p:spPr>
        <p:txBody>
          <a:bodyPr>
            <a:normAutofit/>
          </a:bodyPr>
          <a:lstStyle/>
          <a:p>
            <a:r>
              <a:rPr lang="en-US" sz="1800" dirty="0"/>
              <a:t>Metrics are numerical values that describe some aspect of a system at a point in </a:t>
            </a:r>
            <a:r>
              <a:rPr lang="en-US" sz="1800" dirty="0"/>
              <a:t>time. Azure Monitor can capture metrics in near real-time. The metrics are collected at regular intervals and are useful for alerting because of their frequent sampling. You can use a variety of algorithms to compare a metric to other metrics </a:t>
            </a:r>
            <a:r>
              <a:rPr lang="en-US" sz="1800" dirty="0"/>
              <a:t>and observe trends over time.</a:t>
            </a:r>
          </a:p>
          <a:p>
            <a:r>
              <a:rPr lang="en-US" sz="1800" dirty="0"/>
              <a:t>Metrics are stored in a time-series database. This data store is most effective for analyzing time-stamped data. Metrics are suited for alerting and fast detection of issues. They can tell you about system performance. If needed, you can combine them with logs to identify the root cause of issues.</a:t>
            </a:r>
          </a:p>
          <a:p>
            <a:r>
              <a:rPr lang="en-US" sz="1800" b="1" dirty="0"/>
              <a:t>Logs</a:t>
            </a:r>
          </a:p>
          <a:p>
            <a:r>
              <a:rPr lang="en-US" sz="1800" dirty="0"/>
              <a:t>Logs contain time-stamped information about changes made to resources. The type of information recorded varies by log source. The log data is organized into records, with different sets of properties for each type of record. The logs can include numeric values such as Azure Monitor metrics, but most include text data rather than numeric values.</a:t>
            </a:r>
          </a:p>
          <a:p>
            <a:pPr marL="0" indent="0">
              <a:buNone/>
            </a:pPr>
            <a:endParaRPr lang="en-US" sz="2400" dirty="0" smtClean="0"/>
          </a:p>
        </p:txBody>
      </p:sp>
    </p:spTree>
    <p:extLst>
      <p:ext uri="{BB962C8B-B14F-4D97-AF65-F5344CB8AC3E}">
        <p14:creationId xmlns:p14="http://schemas.microsoft.com/office/powerpoint/2010/main" val="183309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4265" y="2807593"/>
            <a:ext cx="11315164" cy="1326523"/>
          </a:xfrm>
        </p:spPr>
        <p:txBody>
          <a:bodyPr>
            <a:normAutofit/>
          </a:bodyPr>
          <a:lstStyle/>
          <a:p>
            <a:r>
              <a:rPr lang="en-US" dirty="0" smtClean="0">
                <a:solidFill>
                  <a:srgbClr val="D83B01"/>
                </a:solidFill>
                <a:latin typeface="+mj-lt"/>
                <a:cs typeface="Segoe UI"/>
              </a:rPr>
              <a:t/>
            </a:r>
            <a:br>
              <a:rPr lang="en-US" dirty="0" smtClean="0">
                <a:solidFill>
                  <a:srgbClr val="D83B01"/>
                </a:solidFill>
                <a:latin typeface="+mj-lt"/>
                <a:cs typeface="Segoe UI"/>
              </a:rPr>
            </a:br>
            <a:endParaRPr lang="en-US" dirty="0"/>
          </a:p>
        </p:txBody>
      </p:sp>
      <p:pic>
        <p:nvPicPr>
          <p:cNvPr id="5" name="Content Placeholder 4"/>
          <p:cNvPicPr>
            <a:picLocks noGrp="1" noChangeAspect="1"/>
          </p:cNvPicPr>
          <p:nvPr>
            <p:ph idx="1"/>
          </p:nvPr>
        </p:nvPicPr>
        <p:blipFill>
          <a:blip r:embed="rId2"/>
          <a:stretch>
            <a:fillRect/>
          </a:stretch>
        </p:blipFill>
        <p:spPr>
          <a:xfrm>
            <a:off x="822960" y="404949"/>
            <a:ext cx="10476411" cy="5772014"/>
          </a:xfrm>
          <a:prstGeom prst="rect">
            <a:avLst/>
          </a:prstGeom>
        </p:spPr>
      </p:pic>
    </p:spTree>
    <p:extLst>
      <p:ext uri="{BB962C8B-B14F-4D97-AF65-F5344CB8AC3E}">
        <p14:creationId xmlns:p14="http://schemas.microsoft.com/office/powerpoint/2010/main" val="298064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4265" y="2807593"/>
            <a:ext cx="11315164" cy="1326523"/>
          </a:xfrm>
        </p:spPr>
        <p:txBody>
          <a:bodyPr>
            <a:normAutofit/>
          </a:bodyPr>
          <a:lstStyle/>
          <a:p>
            <a:r>
              <a:rPr lang="en-US" dirty="0" smtClean="0">
                <a:solidFill>
                  <a:srgbClr val="D83B01"/>
                </a:solidFill>
                <a:latin typeface="+mj-lt"/>
                <a:cs typeface="Segoe UI"/>
              </a:rPr>
              <a:t/>
            </a:r>
            <a:br>
              <a:rPr lang="en-US" dirty="0" smtClean="0">
                <a:solidFill>
                  <a:srgbClr val="D83B01"/>
                </a:solidFill>
                <a:latin typeface="+mj-lt"/>
                <a:cs typeface="Segoe UI"/>
              </a:rPr>
            </a:br>
            <a:endParaRPr lang="en-US" dirty="0"/>
          </a:p>
        </p:txBody>
      </p:sp>
      <p:sp>
        <p:nvSpPr>
          <p:cNvPr id="3" name="Content Placeholder 2"/>
          <p:cNvSpPr>
            <a:spLocks noGrp="1"/>
          </p:cNvSpPr>
          <p:nvPr>
            <p:ph idx="1"/>
          </p:nvPr>
        </p:nvSpPr>
        <p:spPr>
          <a:xfrm>
            <a:off x="1162594" y="796834"/>
            <a:ext cx="9823270" cy="5844602"/>
          </a:xfrm>
        </p:spPr>
        <p:txBody>
          <a:bodyPr>
            <a:normAutofit/>
          </a:bodyPr>
          <a:lstStyle/>
          <a:p>
            <a:pPr algn="just"/>
            <a:r>
              <a:rPr lang="en-US" sz="1800" dirty="0"/>
              <a:t>The most common type of log entry records an event. Events can occur sporadically rather than at fixed intervals or according to a schedule. Events are created by applications and services, which provide the context for the events. You can store metrics data in logs to combine them with other monitoring data for analysis.</a:t>
            </a:r>
          </a:p>
          <a:p>
            <a:pPr algn="just"/>
            <a:r>
              <a:rPr lang="en-US" sz="1800" dirty="0"/>
              <a:t>Data is logged from Azure Monitor in a Log Analytics workspace. Azure provides an analysis engine and a rich query language. The logs show the context of any problems and are useful for identifying root causes. The data from logs can be obtained using their native query language, “</a:t>
            </a:r>
            <a:r>
              <a:rPr lang="en-US" sz="1800" dirty="0" err="1"/>
              <a:t>Kusto</a:t>
            </a:r>
            <a:r>
              <a:rPr lang="en-US" sz="1800" dirty="0"/>
              <a:t> Query Language” or KQL. Users can then use these queries to create useful visualizations which can be pinned to dashboards.</a:t>
            </a:r>
          </a:p>
          <a:p>
            <a:pPr algn="just"/>
            <a:r>
              <a:rPr lang="en-US" sz="1800" b="1" dirty="0"/>
              <a:t>What data types does Azure Monitor collect?</a:t>
            </a:r>
          </a:p>
          <a:p>
            <a:pPr algn="just"/>
            <a:r>
              <a:rPr lang="en-US" sz="1800" dirty="0"/>
              <a:t>The following diagram gives a high-level view of Azure Monitor. On the left are the sources of monitoring data: Azure, operating systems, and custom sources. At the center of the diagram are the data stores for metrics and logs. On the right are the functions that Azure Monitor performs with this collected data, such as analysis, alerting, and streaming to external systems</a:t>
            </a:r>
            <a:r>
              <a:rPr lang="en-US" sz="1800" dirty="0" smtClean="0"/>
              <a:t>.</a:t>
            </a:r>
            <a:r>
              <a:rPr lang="en-US" sz="2400" dirty="0"/>
              <a:t/>
            </a:r>
            <a:br>
              <a:rPr lang="en-US" sz="2400" dirty="0"/>
            </a:br>
            <a:endParaRPr lang="en-US" sz="2400" dirty="0"/>
          </a:p>
        </p:txBody>
      </p:sp>
    </p:spTree>
    <p:extLst>
      <p:ext uri="{BB962C8B-B14F-4D97-AF65-F5344CB8AC3E}">
        <p14:creationId xmlns:p14="http://schemas.microsoft.com/office/powerpoint/2010/main" val="169888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zure Monitoring data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778" y="522514"/>
            <a:ext cx="10267406" cy="586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602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1694</Words>
  <Application>Microsoft Office PowerPoint</Application>
  <PresentationFormat>Widescreen</PresentationFormat>
  <Paragraphs>149</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Segoe UI</vt:lpstr>
      <vt:lpstr>sofia-pro</vt:lpstr>
      <vt:lpstr>Office Theme</vt:lpstr>
      <vt:lpstr>PowerPoint Presentation</vt:lpstr>
      <vt:lpstr> </vt:lpstr>
      <vt:lpstr>    </vt:lpstr>
      <vt:lpstr> </vt:lpstr>
      <vt:lpstr>PowerPoint Presentation</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Sears Holdings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Boards</dc:title>
  <dc:creator>Mamidipalli, Srinivasulu (Contractor)</dc:creator>
  <cp:lastModifiedBy>Shabolu Narendranatha Reddy</cp:lastModifiedBy>
  <cp:revision>63</cp:revision>
  <dcterms:created xsi:type="dcterms:W3CDTF">2021-12-02T13:58:35Z</dcterms:created>
  <dcterms:modified xsi:type="dcterms:W3CDTF">2021-12-03T12:13:37Z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TECHMAHINDRA\SR00805247</vt:lpwstr>
  </property>
  <property fmtid="{D5CDD505-2E9C-101B-9397-08002B2CF9AE}" pid="4" name="DLPManualFileClassificationLastModificationDate">
    <vt:lpwstr>1638524544</vt:lpwstr>
  </property>
  <property fmtid="{D5CDD505-2E9C-101B-9397-08002B2CF9AE}" pid="5" name="DLPManualFileClassificationVersion">
    <vt:lpwstr>11.6.0.76</vt:lpwstr>
  </property>
</Properties>
</file>