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1.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6" r:id="rId2"/>
  </p:sldMasterIdLst>
  <p:notesMasterIdLst>
    <p:notesMasterId r:id="rId30"/>
  </p:notesMasterIdLst>
  <p:sldIdLst>
    <p:sldId id="281" r:id="rId3"/>
    <p:sldId id="305" r:id="rId4"/>
    <p:sldId id="267" r:id="rId5"/>
    <p:sldId id="306" r:id="rId6"/>
    <p:sldId id="307" r:id="rId7"/>
    <p:sldId id="308" r:id="rId8"/>
    <p:sldId id="309" r:id="rId9"/>
    <p:sldId id="311" r:id="rId10"/>
    <p:sldId id="312" r:id="rId11"/>
    <p:sldId id="313" r:id="rId12"/>
    <p:sldId id="320" r:id="rId13"/>
    <p:sldId id="314" r:id="rId14"/>
    <p:sldId id="321" r:id="rId15"/>
    <p:sldId id="315" r:id="rId16"/>
    <p:sldId id="322" r:id="rId17"/>
    <p:sldId id="316" r:id="rId18"/>
    <p:sldId id="310" r:id="rId19"/>
    <p:sldId id="317" r:id="rId20"/>
    <p:sldId id="329" r:id="rId21"/>
    <p:sldId id="318" r:id="rId22"/>
    <p:sldId id="323" r:id="rId23"/>
    <p:sldId id="319" r:id="rId24"/>
    <p:sldId id="324" r:id="rId25"/>
    <p:sldId id="325" r:id="rId26"/>
    <p:sldId id="326" r:id="rId27"/>
    <p:sldId id="327" r:id="rId28"/>
    <p:sldId id="328" r:id="rId29"/>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alibri Light" panose="020F0302020204030204" pitchFamily="34" charset="0"/>
      <p:regular r:id="rId35"/>
      <p:italic r:id="rId36"/>
    </p:embeddedFont>
    <p:embeddedFont>
      <p:font typeface="Cambria Math" panose="02040503050406030204" pitchFamily="18" charset="0"/>
      <p:regular r:id="rId37"/>
    </p:embeddedFont>
    <p:embeddedFont>
      <p:font typeface="CMU Bright" panose="02000603000000000000" pitchFamily="2" charset="0"/>
      <p:regular r:id="rId38"/>
      <p:bold r:id="rId39"/>
      <p:italic r:id="rId40"/>
      <p:boldItalic r:id="rId41"/>
    </p:embeddedFont>
    <p:embeddedFont>
      <p:font typeface="Latin Modern Math" panose="02000503000000000000" pitchFamily="50" charset="0"/>
      <p:regular r:id="rId42"/>
    </p:embeddedFont>
    <p:embeddedFont>
      <p:font typeface="Palatino" pitchFamily="2" charset="0"/>
      <p:regular r:id="rId4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D1F6"/>
    <a:srgbClr val="FCE89D"/>
    <a:srgbClr val="EF5F81"/>
    <a:srgbClr val="F7AFC0"/>
    <a:srgbClr val="1D45BD"/>
    <a:srgbClr val="D7BAF4"/>
    <a:srgbClr val="4169E2"/>
    <a:srgbClr val="4A70E3"/>
    <a:srgbClr val="E6E6E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38" autoAdjust="0"/>
    <p:restoredTop sz="94660"/>
  </p:normalViewPr>
  <p:slideViewPr>
    <p:cSldViewPr snapToGrid="0">
      <p:cViewPr varScale="1">
        <p:scale>
          <a:sx n="104" d="100"/>
          <a:sy n="104" d="100"/>
        </p:scale>
        <p:origin x="1332"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9.fntdata"/><Relationship Id="rId21" Type="http://schemas.openxmlformats.org/officeDocument/2006/relationships/slide" Target="slides/slide19.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font" Target="fonts/font13.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90158-B7D8-4B11-8CF6-E7131EDF2417}" type="datetimeFigureOut">
              <a:rPr lang="en-GB" smtClean="0"/>
              <a:t>03/01/2024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C4D658-7C3D-4B54-A18E-42082F2D4D2C}" type="slidenum">
              <a:rPr lang="en-GB" smtClean="0"/>
              <a:t>‹#›</a:t>
            </a:fld>
            <a:endParaRPr lang="en-GB"/>
          </a:p>
        </p:txBody>
      </p:sp>
    </p:spTree>
    <p:extLst>
      <p:ext uri="{BB962C8B-B14F-4D97-AF65-F5344CB8AC3E}">
        <p14:creationId xmlns:p14="http://schemas.microsoft.com/office/powerpoint/2010/main" val="3841984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8C4D658-7C3D-4B54-A18E-42082F2D4D2C}" type="slidenum">
              <a:rPr lang="en-GB" smtClean="0"/>
              <a:t>10</a:t>
            </a:fld>
            <a:endParaRPr lang="en-GB"/>
          </a:p>
        </p:txBody>
      </p:sp>
    </p:spTree>
    <p:extLst>
      <p:ext uri="{BB962C8B-B14F-4D97-AF65-F5344CB8AC3E}">
        <p14:creationId xmlns:p14="http://schemas.microsoft.com/office/powerpoint/2010/main" val="18475672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EEF1FC"/>
        </a:solidFill>
        <a:effectLst/>
      </p:bgPr>
    </p:bg>
    <p:spTree>
      <p:nvGrpSpPr>
        <p:cNvPr id="1" name=""/>
        <p:cNvGrpSpPr/>
        <p:nvPr/>
      </p:nvGrpSpPr>
      <p:grpSpPr>
        <a:xfrm>
          <a:off x="0" y="0"/>
          <a:ext cx="0" cy="0"/>
          <a:chOff x="0" y="0"/>
          <a:chExt cx="0" cy="0"/>
        </a:xfrm>
      </p:grpSpPr>
      <p:sp>
        <p:nvSpPr>
          <p:cNvPr id="56" name="Free-form: Shape 55">
            <a:extLst>
              <a:ext uri="{FF2B5EF4-FFF2-40B4-BE49-F238E27FC236}">
                <a16:creationId xmlns:a16="http://schemas.microsoft.com/office/drawing/2014/main" id="{F0E85F43-1A8C-3EBC-1424-8617878CB21A}"/>
              </a:ext>
            </a:extLst>
          </p:cNvPr>
          <p:cNvSpPr/>
          <p:nvPr userDrawn="1"/>
        </p:nvSpPr>
        <p:spPr>
          <a:xfrm>
            <a:off x="-419874" y="4945223"/>
            <a:ext cx="14032463" cy="1034242"/>
          </a:xfrm>
          <a:custGeom>
            <a:avLst/>
            <a:gdLst>
              <a:gd name="connsiteX0" fmla="*/ 3746242 w 14983409"/>
              <a:gd name="connsiteY0" fmla="*/ 0 h 1698171"/>
              <a:gd name="connsiteX1" fmla="*/ 5101954 w 14983409"/>
              <a:gd name="connsiteY1" fmla="*/ 1096620 h 1698171"/>
              <a:gd name="connsiteX2" fmla="*/ 5763209 w 14983409"/>
              <a:gd name="connsiteY2" fmla="*/ 690466 h 1698171"/>
              <a:gd name="connsiteX3" fmla="*/ 6732067 w 14983409"/>
              <a:gd name="connsiteY3" fmla="*/ 1285555 h 1698171"/>
              <a:gd name="connsiteX4" fmla="*/ 8050763 w 14983409"/>
              <a:gd name="connsiteY4" fmla="*/ 218876 h 1698171"/>
              <a:gd name="connsiteX5" fmla="*/ 9370267 w 14983409"/>
              <a:gd name="connsiteY5" fmla="*/ 1286207 h 1698171"/>
              <a:gd name="connsiteX6" fmla="*/ 10255897 w 14983409"/>
              <a:gd name="connsiteY6" fmla="*/ 569831 h 1698171"/>
              <a:gd name="connsiteX7" fmla="*/ 11217728 w 14983409"/>
              <a:gd name="connsiteY7" fmla="*/ 1347845 h 1698171"/>
              <a:gd name="connsiteX8" fmla="*/ 12884021 w 14983409"/>
              <a:gd name="connsiteY8" fmla="*/ 0 h 1698171"/>
              <a:gd name="connsiteX9" fmla="*/ 14983409 w 14983409"/>
              <a:gd name="connsiteY9" fmla="*/ 1698171 h 1698171"/>
              <a:gd name="connsiteX10" fmla="*/ 11650823 w 14983409"/>
              <a:gd name="connsiteY10" fmla="*/ 1698171 h 1698171"/>
              <a:gd name="connsiteX11" fmla="*/ 10784633 w 14983409"/>
              <a:gd name="connsiteY11" fmla="*/ 1698171 h 1698171"/>
              <a:gd name="connsiteX12" fmla="*/ 9879563 w 14983409"/>
              <a:gd name="connsiteY12" fmla="*/ 1698171 h 1698171"/>
              <a:gd name="connsiteX13" fmla="*/ 8860970 w 14983409"/>
              <a:gd name="connsiteY13" fmla="*/ 1698171 h 1698171"/>
              <a:gd name="connsiteX14" fmla="*/ 7403841 w 14983409"/>
              <a:gd name="connsiteY14" fmla="*/ 1698171 h 1698171"/>
              <a:gd name="connsiteX15" fmla="*/ 6221963 w 14983409"/>
              <a:gd name="connsiteY15" fmla="*/ 1698171 h 1698171"/>
              <a:gd name="connsiteX16" fmla="*/ 5845630 w 14983409"/>
              <a:gd name="connsiteY16" fmla="*/ 1698171 h 1698171"/>
              <a:gd name="connsiteX17" fmla="*/ 4122576 w 14983409"/>
              <a:gd name="connsiteY17" fmla="*/ 1698171 h 1698171"/>
              <a:gd name="connsiteX18" fmla="*/ 3083767 w 14983409"/>
              <a:gd name="connsiteY18" fmla="*/ 1698171 h 1698171"/>
              <a:gd name="connsiteX19" fmla="*/ 1646854 w 14983409"/>
              <a:gd name="connsiteY19" fmla="*/ 1698171 h 1698171"/>
              <a:gd name="connsiteX20" fmla="*/ 0 w 14983409"/>
              <a:gd name="connsiteY20" fmla="*/ 1698171 h 1698171"/>
              <a:gd name="connsiteX21" fmla="*/ 1541884 w 14983409"/>
              <a:gd name="connsiteY21" fmla="*/ 450959 h 1698171"/>
              <a:gd name="connsiteX22" fmla="*/ 2365311 w 14983409"/>
              <a:gd name="connsiteY22" fmla="*/ 1117020 h 1698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983409" h="1698171">
                <a:moveTo>
                  <a:pt x="3746242" y="0"/>
                </a:moveTo>
                <a:lnTo>
                  <a:pt x="5101954" y="1096620"/>
                </a:lnTo>
                <a:lnTo>
                  <a:pt x="5763209" y="690466"/>
                </a:lnTo>
                <a:lnTo>
                  <a:pt x="6732067" y="1285555"/>
                </a:lnTo>
                <a:lnTo>
                  <a:pt x="8050763" y="218876"/>
                </a:lnTo>
                <a:lnTo>
                  <a:pt x="9370267" y="1286207"/>
                </a:lnTo>
                <a:lnTo>
                  <a:pt x="10255897" y="569831"/>
                </a:lnTo>
                <a:lnTo>
                  <a:pt x="11217728" y="1347845"/>
                </a:lnTo>
                <a:lnTo>
                  <a:pt x="12884021" y="0"/>
                </a:lnTo>
                <a:lnTo>
                  <a:pt x="14983409" y="1698171"/>
                </a:lnTo>
                <a:lnTo>
                  <a:pt x="11650823" y="1698171"/>
                </a:lnTo>
                <a:lnTo>
                  <a:pt x="10784633" y="1698171"/>
                </a:lnTo>
                <a:lnTo>
                  <a:pt x="9879563" y="1698171"/>
                </a:lnTo>
                <a:lnTo>
                  <a:pt x="8860970" y="1698171"/>
                </a:lnTo>
                <a:lnTo>
                  <a:pt x="7403841" y="1698171"/>
                </a:lnTo>
                <a:lnTo>
                  <a:pt x="6221963" y="1698171"/>
                </a:lnTo>
                <a:lnTo>
                  <a:pt x="5845630" y="1698171"/>
                </a:lnTo>
                <a:lnTo>
                  <a:pt x="4122576" y="1698171"/>
                </a:lnTo>
                <a:lnTo>
                  <a:pt x="3083767" y="1698171"/>
                </a:lnTo>
                <a:lnTo>
                  <a:pt x="1646854" y="1698171"/>
                </a:lnTo>
                <a:lnTo>
                  <a:pt x="0" y="1698171"/>
                </a:lnTo>
                <a:lnTo>
                  <a:pt x="1541884" y="450959"/>
                </a:lnTo>
                <a:lnTo>
                  <a:pt x="2365311" y="1117020"/>
                </a:lnTo>
                <a:close/>
              </a:path>
            </a:pathLst>
          </a:cu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55" name="Free-form: Shape 54">
            <a:extLst>
              <a:ext uri="{FF2B5EF4-FFF2-40B4-BE49-F238E27FC236}">
                <a16:creationId xmlns:a16="http://schemas.microsoft.com/office/drawing/2014/main" id="{1F0B3432-AED7-2AEF-6E17-72F9714FDD84}"/>
              </a:ext>
            </a:extLst>
          </p:cNvPr>
          <p:cNvSpPr/>
          <p:nvPr userDrawn="1"/>
        </p:nvSpPr>
        <p:spPr>
          <a:xfrm flipH="1">
            <a:off x="-1432249" y="5099450"/>
            <a:ext cx="14983409" cy="1479295"/>
          </a:xfrm>
          <a:custGeom>
            <a:avLst/>
            <a:gdLst>
              <a:gd name="connsiteX0" fmla="*/ 3746242 w 14983409"/>
              <a:gd name="connsiteY0" fmla="*/ 0 h 1698171"/>
              <a:gd name="connsiteX1" fmla="*/ 5101954 w 14983409"/>
              <a:gd name="connsiteY1" fmla="*/ 1096620 h 1698171"/>
              <a:gd name="connsiteX2" fmla="*/ 5763209 w 14983409"/>
              <a:gd name="connsiteY2" fmla="*/ 690466 h 1698171"/>
              <a:gd name="connsiteX3" fmla="*/ 6732067 w 14983409"/>
              <a:gd name="connsiteY3" fmla="*/ 1285555 h 1698171"/>
              <a:gd name="connsiteX4" fmla="*/ 8050763 w 14983409"/>
              <a:gd name="connsiteY4" fmla="*/ 218876 h 1698171"/>
              <a:gd name="connsiteX5" fmla="*/ 9370267 w 14983409"/>
              <a:gd name="connsiteY5" fmla="*/ 1286207 h 1698171"/>
              <a:gd name="connsiteX6" fmla="*/ 10255897 w 14983409"/>
              <a:gd name="connsiteY6" fmla="*/ 569831 h 1698171"/>
              <a:gd name="connsiteX7" fmla="*/ 11217728 w 14983409"/>
              <a:gd name="connsiteY7" fmla="*/ 1347845 h 1698171"/>
              <a:gd name="connsiteX8" fmla="*/ 12884021 w 14983409"/>
              <a:gd name="connsiteY8" fmla="*/ 0 h 1698171"/>
              <a:gd name="connsiteX9" fmla="*/ 14983409 w 14983409"/>
              <a:gd name="connsiteY9" fmla="*/ 1698171 h 1698171"/>
              <a:gd name="connsiteX10" fmla="*/ 11650823 w 14983409"/>
              <a:gd name="connsiteY10" fmla="*/ 1698171 h 1698171"/>
              <a:gd name="connsiteX11" fmla="*/ 10784633 w 14983409"/>
              <a:gd name="connsiteY11" fmla="*/ 1698171 h 1698171"/>
              <a:gd name="connsiteX12" fmla="*/ 9879563 w 14983409"/>
              <a:gd name="connsiteY12" fmla="*/ 1698171 h 1698171"/>
              <a:gd name="connsiteX13" fmla="*/ 8860970 w 14983409"/>
              <a:gd name="connsiteY13" fmla="*/ 1698171 h 1698171"/>
              <a:gd name="connsiteX14" fmla="*/ 7403841 w 14983409"/>
              <a:gd name="connsiteY14" fmla="*/ 1698171 h 1698171"/>
              <a:gd name="connsiteX15" fmla="*/ 6221963 w 14983409"/>
              <a:gd name="connsiteY15" fmla="*/ 1698171 h 1698171"/>
              <a:gd name="connsiteX16" fmla="*/ 5845630 w 14983409"/>
              <a:gd name="connsiteY16" fmla="*/ 1698171 h 1698171"/>
              <a:gd name="connsiteX17" fmla="*/ 4122576 w 14983409"/>
              <a:gd name="connsiteY17" fmla="*/ 1698171 h 1698171"/>
              <a:gd name="connsiteX18" fmla="*/ 3083767 w 14983409"/>
              <a:gd name="connsiteY18" fmla="*/ 1698171 h 1698171"/>
              <a:gd name="connsiteX19" fmla="*/ 1646854 w 14983409"/>
              <a:gd name="connsiteY19" fmla="*/ 1698171 h 1698171"/>
              <a:gd name="connsiteX20" fmla="*/ 0 w 14983409"/>
              <a:gd name="connsiteY20" fmla="*/ 1698171 h 1698171"/>
              <a:gd name="connsiteX21" fmla="*/ 1541884 w 14983409"/>
              <a:gd name="connsiteY21" fmla="*/ 450959 h 1698171"/>
              <a:gd name="connsiteX22" fmla="*/ 2365311 w 14983409"/>
              <a:gd name="connsiteY22" fmla="*/ 1117020 h 1698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983409" h="1698171">
                <a:moveTo>
                  <a:pt x="3746242" y="0"/>
                </a:moveTo>
                <a:lnTo>
                  <a:pt x="5101954" y="1096620"/>
                </a:lnTo>
                <a:lnTo>
                  <a:pt x="5763209" y="690466"/>
                </a:lnTo>
                <a:lnTo>
                  <a:pt x="6732067" y="1285555"/>
                </a:lnTo>
                <a:lnTo>
                  <a:pt x="8050763" y="218876"/>
                </a:lnTo>
                <a:lnTo>
                  <a:pt x="9370267" y="1286207"/>
                </a:lnTo>
                <a:lnTo>
                  <a:pt x="10255897" y="569831"/>
                </a:lnTo>
                <a:lnTo>
                  <a:pt x="11217728" y="1347845"/>
                </a:lnTo>
                <a:lnTo>
                  <a:pt x="12884021" y="0"/>
                </a:lnTo>
                <a:lnTo>
                  <a:pt x="14983409" y="1698171"/>
                </a:lnTo>
                <a:lnTo>
                  <a:pt x="11650823" y="1698171"/>
                </a:lnTo>
                <a:lnTo>
                  <a:pt x="10784633" y="1698171"/>
                </a:lnTo>
                <a:lnTo>
                  <a:pt x="9879563" y="1698171"/>
                </a:lnTo>
                <a:lnTo>
                  <a:pt x="8860970" y="1698171"/>
                </a:lnTo>
                <a:lnTo>
                  <a:pt x="7403841" y="1698171"/>
                </a:lnTo>
                <a:lnTo>
                  <a:pt x="6221963" y="1698171"/>
                </a:lnTo>
                <a:lnTo>
                  <a:pt x="5845630" y="1698171"/>
                </a:lnTo>
                <a:lnTo>
                  <a:pt x="4122576" y="1698171"/>
                </a:lnTo>
                <a:lnTo>
                  <a:pt x="3083767" y="1698171"/>
                </a:lnTo>
                <a:lnTo>
                  <a:pt x="1646854" y="1698171"/>
                </a:lnTo>
                <a:lnTo>
                  <a:pt x="0" y="1698171"/>
                </a:lnTo>
                <a:lnTo>
                  <a:pt x="1541884" y="450959"/>
                </a:lnTo>
                <a:lnTo>
                  <a:pt x="2365311" y="1117020"/>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43" name="Isosceles Triangle 42">
            <a:extLst>
              <a:ext uri="{FF2B5EF4-FFF2-40B4-BE49-F238E27FC236}">
                <a16:creationId xmlns:a16="http://schemas.microsoft.com/office/drawing/2014/main" id="{F76AC6F5-ADC9-2DB1-D151-F06FEC26CEDB}"/>
              </a:ext>
            </a:extLst>
          </p:cNvPr>
          <p:cNvSpPr/>
          <p:nvPr userDrawn="1"/>
        </p:nvSpPr>
        <p:spPr>
          <a:xfrm>
            <a:off x="0" y="5159829"/>
            <a:ext cx="4198776" cy="1698171"/>
          </a:xfrm>
          <a:prstGeom prst="triangle">
            <a:avLst>
              <a:gd name="adj" fmla="val 50000"/>
            </a:avLst>
          </a:prstGeom>
          <a:solidFill>
            <a:schemeClr val="accent4"/>
          </a:solidFill>
          <a:ln>
            <a:no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Isosceles Triangle 43">
            <a:extLst>
              <a:ext uri="{FF2B5EF4-FFF2-40B4-BE49-F238E27FC236}">
                <a16:creationId xmlns:a16="http://schemas.microsoft.com/office/drawing/2014/main" id="{831700C2-777C-3152-1304-2FFA02BEEBC5}"/>
              </a:ext>
            </a:extLst>
          </p:cNvPr>
          <p:cNvSpPr/>
          <p:nvPr userDrawn="1"/>
        </p:nvSpPr>
        <p:spPr>
          <a:xfrm>
            <a:off x="2475722" y="5850295"/>
            <a:ext cx="3281266" cy="1007705"/>
          </a:xfrm>
          <a:prstGeom prst="triangle">
            <a:avLst>
              <a:gd name="adj" fmla="val 50000"/>
            </a:avLst>
          </a:prstGeom>
          <a:solidFill>
            <a:schemeClr val="accent3"/>
          </a:solidFill>
          <a:ln>
            <a:no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Isosceles Triangle 44">
            <a:extLst>
              <a:ext uri="{FF2B5EF4-FFF2-40B4-BE49-F238E27FC236}">
                <a16:creationId xmlns:a16="http://schemas.microsoft.com/office/drawing/2014/main" id="{2460C90E-4122-DA2E-AAB5-D97A89F4148F}"/>
              </a:ext>
            </a:extLst>
          </p:cNvPr>
          <p:cNvSpPr/>
          <p:nvPr userDrawn="1"/>
        </p:nvSpPr>
        <p:spPr>
          <a:xfrm>
            <a:off x="4575110" y="5378705"/>
            <a:ext cx="3657600" cy="1479295"/>
          </a:xfrm>
          <a:prstGeom prst="triangle">
            <a:avLst>
              <a:gd name="adj" fmla="val 50000"/>
            </a:avLst>
          </a:prstGeom>
          <a:solidFill>
            <a:schemeClr val="accent6"/>
          </a:solidFill>
          <a:ln>
            <a:no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Isosceles Triangle 45">
            <a:extLst>
              <a:ext uri="{FF2B5EF4-FFF2-40B4-BE49-F238E27FC236}">
                <a16:creationId xmlns:a16="http://schemas.microsoft.com/office/drawing/2014/main" id="{7562AE1A-5C56-3D13-F3B4-D9916C027539}"/>
              </a:ext>
            </a:extLst>
          </p:cNvPr>
          <p:cNvSpPr/>
          <p:nvPr userDrawn="1"/>
        </p:nvSpPr>
        <p:spPr>
          <a:xfrm>
            <a:off x="7214117" y="5729660"/>
            <a:ext cx="2789853" cy="1128340"/>
          </a:xfrm>
          <a:prstGeom prst="triangle">
            <a:avLst>
              <a:gd name="adj" fmla="val 50000"/>
            </a:avLst>
          </a:prstGeom>
          <a:solidFill>
            <a:schemeClr val="accent5"/>
          </a:solidFill>
          <a:ln>
            <a:no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Isosceles Triangle 46">
            <a:extLst>
              <a:ext uri="{FF2B5EF4-FFF2-40B4-BE49-F238E27FC236}">
                <a16:creationId xmlns:a16="http://schemas.microsoft.com/office/drawing/2014/main" id="{AD2BF7AE-A0FB-4607-7F66-AD7DE89F0360}"/>
              </a:ext>
            </a:extLst>
          </p:cNvPr>
          <p:cNvSpPr/>
          <p:nvPr userDrawn="1"/>
        </p:nvSpPr>
        <p:spPr>
          <a:xfrm>
            <a:off x="9137780" y="5159829"/>
            <a:ext cx="4198776" cy="1698171"/>
          </a:xfrm>
          <a:prstGeom prst="triangle">
            <a:avLst>
              <a:gd name="adj" fmla="val 50000"/>
            </a:avLst>
          </a:prstGeom>
          <a:solidFill>
            <a:schemeClr val="tx2"/>
          </a:solidFill>
          <a:ln>
            <a:no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Isosceles Triangle 47">
            <a:extLst>
              <a:ext uri="{FF2B5EF4-FFF2-40B4-BE49-F238E27FC236}">
                <a16:creationId xmlns:a16="http://schemas.microsoft.com/office/drawing/2014/main" id="{887494BE-6ABE-1088-3E30-75B078D4AE43}"/>
              </a:ext>
            </a:extLst>
          </p:cNvPr>
          <p:cNvSpPr/>
          <p:nvPr userDrawn="1"/>
        </p:nvSpPr>
        <p:spPr>
          <a:xfrm>
            <a:off x="-1646853" y="5610788"/>
            <a:ext cx="3083767" cy="1247212"/>
          </a:xfrm>
          <a:prstGeom prst="triangle">
            <a:avLst>
              <a:gd name="adj" fmla="val 50000"/>
            </a:avLst>
          </a:prstGeom>
          <a:ln>
            <a:no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0" name="Graphic 59">
            <a:extLst>
              <a:ext uri="{FF2B5EF4-FFF2-40B4-BE49-F238E27FC236}">
                <a16:creationId xmlns:a16="http://schemas.microsoft.com/office/drawing/2014/main" id="{E5522E15-D1ED-1188-6A7A-A70BCDF0B7A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0240" t="36871" r="75925" b="40952"/>
          <a:stretch/>
        </p:blipFill>
        <p:spPr>
          <a:xfrm>
            <a:off x="8809891" y="510816"/>
            <a:ext cx="2902508" cy="3289286"/>
          </a:xfrm>
          <a:prstGeom prst="rect">
            <a:avLst/>
          </a:prstGeom>
        </p:spPr>
      </p:pic>
    </p:spTree>
    <p:extLst>
      <p:ext uri="{BB962C8B-B14F-4D97-AF65-F5344CB8AC3E}">
        <p14:creationId xmlns:p14="http://schemas.microsoft.com/office/powerpoint/2010/main" val="2436746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E25DF29-F697-10DA-31ED-F48E00485B48}"/>
              </a:ext>
            </a:extLst>
          </p:cNvPr>
          <p:cNvSpPr/>
          <p:nvPr userDrawn="1"/>
        </p:nvSpPr>
        <p:spPr>
          <a:xfrm rot="568161">
            <a:off x="-295391" y="2391849"/>
            <a:ext cx="12782783" cy="2115041"/>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CF9E0477-4B2D-5CC6-68C1-61AE50C45337}"/>
              </a:ext>
            </a:extLst>
          </p:cNvPr>
          <p:cNvSpPr/>
          <p:nvPr userDrawn="1"/>
        </p:nvSpPr>
        <p:spPr>
          <a:xfrm rot="927339">
            <a:off x="9773633" y="4711577"/>
            <a:ext cx="1664830" cy="1664830"/>
          </a:xfrm>
          <a:prstGeom prst="rect">
            <a:avLst/>
          </a:prstGeom>
          <a:solidFill>
            <a:schemeClr val="accent4">
              <a:lumMod val="40000"/>
              <a:lumOff val="60000"/>
            </a:schemeClr>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7CFA6A61-5C3C-79E3-5B6C-CF91B62776E4}"/>
              </a:ext>
            </a:extLst>
          </p:cNvPr>
          <p:cNvSpPr/>
          <p:nvPr userDrawn="1"/>
        </p:nvSpPr>
        <p:spPr>
          <a:xfrm rot="20839119">
            <a:off x="10081460" y="2247845"/>
            <a:ext cx="1664830" cy="1664830"/>
          </a:xfrm>
          <a:prstGeom prst="rect">
            <a:avLst/>
          </a:prstGeom>
          <a:solidFill>
            <a:schemeClr val="accent5">
              <a:lumMod val="60000"/>
              <a:lumOff val="4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6EA74476-216F-211B-AEB1-A490FC858403}"/>
              </a:ext>
            </a:extLst>
          </p:cNvPr>
          <p:cNvSpPr txBox="1"/>
          <p:nvPr userDrawn="1"/>
        </p:nvSpPr>
        <p:spPr>
          <a:xfrm rot="20891209">
            <a:off x="10292977" y="2787872"/>
            <a:ext cx="1241799" cy="584775"/>
          </a:xfrm>
          <a:prstGeom prst="rect">
            <a:avLst/>
          </a:prstGeom>
          <a:noFill/>
        </p:spPr>
        <p:txBody>
          <a:bodyPr wrap="square" rtlCol="0">
            <a:spAutoFit/>
          </a:bodyPr>
          <a:lstStyle/>
          <a:p>
            <a:pPr algn="ctr"/>
            <a:r>
              <a:rPr lang="en-GB" sz="3200" b="1" dirty="0">
                <a:latin typeface="Palatino" pitchFamily="2" charset="0"/>
                <a:ea typeface="CMU Serif" panose="02000603000000000000" pitchFamily="2" charset="0"/>
                <a:cs typeface="CMU Serif" panose="02000603000000000000" pitchFamily="2" charset="0"/>
              </a:rPr>
              <a:t>COM</a:t>
            </a:r>
          </a:p>
        </p:txBody>
      </p:sp>
      <p:sp>
        <p:nvSpPr>
          <p:cNvPr id="12" name="TextBox 11">
            <a:extLst>
              <a:ext uri="{FF2B5EF4-FFF2-40B4-BE49-F238E27FC236}">
                <a16:creationId xmlns:a16="http://schemas.microsoft.com/office/drawing/2014/main" id="{859C239A-588C-690F-AE13-36C31F220779}"/>
              </a:ext>
            </a:extLst>
          </p:cNvPr>
          <p:cNvSpPr txBox="1"/>
          <p:nvPr userDrawn="1"/>
        </p:nvSpPr>
        <p:spPr>
          <a:xfrm rot="952366">
            <a:off x="10049319" y="5251604"/>
            <a:ext cx="1113453" cy="584775"/>
          </a:xfrm>
          <a:prstGeom prst="rect">
            <a:avLst/>
          </a:prstGeom>
          <a:noFill/>
        </p:spPr>
        <p:txBody>
          <a:bodyPr wrap="square" rtlCol="0">
            <a:spAutoFit/>
          </a:bodyPr>
          <a:lstStyle/>
          <a:p>
            <a:pPr algn="ctr"/>
            <a:r>
              <a:rPr lang="en-GB" sz="3200" b="1" dirty="0">
                <a:latin typeface="Palatino" pitchFamily="2" charset="0"/>
                <a:ea typeface="CMU Serif" panose="02000603000000000000" pitchFamily="2" charset="0"/>
                <a:cs typeface="CMU Serif" panose="02000603000000000000" pitchFamily="2" charset="0"/>
              </a:rPr>
              <a:t>DEC</a:t>
            </a:r>
          </a:p>
        </p:txBody>
      </p:sp>
      <p:sp>
        <p:nvSpPr>
          <p:cNvPr id="14" name="Rectangle 13">
            <a:extLst>
              <a:ext uri="{FF2B5EF4-FFF2-40B4-BE49-F238E27FC236}">
                <a16:creationId xmlns:a16="http://schemas.microsoft.com/office/drawing/2014/main" id="{64D28068-CB1B-3CFC-DB74-30AB66374C97}"/>
              </a:ext>
            </a:extLst>
          </p:cNvPr>
          <p:cNvSpPr/>
          <p:nvPr userDrawn="1"/>
        </p:nvSpPr>
        <p:spPr>
          <a:xfrm rot="20433689">
            <a:off x="427489" y="694842"/>
            <a:ext cx="1664830" cy="1664830"/>
          </a:xfrm>
          <a:prstGeom prst="rect">
            <a:avLst/>
          </a:prstGeom>
          <a:solidFill>
            <a:schemeClr val="accent5">
              <a:lumMod val="60000"/>
              <a:lumOff val="40000"/>
            </a:schemeClr>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6DB2E275-AC99-5332-51E1-98CAD56580B9}"/>
              </a:ext>
            </a:extLst>
          </p:cNvPr>
          <p:cNvSpPr/>
          <p:nvPr userDrawn="1"/>
        </p:nvSpPr>
        <p:spPr>
          <a:xfrm rot="21242385">
            <a:off x="228680" y="522332"/>
            <a:ext cx="1664830" cy="1664830"/>
          </a:xfrm>
          <a:prstGeom prst="rect">
            <a:avLst/>
          </a:prstGeom>
          <a:solidFill>
            <a:schemeClr val="accent4">
              <a:lumMod val="40000"/>
              <a:lumOff val="60000"/>
            </a:schemeClr>
          </a:solidFill>
          <a:ln>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0A6D2808-72D7-4DEB-5534-0C37B005BED4}"/>
              </a:ext>
            </a:extLst>
          </p:cNvPr>
          <p:cNvSpPr/>
          <p:nvPr userDrawn="1"/>
        </p:nvSpPr>
        <p:spPr>
          <a:xfrm rot="632078">
            <a:off x="8835" y="205622"/>
            <a:ext cx="1664830" cy="1664830"/>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Graphic 6">
            <a:extLst>
              <a:ext uri="{FF2B5EF4-FFF2-40B4-BE49-F238E27FC236}">
                <a16:creationId xmlns:a16="http://schemas.microsoft.com/office/drawing/2014/main" id="{9BC4F339-E3F3-ED8F-3C64-CE5F22AB922F}"/>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0240" t="36871" r="75925" b="40952"/>
          <a:stretch/>
        </p:blipFill>
        <p:spPr>
          <a:xfrm rot="633863">
            <a:off x="196363" y="307216"/>
            <a:ext cx="1289771" cy="1461642"/>
          </a:xfrm>
          <a:prstGeom prst="rect">
            <a:avLst/>
          </a:prstGeom>
        </p:spPr>
      </p:pic>
    </p:spTree>
    <p:extLst>
      <p:ext uri="{BB962C8B-B14F-4D97-AF65-F5344CB8AC3E}">
        <p14:creationId xmlns:p14="http://schemas.microsoft.com/office/powerpoint/2010/main" val="14070600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D3FFC2D-A5A0-F88F-D8A4-3A2E4EF164F1}"/>
              </a:ext>
            </a:extLst>
          </p:cNvPr>
          <p:cNvSpPr/>
          <p:nvPr userDrawn="1"/>
        </p:nvSpPr>
        <p:spPr>
          <a:xfrm>
            <a:off x="-32659" y="-30784"/>
            <a:ext cx="12257317" cy="100563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Isosceles Triangle 18">
            <a:extLst>
              <a:ext uri="{FF2B5EF4-FFF2-40B4-BE49-F238E27FC236}">
                <a16:creationId xmlns:a16="http://schemas.microsoft.com/office/drawing/2014/main" id="{94BC5DF2-7BDD-B19D-373E-D6EBEFF176BC}"/>
              </a:ext>
            </a:extLst>
          </p:cNvPr>
          <p:cNvSpPr/>
          <p:nvPr userDrawn="1"/>
        </p:nvSpPr>
        <p:spPr>
          <a:xfrm rot="10800000">
            <a:off x="1530735" y="-39078"/>
            <a:ext cx="1022049" cy="533600"/>
          </a:xfrm>
          <a:prstGeom prst="triangle">
            <a:avLst>
              <a:gd name="adj" fmla="val 55243"/>
            </a:avLst>
          </a:prstGeom>
          <a:solidFill>
            <a:schemeClr val="accent3"/>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Isosceles Triangle 17">
            <a:extLst>
              <a:ext uri="{FF2B5EF4-FFF2-40B4-BE49-F238E27FC236}">
                <a16:creationId xmlns:a16="http://schemas.microsoft.com/office/drawing/2014/main" id="{DE291015-5717-B376-68D4-6300BD58897E}"/>
              </a:ext>
            </a:extLst>
          </p:cNvPr>
          <p:cNvSpPr/>
          <p:nvPr userDrawn="1"/>
        </p:nvSpPr>
        <p:spPr>
          <a:xfrm rot="10800000">
            <a:off x="452187" y="-39077"/>
            <a:ext cx="1601755" cy="836258"/>
          </a:xfrm>
          <a:prstGeom prst="triangle">
            <a:avLst>
              <a:gd name="adj" fmla="val 55243"/>
            </a:avLst>
          </a:prstGeom>
          <a:solidFill>
            <a:schemeClr val="accent4">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Isosceles Triangle 15">
            <a:extLst>
              <a:ext uri="{FF2B5EF4-FFF2-40B4-BE49-F238E27FC236}">
                <a16:creationId xmlns:a16="http://schemas.microsoft.com/office/drawing/2014/main" id="{A3493875-FD5E-A6C1-B119-A9DE0A8404DA}"/>
              </a:ext>
            </a:extLst>
          </p:cNvPr>
          <p:cNvSpPr/>
          <p:nvPr userDrawn="1"/>
        </p:nvSpPr>
        <p:spPr>
          <a:xfrm rot="5400000">
            <a:off x="-46656" y="-46656"/>
            <a:ext cx="1474237" cy="1474237"/>
          </a:xfrm>
          <a:prstGeom prst="triangle">
            <a:avLst>
              <a:gd name="adj" fmla="val 0"/>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E05CB4FC-7E46-FDD6-5CB0-581F69158F1C}"/>
              </a:ext>
            </a:extLst>
          </p:cNvPr>
          <p:cNvSpPr/>
          <p:nvPr userDrawn="1"/>
        </p:nvSpPr>
        <p:spPr>
          <a:xfrm>
            <a:off x="9575537" y="6595923"/>
            <a:ext cx="609210" cy="318062"/>
          </a:xfrm>
          <a:prstGeom prst="triangle">
            <a:avLst>
              <a:gd name="adj" fmla="val 44175"/>
            </a:avLst>
          </a:prstGeom>
          <a:solidFill>
            <a:schemeClr val="accent1">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60FFD2E5-1DEA-6E7B-057D-83B93936CF38}"/>
              </a:ext>
            </a:extLst>
          </p:cNvPr>
          <p:cNvSpPr>
            <a:spLocks noGrp="1"/>
          </p:cNvSpPr>
          <p:nvPr>
            <p:ph type="dt" sz="half" idx="10"/>
          </p:nvPr>
        </p:nvSpPr>
        <p:spPr/>
        <p:txBody>
          <a:bodyPr/>
          <a:lstStyle/>
          <a:p>
            <a:fld id="{01ACCEB2-338A-475C-9A84-2B4FD24498AF}" type="datetime1">
              <a:rPr lang="en-GB" smtClean="0"/>
              <a:t>03/01/2024</a:t>
            </a:fld>
            <a:endParaRPr lang="en-GB"/>
          </a:p>
        </p:txBody>
      </p:sp>
      <p:sp>
        <p:nvSpPr>
          <p:cNvPr id="3" name="Footer Placeholder 2">
            <a:extLst>
              <a:ext uri="{FF2B5EF4-FFF2-40B4-BE49-F238E27FC236}">
                <a16:creationId xmlns:a16="http://schemas.microsoft.com/office/drawing/2014/main" id="{FC7AA843-C7F4-1541-4F34-DF26A459B241}"/>
              </a:ext>
            </a:extLst>
          </p:cNvPr>
          <p:cNvSpPr>
            <a:spLocks noGrp="1"/>
          </p:cNvSpPr>
          <p:nvPr>
            <p:ph type="ftr" sz="quarter" idx="11"/>
          </p:nvPr>
        </p:nvSpPr>
        <p:spPr/>
        <p:txBody>
          <a:bodyPr/>
          <a:lstStyle/>
          <a:p>
            <a:endParaRPr lang="en-GB"/>
          </a:p>
        </p:txBody>
      </p:sp>
      <p:sp>
        <p:nvSpPr>
          <p:cNvPr id="7" name="Isosceles Triangle 6">
            <a:extLst>
              <a:ext uri="{FF2B5EF4-FFF2-40B4-BE49-F238E27FC236}">
                <a16:creationId xmlns:a16="http://schemas.microsoft.com/office/drawing/2014/main" id="{DF89715B-AC9B-784C-43E6-05DD7FE2DED2}"/>
              </a:ext>
            </a:extLst>
          </p:cNvPr>
          <p:cNvSpPr/>
          <p:nvPr userDrawn="1"/>
        </p:nvSpPr>
        <p:spPr>
          <a:xfrm>
            <a:off x="9993085" y="6387468"/>
            <a:ext cx="1008484" cy="526518"/>
          </a:xfrm>
          <a:prstGeom prst="triangle">
            <a:avLst>
              <a:gd name="adj" fmla="val 44175"/>
            </a:avLst>
          </a:prstGeom>
          <a:solidFill>
            <a:schemeClr val="accent3"/>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Isosceles Triangle 4">
            <a:extLst>
              <a:ext uri="{FF2B5EF4-FFF2-40B4-BE49-F238E27FC236}">
                <a16:creationId xmlns:a16="http://schemas.microsoft.com/office/drawing/2014/main" id="{D0F62354-0C1D-3A59-D1F4-6DC0179CFBD1}"/>
              </a:ext>
            </a:extLst>
          </p:cNvPr>
          <p:cNvSpPr/>
          <p:nvPr userDrawn="1"/>
        </p:nvSpPr>
        <p:spPr>
          <a:xfrm>
            <a:off x="10608906" y="6077728"/>
            <a:ext cx="1601755" cy="836258"/>
          </a:xfrm>
          <a:prstGeom prst="triangle">
            <a:avLst>
              <a:gd name="adj" fmla="val 44175"/>
            </a:avLst>
          </a:prstGeom>
          <a:solidFill>
            <a:schemeClr val="accent4">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Isosceles Triangle 5">
            <a:extLst>
              <a:ext uri="{FF2B5EF4-FFF2-40B4-BE49-F238E27FC236}">
                <a16:creationId xmlns:a16="http://schemas.microsoft.com/office/drawing/2014/main" id="{8FA69F1E-3A5A-EC23-B28D-FAAC7E0CB0A5}"/>
              </a:ext>
            </a:extLst>
          </p:cNvPr>
          <p:cNvSpPr/>
          <p:nvPr userDrawn="1"/>
        </p:nvSpPr>
        <p:spPr>
          <a:xfrm>
            <a:off x="11495828" y="6401133"/>
            <a:ext cx="956137" cy="499188"/>
          </a:xfrm>
          <a:prstGeom prst="triangle">
            <a:avLst/>
          </a:prstGeom>
          <a:solidFill>
            <a:schemeClr val="accent6"/>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13">
            <a:extLst>
              <a:ext uri="{FF2B5EF4-FFF2-40B4-BE49-F238E27FC236}">
                <a16:creationId xmlns:a16="http://schemas.microsoft.com/office/drawing/2014/main" id="{9637342F-B6BF-9DC2-CCCC-24E99381D9C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0240" t="36871" r="75925" b="40952"/>
          <a:stretch/>
        </p:blipFill>
        <p:spPr>
          <a:xfrm>
            <a:off x="64773" y="46655"/>
            <a:ext cx="584573" cy="662471"/>
          </a:xfrm>
          <a:prstGeom prst="rect">
            <a:avLst/>
          </a:prstGeom>
        </p:spPr>
      </p:pic>
      <p:sp>
        <p:nvSpPr>
          <p:cNvPr id="4" name="Slide Number Placeholder 3">
            <a:extLst>
              <a:ext uri="{FF2B5EF4-FFF2-40B4-BE49-F238E27FC236}">
                <a16:creationId xmlns:a16="http://schemas.microsoft.com/office/drawing/2014/main" id="{31967299-EBC2-F1E7-226F-A677D8BA11F5}"/>
              </a:ext>
            </a:extLst>
          </p:cNvPr>
          <p:cNvSpPr>
            <a:spLocks noGrp="1"/>
          </p:cNvSpPr>
          <p:nvPr>
            <p:ph type="sldNum" sz="quarter" idx="12"/>
          </p:nvPr>
        </p:nvSpPr>
        <p:spPr>
          <a:xfrm>
            <a:off x="10916810" y="6404029"/>
            <a:ext cx="781438" cy="365125"/>
          </a:xfrm>
        </p:spPr>
        <p:txBody>
          <a:bodyPr/>
          <a:lstStyle>
            <a:lvl1pPr algn="ctr">
              <a:defRPr sz="2000" b="1">
                <a:solidFill>
                  <a:schemeClr val="tx1"/>
                </a:solidFill>
                <a:latin typeface="CMU Bright" panose="02000603000000000000" pitchFamily="2" charset="0"/>
                <a:ea typeface="CMU Bright" panose="02000603000000000000" pitchFamily="2" charset="0"/>
                <a:cs typeface="CMU Bright" panose="02000603000000000000" pitchFamily="2" charset="0"/>
              </a:defRPr>
            </a:lvl1pPr>
          </a:lstStyle>
          <a:p>
            <a:fld id="{DF9CE5CA-BB0C-471D-B5FD-5BB2E0B61B3B}" type="slidenum">
              <a:rPr lang="en-GB" smtClean="0"/>
              <a:pPr/>
              <a:t>‹#›</a:t>
            </a:fld>
            <a:endParaRPr lang="en-GB" dirty="0"/>
          </a:p>
        </p:txBody>
      </p:sp>
    </p:spTree>
    <p:extLst>
      <p:ext uri="{BB962C8B-B14F-4D97-AF65-F5344CB8AC3E}">
        <p14:creationId xmlns:p14="http://schemas.microsoft.com/office/powerpoint/2010/main" val="158252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D3FFC2D-A5A0-F88F-D8A4-3A2E4EF164F1}"/>
              </a:ext>
            </a:extLst>
          </p:cNvPr>
          <p:cNvSpPr/>
          <p:nvPr userDrawn="1"/>
        </p:nvSpPr>
        <p:spPr>
          <a:xfrm>
            <a:off x="-32659" y="-30784"/>
            <a:ext cx="12257317" cy="100563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Isosceles Triangle 18">
            <a:extLst>
              <a:ext uri="{FF2B5EF4-FFF2-40B4-BE49-F238E27FC236}">
                <a16:creationId xmlns:a16="http://schemas.microsoft.com/office/drawing/2014/main" id="{94BC5DF2-7BDD-B19D-373E-D6EBEFF176BC}"/>
              </a:ext>
            </a:extLst>
          </p:cNvPr>
          <p:cNvSpPr/>
          <p:nvPr userDrawn="1"/>
        </p:nvSpPr>
        <p:spPr>
          <a:xfrm rot="10800000">
            <a:off x="1530735" y="-39078"/>
            <a:ext cx="1022049" cy="533600"/>
          </a:xfrm>
          <a:prstGeom prst="triangle">
            <a:avLst>
              <a:gd name="adj" fmla="val 55243"/>
            </a:avLst>
          </a:prstGeom>
          <a:solidFill>
            <a:schemeClr val="accent3"/>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Isosceles Triangle 17">
            <a:extLst>
              <a:ext uri="{FF2B5EF4-FFF2-40B4-BE49-F238E27FC236}">
                <a16:creationId xmlns:a16="http://schemas.microsoft.com/office/drawing/2014/main" id="{DE291015-5717-B376-68D4-6300BD58897E}"/>
              </a:ext>
            </a:extLst>
          </p:cNvPr>
          <p:cNvSpPr/>
          <p:nvPr userDrawn="1"/>
        </p:nvSpPr>
        <p:spPr>
          <a:xfrm rot="10800000">
            <a:off x="452187" y="-39077"/>
            <a:ext cx="1601755" cy="836258"/>
          </a:xfrm>
          <a:prstGeom prst="triangle">
            <a:avLst>
              <a:gd name="adj" fmla="val 55243"/>
            </a:avLst>
          </a:prstGeom>
          <a:solidFill>
            <a:schemeClr val="accent4">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Isosceles Triangle 15">
            <a:extLst>
              <a:ext uri="{FF2B5EF4-FFF2-40B4-BE49-F238E27FC236}">
                <a16:creationId xmlns:a16="http://schemas.microsoft.com/office/drawing/2014/main" id="{A3493875-FD5E-A6C1-B119-A9DE0A8404DA}"/>
              </a:ext>
            </a:extLst>
          </p:cNvPr>
          <p:cNvSpPr/>
          <p:nvPr userDrawn="1"/>
        </p:nvSpPr>
        <p:spPr>
          <a:xfrm rot="5400000">
            <a:off x="-46656" y="-46656"/>
            <a:ext cx="1474237" cy="1474237"/>
          </a:xfrm>
          <a:prstGeom prst="triangle">
            <a:avLst>
              <a:gd name="adj" fmla="val 0"/>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E05CB4FC-7E46-FDD6-5CB0-581F69158F1C}"/>
              </a:ext>
            </a:extLst>
          </p:cNvPr>
          <p:cNvSpPr/>
          <p:nvPr userDrawn="1"/>
        </p:nvSpPr>
        <p:spPr>
          <a:xfrm>
            <a:off x="9575537" y="6595923"/>
            <a:ext cx="609210" cy="318062"/>
          </a:xfrm>
          <a:prstGeom prst="triangle">
            <a:avLst>
              <a:gd name="adj" fmla="val 44175"/>
            </a:avLst>
          </a:prstGeom>
          <a:solidFill>
            <a:schemeClr val="accent1">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60FFD2E5-1DEA-6E7B-057D-83B93936CF38}"/>
              </a:ext>
            </a:extLst>
          </p:cNvPr>
          <p:cNvSpPr>
            <a:spLocks noGrp="1"/>
          </p:cNvSpPr>
          <p:nvPr>
            <p:ph type="dt" sz="half" idx="10"/>
          </p:nvPr>
        </p:nvSpPr>
        <p:spPr/>
        <p:txBody>
          <a:bodyPr/>
          <a:lstStyle/>
          <a:p>
            <a:fld id="{01ACCEB2-338A-475C-9A84-2B4FD24498AF}" type="datetime1">
              <a:rPr lang="en-GB" smtClean="0"/>
              <a:t>03/01/2024</a:t>
            </a:fld>
            <a:endParaRPr lang="en-GB"/>
          </a:p>
        </p:txBody>
      </p:sp>
      <p:sp>
        <p:nvSpPr>
          <p:cNvPr id="3" name="Footer Placeholder 2">
            <a:extLst>
              <a:ext uri="{FF2B5EF4-FFF2-40B4-BE49-F238E27FC236}">
                <a16:creationId xmlns:a16="http://schemas.microsoft.com/office/drawing/2014/main" id="{FC7AA843-C7F4-1541-4F34-DF26A459B241}"/>
              </a:ext>
            </a:extLst>
          </p:cNvPr>
          <p:cNvSpPr>
            <a:spLocks noGrp="1"/>
          </p:cNvSpPr>
          <p:nvPr>
            <p:ph type="ftr" sz="quarter" idx="11"/>
          </p:nvPr>
        </p:nvSpPr>
        <p:spPr/>
        <p:txBody>
          <a:bodyPr/>
          <a:lstStyle/>
          <a:p>
            <a:endParaRPr lang="en-GB"/>
          </a:p>
        </p:txBody>
      </p:sp>
      <p:sp>
        <p:nvSpPr>
          <p:cNvPr id="7" name="Isosceles Triangle 6">
            <a:extLst>
              <a:ext uri="{FF2B5EF4-FFF2-40B4-BE49-F238E27FC236}">
                <a16:creationId xmlns:a16="http://schemas.microsoft.com/office/drawing/2014/main" id="{DF89715B-AC9B-784C-43E6-05DD7FE2DED2}"/>
              </a:ext>
            </a:extLst>
          </p:cNvPr>
          <p:cNvSpPr/>
          <p:nvPr userDrawn="1"/>
        </p:nvSpPr>
        <p:spPr>
          <a:xfrm>
            <a:off x="9993085" y="6387468"/>
            <a:ext cx="1008484" cy="526518"/>
          </a:xfrm>
          <a:prstGeom prst="triangle">
            <a:avLst>
              <a:gd name="adj" fmla="val 44175"/>
            </a:avLst>
          </a:prstGeom>
          <a:solidFill>
            <a:schemeClr val="accent3"/>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Isosceles Triangle 4">
            <a:extLst>
              <a:ext uri="{FF2B5EF4-FFF2-40B4-BE49-F238E27FC236}">
                <a16:creationId xmlns:a16="http://schemas.microsoft.com/office/drawing/2014/main" id="{D0F62354-0C1D-3A59-D1F4-6DC0179CFBD1}"/>
              </a:ext>
            </a:extLst>
          </p:cNvPr>
          <p:cNvSpPr/>
          <p:nvPr userDrawn="1"/>
        </p:nvSpPr>
        <p:spPr>
          <a:xfrm>
            <a:off x="10608906" y="6077728"/>
            <a:ext cx="1601755" cy="836258"/>
          </a:xfrm>
          <a:prstGeom prst="triangle">
            <a:avLst>
              <a:gd name="adj" fmla="val 44175"/>
            </a:avLst>
          </a:prstGeom>
          <a:solidFill>
            <a:schemeClr val="accent4">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Isosceles Triangle 5">
            <a:extLst>
              <a:ext uri="{FF2B5EF4-FFF2-40B4-BE49-F238E27FC236}">
                <a16:creationId xmlns:a16="http://schemas.microsoft.com/office/drawing/2014/main" id="{8FA69F1E-3A5A-EC23-B28D-FAAC7E0CB0A5}"/>
              </a:ext>
            </a:extLst>
          </p:cNvPr>
          <p:cNvSpPr/>
          <p:nvPr userDrawn="1"/>
        </p:nvSpPr>
        <p:spPr>
          <a:xfrm>
            <a:off x="11495828" y="6401133"/>
            <a:ext cx="956137" cy="499188"/>
          </a:xfrm>
          <a:prstGeom prst="triangle">
            <a:avLst/>
          </a:prstGeom>
          <a:solidFill>
            <a:schemeClr val="accent6"/>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13">
            <a:extLst>
              <a:ext uri="{FF2B5EF4-FFF2-40B4-BE49-F238E27FC236}">
                <a16:creationId xmlns:a16="http://schemas.microsoft.com/office/drawing/2014/main" id="{9637342F-B6BF-9DC2-CCCC-24E99381D9C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0240" t="36871" r="75925" b="40952"/>
          <a:stretch/>
        </p:blipFill>
        <p:spPr>
          <a:xfrm>
            <a:off x="64773" y="46655"/>
            <a:ext cx="584573" cy="662471"/>
          </a:xfrm>
          <a:prstGeom prst="rect">
            <a:avLst/>
          </a:prstGeom>
        </p:spPr>
      </p:pic>
      <p:sp>
        <p:nvSpPr>
          <p:cNvPr id="4" name="Slide Number Placeholder 3">
            <a:extLst>
              <a:ext uri="{FF2B5EF4-FFF2-40B4-BE49-F238E27FC236}">
                <a16:creationId xmlns:a16="http://schemas.microsoft.com/office/drawing/2014/main" id="{31967299-EBC2-F1E7-226F-A677D8BA11F5}"/>
              </a:ext>
            </a:extLst>
          </p:cNvPr>
          <p:cNvSpPr>
            <a:spLocks noGrp="1"/>
          </p:cNvSpPr>
          <p:nvPr>
            <p:ph type="sldNum" sz="quarter" idx="12"/>
          </p:nvPr>
        </p:nvSpPr>
        <p:spPr>
          <a:xfrm>
            <a:off x="10916810" y="6404029"/>
            <a:ext cx="781438" cy="365125"/>
          </a:xfrm>
        </p:spPr>
        <p:txBody>
          <a:bodyPr/>
          <a:lstStyle>
            <a:lvl1pPr algn="ctr">
              <a:defRPr sz="2000" b="1">
                <a:solidFill>
                  <a:schemeClr val="tx1"/>
                </a:solidFill>
                <a:latin typeface="CMU Bright" panose="02000603000000000000" pitchFamily="2" charset="0"/>
                <a:ea typeface="CMU Bright" panose="02000603000000000000" pitchFamily="2" charset="0"/>
                <a:cs typeface="CMU Bright" panose="02000603000000000000" pitchFamily="2" charset="0"/>
              </a:defRPr>
            </a:lvl1pPr>
          </a:lstStyle>
          <a:p>
            <a:fld id="{DF9CE5CA-BB0C-471D-B5FD-5BB2E0B61B3B}" type="slidenum">
              <a:rPr lang="en-GB" smtClean="0"/>
              <a:pPr/>
              <a:t>‹#›</a:t>
            </a:fld>
            <a:endParaRPr lang="en-GB" dirty="0"/>
          </a:p>
        </p:txBody>
      </p:sp>
      <p:pic>
        <p:nvPicPr>
          <p:cNvPr id="9" name="Picture 2" descr="Exclamation Point Images - Free Download on Freepik">
            <a:extLst>
              <a:ext uri="{FF2B5EF4-FFF2-40B4-BE49-F238E27FC236}">
                <a16:creationId xmlns:a16="http://schemas.microsoft.com/office/drawing/2014/main" id="{7DDEB337-8214-29B7-4880-183C0A4B1AB3}"/>
              </a:ext>
            </a:extLst>
          </p:cNvPr>
          <p:cNvPicPr>
            <a:picLocks noChangeAspect="1" noChangeArrowheads="1"/>
          </p:cNvPicPr>
          <p:nvPr userDrawn="1"/>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l="16774" t="7960" r="12049" b="10212"/>
          <a:stretch/>
        </p:blipFill>
        <p:spPr bwMode="auto">
          <a:xfrm>
            <a:off x="11014034" y="54193"/>
            <a:ext cx="1149974" cy="880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9700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EEF1FC"/>
        </a:solidFill>
        <a:effectLst/>
      </p:bgPr>
    </p:bg>
    <p:spTree>
      <p:nvGrpSpPr>
        <p:cNvPr id="1" name=""/>
        <p:cNvGrpSpPr/>
        <p:nvPr/>
      </p:nvGrpSpPr>
      <p:grpSpPr>
        <a:xfrm>
          <a:off x="0" y="0"/>
          <a:ext cx="0" cy="0"/>
          <a:chOff x="0" y="0"/>
          <a:chExt cx="0" cy="0"/>
        </a:xfrm>
      </p:grpSpPr>
      <p:sp>
        <p:nvSpPr>
          <p:cNvPr id="56" name="Free-form: Shape 55">
            <a:extLst>
              <a:ext uri="{FF2B5EF4-FFF2-40B4-BE49-F238E27FC236}">
                <a16:creationId xmlns:a16="http://schemas.microsoft.com/office/drawing/2014/main" id="{F0E85F43-1A8C-3EBC-1424-8617878CB21A}"/>
              </a:ext>
            </a:extLst>
          </p:cNvPr>
          <p:cNvSpPr/>
          <p:nvPr userDrawn="1"/>
        </p:nvSpPr>
        <p:spPr>
          <a:xfrm>
            <a:off x="-419874" y="4945223"/>
            <a:ext cx="14032463" cy="1034242"/>
          </a:xfrm>
          <a:custGeom>
            <a:avLst/>
            <a:gdLst>
              <a:gd name="connsiteX0" fmla="*/ 3746242 w 14983409"/>
              <a:gd name="connsiteY0" fmla="*/ 0 h 1698171"/>
              <a:gd name="connsiteX1" fmla="*/ 5101954 w 14983409"/>
              <a:gd name="connsiteY1" fmla="*/ 1096620 h 1698171"/>
              <a:gd name="connsiteX2" fmla="*/ 5763209 w 14983409"/>
              <a:gd name="connsiteY2" fmla="*/ 690466 h 1698171"/>
              <a:gd name="connsiteX3" fmla="*/ 6732067 w 14983409"/>
              <a:gd name="connsiteY3" fmla="*/ 1285555 h 1698171"/>
              <a:gd name="connsiteX4" fmla="*/ 8050763 w 14983409"/>
              <a:gd name="connsiteY4" fmla="*/ 218876 h 1698171"/>
              <a:gd name="connsiteX5" fmla="*/ 9370267 w 14983409"/>
              <a:gd name="connsiteY5" fmla="*/ 1286207 h 1698171"/>
              <a:gd name="connsiteX6" fmla="*/ 10255897 w 14983409"/>
              <a:gd name="connsiteY6" fmla="*/ 569831 h 1698171"/>
              <a:gd name="connsiteX7" fmla="*/ 11217728 w 14983409"/>
              <a:gd name="connsiteY7" fmla="*/ 1347845 h 1698171"/>
              <a:gd name="connsiteX8" fmla="*/ 12884021 w 14983409"/>
              <a:gd name="connsiteY8" fmla="*/ 0 h 1698171"/>
              <a:gd name="connsiteX9" fmla="*/ 14983409 w 14983409"/>
              <a:gd name="connsiteY9" fmla="*/ 1698171 h 1698171"/>
              <a:gd name="connsiteX10" fmla="*/ 11650823 w 14983409"/>
              <a:gd name="connsiteY10" fmla="*/ 1698171 h 1698171"/>
              <a:gd name="connsiteX11" fmla="*/ 10784633 w 14983409"/>
              <a:gd name="connsiteY11" fmla="*/ 1698171 h 1698171"/>
              <a:gd name="connsiteX12" fmla="*/ 9879563 w 14983409"/>
              <a:gd name="connsiteY12" fmla="*/ 1698171 h 1698171"/>
              <a:gd name="connsiteX13" fmla="*/ 8860970 w 14983409"/>
              <a:gd name="connsiteY13" fmla="*/ 1698171 h 1698171"/>
              <a:gd name="connsiteX14" fmla="*/ 7403841 w 14983409"/>
              <a:gd name="connsiteY14" fmla="*/ 1698171 h 1698171"/>
              <a:gd name="connsiteX15" fmla="*/ 6221963 w 14983409"/>
              <a:gd name="connsiteY15" fmla="*/ 1698171 h 1698171"/>
              <a:gd name="connsiteX16" fmla="*/ 5845630 w 14983409"/>
              <a:gd name="connsiteY16" fmla="*/ 1698171 h 1698171"/>
              <a:gd name="connsiteX17" fmla="*/ 4122576 w 14983409"/>
              <a:gd name="connsiteY17" fmla="*/ 1698171 h 1698171"/>
              <a:gd name="connsiteX18" fmla="*/ 3083767 w 14983409"/>
              <a:gd name="connsiteY18" fmla="*/ 1698171 h 1698171"/>
              <a:gd name="connsiteX19" fmla="*/ 1646854 w 14983409"/>
              <a:gd name="connsiteY19" fmla="*/ 1698171 h 1698171"/>
              <a:gd name="connsiteX20" fmla="*/ 0 w 14983409"/>
              <a:gd name="connsiteY20" fmla="*/ 1698171 h 1698171"/>
              <a:gd name="connsiteX21" fmla="*/ 1541884 w 14983409"/>
              <a:gd name="connsiteY21" fmla="*/ 450959 h 1698171"/>
              <a:gd name="connsiteX22" fmla="*/ 2365311 w 14983409"/>
              <a:gd name="connsiteY22" fmla="*/ 1117020 h 1698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983409" h="1698171">
                <a:moveTo>
                  <a:pt x="3746242" y="0"/>
                </a:moveTo>
                <a:lnTo>
                  <a:pt x="5101954" y="1096620"/>
                </a:lnTo>
                <a:lnTo>
                  <a:pt x="5763209" y="690466"/>
                </a:lnTo>
                <a:lnTo>
                  <a:pt x="6732067" y="1285555"/>
                </a:lnTo>
                <a:lnTo>
                  <a:pt x="8050763" y="218876"/>
                </a:lnTo>
                <a:lnTo>
                  <a:pt x="9370267" y="1286207"/>
                </a:lnTo>
                <a:lnTo>
                  <a:pt x="10255897" y="569831"/>
                </a:lnTo>
                <a:lnTo>
                  <a:pt x="11217728" y="1347845"/>
                </a:lnTo>
                <a:lnTo>
                  <a:pt x="12884021" y="0"/>
                </a:lnTo>
                <a:lnTo>
                  <a:pt x="14983409" y="1698171"/>
                </a:lnTo>
                <a:lnTo>
                  <a:pt x="11650823" y="1698171"/>
                </a:lnTo>
                <a:lnTo>
                  <a:pt x="10784633" y="1698171"/>
                </a:lnTo>
                <a:lnTo>
                  <a:pt x="9879563" y="1698171"/>
                </a:lnTo>
                <a:lnTo>
                  <a:pt x="8860970" y="1698171"/>
                </a:lnTo>
                <a:lnTo>
                  <a:pt x="7403841" y="1698171"/>
                </a:lnTo>
                <a:lnTo>
                  <a:pt x="6221963" y="1698171"/>
                </a:lnTo>
                <a:lnTo>
                  <a:pt x="5845630" y="1698171"/>
                </a:lnTo>
                <a:lnTo>
                  <a:pt x="4122576" y="1698171"/>
                </a:lnTo>
                <a:lnTo>
                  <a:pt x="3083767" y="1698171"/>
                </a:lnTo>
                <a:lnTo>
                  <a:pt x="1646854" y="1698171"/>
                </a:lnTo>
                <a:lnTo>
                  <a:pt x="0" y="1698171"/>
                </a:lnTo>
                <a:lnTo>
                  <a:pt x="1541884" y="450959"/>
                </a:lnTo>
                <a:lnTo>
                  <a:pt x="2365311" y="1117020"/>
                </a:lnTo>
                <a:close/>
              </a:path>
            </a:pathLst>
          </a:cu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55" name="Free-form: Shape 54">
            <a:extLst>
              <a:ext uri="{FF2B5EF4-FFF2-40B4-BE49-F238E27FC236}">
                <a16:creationId xmlns:a16="http://schemas.microsoft.com/office/drawing/2014/main" id="{1F0B3432-AED7-2AEF-6E17-72F9714FDD84}"/>
              </a:ext>
            </a:extLst>
          </p:cNvPr>
          <p:cNvSpPr/>
          <p:nvPr userDrawn="1"/>
        </p:nvSpPr>
        <p:spPr>
          <a:xfrm flipH="1">
            <a:off x="-1432249" y="5099450"/>
            <a:ext cx="14983409" cy="1479295"/>
          </a:xfrm>
          <a:custGeom>
            <a:avLst/>
            <a:gdLst>
              <a:gd name="connsiteX0" fmla="*/ 3746242 w 14983409"/>
              <a:gd name="connsiteY0" fmla="*/ 0 h 1698171"/>
              <a:gd name="connsiteX1" fmla="*/ 5101954 w 14983409"/>
              <a:gd name="connsiteY1" fmla="*/ 1096620 h 1698171"/>
              <a:gd name="connsiteX2" fmla="*/ 5763209 w 14983409"/>
              <a:gd name="connsiteY2" fmla="*/ 690466 h 1698171"/>
              <a:gd name="connsiteX3" fmla="*/ 6732067 w 14983409"/>
              <a:gd name="connsiteY3" fmla="*/ 1285555 h 1698171"/>
              <a:gd name="connsiteX4" fmla="*/ 8050763 w 14983409"/>
              <a:gd name="connsiteY4" fmla="*/ 218876 h 1698171"/>
              <a:gd name="connsiteX5" fmla="*/ 9370267 w 14983409"/>
              <a:gd name="connsiteY5" fmla="*/ 1286207 h 1698171"/>
              <a:gd name="connsiteX6" fmla="*/ 10255897 w 14983409"/>
              <a:gd name="connsiteY6" fmla="*/ 569831 h 1698171"/>
              <a:gd name="connsiteX7" fmla="*/ 11217728 w 14983409"/>
              <a:gd name="connsiteY7" fmla="*/ 1347845 h 1698171"/>
              <a:gd name="connsiteX8" fmla="*/ 12884021 w 14983409"/>
              <a:gd name="connsiteY8" fmla="*/ 0 h 1698171"/>
              <a:gd name="connsiteX9" fmla="*/ 14983409 w 14983409"/>
              <a:gd name="connsiteY9" fmla="*/ 1698171 h 1698171"/>
              <a:gd name="connsiteX10" fmla="*/ 11650823 w 14983409"/>
              <a:gd name="connsiteY10" fmla="*/ 1698171 h 1698171"/>
              <a:gd name="connsiteX11" fmla="*/ 10784633 w 14983409"/>
              <a:gd name="connsiteY11" fmla="*/ 1698171 h 1698171"/>
              <a:gd name="connsiteX12" fmla="*/ 9879563 w 14983409"/>
              <a:gd name="connsiteY12" fmla="*/ 1698171 h 1698171"/>
              <a:gd name="connsiteX13" fmla="*/ 8860970 w 14983409"/>
              <a:gd name="connsiteY13" fmla="*/ 1698171 h 1698171"/>
              <a:gd name="connsiteX14" fmla="*/ 7403841 w 14983409"/>
              <a:gd name="connsiteY14" fmla="*/ 1698171 h 1698171"/>
              <a:gd name="connsiteX15" fmla="*/ 6221963 w 14983409"/>
              <a:gd name="connsiteY15" fmla="*/ 1698171 h 1698171"/>
              <a:gd name="connsiteX16" fmla="*/ 5845630 w 14983409"/>
              <a:gd name="connsiteY16" fmla="*/ 1698171 h 1698171"/>
              <a:gd name="connsiteX17" fmla="*/ 4122576 w 14983409"/>
              <a:gd name="connsiteY17" fmla="*/ 1698171 h 1698171"/>
              <a:gd name="connsiteX18" fmla="*/ 3083767 w 14983409"/>
              <a:gd name="connsiteY18" fmla="*/ 1698171 h 1698171"/>
              <a:gd name="connsiteX19" fmla="*/ 1646854 w 14983409"/>
              <a:gd name="connsiteY19" fmla="*/ 1698171 h 1698171"/>
              <a:gd name="connsiteX20" fmla="*/ 0 w 14983409"/>
              <a:gd name="connsiteY20" fmla="*/ 1698171 h 1698171"/>
              <a:gd name="connsiteX21" fmla="*/ 1541884 w 14983409"/>
              <a:gd name="connsiteY21" fmla="*/ 450959 h 1698171"/>
              <a:gd name="connsiteX22" fmla="*/ 2365311 w 14983409"/>
              <a:gd name="connsiteY22" fmla="*/ 1117020 h 1698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983409" h="1698171">
                <a:moveTo>
                  <a:pt x="3746242" y="0"/>
                </a:moveTo>
                <a:lnTo>
                  <a:pt x="5101954" y="1096620"/>
                </a:lnTo>
                <a:lnTo>
                  <a:pt x="5763209" y="690466"/>
                </a:lnTo>
                <a:lnTo>
                  <a:pt x="6732067" y="1285555"/>
                </a:lnTo>
                <a:lnTo>
                  <a:pt x="8050763" y="218876"/>
                </a:lnTo>
                <a:lnTo>
                  <a:pt x="9370267" y="1286207"/>
                </a:lnTo>
                <a:lnTo>
                  <a:pt x="10255897" y="569831"/>
                </a:lnTo>
                <a:lnTo>
                  <a:pt x="11217728" y="1347845"/>
                </a:lnTo>
                <a:lnTo>
                  <a:pt x="12884021" y="0"/>
                </a:lnTo>
                <a:lnTo>
                  <a:pt x="14983409" y="1698171"/>
                </a:lnTo>
                <a:lnTo>
                  <a:pt x="11650823" y="1698171"/>
                </a:lnTo>
                <a:lnTo>
                  <a:pt x="10784633" y="1698171"/>
                </a:lnTo>
                <a:lnTo>
                  <a:pt x="9879563" y="1698171"/>
                </a:lnTo>
                <a:lnTo>
                  <a:pt x="8860970" y="1698171"/>
                </a:lnTo>
                <a:lnTo>
                  <a:pt x="7403841" y="1698171"/>
                </a:lnTo>
                <a:lnTo>
                  <a:pt x="6221963" y="1698171"/>
                </a:lnTo>
                <a:lnTo>
                  <a:pt x="5845630" y="1698171"/>
                </a:lnTo>
                <a:lnTo>
                  <a:pt x="4122576" y="1698171"/>
                </a:lnTo>
                <a:lnTo>
                  <a:pt x="3083767" y="1698171"/>
                </a:lnTo>
                <a:lnTo>
                  <a:pt x="1646854" y="1698171"/>
                </a:lnTo>
                <a:lnTo>
                  <a:pt x="0" y="1698171"/>
                </a:lnTo>
                <a:lnTo>
                  <a:pt x="1541884" y="450959"/>
                </a:lnTo>
                <a:lnTo>
                  <a:pt x="2365311" y="1117020"/>
                </a:lnTo>
                <a:close/>
              </a:path>
            </a:pathLst>
          </a:cu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43" name="Isosceles Triangle 42">
            <a:extLst>
              <a:ext uri="{FF2B5EF4-FFF2-40B4-BE49-F238E27FC236}">
                <a16:creationId xmlns:a16="http://schemas.microsoft.com/office/drawing/2014/main" id="{F76AC6F5-ADC9-2DB1-D151-F06FEC26CEDB}"/>
              </a:ext>
            </a:extLst>
          </p:cNvPr>
          <p:cNvSpPr/>
          <p:nvPr userDrawn="1"/>
        </p:nvSpPr>
        <p:spPr>
          <a:xfrm>
            <a:off x="0" y="5159829"/>
            <a:ext cx="4198776" cy="1698171"/>
          </a:xfrm>
          <a:prstGeom prst="triangle">
            <a:avLst>
              <a:gd name="adj" fmla="val 50000"/>
            </a:avLst>
          </a:prstGeom>
          <a:solidFill>
            <a:schemeClr val="accent4"/>
          </a:solidFill>
          <a:ln>
            <a:no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Isosceles Triangle 43">
            <a:extLst>
              <a:ext uri="{FF2B5EF4-FFF2-40B4-BE49-F238E27FC236}">
                <a16:creationId xmlns:a16="http://schemas.microsoft.com/office/drawing/2014/main" id="{831700C2-777C-3152-1304-2FFA02BEEBC5}"/>
              </a:ext>
            </a:extLst>
          </p:cNvPr>
          <p:cNvSpPr/>
          <p:nvPr userDrawn="1"/>
        </p:nvSpPr>
        <p:spPr>
          <a:xfrm>
            <a:off x="2475722" y="5850295"/>
            <a:ext cx="3281266" cy="1007705"/>
          </a:xfrm>
          <a:prstGeom prst="triangle">
            <a:avLst>
              <a:gd name="adj" fmla="val 50000"/>
            </a:avLst>
          </a:prstGeom>
          <a:solidFill>
            <a:schemeClr val="accent3"/>
          </a:solidFill>
          <a:ln>
            <a:no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Isosceles Triangle 44">
            <a:extLst>
              <a:ext uri="{FF2B5EF4-FFF2-40B4-BE49-F238E27FC236}">
                <a16:creationId xmlns:a16="http://schemas.microsoft.com/office/drawing/2014/main" id="{2460C90E-4122-DA2E-AAB5-D97A89F4148F}"/>
              </a:ext>
            </a:extLst>
          </p:cNvPr>
          <p:cNvSpPr/>
          <p:nvPr userDrawn="1"/>
        </p:nvSpPr>
        <p:spPr>
          <a:xfrm>
            <a:off x="4575110" y="5378705"/>
            <a:ext cx="3657600" cy="1479295"/>
          </a:xfrm>
          <a:prstGeom prst="triangle">
            <a:avLst>
              <a:gd name="adj" fmla="val 50000"/>
            </a:avLst>
          </a:prstGeom>
          <a:solidFill>
            <a:schemeClr val="accent6"/>
          </a:solidFill>
          <a:ln>
            <a:no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Isosceles Triangle 45">
            <a:extLst>
              <a:ext uri="{FF2B5EF4-FFF2-40B4-BE49-F238E27FC236}">
                <a16:creationId xmlns:a16="http://schemas.microsoft.com/office/drawing/2014/main" id="{7562AE1A-5C56-3D13-F3B4-D9916C027539}"/>
              </a:ext>
            </a:extLst>
          </p:cNvPr>
          <p:cNvSpPr/>
          <p:nvPr userDrawn="1"/>
        </p:nvSpPr>
        <p:spPr>
          <a:xfrm>
            <a:off x="7214117" y="5729660"/>
            <a:ext cx="2789853" cy="1128340"/>
          </a:xfrm>
          <a:prstGeom prst="triangle">
            <a:avLst>
              <a:gd name="adj" fmla="val 50000"/>
            </a:avLst>
          </a:prstGeom>
          <a:solidFill>
            <a:schemeClr val="accent5"/>
          </a:solidFill>
          <a:ln>
            <a:no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Isosceles Triangle 46">
            <a:extLst>
              <a:ext uri="{FF2B5EF4-FFF2-40B4-BE49-F238E27FC236}">
                <a16:creationId xmlns:a16="http://schemas.microsoft.com/office/drawing/2014/main" id="{AD2BF7AE-A0FB-4607-7F66-AD7DE89F0360}"/>
              </a:ext>
            </a:extLst>
          </p:cNvPr>
          <p:cNvSpPr/>
          <p:nvPr userDrawn="1"/>
        </p:nvSpPr>
        <p:spPr>
          <a:xfrm>
            <a:off x="9137780" y="5159829"/>
            <a:ext cx="4198776" cy="1698171"/>
          </a:xfrm>
          <a:prstGeom prst="triangle">
            <a:avLst>
              <a:gd name="adj" fmla="val 50000"/>
            </a:avLst>
          </a:prstGeom>
          <a:solidFill>
            <a:schemeClr val="tx2"/>
          </a:solidFill>
          <a:ln>
            <a:no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Isosceles Triangle 47">
            <a:extLst>
              <a:ext uri="{FF2B5EF4-FFF2-40B4-BE49-F238E27FC236}">
                <a16:creationId xmlns:a16="http://schemas.microsoft.com/office/drawing/2014/main" id="{887494BE-6ABE-1088-3E30-75B078D4AE43}"/>
              </a:ext>
            </a:extLst>
          </p:cNvPr>
          <p:cNvSpPr/>
          <p:nvPr userDrawn="1"/>
        </p:nvSpPr>
        <p:spPr>
          <a:xfrm>
            <a:off x="-1646853" y="5610788"/>
            <a:ext cx="3083767" cy="1247212"/>
          </a:xfrm>
          <a:prstGeom prst="triangle">
            <a:avLst>
              <a:gd name="adj" fmla="val 50000"/>
            </a:avLst>
          </a:prstGeom>
          <a:ln>
            <a:noFill/>
          </a:ln>
          <a:effectLst>
            <a:outerShdw blurRad="50800" dist="38100" dir="16200000"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0" name="Graphic 59">
            <a:extLst>
              <a:ext uri="{FF2B5EF4-FFF2-40B4-BE49-F238E27FC236}">
                <a16:creationId xmlns:a16="http://schemas.microsoft.com/office/drawing/2014/main" id="{E5522E15-D1ED-1188-6A7A-A70BCDF0B7A9}"/>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0240" t="36871" r="75925" b="40952"/>
          <a:stretch/>
        </p:blipFill>
        <p:spPr>
          <a:xfrm>
            <a:off x="8809891" y="510816"/>
            <a:ext cx="2902508" cy="3289286"/>
          </a:xfrm>
          <a:prstGeom prst="rect">
            <a:avLst/>
          </a:prstGeom>
        </p:spPr>
      </p:pic>
    </p:spTree>
    <p:extLst>
      <p:ext uri="{BB962C8B-B14F-4D97-AF65-F5344CB8AC3E}">
        <p14:creationId xmlns:p14="http://schemas.microsoft.com/office/powerpoint/2010/main" val="3343183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CD3FFC2D-A5A0-F88F-D8A4-3A2E4EF164F1}"/>
              </a:ext>
            </a:extLst>
          </p:cNvPr>
          <p:cNvSpPr/>
          <p:nvPr userDrawn="1"/>
        </p:nvSpPr>
        <p:spPr>
          <a:xfrm>
            <a:off x="-32659" y="-30784"/>
            <a:ext cx="12257317" cy="1005636"/>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Isosceles Triangle 18">
            <a:extLst>
              <a:ext uri="{FF2B5EF4-FFF2-40B4-BE49-F238E27FC236}">
                <a16:creationId xmlns:a16="http://schemas.microsoft.com/office/drawing/2014/main" id="{94BC5DF2-7BDD-B19D-373E-D6EBEFF176BC}"/>
              </a:ext>
            </a:extLst>
          </p:cNvPr>
          <p:cNvSpPr/>
          <p:nvPr userDrawn="1"/>
        </p:nvSpPr>
        <p:spPr>
          <a:xfrm rot="10800000">
            <a:off x="1530735" y="-39078"/>
            <a:ext cx="1022049" cy="533600"/>
          </a:xfrm>
          <a:prstGeom prst="triangle">
            <a:avLst>
              <a:gd name="adj" fmla="val 55243"/>
            </a:avLst>
          </a:prstGeom>
          <a:solidFill>
            <a:schemeClr val="accent3"/>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Isosceles Triangle 17">
            <a:extLst>
              <a:ext uri="{FF2B5EF4-FFF2-40B4-BE49-F238E27FC236}">
                <a16:creationId xmlns:a16="http://schemas.microsoft.com/office/drawing/2014/main" id="{DE291015-5717-B376-68D4-6300BD58897E}"/>
              </a:ext>
            </a:extLst>
          </p:cNvPr>
          <p:cNvSpPr/>
          <p:nvPr userDrawn="1"/>
        </p:nvSpPr>
        <p:spPr>
          <a:xfrm rot="10800000">
            <a:off x="452187" y="-39077"/>
            <a:ext cx="1601755" cy="836258"/>
          </a:xfrm>
          <a:prstGeom prst="triangle">
            <a:avLst>
              <a:gd name="adj" fmla="val 55243"/>
            </a:avLst>
          </a:prstGeom>
          <a:solidFill>
            <a:schemeClr val="accent4">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Isosceles Triangle 15">
            <a:extLst>
              <a:ext uri="{FF2B5EF4-FFF2-40B4-BE49-F238E27FC236}">
                <a16:creationId xmlns:a16="http://schemas.microsoft.com/office/drawing/2014/main" id="{A3493875-FD5E-A6C1-B119-A9DE0A8404DA}"/>
              </a:ext>
            </a:extLst>
          </p:cNvPr>
          <p:cNvSpPr/>
          <p:nvPr userDrawn="1"/>
        </p:nvSpPr>
        <p:spPr>
          <a:xfrm rot="5400000">
            <a:off x="-46656" y="-46656"/>
            <a:ext cx="1474237" cy="1474237"/>
          </a:xfrm>
          <a:prstGeom prst="triangle">
            <a:avLst>
              <a:gd name="adj" fmla="val 0"/>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E05CB4FC-7E46-FDD6-5CB0-581F69158F1C}"/>
              </a:ext>
            </a:extLst>
          </p:cNvPr>
          <p:cNvSpPr/>
          <p:nvPr userDrawn="1"/>
        </p:nvSpPr>
        <p:spPr>
          <a:xfrm>
            <a:off x="9575537" y="6595923"/>
            <a:ext cx="609210" cy="318062"/>
          </a:xfrm>
          <a:prstGeom prst="triangle">
            <a:avLst>
              <a:gd name="adj" fmla="val 44175"/>
            </a:avLst>
          </a:prstGeom>
          <a:solidFill>
            <a:schemeClr val="accent1">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a16="http://schemas.microsoft.com/office/drawing/2014/main" id="{60FFD2E5-1DEA-6E7B-057D-83B93936CF38}"/>
              </a:ext>
            </a:extLst>
          </p:cNvPr>
          <p:cNvSpPr>
            <a:spLocks noGrp="1"/>
          </p:cNvSpPr>
          <p:nvPr>
            <p:ph type="dt" sz="half" idx="10"/>
          </p:nvPr>
        </p:nvSpPr>
        <p:spPr/>
        <p:txBody>
          <a:bodyPr/>
          <a:lstStyle/>
          <a:p>
            <a:fld id="{01ACCEB2-338A-475C-9A84-2B4FD24498AF}" type="datetime1">
              <a:rPr lang="en-GB" smtClean="0"/>
              <a:t>03/01/2024</a:t>
            </a:fld>
            <a:endParaRPr lang="en-GB"/>
          </a:p>
        </p:txBody>
      </p:sp>
      <p:sp>
        <p:nvSpPr>
          <p:cNvPr id="3" name="Footer Placeholder 2">
            <a:extLst>
              <a:ext uri="{FF2B5EF4-FFF2-40B4-BE49-F238E27FC236}">
                <a16:creationId xmlns:a16="http://schemas.microsoft.com/office/drawing/2014/main" id="{FC7AA843-C7F4-1541-4F34-DF26A459B241}"/>
              </a:ext>
            </a:extLst>
          </p:cNvPr>
          <p:cNvSpPr>
            <a:spLocks noGrp="1"/>
          </p:cNvSpPr>
          <p:nvPr>
            <p:ph type="ftr" sz="quarter" idx="11"/>
          </p:nvPr>
        </p:nvSpPr>
        <p:spPr/>
        <p:txBody>
          <a:bodyPr/>
          <a:lstStyle/>
          <a:p>
            <a:endParaRPr lang="en-GB"/>
          </a:p>
        </p:txBody>
      </p:sp>
      <p:sp>
        <p:nvSpPr>
          <p:cNvPr id="7" name="Isosceles Triangle 6">
            <a:extLst>
              <a:ext uri="{FF2B5EF4-FFF2-40B4-BE49-F238E27FC236}">
                <a16:creationId xmlns:a16="http://schemas.microsoft.com/office/drawing/2014/main" id="{DF89715B-AC9B-784C-43E6-05DD7FE2DED2}"/>
              </a:ext>
            </a:extLst>
          </p:cNvPr>
          <p:cNvSpPr/>
          <p:nvPr userDrawn="1"/>
        </p:nvSpPr>
        <p:spPr>
          <a:xfrm>
            <a:off x="9993085" y="6387468"/>
            <a:ext cx="1008484" cy="526518"/>
          </a:xfrm>
          <a:prstGeom prst="triangle">
            <a:avLst>
              <a:gd name="adj" fmla="val 44175"/>
            </a:avLst>
          </a:prstGeom>
          <a:solidFill>
            <a:schemeClr val="accent3"/>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Isosceles Triangle 4">
            <a:extLst>
              <a:ext uri="{FF2B5EF4-FFF2-40B4-BE49-F238E27FC236}">
                <a16:creationId xmlns:a16="http://schemas.microsoft.com/office/drawing/2014/main" id="{D0F62354-0C1D-3A59-D1F4-6DC0179CFBD1}"/>
              </a:ext>
            </a:extLst>
          </p:cNvPr>
          <p:cNvSpPr/>
          <p:nvPr userDrawn="1"/>
        </p:nvSpPr>
        <p:spPr>
          <a:xfrm>
            <a:off x="10608906" y="6077728"/>
            <a:ext cx="1601755" cy="836258"/>
          </a:xfrm>
          <a:prstGeom prst="triangle">
            <a:avLst>
              <a:gd name="adj" fmla="val 44175"/>
            </a:avLst>
          </a:prstGeom>
          <a:solidFill>
            <a:schemeClr val="accent4">
              <a:lumMod val="60000"/>
              <a:lumOff val="40000"/>
            </a:schemeClr>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Isosceles Triangle 5">
            <a:extLst>
              <a:ext uri="{FF2B5EF4-FFF2-40B4-BE49-F238E27FC236}">
                <a16:creationId xmlns:a16="http://schemas.microsoft.com/office/drawing/2014/main" id="{8FA69F1E-3A5A-EC23-B28D-FAAC7E0CB0A5}"/>
              </a:ext>
            </a:extLst>
          </p:cNvPr>
          <p:cNvSpPr/>
          <p:nvPr userDrawn="1"/>
        </p:nvSpPr>
        <p:spPr>
          <a:xfrm>
            <a:off x="11495828" y="6401133"/>
            <a:ext cx="956137" cy="499188"/>
          </a:xfrm>
          <a:prstGeom prst="triangle">
            <a:avLst/>
          </a:prstGeom>
          <a:solidFill>
            <a:schemeClr val="accent6"/>
          </a:solidFill>
          <a:ln>
            <a:noFill/>
          </a:ln>
          <a:effectLst>
            <a:outerShdw blurRad="50800" dist="38100" dir="10800000" algn="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4" name="Graphic 13">
            <a:extLst>
              <a:ext uri="{FF2B5EF4-FFF2-40B4-BE49-F238E27FC236}">
                <a16:creationId xmlns:a16="http://schemas.microsoft.com/office/drawing/2014/main" id="{9637342F-B6BF-9DC2-CCCC-24E99381D9C8}"/>
              </a:ext>
            </a:extLst>
          </p:cNvPr>
          <p:cNvPicPr>
            <a:picLocks noChangeAspect="1"/>
          </p:cNvPicPr>
          <p:nvPr userDrawn="1"/>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0240" t="36871" r="75925" b="40952"/>
          <a:stretch/>
        </p:blipFill>
        <p:spPr>
          <a:xfrm>
            <a:off x="64773" y="46655"/>
            <a:ext cx="584573" cy="662471"/>
          </a:xfrm>
          <a:prstGeom prst="rect">
            <a:avLst/>
          </a:prstGeom>
        </p:spPr>
      </p:pic>
      <p:sp>
        <p:nvSpPr>
          <p:cNvPr id="4" name="Slide Number Placeholder 3">
            <a:extLst>
              <a:ext uri="{FF2B5EF4-FFF2-40B4-BE49-F238E27FC236}">
                <a16:creationId xmlns:a16="http://schemas.microsoft.com/office/drawing/2014/main" id="{31967299-EBC2-F1E7-226F-A677D8BA11F5}"/>
              </a:ext>
            </a:extLst>
          </p:cNvPr>
          <p:cNvSpPr>
            <a:spLocks noGrp="1"/>
          </p:cNvSpPr>
          <p:nvPr>
            <p:ph type="sldNum" sz="quarter" idx="12"/>
          </p:nvPr>
        </p:nvSpPr>
        <p:spPr>
          <a:xfrm>
            <a:off x="10916810" y="6404029"/>
            <a:ext cx="781438" cy="365125"/>
          </a:xfrm>
        </p:spPr>
        <p:txBody>
          <a:bodyPr/>
          <a:lstStyle>
            <a:lvl1pPr algn="ctr">
              <a:defRPr sz="2000" b="1">
                <a:solidFill>
                  <a:schemeClr val="tx1"/>
                </a:solidFill>
                <a:latin typeface="CMU Bright" panose="02000603000000000000" pitchFamily="2" charset="0"/>
                <a:ea typeface="CMU Bright" panose="02000603000000000000" pitchFamily="2" charset="0"/>
                <a:cs typeface="CMU Bright" panose="02000603000000000000" pitchFamily="2" charset="0"/>
              </a:defRPr>
            </a:lvl1pPr>
          </a:lstStyle>
          <a:p>
            <a:fld id="{DF9CE5CA-BB0C-471D-B5FD-5BB2E0B61B3B}" type="slidenum">
              <a:rPr lang="en-GB" smtClean="0"/>
              <a:pPr/>
              <a:t>‹#›</a:t>
            </a:fld>
            <a:endParaRPr lang="en-GB" dirty="0"/>
          </a:p>
        </p:txBody>
      </p:sp>
    </p:spTree>
    <p:extLst>
      <p:ext uri="{BB962C8B-B14F-4D97-AF65-F5344CB8AC3E}">
        <p14:creationId xmlns:p14="http://schemas.microsoft.com/office/powerpoint/2010/main" val="11578175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B9F08B-BB17-191D-D4C3-E8250D16F9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67F03D4-36DC-0E23-A87D-8B0463E875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2C3F43C-512A-41D7-96BC-EE1F34C0B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DB51E-1D69-4BF7-A1A0-F04B84130001}" type="datetime1">
              <a:rPr lang="en-GB" smtClean="0"/>
              <a:t>03/01/2024</a:t>
            </a:fld>
            <a:endParaRPr lang="en-GB"/>
          </a:p>
        </p:txBody>
      </p:sp>
      <p:sp>
        <p:nvSpPr>
          <p:cNvPr id="5" name="Footer Placeholder 4">
            <a:extLst>
              <a:ext uri="{FF2B5EF4-FFF2-40B4-BE49-F238E27FC236}">
                <a16:creationId xmlns:a16="http://schemas.microsoft.com/office/drawing/2014/main" id="{9E9D0040-B03D-E38F-8D0F-D04B9C6F62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C4CBDB4-322C-CA23-F75A-88B70C50DE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CE5CA-BB0C-471D-B5FD-5BB2E0B61B3B}" type="slidenum">
              <a:rPr lang="en-GB" smtClean="0"/>
              <a:t>‹#›</a:t>
            </a:fld>
            <a:endParaRPr lang="en-GB"/>
          </a:p>
        </p:txBody>
      </p:sp>
    </p:spTree>
    <p:extLst>
      <p:ext uri="{BB962C8B-B14F-4D97-AF65-F5344CB8AC3E}">
        <p14:creationId xmlns:p14="http://schemas.microsoft.com/office/powerpoint/2010/main" val="1661382500"/>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5" r:id="rId3"/>
    <p:sldLayoutId id="214748365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B9F08B-BB17-191D-D4C3-E8250D16F9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67F03D4-36DC-0E23-A87D-8B0463E875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2C3F43C-512A-41D7-96BC-EE1F34C0B1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1DB51E-1D69-4BF7-A1A0-F04B84130001}" type="datetime1">
              <a:rPr lang="en-GB" smtClean="0"/>
              <a:t>03/01/2024</a:t>
            </a:fld>
            <a:endParaRPr lang="en-GB"/>
          </a:p>
        </p:txBody>
      </p:sp>
      <p:sp>
        <p:nvSpPr>
          <p:cNvPr id="5" name="Footer Placeholder 4">
            <a:extLst>
              <a:ext uri="{FF2B5EF4-FFF2-40B4-BE49-F238E27FC236}">
                <a16:creationId xmlns:a16="http://schemas.microsoft.com/office/drawing/2014/main" id="{9E9D0040-B03D-E38F-8D0F-D04B9C6F62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C4CBDB4-322C-CA23-F75A-88B70C50DE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CE5CA-BB0C-471D-B5FD-5BB2E0B61B3B}" type="slidenum">
              <a:rPr lang="en-GB" smtClean="0"/>
              <a:t>‹#›</a:t>
            </a:fld>
            <a:endParaRPr lang="en-GB"/>
          </a:p>
        </p:txBody>
      </p:sp>
    </p:spTree>
    <p:extLst>
      <p:ext uri="{BB962C8B-B14F-4D97-AF65-F5344CB8AC3E}">
        <p14:creationId xmlns:p14="http://schemas.microsoft.com/office/powerpoint/2010/main" val="2646565072"/>
      </p:ext>
    </p:extLst>
  </p:cSld>
  <p:clrMap bg1="lt1" tx1="dk1" bg2="lt2" tx2="dk2" accent1="accent1" accent2="accent2" accent3="accent3" accent4="accent4" accent5="accent5" accent6="accent6" hlink="hlink" folHlink="folHlink"/>
  <p:sldLayoutIdLst>
    <p:sldLayoutId id="2147483657" r:id="rId1"/>
    <p:sldLayoutId id="2147483658"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23.xml"/><Relationship Id="rId7" Type="http://schemas.openxmlformats.org/officeDocument/2006/relationships/image" Target="../media/image27.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6.png"/><Relationship Id="rId5" Type="http://schemas.openxmlformats.org/officeDocument/2006/relationships/notesSlide" Target="../notesSlides/notesSlide1.xml"/><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8.png"/><Relationship Id="rId3" Type="http://schemas.openxmlformats.org/officeDocument/2006/relationships/tags" Target="../tags/tag26.xml"/><Relationship Id="rId7" Type="http://schemas.openxmlformats.org/officeDocument/2006/relationships/image" Target="../media/image28.png"/><Relationship Id="rId12" Type="http://schemas.openxmlformats.org/officeDocument/2006/relationships/image" Target="../media/image32.png"/><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slideLayout" Target="../slideLayouts/slideLayout3.xml"/><Relationship Id="rId11" Type="http://schemas.openxmlformats.org/officeDocument/2006/relationships/image" Target="../media/image31.png"/><Relationship Id="rId5" Type="http://schemas.openxmlformats.org/officeDocument/2006/relationships/tags" Target="../tags/tag28.xml"/><Relationship Id="rId10" Type="http://schemas.openxmlformats.org/officeDocument/2006/relationships/image" Target="../media/image30.png"/><Relationship Id="rId4" Type="http://schemas.openxmlformats.org/officeDocument/2006/relationships/tags" Target="../tags/tag27.xml"/><Relationship Id="rId9" Type="http://schemas.openxmlformats.org/officeDocument/2006/relationships/image" Target="../media/image23.png"/><Relationship Id="rId14" Type="http://schemas.openxmlformats.org/officeDocument/2006/relationships/image" Target="../media/image33.gif"/></Relationships>
</file>

<file path=ppt/slides/_rels/slide1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tags" Target="../tags/tag31.xml"/><Relationship Id="rId7" Type="http://schemas.openxmlformats.org/officeDocument/2006/relationships/image" Target="../media/image23.png"/><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34.png"/><Relationship Id="rId5" Type="http://schemas.openxmlformats.org/officeDocument/2006/relationships/slideLayout" Target="../slideLayouts/slideLayout3.xml"/><Relationship Id="rId10" Type="http://schemas.openxmlformats.org/officeDocument/2006/relationships/image" Target="../media/image36.png"/><Relationship Id="rId4" Type="http://schemas.openxmlformats.org/officeDocument/2006/relationships/tags" Target="../tags/tag32.xml"/><Relationship Id="rId9" Type="http://schemas.openxmlformats.org/officeDocument/2006/relationships/image" Target="../media/image35.png"/></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image" Target="../media/image41.png"/><Relationship Id="rId3" Type="http://schemas.openxmlformats.org/officeDocument/2006/relationships/tags" Target="../tags/tag35.xml"/><Relationship Id="rId7" Type="http://schemas.openxmlformats.org/officeDocument/2006/relationships/tags" Target="../tags/tag39.xml"/><Relationship Id="rId12" Type="http://schemas.openxmlformats.org/officeDocument/2006/relationships/image" Target="../media/image40.png"/><Relationship Id="rId17" Type="http://schemas.openxmlformats.org/officeDocument/2006/relationships/image" Target="../media/image43.png"/><Relationship Id="rId2" Type="http://schemas.openxmlformats.org/officeDocument/2006/relationships/tags" Target="../tags/tag34.xml"/><Relationship Id="rId16" Type="http://schemas.openxmlformats.org/officeDocument/2006/relationships/image" Target="../media/image42.png"/><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image" Target="../media/image39.png"/><Relationship Id="rId5" Type="http://schemas.openxmlformats.org/officeDocument/2006/relationships/tags" Target="../tags/tag37.xml"/><Relationship Id="rId15" Type="http://schemas.openxmlformats.org/officeDocument/2006/relationships/image" Target="../media/image31.png"/><Relationship Id="rId10" Type="http://schemas.openxmlformats.org/officeDocument/2006/relationships/image" Target="../media/image38.png"/><Relationship Id="rId4" Type="http://schemas.openxmlformats.org/officeDocument/2006/relationships/tags" Target="../tags/tag36.xml"/><Relationship Id="rId9" Type="http://schemas.openxmlformats.org/officeDocument/2006/relationships/slideLayout" Target="../slideLayouts/slideLayout3.xml"/><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49.png"/><Relationship Id="rId3" Type="http://schemas.openxmlformats.org/officeDocument/2006/relationships/tags" Target="../tags/tag43.xml"/><Relationship Id="rId7" Type="http://schemas.openxmlformats.org/officeDocument/2006/relationships/slideLayout" Target="../slideLayouts/slideLayout3.xml"/><Relationship Id="rId12" Type="http://schemas.openxmlformats.org/officeDocument/2006/relationships/image" Target="../media/image48.png"/><Relationship Id="rId2" Type="http://schemas.openxmlformats.org/officeDocument/2006/relationships/tags" Target="../tags/tag42.xml"/><Relationship Id="rId16" Type="http://schemas.openxmlformats.org/officeDocument/2006/relationships/image" Target="../media/image52.png"/><Relationship Id="rId1" Type="http://schemas.openxmlformats.org/officeDocument/2006/relationships/tags" Target="../tags/tag41.xml"/><Relationship Id="rId6" Type="http://schemas.openxmlformats.org/officeDocument/2006/relationships/tags" Target="../tags/tag46.xml"/><Relationship Id="rId11" Type="http://schemas.openxmlformats.org/officeDocument/2006/relationships/image" Target="../media/image47.png"/><Relationship Id="rId5" Type="http://schemas.openxmlformats.org/officeDocument/2006/relationships/tags" Target="../tags/tag45.xml"/><Relationship Id="rId15" Type="http://schemas.openxmlformats.org/officeDocument/2006/relationships/image" Target="../media/image51.png"/><Relationship Id="rId10" Type="http://schemas.openxmlformats.org/officeDocument/2006/relationships/image" Target="../media/image9.png"/><Relationship Id="rId4" Type="http://schemas.openxmlformats.org/officeDocument/2006/relationships/tags" Target="../tags/tag44.xml"/><Relationship Id="rId9" Type="http://schemas.openxmlformats.org/officeDocument/2006/relationships/image" Target="../media/image46.png"/><Relationship Id="rId14" Type="http://schemas.openxmlformats.org/officeDocument/2006/relationships/image" Target="../media/image50.png"/></Relationships>
</file>

<file path=ppt/slides/_rels/slide19.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image" Target="../media/image55.png"/><Relationship Id="rId18" Type="http://schemas.openxmlformats.org/officeDocument/2006/relationships/image" Target="../media/image59.png"/><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image" Target="../media/image54.png"/><Relationship Id="rId17" Type="http://schemas.openxmlformats.org/officeDocument/2006/relationships/image" Target="../media/image58.png"/><Relationship Id="rId2" Type="http://schemas.openxmlformats.org/officeDocument/2006/relationships/tags" Target="../tags/tag48.xml"/><Relationship Id="rId16" Type="http://schemas.openxmlformats.org/officeDocument/2006/relationships/image" Target="../media/image57.png"/><Relationship Id="rId20" Type="http://schemas.openxmlformats.org/officeDocument/2006/relationships/image" Target="../media/image61.png"/><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53.png"/><Relationship Id="rId5" Type="http://schemas.openxmlformats.org/officeDocument/2006/relationships/tags" Target="../tags/tag51.xml"/><Relationship Id="rId15" Type="http://schemas.openxmlformats.org/officeDocument/2006/relationships/image" Target="../media/image9.png"/><Relationship Id="rId10" Type="http://schemas.openxmlformats.org/officeDocument/2006/relationships/slideLayout" Target="../slideLayouts/slideLayout3.xml"/><Relationship Id="rId19" Type="http://schemas.openxmlformats.org/officeDocument/2006/relationships/image" Target="../media/image60.png"/><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63.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image" Target="../media/image62.png"/><Relationship Id="rId5" Type="http://schemas.openxmlformats.org/officeDocument/2006/relationships/image" Target="../media/image530.png"/><Relationship Id="rId4"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66.gif"/><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560.png"/></Relationships>
</file>

<file path=ppt/slides/_rels/slide22.xml.rels><?xml version="1.0" encoding="UTF-8" standalone="yes"?>
<Relationships xmlns="http://schemas.openxmlformats.org/package/2006/relationships"><Relationship Id="rId8" Type="http://schemas.openxmlformats.org/officeDocument/2006/relationships/image" Target="../media/image620.png"/><Relationship Id="rId3" Type="http://schemas.openxmlformats.org/officeDocument/2006/relationships/tags" Target="../tags/tag63.xml"/><Relationship Id="rId7" Type="http://schemas.openxmlformats.org/officeDocument/2006/relationships/image" Target="../media/image67.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600.png"/><Relationship Id="rId5" Type="http://schemas.openxmlformats.org/officeDocument/2006/relationships/slideLayout" Target="../slideLayouts/slideLayout3.xml"/><Relationship Id="rId10" Type="http://schemas.openxmlformats.org/officeDocument/2006/relationships/image" Target="../media/image69.png"/><Relationship Id="rId4" Type="http://schemas.openxmlformats.org/officeDocument/2006/relationships/tags" Target="../tags/tag64.xml"/><Relationship Id="rId9" Type="http://schemas.openxmlformats.org/officeDocument/2006/relationships/image" Target="../media/image68.png"/></Relationships>
</file>

<file path=ppt/slides/_rels/slide23.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48.png"/><Relationship Id="rId3" Type="http://schemas.openxmlformats.org/officeDocument/2006/relationships/tags" Target="../tags/tag67.xml"/><Relationship Id="rId7" Type="http://schemas.openxmlformats.org/officeDocument/2006/relationships/slideLayout" Target="../slideLayouts/slideLayout3.xml"/><Relationship Id="rId12" Type="http://schemas.openxmlformats.org/officeDocument/2006/relationships/image" Target="../media/image47.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image" Target="../media/image670.png"/><Relationship Id="rId5" Type="http://schemas.openxmlformats.org/officeDocument/2006/relationships/tags" Target="../tags/tag69.xml"/><Relationship Id="rId15" Type="http://schemas.openxmlformats.org/officeDocument/2006/relationships/image" Target="../media/image71.png"/><Relationship Id="rId10" Type="http://schemas.openxmlformats.org/officeDocument/2006/relationships/image" Target="../media/image9.png"/><Relationship Id="rId4" Type="http://schemas.openxmlformats.org/officeDocument/2006/relationships/tags" Target="../tags/tag68.xml"/><Relationship Id="rId9" Type="http://schemas.openxmlformats.org/officeDocument/2006/relationships/image" Target="../media/image70.png"/><Relationship Id="rId1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slideLayout" Target="../slideLayouts/slideLayout3.xml"/><Relationship Id="rId1" Type="http://schemas.openxmlformats.org/officeDocument/2006/relationships/tags" Target="../tags/tag71.xml"/><Relationship Id="rId4" Type="http://schemas.openxmlformats.org/officeDocument/2006/relationships/image" Target="../media/image70.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3.xml"/><Relationship Id="rId1" Type="http://schemas.openxmlformats.org/officeDocument/2006/relationships/tags" Target="../tags/tag72.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00.png"/></Relationships>
</file>

<file path=ppt/slides/_rels/slide26.xml.rels><?xml version="1.0" encoding="UTF-8" standalone="yes"?>
<Relationships xmlns="http://schemas.openxmlformats.org/package/2006/relationships"><Relationship Id="rId2" Type="http://schemas.openxmlformats.org/officeDocument/2006/relationships/image" Target="../media/image730.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3.xml"/><Relationship Id="rId13" Type="http://schemas.openxmlformats.org/officeDocument/2006/relationships/image" Target="../media/image11.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9.png"/><Relationship Id="rId5" Type="http://schemas.openxmlformats.org/officeDocument/2006/relationships/tags" Target="../tags/tag5.xml"/><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tags" Target="../tags/tag4.xml"/><Relationship Id="rId9" Type="http://schemas.openxmlformats.org/officeDocument/2006/relationships/image" Target="../media/image7.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10.xml"/><Relationship Id="rId7" Type="http://schemas.openxmlformats.org/officeDocument/2006/relationships/image" Target="../media/image15.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14.png"/><Relationship Id="rId5" Type="http://schemas.openxmlformats.org/officeDocument/2006/relationships/slideLayout" Target="../slideLayouts/slideLayout3.xml"/><Relationship Id="rId4" Type="http://schemas.openxmlformats.org/officeDocument/2006/relationships/tags" Target="../tags/tag11.xml"/><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tags" Target="../tags/tag14.xml"/><Relationship Id="rId7" Type="http://schemas.openxmlformats.org/officeDocument/2006/relationships/image" Target="../media/image19.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18.png"/><Relationship Id="rId5" Type="http://schemas.openxmlformats.org/officeDocument/2006/relationships/slideLayout" Target="../slideLayouts/slideLayout3.xml"/><Relationship Id="rId10" Type="http://schemas.openxmlformats.org/officeDocument/2006/relationships/image" Target="../media/image22.png"/><Relationship Id="rId4" Type="http://schemas.openxmlformats.org/officeDocument/2006/relationships/tags" Target="../tags/tag15.xml"/><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xml"/><Relationship Id="rId1" Type="http://schemas.openxmlformats.org/officeDocument/2006/relationships/tags" Target="../tags/tag16.xml"/><Relationship Id="rId5" Type="http://schemas.openxmlformats.org/officeDocument/2006/relationships/image" Target="../media/image2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image" Target="../media/image25.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C9785-6FB5-265D-9E1E-EEC8D38492ED}"/>
              </a:ext>
            </a:extLst>
          </p:cNvPr>
          <p:cNvSpPr txBox="1"/>
          <p:nvPr/>
        </p:nvSpPr>
        <p:spPr>
          <a:xfrm rot="573447">
            <a:off x="2410790" y="3307135"/>
            <a:ext cx="8686801" cy="523220"/>
          </a:xfrm>
          <a:prstGeom prst="rect">
            <a:avLst/>
          </a:prstGeom>
          <a:noFill/>
        </p:spPr>
        <p:txBody>
          <a:bodyPr wrap="square" rtlCol="0">
            <a:spAutoFit/>
          </a:bodyPr>
          <a:lstStyle/>
          <a:p>
            <a:r>
              <a:rPr lang="en-GB" sz="2800" spc="100" dirty="0">
                <a:latin typeface="CMU Bright" panose="02000603000000000000" pitchFamily="2" charset="0"/>
                <a:ea typeface="CMU Bright" panose="02000603000000000000" pitchFamily="2" charset="0"/>
                <a:cs typeface="CMU Bright" panose="02000603000000000000" pitchFamily="2" charset="0"/>
              </a:rPr>
              <a:t>Bijective Counting</a:t>
            </a:r>
          </a:p>
        </p:txBody>
      </p:sp>
    </p:spTree>
    <p:extLst>
      <p:ext uri="{BB962C8B-B14F-4D97-AF65-F5344CB8AC3E}">
        <p14:creationId xmlns:p14="http://schemas.microsoft.com/office/powerpoint/2010/main" val="69931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8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354E7F-E470-84C7-C930-E4C4319593B2}"/>
              </a:ext>
            </a:extLst>
          </p:cNvPr>
          <p:cNvSpPr>
            <a:spLocks noGrp="1"/>
          </p:cNvSpPr>
          <p:nvPr>
            <p:ph type="sldNum" sz="quarter" idx="12"/>
          </p:nvPr>
        </p:nvSpPr>
        <p:spPr/>
        <p:txBody>
          <a:bodyPr/>
          <a:lstStyle/>
          <a:p>
            <a:fld id="{DF9CE5CA-BB0C-471D-B5FD-5BB2E0B61B3B}" type="slidenum">
              <a:rPr lang="en-GB" smtClean="0"/>
              <a:pPr/>
              <a:t>10</a:t>
            </a:fld>
            <a:endParaRPr lang="en-GB" dirty="0"/>
          </a:p>
        </p:txBody>
      </p:sp>
      <p:sp>
        <p:nvSpPr>
          <p:cNvPr id="3" name="TextBox 2">
            <a:extLst>
              <a:ext uri="{FF2B5EF4-FFF2-40B4-BE49-F238E27FC236}">
                <a16:creationId xmlns:a16="http://schemas.microsoft.com/office/drawing/2014/main" id="{AD549C96-564A-1555-46C6-9B1295F71FBF}"/>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The Pascal’s Triangle</a:t>
            </a:r>
          </a:p>
        </p:txBody>
      </p:sp>
      <p:sp>
        <p:nvSpPr>
          <p:cNvPr id="4" name="TextBox 3">
            <a:extLst>
              <a:ext uri="{FF2B5EF4-FFF2-40B4-BE49-F238E27FC236}">
                <a16:creationId xmlns:a16="http://schemas.microsoft.com/office/drawing/2014/main" id="{00CB4C71-47A3-098F-1C9D-6DEC65539195}"/>
              </a:ext>
            </a:extLst>
          </p:cNvPr>
          <p:cNvSpPr txBox="1"/>
          <p:nvPr/>
        </p:nvSpPr>
        <p:spPr>
          <a:xfrm>
            <a:off x="468549" y="1197964"/>
            <a:ext cx="11402684" cy="515526"/>
          </a:xfrm>
          <a:prstGeom prst="rect">
            <a:avLst/>
          </a:prstGeom>
          <a:noFill/>
        </p:spPr>
        <p:txBody>
          <a:bodyPr wrap="square" rtlCol="0">
            <a:spAutoFit/>
          </a:bodyPr>
          <a:lstStyle/>
          <a:p>
            <a:pPr lvl="0">
              <a:lnSpc>
                <a:spcPct val="150000"/>
              </a:lnSpc>
              <a:defRPr/>
            </a:pP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If we write the binomial coefficients           in a triangle, we get the Pascal’s triangle!</a:t>
            </a:r>
          </a:p>
        </p:txBody>
      </p:sp>
      <p:pic>
        <p:nvPicPr>
          <p:cNvPr id="8" name="Picture 7" descr="\documentclass{article}&#10;\usepackage{amsmath}&#10;\pagestyle{empty}&#10;\begin{document}&#10;&#10;\begin{tabular}{rccccccccc}&#10;&amp;    &amp;    &amp;    &amp;    &amp;  1\\\noalign{\smallskip\smallskip}&#10;&amp;    &amp;    &amp;    &amp;  1 &amp;    &amp;  1\\\noalign{\smallskip\smallskip}&#10;&amp;    &amp;    &amp;  1 &amp;    &amp;  2 &amp;    &amp;  1\\\noalign{\smallskip\smallskip}&#10;&amp;    &amp;  1 &amp;    &amp;  3 &amp;    &amp;  3 &amp;    &amp;  1\\\noalign{\smallskip\smallskip}&#10;&amp;  1 &amp;    &amp;  4 &amp;    &amp;  6 &amp;    &amp;  4 &amp;    &amp;  1\\\noalign{\smallskip\smallskip}&#10;\end{tabular}&#10;&#10;\end{document}" title="IguanaTex Bitmap Display">
            <a:extLst>
              <a:ext uri="{FF2B5EF4-FFF2-40B4-BE49-F238E27FC236}">
                <a16:creationId xmlns:a16="http://schemas.microsoft.com/office/drawing/2014/main" id="{D7CC6115-5D20-26DE-E5AF-329A7B92728B}"/>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7542501" y="2869750"/>
            <a:ext cx="3178587" cy="1798086"/>
          </a:xfrm>
          <a:prstGeom prst="rect">
            <a:avLst/>
          </a:prstGeom>
        </p:spPr>
      </p:pic>
      <p:pic>
        <p:nvPicPr>
          <p:cNvPr id="15" name="Picture 14" descr="\documentclass{article}&#10;\usepackage{amsmath}&#10;\pagestyle{empty}&#10;\begin{document}&#10;&#10;\begin{tabular}{rccccccccc}&#10;&amp;    &amp;    &amp;    &amp;    &amp;  $\binom00$ \\\noalign{\smallskip\smallskip}&#10;&amp;    &amp;    &amp;    &amp;  $\binom10$ &amp;    &amp;  $\binom11$\\\noalign{\smallskip\smallskip}&#10;&amp;    &amp;    &amp;  $\binom20$ &amp;    &amp;  $\binom21$ &amp;    &amp;  $\binom22$\\\noalign{\smallskip\smallskip}&#10;&amp;    &amp;  $\binom30$ &amp;    &amp;  $\binom31$ &amp;    &amp;  $\binom32$ &amp;    &amp;  $\binom33$\\\noalign{\smallskip\smallskip}&#10;&amp;  $\binom40$ &amp;    &amp;  $\binom41$ &amp;    &amp;  $\binom42$ &amp;    &amp;  $\binom43$ &amp;    &amp;  $\binom44$\\\noalign{\smallskip\smallskip}&#10;\end{tabular}&#10;&#10;\end{document}" title="IguanaTex Bitmap Display">
            <a:extLst>
              <a:ext uri="{FF2B5EF4-FFF2-40B4-BE49-F238E27FC236}">
                <a16:creationId xmlns:a16="http://schemas.microsoft.com/office/drawing/2014/main" id="{C6063D2A-0E53-4641-B31A-CEC7A6793952}"/>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360076" y="2779952"/>
            <a:ext cx="4818706" cy="1979407"/>
          </a:xfrm>
          <a:prstGeom prst="rect">
            <a:avLst/>
          </a:prstGeom>
        </p:spPr>
      </p:pic>
      <p:pic>
        <p:nvPicPr>
          <p:cNvPr id="17" name="Picture 16" descr="\documentclass{article}&#10;\usepackage{amsmath}&#10;\pagestyle{empty}&#10;\begin{document}&#10;&#10;\[ \binom{n}{r} \]&#10;&#10;\end{document}" title="IguanaTex Bitmap Display">
            <a:extLst>
              <a:ext uri="{FF2B5EF4-FFF2-40B4-BE49-F238E27FC236}">
                <a16:creationId xmlns:a16="http://schemas.microsoft.com/office/drawing/2014/main" id="{AF8BA697-052E-A902-3D79-9F1B3637A9A2}"/>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4710545" y="1218379"/>
            <a:ext cx="419048" cy="608000"/>
          </a:xfrm>
          <a:prstGeom prst="rect">
            <a:avLst/>
          </a:prstGeom>
        </p:spPr>
      </p:pic>
      <p:cxnSp>
        <p:nvCxnSpPr>
          <p:cNvPr id="101" name="Straight Arrow Connector 100">
            <a:extLst>
              <a:ext uri="{FF2B5EF4-FFF2-40B4-BE49-F238E27FC236}">
                <a16:creationId xmlns:a16="http://schemas.microsoft.com/office/drawing/2014/main" id="{F3F14434-ECA9-9E41-1F14-E4EA8FA35B6E}"/>
              </a:ext>
            </a:extLst>
          </p:cNvPr>
          <p:cNvCxnSpPr/>
          <p:nvPr/>
        </p:nvCxnSpPr>
        <p:spPr>
          <a:xfrm>
            <a:off x="6391564" y="3768793"/>
            <a:ext cx="960582" cy="0"/>
          </a:xfrm>
          <a:prstGeom prst="straightConnector1">
            <a:avLst/>
          </a:prstGeom>
          <a:ln w="635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29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01"/>
                                        </p:tgtEl>
                                        <p:attrNameLst>
                                          <p:attrName>style.visibility</p:attrName>
                                        </p:attrNameLst>
                                      </p:cBhvr>
                                      <p:to>
                                        <p:strVal val="visible"/>
                                      </p:to>
                                    </p:set>
                                    <p:animEffect transition="in" filter="wipe(left)">
                                      <p:cBhvr>
                                        <p:cTn id="25" dur="500"/>
                                        <p:tgtEl>
                                          <p:spTgt spid="101"/>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5D5534-C417-9DF7-16A1-62034F216E61}"/>
              </a:ext>
            </a:extLst>
          </p:cNvPr>
          <p:cNvSpPr>
            <a:spLocks noGrp="1"/>
          </p:cNvSpPr>
          <p:nvPr>
            <p:ph type="sldNum" sz="quarter" idx="12"/>
          </p:nvPr>
        </p:nvSpPr>
        <p:spPr/>
        <p:txBody>
          <a:bodyPr/>
          <a:lstStyle/>
          <a:p>
            <a:fld id="{DF9CE5CA-BB0C-471D-B5FD-5BB2E0B61B3B}" type="slidenum">
              <a:rPr lang="en-GB" smtClean="0"/>
              <a:pPr/>
              <a:t>11</a:t>
            </a:fld>
            <a:endParaRPr lang="en-GB" dirty="0"/>
          </a:p>
        </p:txBody>
      </p:sp>
      <p:sp>
        <p:nvSpPr>
          <p:cNvPr id="3" name="TextBox 2">
            <a:extLst>
              <a:ext uri="{FF2B5EF4-FFF2-40B4-BE49-F238E27FC236}">
                <a16:creationId xmlns:a16="http://schemas.microsoft.com/office/drawing/2014/main" id="{EED98E35-1D64-1C62-151D-7B19EA7346FF}"/>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The Pascal’s Triangle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D5D171C-AFEC-E3FD-5A40-34448E2A83A4}"/>
                  </a:ext>
                </a:extLst>
              </p:cNvPr>
              <p:cNvSpPr txBox="1"/>
              <p:nvPr/>
            </p:nvSpPr>
            <p:spPr>
              <a:xfrm>
                <a:off x="440839" y="1241982"/>
                <a:ext cx="11575669" cy="1900520"/>
              </a:xfrm>
              <a:prstGeom prst="rect">
                <a:avLst/>
              </a:prstGeom>
              <a:noFill/>
            </p:spPr>
            <p:txBody>
              <a:bodyPr wrap="square" rtlCol="0">
                <a:spAutoFit/>
              </a:bodyPr>
              <a:lstStyle/>
              <a:p>
                <a:pPr lvl="0">
                  <a:lnSpc>
                    <a:spcPct val="150000"/>
                  </a:lnSpc>
                  <a:defRPr/>
                </a:pP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Reason: </a:t>
                </a: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Simply rotate the map of Townsville. (Note: We start counting from </a:t>
                </a:r>
                <a14:m>
                  <m:oMath xmlns:m="http://schemas.openxmlformats.org/officeDocument/2006/math">
                    <m:r>
                      <a:rPr lang="en-US" sz="2000" b="0" i="1" smtClean="0">
                        <a:solidFill>
                          <a:prstClr val="black"/>
                        </a:solidFill>
                        <a:latin typeface="Latin Modern Math" panose="02000503000000000000" pitchFamily="50" charset="0"/>
                        <a:ea typeface="Latin Modern Math" panose="02000503000000000000" pitchFamily="50" charset="0"/>
                        <a:cs typeface="CMU Bright" panose="02000603000000000000" pitchFamily="2" charset="0"/>
                      </a:rPr>
                      <m:t>0</m:t>
                    </m:r>
                  </m:oMath>
                </a14:m>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-th.)</a:t>
                </a:r>
              </a:p>
              <a:p>
                <a:pPr marL="342900" lvl="0" indent="-342900">
                  <a:lnSpc>
                    <a:spcPct val="150000"/>
                  </a:lnSpc>
                  <a:buFont typeface="Arial" panose="020B0604020202020204" pitchFamily="34" charset="0"/>
                  <a:buChar char="•"/>
                  <a:defRPr/>
                </a:pP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By </a:t>
                </a:r>
                <a:r>
                  <a:rPr lang="en-US" sz="2000" dirty="0" err="1">
                    <a:solidFill>
                      <a:prstClr val="black"/>
                    </a:solidFill>
                    <a:latin typeface="CMU Bright" panose="02000603000000000000" pitchFamily="2" charset="0"/>
                    <a:ea typeface="CMU Bright" panose="02000603000000000000" pitchFamily="2" charset="0"/>
                    <a:cs typeface="CMU Bright" panose="02000603000000000000" pitchFamily="2" charset="0"/>
                  </a:rPr>
                  <a:t>bijecting</a:t>
                </a: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 to words, number of ways to reach the </a:t>
                </a:r>
                <a14:m>
                  <m:oMath xmlns:m="http://schemas.openxmlformats.org/officeDocument/2006/math">
                    <m:r>
                      <a:rPr lang="en-US" sz="2000" b="0" i="1" smtClean="0">
                        <a:solidFill>
                          <a:prstClr val="black"/>
                        </a:solidFill>
                        <a:latin typeface="Latin Modern Math" panose="02000503000000000000" pitchFamily="50" charset="0"/>
                        <a:ea typeface="Latin Modern Math" panose="02000503000000000000" pitchFamily="50" charset="0"/>
                        <a:cs typeface="CMU Bright" panose="02000603000000000000" pitchFamily="2" charset="0"/>
                      </a:rPr>
                      <m:t>𝑟</m:t>
                    </m:r>
                  </m:oMath>
                </a14:m>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a:t>
                </a:r>
                <a:r>
                  <a:rPr lang="en-US" sz="2000" dirty="0" err="1">
                    <a:solidFill>
                      <a:prstClr val="black"/>
                    </a:solidFill>
                    <a:latin typeface="CMU Bright" panose="02000603000000000000" pitchFamily="2" charset="0"/>
                    <a:ea typeface="CMU Bright" panose="02000603000000000000" pitchFamily="2" charset="0"/>
                    <a:cs typeface="CMU Bright" panose="02000603000000000000" pitchFamily="2" charset="0"/>
                  </a:rPr>
                  <a:t>th</a:t>
                </a: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 intersection in </a:t>
                </a:r>
                <a14:m>
                  <m:oMath xmlns:m="http://schemas.openxmlformats.org/officeDocument/2006/math">
                    <m:r>
                      <a:rPr lang="en-US" sz="2000" b="0" i="1" smtClean="0">
                        <a:solidFill>
                          <a:prstClr val="black"/>
                        </a:solidFill>
                        <a:latin typeface="Latin Modern Math" panose="02000503000000000000" pitchFamily="50" charset="0"/>
                        <a:ea typeface="Latin Modern Math" panose="02000503000000000000" pitchFamily="50" charset="0"/>
                        <a:cs typeface="CMU Bright" panose="02000603000000000000" pitchFamily="2" charset="0"/>
                      </a:rPr>
                      <m:t>𝑛</m:t>
                    </m:r>
                  </m:oMath>
                </a14:m>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a:t>
                </a:r>
                <a:r>
                  <a:rPr lang="en-US" sz="2000" dirty="0" err="1">
                    <a:solidFill>
                      <a:prstClr val="black"/>
                    </a:solidFill>
                    <a:latin typeface="CMU Bright" panose="02000603000000000000" pitchFamily="2" charset="0"/>
                    <a:ea typeface="CMU Bright" panose="02000603000000000000" pitchFamily="2" charset="0"/>
                    <a:cs typeface="CMU Bright" panose="02000603000000000000" pitchFamily="2" charset="0"/>
                  </a:rPr>
                  <a:t>th</a:t>
                </a: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 row is       . </a:t>
                </a:r>
              </a:p>
              <a:p>
                <a:pPr marL="342900" lvl="0" indent="-342900">
                  <a:lnSpc>
                    <a:spcPct val="150000"/>
                  </a:lnSpc>
                  <a:buFont typeface="Arial" panose="020B0604020202020204" pitchFamily="34" charset="0"/>
                  <a:buChar char="•"/>
                  <a:defRPr/>
                </a:pP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By previous handout, this number can be computed recursively by adding the previous intersections.</a:t>
                </a:r>
              </a:p>
              <a:p>
                <a:pPr lvl="0">
                  <a:lnSpc>
                    <a:spcPct val="150000"/>
                  </a:lnSpc>
                  <a:defRPr/>
                </a:pP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And the initial conditions are the same. That’s why the two triangles are identical!</a:t>
                </a:r>
              </a:p>
            </p:txBody>
          </p:sp>
        </mc:Choice>
        <mc:Fallback xmlns="">
          <p:sp>
            <p:nvSpPr>
              <p:cNvPr id="4" name="TextBox 3">
                <a:extLst>
                  <a:ext uri="{FF2B5EF4-FFF2-40B4-BE49-F238E27FC236}">
                    <a16:creationId xmlns:a16="http://schemas.microsoft.com/office/drawing/2014/main" id="{8D5D171C-AFEC-E3FD-5A40-34448E2A83A4}"/>
                  </a:ext>
                </a:extLst>
              </p:cNvPr>
              <p:cNvSpPr txBox="1">
                <a:spLocks noRot="1" noChangeAspect="1" noMove="1" noResize="1" noEditPoints="1" noAdjustHandles="1" noChangeArrowheads="1" noChangeShapeType="1" noTextEdit="1"/>
              </p:cNvSpPr>
              <p:nvPr/>
            </p:nvSpPr>
            <p:spPr>
              <a:xfrm>
                <a:off x="440839" y="1241982"/>
                <a:ext cx="11575669" cy="1900520"/>
              </a:xfrm>
              <a:prstGeom prst="rect">
                <a:avLst/>
              </a:prstGeom>
              <a:blipFill>
                <a:blip r:embed="rId7"/>
                <a:stretch>
                  <a:fillRect l="-527" b="-4487"/>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7A9C83EA-F23A-EEE1-B643-256D26069BAE}"/>
              </a:ext>
            </a:extLst>
          </p:cNvPr>
          <p:cNvPicPr>
            <a:picLocks noChangeAspect="1"/>
          </p:cNvPicPr>
          <p:nvPr/>
        </p:nvPicPr>
        <p:blipFill>
          <a:blip r:embed="rId8">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2711033">
            <a:off x="4159817" y="4372808"/>
            <a:ext cx="3650198" cy="3650198"/>
          </a:xfrm>
          <a:prstGeom prst="rect">
            <a:avLst/>
          </a:prstGeom>
        </p:spPr>
      </p:pic>
      <p:sp>
        <p:nvSpPr>
          <p:cNvPr id="6" name="Rectangle 5">
            <a:extLst>
              <a:ext uri="{FF2B5EF4-FFF2-40B4-BE49-F238E27FC236}">
                <a16:creationId xmlns:a16="http://schemas.microsoft.com/office/drawing/2014/main" id="{C75184F3-1C42-543E-18E9-6DA6F23429ED}"/>
              </a:ext>
            </a:extLst>
          </p:cNvPr>
          <p:cNvSpPr/>
          <p:nvPr/>
        </p:nvSpPr>
        <p:spPr>
          <a:xfrm>
            <a:off x="3229815" y="6129389"/>
            <a:ext cx="5637093" cy="207818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BA870A3B-DAF3-75F7-9E41-EED16A3F887A}"/>
              </a:ext>
            </a:extLst>
          </p:cNvPr>
          <p:cNvSpPr/>
          <p:nvPr/>
        </p:nvSpPr>
        <p:spPr>
          <a:xfrm>
            <a:off x="5915644" y="3569622"/>
            <a:ext cx="175491" cy="175491"/>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documentclass{article}&#10;\usepackage{amsmath}&#10;\pagestyle{empty}&#10;\begin{document}&#10;&#10;\[ A \]&#10;&#10;\end{document}" title="IguanaTex Bitmap Display">
            <a:extLst>
              <a:ext uri="{FF2B5EF4-FFF2-40B4-BE49-F238E27FC236}">
                <a16:creationId xmlns:a16="http://schemas.microsoft.com/office/drawing/2014/main" id="{60F1EE68-16E5-7C2E-2E14-E64C030E2FD1}"/>
              </a:ext>
            </a:extLst>
          </p:cNvPr>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6091135" y="3388289"/>
            <a:ext cx="175238" cy="181333"/>
          </a:xfrm>
          <a:prstGeom prst="rect">
            <a:avLst/>
          </a:prstGeom>
        </p:spPr>
      </p:pic>
      <p:sp>
        <p:nvSpPr>
          <p:cNvPr id="9" name="Oval 8">
            <a:extLst>
              <a:ext uri="{FF2B5EF4-FFF2-40B4-BE49-F238E27FC236}">
                <a16:creationId xmlns:a16="http://schemas.microsoft.com/office/drawing/2014/main" id="{6A718EDD-F39E-FA9F-5B95-615EE9C44BBC}"/>
              </a:ext>
            </a:extLst>
          </p:cNvPr>
          <p:cNvSpPr/>
          <p:nvPr/>
        </p:nvSpPr>
        <p:spPr>
          <a:xfrm>
            <a:off x="5070519" y="5282967"/>
            <a:ext cx="120304" cy="120304"/>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Oval 9">
            <a:extLst>
              <a:ext uri="{FF2B5EF4-FFF2-40B4-BE49-F238E27FC236}">
                <a16:creationId xmlns:a16="http://schemas.microsoft.com/office/drawing/2014/main" id="{75002565-3AD7-8B99-2852-37F2BC81D3F7}"/>
              </a:ext>
            </a:extLst>
          </p:cNvPr>
          <p:cNvSpPr/>
          <p:nvPr/>
        </p:nvSpPr>
        <p:spPr>
          <a:xfrm>
            <a:off x="5933887" y="5282967"/>
            <a:ext cx="120304" cy="120304"/>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6EC4322A-9636-18DC-223C-EC1D9F97FACA}"/>
              </a:ext>
            </a:extLst>
          </p:cNvPr>
          <p:cNvSpPr/>
          <p:nvPr/>
        </p:nvSpPr>
        <p:spPr>
          <a:xfrm>
            <a:off x="5500011" y="5706178"/>
            <a:ext cx="120304" cy="120304"/>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descr="\documentclass{article}&#10;\usepackage{amsmath}&#10;\pagestyle{empty}&#10;\begin{document}&#10;&#10;\[ x \]&#10;&#10;\end{document}" title="IguanaTex Bitmap Display">
            <a:extLst>
              <a:ext uri="{FF2B5EF4-FFF2-40B4-BE49-F238E27FC236}">
                <a16:creationId xmlns:a16="http://schemas.microsoft.com/office/drawing/2014/main" id="{4EBAB8AF-DDD5-C094-F005-6CD8F8E9BE38}"/>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5070519" y="5094363"/>
            <a:ext cx="128000" cy="114286"/>
          </a:xfrm>
          <a:prstGeom prst="rect">
            <a:avLst/>
          </a:prstGeom>
        </p:spPr>
      </p:pic>
      <p:pic>
        <p:nvPicPr>
          <p:cNvPr id="19" name="Picture 18" descr="\documentclass{article}&#10;\usepackage{amsmath}&#10;\pagestyle{empty}&#10;\begin{document}&#10;&#10;\[ y \]&#10;&#10;\end{document}" title="IguanaTex Bitmap Display">
            <a:extLst>
              <a:ext uri="{FF2B5EF4-FFF2-40B4-BE49-F238E27FC236}">
                <a16:creationId xmlns:a16="http://schemas.microsoft.com/office/drawing/2014/main" id="{2280A374-956F-2E25-CE99-4DAFFD040F3E}"/>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5952359" y="5088825"/>
            <a:ext cx="118857" cy="163048"/>
          </a:xfrm>
          <a:prstGeom prst="rect">
            <a:avLst/>
          </a:prstGeom>
        </p:spPr>
      </p:pic>
      <p:pic>
        <p:nvPicPr>
          <p:cNvPr id="21" name="Picture 20" descr="\documentclass{article}&#10;\usepackage{amsmath}&#10;\pagestyle{empty}&#10;\begin{document}&#10;&#10;\[ x + y \]&#10;&#10;\end{document}" title="IguanaTex Bitmap Display">
            <a:extLst>
              <a:ext uri="{FF2B5EF4-FFF2-40B4-BE49-F238E27FC236}">
                <a16:creationId xmlns:a16="http://schemas.microsoft.com/office/drawing/2014/main" id="{03302194-9DE1-B539-BDE7-E5E137563DAA}"/>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5688559" y="5677990"/>
            <a:ext cx="572952" cy="199619"/>
          </a:xfrm>
          <a:prstGeom prst="rect">
            <a:avLst/>
          </a:prstGeom>
        </p:spPr>
      </p:pic>
      <p:pic>
        <p:nvPicPr>
          <p:cNvPr id="23" name="Picture 22" descr="\documentclass{article}&#10;\usepackage{amsmath}&#10;\pagestyle{empty}&#10;\begin{document}&#10;&#10;\[ \binom{n}{r} \]&#10;&#10;\end{document}" title="IguanaTex Bitmap Display">
            <a:extLst>
              <a:ext uri="{FF2B5EF4-FFF2-40B4-BE49-F238E27FC236}">
                <a16:creationId xmlns:a16="http://schemas.microsoft.com/office/drawing/2014/main" id="{ED7824CD-1485-F87E-D392-B291C9E0DF79}"/>
              </a:ext>
            </a:extLst>
          </p:cNvPr>
          <p:cNvPicPr>
            <a:picLocks noChangeAspect="1"/>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10025323" y="1684453"/>
            <a:ext cx="419048" cy="608000"/>
          </a:xfrm>
          <a:prstGeom prst="rect">
            <a:avLst/>
          </a:prstGeom>
        </p:spPr>
      </p:pic>
      <p:sp>
        <p:nvSpPr>
          <p:cNvPr id="24" name="Rectangle: Rounded Corners 23">
            <a:extLst>
              <a:ext uri="{FF2B5EF4-FFF2-40B4-BE49-F238E27FC236}">
                <a16:creationId xmlns:a16="http://schemas.microsoft.com/office/drawing/2014/main" id="{1525E1F4-3E9C-031D-F0D4-CA92DB097EAE}"/>
              </a:ext>
            </a:extLst>
          </p:cNvPr>
          <p:cNvSpPr/>
          <p:nvPr/>
        </p:nvSpPr>
        <p:spPr>
          <a:xfrm>
            <a:off x="8565983" y="3993469"/>
            <a:ext cx="3106452" cy="479689"/>
          </a:xfrm>
          <a:prstGeom prst="roundRect">
            <a:avLst>
              <a:gd name="adj" fmla="val 10984"/>
            </a:avLst>
          </a:prstGeom>
          <a:solidFill>
            <a:srgbClr val="F7AFC0"/>
          </a:solidFill>
          <a:ln w="190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TextBox 24">
            <a:extLst>
              <a:ext uri="{FF2B5EF4-FFF2-40B4-BE49-F238E27FC236}">
                <a16:creationId xmlns:a16="http://schemas.microsoft.com/office/drawing/2014/main" id="{F60C03F0-CB05-A783-FCF3-8604DED4A26B}"/>
              </a:ext>
            </a:extLst>
          </p:cNvPr>
          <p:cNvSpPr txBox="1"/>
          <p:nvPr/>
        </p:nvSpPr>
        <p:spPr>
          <a:xfrm>
            <a:off x="8633670" y="4011941"/>
            <a:ext cx="2964874" cy="388568"/>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I can’t express how beautiful this is. </a:t>
            </a:r>
          </a:p>
        </p:txBody>
      </p:sp>
      <p:pic>
        <p:nvPicPr>
          <p:cNvPr id="1028" name="Picture 4" descr="Happy Falling In Love Sticker by Fresa Creativa for iOS &amp; Android | GIPHY">
            <a:extLst>
              <a:ext uri="{FF2B5EF4-FFF2-40B4-BE49-F238E27FC236}">
                <a16:creationId xmlns:a16="http://schemas.microsoft.com/office/drawing/2014/main" id="{FD657A37-F5A9-DC0D-8A8C-51E8EE63569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1442604" y="4340832"/>
            <a:ext cx="533553" cy="626175"/>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Arrow Connector 27">
            <a:extLst>
              <a:ext uri="{FF2B5EF4-FFF2-40B4-BE49-F238E27FC236}">
                <a16:creationId xmlns:a16="http://schemas.microsoft.com/office/drawing/2014/main" id="{38B8320A-A2D7-07CE-8F9F-4603C87CDEB4}"/>
              </a:ext>
            </a:extLst>
          </p:cNvPr>
          <p:cNvCxnSpPr/>
          <p:nvPr/>
        </p:nvCxnSpPr>
        <p:spPr>
          <a:xfrm>
            <a:off x="5198519" y="5403271"/>
            <a:ext cx="301492" cy="302907"/>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287A5A3-F4D8-9DD1-ADA0-B49883EF313F}"/>
              </a:ext>
            </a:extLst>
          </p:cNvPr>
          <p:cNvCxnSpPr>
            <a:cxnSpLocks/>
          </p:cNvCxnSpPr>
          <p:nvPr/>
        </p:nvCxnSpPr>
        <p:spPr>
          <a:xfrm flipH="1">
            <a:off x="5629551" y="5407738"/>
            <a:ext cx="295329" cy="320648"/>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862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animEffect transition="in" filter="fade">
                                      <p:cBhvr>
                                        <p:cTn id="23" dur="500"/>
                                        <p:tgtEl>
                                          <p:spTgt spid="4">
                                            <p:txEl>
                                              <p:pRg st="1" end="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fade">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Effect transition="in" filter="fade">
                                      <p:cBhvr>
                                        <p:cTn id="31" dur="500"/>
                                        <p:tgtEl>
                                          <p:spTgt spid="4">
                                            <p:txEl>
                                              <p:pRg st="2" end="2"/>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par>
                                <p:cTn id="38" presetID="10" presetClass="entr" presetSubtype="0" fill="hold"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500"/>
                                        <p:tgtEl>
                                          <p:spTgt spid="2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up)">
                                      <p:cBhvr>
                                        <p:cTn id="53" dur="500"/>
                                        <p:tgtEl>
                                          <p:spTgt spid="28"/>
                                        </p:tgtEl>
                                      </p:cBhvr>
                                    </p:animEffect>
                                  </p:childTnLst>
                                </p:cTn>
                              </p:par>
                              <p:par>
                                <p:cTn id="54" presetID="22" presetClass="entr" presetSubtype="1" fill="hold"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up)">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animEffect transition="in" filter="fade">
                                      <p:cBhvr>
                                        <p:cTn id="61" dur="500"/>
                                        <p:tgtEl>
                                          <p:spTgt spid="4">
                                            <p:txEl>
                                              <p:pRg st="3" end="3"/>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4"/>
                                        </p:tgtEl>
                                        <p:attrNameLst>
                                          <p:attrName>style.visibility</p:attrName>
                                        </p:attrNameLst>
                                      </p:cBhvr>
                                      <p:to>
                                        <p:strVal val="visible"/>
                                      </p:to>
                                    </p:set>
                                    <p:animEffect transition="in" filter="fade">
                                      <p:cBhvr>
                                        <p:cTn id="66" dur="500"/>
                                        <p:tgtEl>
                                          <p:spTgt spid="24"/>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500"/>
                                        <p:tgtEl>
                                          <p:spTgt spid="25"/>
                                        </p:tgtEl>
                                      </p:cBhvr>
                                    </p:animEffect>
                                  </p:childTnLst>
                                </p:cTn>
                              </p:par>
                              <p:par>
                                <p:cTn id="70" presetID="10" presetClass="entr" presetSubtype="0" fill="hold" nodeType="withEffect">
                                  <p:stCondLst>
                                    <p:cond delay="0"/>
                                  </p:stCondLst>
                                  <p:childTnLst>
                                    <p:set>
                                      <p:cBhvr>
                                        <p:cTn id="71" dur="1" fill="hold">
                                          <p:stCondLst>
                                            <p:cond delay="0"/>
                                          </p:stCondLst>
                                        </p:cTn>
                                        <p:tgtEl>
                                          <p:spTgt spid="1028"/>
                                        </p:tgtEl>
                                        <p:attrNameLst>
                                          <p:attrName>style.visibility</p:attrName>
                                        </p:attrNameLst>
                                      </p:cBhvr>
                                      <p:to>
                                        <p:strVal val="visible"/>
                                      </p:to>
                                    </p:set>
                                    <p:animEffect transition="in" filter="fade">
                                      <p:cBhvr>
                                        <p:cTn id="72"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9" grpId="0" animBg="1"/>
      <p:bldP spid="10" grpId="0" animBg="1"/>
      <p:bldP spid="11" grpId="0" animBg="1"/>
      <p:bldP spid="24" grpId="0" animBg="1"/>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953D12-1450-F032-2035-3053C7FA4D26}"/>
              </a:ext>
            </a:extLst>
          </p:cNvPr>
          <p:cNvSpPr>
            <a:spLocks noGrp="1"/>
          </p:cNvSpPr>
          <p:nvPr>
            <p:ph type="sldNum" sz="quarter" idx="12"/>
          </p:nvPr>
        </p:nvSpPr>
        <p:spPr/>
        <p:txBody>
          <a:bodyPr/>
          <a:lstStyle/>
          <a:p>
            <a:fld id="{DF9CE5CA-BB0C-471D-B5FD-5BB2E0B61B3B}" type="slidenum">
              <a:rPr lang="en-GB" smtClean="0"/>
              <a:pPr/>
              <a:t>12</a:t>
            </a:fld>
            <a:endParaRPr lang="en-GB" dirty="0"/>
          </a:p>
        </p:txBody>
      </p:sp>
      <p:sp>
        <p:nvSpPr>
          <p:cNvPr id="3" name="TextBox 2">
            <a:extLst>
              <a:ext uri="{FF2B5EF4-FFF2-40B4-BE49-F238E27FC236}">
                <a16:creationId xmlns:a16="http://schemas.microsoft.com/office/drawing/2014/main" id="{F1887566-BD1D-CDD5-D164-84BED0A283C7}"/>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Q4: Target Practice</a:t>
            </a:r>
          </a:p>
        </p:txBody>
      </p:sp>
      <p:sp>
        <p:nvSpPr>
          <p:cNvPr id="4" name="TextBox 3">
            <a:extLst>
              <a:ext uri="{FF2B5EF4-FFF2-40B4-BE49-F238E27FC236}">
                <a16:creationId xmlns:a16="http://schemas.microsoft.com/office/drawing/2014/main" id="{40A64B85-7445-29CC-425C-1EF2DAE28962}"/>
              </a:ext>
            </a:extLst>
          </p:cNvPr>
          <p:cNvSpPr txBox="1"/>
          <p:nvPr/>
        </p:nvSpPr>
        <p:spPr>
          <a:xfrm>
            <a:off x="394658" y="1318038"/>
            <a:ext cx="11402684" cy="143885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Eight targets are</a:t>
            </a:r>
            <a:r>
              <a:rPr kumimoji="0" lang="en-US" sz="20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hung from the ceiling in strings of 3, 2 and 3 respectively. A musketeer wants to shoot down all 8 targets one by one, in a </a:t>
            </a:r>
            <a:r>
              <a:rPr kumimoji="0" lang="en-US" sz="2000" b="0" i="0" u="none" strike="noStrike" kern="1200" cap="none" spc="0" normalizeH="0" noProof="0" dirty="0" err="1">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sequenc</a:t>
            </a: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e. But they cannot shoot a target unless all the targets below it were already shot. Find the number of ways to shoot all 8 targets.</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pic>
        <p:nvPicPr>
          <p:cNvPr id="13" name="Picture 12">
            <a:extLst>
              <a:ext uri="{FF2B5EF4-FFF2-40B4-BE49-F238E27FC236}">
                <a16:creationId xmlns:a16="http://schemas.microsoft.com/office/drawing/2014/main" id="{1176D22F-20B6-6732-E07F-20E06CFAC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5638" y="3080569"/>
            <a:ext cx="2575193" cy="2818406"/>
          </a:xfrm>
          <a:prstGeom prst="rect">
            <a:avLst/>
          </a:prstGeom>
        </p:spPr>
      </p:pic>
    </p:spTree>
    <p:extLst>
      <p:ext uri="{BB962C8B-B14F-4D97-AF65-F5344CB8AC3E}">
        <p14:creationId xmlns:p14="http://schemas.microsoft.com/office/powerpoint/2010/main" val="4051302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953D12-1450-F032-2035-3053C7FA4D26}"/>
              </a:ext>
            </a:extLst>
          </p:cNvPr>
          <p:cNvSpPr>
            <a:spLocks noGrp="1"/>
          </p:cNvSpPr>
          <p:nvPr>
            <p:ph type="sldNum" sz="quarter" idx="12"/>
          </p:nvPr>
        </p:nvSpPr>
        <p:spPr/>
        <p:txBody>
          <a:bodyPr/>
          <a:lstStyle/>
          <a:p>
            <a:fld id="{DF9CE5CA-BB0C-471D-B5FD-5BB2E0B61B3B}" type="slidenum">
              <a:rPr lang="en-GB" smtClean="0"/>
              <a:pPr/>
              <a:t>13</a:t>
            </a:fld>
            <a:endParaRPr lang="en-GB" dirty="0"/>
          </a:p>
        </p:txBody>
      </p:sp>
      <p:sp>
        <p:nvSpPr>
          <p:cNvPr id="3" name="TextBox 2">
            <a:extLst>
              <a:ext uri="{FF2B5EF4-FFF2-40B4-BE49-F238E27FC236}">
                <a16:creationId xmlns:a16="http://schemas.microsoft.com/office/drawing/2014/main" id="{F1887566-BD1D-CDD5-D164-84BED0A283C7}"/>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Q4: Target Practice</a:t>
            </a:r>
          </a:p>
        </p:txBody>
      </p:sp>
      <p:sp>
        <p:nvSpPr>
          <p:cNvPr id="4" name="TextBox 3">
            <a:extLst>
              <a:ext uri="{FF2B5EF4-FFF2-40B4-BE49-F238E27FC236}">
                <a16:creationId xmlns:a16="http://schemas.microsoft.com/office/drawing/2014/main" id="{40A64B85-7445-29CC-425C-1EF2DAE28962}"/>
              </a:ext>
            </a:extLst>
          </p:cNvPr>
          <p:cNvSpPr txBox="1"/>
          <p:nvPr/>
        </p:nvSpPr>
        <p:spPr>
          <a:xfrm>
            <a:off x="394658" y="1318038"/>
            <a:ext cx="8160245" cy="4670509"/>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sng" strike="noStrike" kern="1200" cap="none" spc="0" normalizeH="0" baseline="0" noProof="0" dirty="0">
                <a:ln>
                  <a:noFill/>
                </a:ln>
                <a:solidFill>
                  <a:schemeClr val="accent5">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Solution</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Label the strings as A, B and C.</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Imagine</a:t>
            </a:r>
            <a:r>
              <a:rPr kumimoji="0" lang="en-GB" sz="20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the musketeer shouting the corresponding string number as she shoots the target down. (e.g. AABCBACC)</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GB" sz="20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GB" sz="2000" baseline="0" dirty="0">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Main</a:t>
            </a:r>
            <a:r>
              <a:rPr lang="en-GB" sz="2000" dirty="0">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 Observation:</a:t>
            </a:r>
            <a:r>
              <a:rPr lang="en-GB"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We can recover the sequence of targets shot from her sequence of letters!</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Therefore, number of ways to shoot is equal to number of permutations of AAABBCCC. So, the answer is </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pic>
        <p:nvPicPr>
          <p:cNvPr id="13" name="Picture 12">
            <a:extLst>
              <a:ext uri="{FF2B5EF4-FFF2-40B4-BE49-F238E27FC236}">
                <a16:creationId xmlns:a16="http://schemas.microsoft.com/office/drawing/2014/main" id="{1176D22F-20B6-6732-E07F-20E06CFAC25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13819" y="2323187"/>
            <a:ext cx="2575193" cy="2818406"/>
          </a:xfrm>
          <a:prstGeom prst="rect">
            <a:avLst/>
          </a:prstGeom>
        </p:spPr>
      </p:pic>
      <p:pic>
        <p:nvPicPr>
          <p:cNvPr id="6" name="Picture 5" descr="\documentclass{article}&#10;\usepackage{amsmath}&#10;\pagestyle{empty}&#10;\begin{document}&#10;&#10;\[ A \]&#10;&#10;\end{document}" title="IguanaTex Bitmap Display">
            <a:extLst>
              <a:ext uri="{FF2B5EF4-FFF2-40B4-BE49-F238E27FC236}">
                <a16:creationId xmlns:a16="http://schemas.microsoft.com/office/drawing/2014/main" id="{3F5B7A89-6A70-16AB-E678-AF20ED131635}"/>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9511748" y="2093978"/>
            <a:ext cx="175238" cy="181333"/>
          </a:xfrm>
          <a:prstGeom prst="rect">
            <a:avLst/>
          </a:prstGeom>
        </p:spPr>
      </p:pic>
      <p:pic>
        <p:nvPicPr>
          <p:cNvPr id="10" name="Picture 9" descr="\documentclass{article}&#10;\usepackage{amsmath}&#10;\pagestyle{empty}&#10;\begin{document}&#10;&#10;\[ B \]&#10;&#10;\end{document}" title="IguanaTex Bitmap Display">
            <a:extLst>
              <a:ext uri="{FF2B5EF4-FFF2-40B4-BE49-F238E27FC236}">
                <a16:creationId xmlns:a16="http://schemas.microsoft.com/office/drawing/2014/main" id="{6BDC7391-CDAE-290D-165A-02C3BDC95D11}"/>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0313796" y="2093978"/>
            <a:ext cx="182857" cy="172190"/>
          </a:xfrm>
          <a:prstGeom prst="rect">
            <a:avLst/>
          </a:prstGeom>
        </p:spPr>
      </p:pic>
      <p:pic>
        <p:nvPicPr>
          <p:cNvPr id="12" name="Picture 11" descr="\documentclass{article}&#10;\usepackage{amsmath}&#10;\pagestyle{empty}&#10;\begin{document}&#10;&#10;\[ C \]&#10;&#10;\end{document}" title="IguanaTex Bitmap Display">
            <a:extLst>
              <a:ext uri="{FF2B5EF4-FFF2-40B4-BE49-F238E27FC236}">
                <a16:creationId xmlns:a16="http://schemas.microsoft.com/office/drawing/2014/main" id="{4458B49D-ED57-AD36-2E62-5802646FE48F}"/>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11055569" y="2093977"/>
            <a:ext cx="181333" cy="184381"/>
          </a:xfrm>
          <a:prstGeom prst="rect">
            <a:avLst/>
          </a:prstGeom>
        </p:spPr>
      </p:pic>
      <p:pic>
        <p:nvPicPr>
          <p:cNvPr id="15" name="Picture 14" descr="\documentclass{article}&#10;\usepackage{amsmath}&#10;\pagestyle{empty}&#10;\begin{document}&#10;&#10;\[ \frac{8!}{3! \times 2! \times 3!}. \]&#10;&#10;\end{document}" title="IguanaTex Bitmap Display">
            <a:extLst>
              <a:ext uri="{FF2B5EF4-FFF2-40B4-BE49-F238E27FC236}">
                <a16:creationId xmlns:a16="http://schemas.microsoft.com/office/drawing/2014/main" id="{95330C28-BAC8-0A98-2E28-A3CD91286E36}"/>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4313382" y="5475210"/>
            <a:ext cx="1287619" cy="531809"/>
          </a:xfrm>
          <a:prstGeom prst="rect">
            <a:avLst/>
          </a:prstGeom>
        </p:spPr>
      </p:pic>
    </p:spTree>
    <p:extLst>
      <p:ext uri="{BB962C8B-B14F-4D97-AF65-F5344CB8AC3E}">
        <p14:creationId xmlns:p14="http://schemas.microsoft.com/office/powerpoint/2010/main" val="1716869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500"/>
                                        <p:tgtEl>
                                          <p:spTgt spid="4">
                                            <p:txEl>
                                              <p:pRg st="1" end="1"/>
                                            </p:txEl>
                                          </p:spTgt>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xEl>
                                              <p:pRg st="2" end="2"/>
                                            </p:txEl>
                                          </p:spTgt>
                                        </p:tgtEl>
                                        <p:attrNameLst>
                                          <p:attrName>style.visibility</p:attrName>
                                        </p:attrNameLst>
                                      </p:cBhvr>
                                      <p:to>
                                        <p:strVal val="visible"/>
                                      </p:to>
                                    </p:set>
                                    <p:animEffect transition="in" filter="fade">
                                      <p:cBhvr>
                                        <p:cTn id="30" dur="500"/>
                                        <p:tgtEl>
                                          <p:spTgt spid="4">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953D12-1450-F032-2035-3053C7FA4D26}"/>
              </a:ext>
            </a:extLst>
          </p:cNvPr>
          <p:cNvSpPr>
            <a:spLocks noGrp="1"/>
          </p:cNvSpPr>
          <p:nvPr>
            <p:ph type="sldNum" sz="quarter" idx="12"/>
          </p:nvPr>
        </p:nvSpPr>
        <p:spPr/>
        <p:txBody>
          <a:bodyPr/>
          <a:lstStyle/>
          <a:p>
            <a:fld id="{DF9CE5CA-BB0C-471D-B5FD-5BB2E0B61B3B}" type="slidenum">
              <a:rPr lang="en-GB" smtClean="0"/>
              <a:pPr/>
              <a:t>14</a:t>
            </a:fld>
            <a:endParaRPr lang="en-GB" dirty="0"/>
          </a:p>
        </p:txBody>
      </p:sp>
      <p:sp>
        <p:nvSpPr>
          <p:cNvPr id="3" name="TextBox 2">
            <a:extLst>
              <a:ext uri="{FF2B5EF4-FFF2-40B4-BE49-F238E27FC236}">
                <a16:creationId xmlns:a16="http://schemas.microsoft.com/office/drawing/2014/main" id="{F1887566-BD1D-CDD5-D164-84BED0A283C7}"/>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Q5: Counting Integer Solutions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0A64B85-7445-29CC-425C-1EF2DAE28962}"/>
                  </a:ext>
                </a:extLst>
              </p:cNvPr>
              <p:cNvSpPr txBox="1"/>
              <p:nvPr/>
            </p:nvSpPr>
            <p:spPr>
              <a:xfrm>
                <a:off x="394658" y="3429000"/>
                <a:ext cx="11402684" cy="51552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Find the number of non-negative integer solutions to the equation </a:t>
                </a: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𝑥</m:t>
                    </m:r>
                    <m:r>
                      <a:rPr kumimoji="0" lang="en-US" sz="2000" b="0" i="1" u="none" strike="noStrike" kern="1200" cap="none" spc="0" normalizeH="0" baseline="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m:t>
                    </m:r>
                    <m:r>
                      <a:rPr kumimoji="0" lang="en-US" sz="2000" b="0" i="1" u="none" strike="noStrike" kern="1200" cap="none" spc="0" normalizeH="0" baseline="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𝑦</m:t>
                    </m:r>
                    <m:r>
                      <a:rPr kumimoji="0" lang="en-US" sz="2000" b="0" i="1" u="none" strike="noStrike" kern="1200" cap="none" spc="0" normalizeH="0" baseline="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m:t>
                    </m:r>
                    <m:r>
                      <a:rPr kumimoji="0" lang="en-US" sz="2000" b="0" i="1" u="none" strike="noStrike" kern="1200" cap="none" spc="0" normalizeH="0" baseline="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𝑧</m:t>
                    </m:r>
                    <m:r>
                      <a:rPr kumimoji="0" lang="en-US" sz="2000" b="0" i="1" u="none" strike="noStrike" kern="1200" cap="none" spc="0" normalizeH="0" baseline="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=10</m:t>
                    </m:r>
                  </m:oMath>
                </a14:m>
                <a:r>
                  <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t>
                </a:r>
              </a:p>
            </p:txBody>
          </p:sp>
        </mc:Choice>
        <mc:Fallback xmlns="">
          <p:sp>
            <p:nvSpPr>
              <p:cNvPr id="4" name="TextBox 3">
                <a:extLst>
                  <a:ext uri="{FF2B5EF4-FFF2-40B4-BE49-F238E27FC236}">
                    <a16:creationId xmlns:a16="http://schemas.microsoft.com/office/drawing/2014/main" id="{40A64B85-7445-29CC-425C-1EF2DAE28962}"/>
                  </a:ext>
                </a:extLst>
              </p:cNvPr>
              <p:cNvSpPr txBox="1">
                <a:spLocks noRot="1" noChangeAspect="1" noMove="1" noResize="1" noEditPoints="1" noAdjustHandles="1" noChangeArrowheads="1" noChangeShapeType="1" noTextEdit="1"/>
              </p:cNvSpPr>
              <p:nvPr/>
            </p:nvSpPr>
            <p:spPr>
              <a:xfrm>
                <a:off x="394658" y="3429000"/>
                <a:ext cx="11402684" cy="515526"/>
              </a:xfrm>
              <a:prstGeom prst="rect">
                <a:avLst/>
              </a:prstGeom>
              <a:blipFill>
                <a:blip r:embed="rId2"/>
                <a:stretch>
                  <a:fillRect l="-588" b="-19048"/>
                </a:stretch>
              </a:blipFill>
            </p:spPr>
            <p:txBody>
              <a:bodyPr/>
              <a:lstStyle/>
              <a:p>
                <a:r>
                  <a:rPr lang="en-GB">
                    <a:noFill/>
                  </a:rPr>
                  <a:t> </a:t>
                </a:r>
              </a:p>
            </p:txBody>
          </p:sp>
        </mc:Fallback>
      </mc:AlternateContent>
    </p:spTree>
    <p:extLst>
      <p:ext uri="{BB962C8B-B14F-4D97-AF65-F5344CB8AC3E}">
        <p14:creationId xmlns:p14="http://schemas.microsoft.com/office/powerpoint/2010/main" val="123150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953D12-1450-F032-2035-3053C7FA4D26}"/>
              </a:ext>
            </a:extLst>
          </p:cNvPr>
          <p:cNvSpPr>
            <a:spLocks noGrp="1"/>
          </p:cNvSpPr>
          <p:nvPr>
            <p:ph type="sldNum" sz="quarter" idx="12"/>
          </p:nvPr>
        </p:nvSpPr>
        <p:spPr/>
        <p:txBody>
          <a:bodyPr/>
          <a:lstStyle/>
          <a:p>
            <a:fld id="{DF9CE5CA-BB0C-471D-B5FD-5BB2E0B61B3B}" type="slidenum">
              <a:rPr lang="en-GB" smtClean="0"/>
              <a:pPr/>
              <a:t>15</a:t>
            </a:fld>
            <a:endParaRPr lang="en-GB" dirty="0"/>
          </a:p>
        </p:txBody>
      </p:sp>
      <p:sp>
        <p:nvSpPr>
          <p:cNvPr id="3" name="TextBox 2">
            <a:extLst>
              <a:ext uri="{FF2B5EF4-FFF2-40B4-BE49-F238E27FC236}">
                <a16:creationId xmlns:a16="http://schemas.microsoft.com/office/drawing/2014/main" id="{F1887566-BD1D-CDD5-D164-84BED0A283C7}"/>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Q5: Counting Integer Solutions</a:t>
            </a:r>
          </a:p>
        </p:txBody>
      </p:sp>
      <p:sp>
        <p:nvSpPr>
          <p:cNvPr id="4" name="TextBox 3">
            <a:extLst>
              <a:ext uri="{FF2B5EF4-FFF2-40B4-BE49-F238E27FC236}">
                <a16:creationId xmlns:a16="http://schemas.microsoft.com/office/drawing/2014/main" id="{40A64B85-7445-29CC-425C-1EF2DAE28962}"/>
              </a:ext>
            </a:extLst>
          </p:cNvPr>
          <p:cNvSpPr txBox="1"/>
          <p:nvPr/>
        </p:nvSpPr>
        <p:spPr>
          <a:xfrm>
            <a:off x="394658" y="1267690"/>
            <a:ext cx="7991960" cy="1438855"/>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sng" strike="noStrike" kern="1200" cap="none" spc="0" normalizeH="0" baseline="0" noProof="0" dirty="0">
                <a:ln>
                  <a:noFill/>
                </a:ln>
                <a:solidFill>
                  <a:schemeClr val="accent5">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Solution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GB" sz="20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There is a bijection between solutions and the permutations of 10 stars &amp; 2 bars!!! For example,</a:t>
            </a:r>
          </a:p>
        </p:txBody>
      </p:sp>
      <p:cxnSp>
        <p:nvCxnSpPr>
          <p:cNvPr id="40" name="Straight Arrow Connector 39">
            <a:extLst>
              <a:ext uri="{FF2B5EF4-FFF2-40B4-BE49-F238E27FC236}">
                <a16:creationId xmlns:a16="http://schemas.microsoft.com/office/drawing/2014/main" id="{9072E5D0-7440-60F6-FE55-00860838A362}"/>
              </a:ext>
            </a:extLst>
          </p:cNvPr>
          <p:cNvCxnSpPr>
            <a:cxnSpLocks/>
          </p:cNvCxnSpPr>
          <p:nvPr/>
        </p:nvCxnSpPr>
        <p:spPr>
          <a:xfrm>
            <a:off x="1866652" y="3140693"/>
            <a:ext cx="461818" cy="0"/>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385946D-1FDD-1FEB-F060-B8B771B3DE49}"/>
              </a:ext>
            </a:extLst>
          </p:cNvPr>
          <p:cNvCxnSpPr>
            <a:cxnSpLocks/>
          </p:cNvCxnSpPr>
          <p:nvPr/>
        </p:nvCxnSpPr>
        <p:spPr>
          <a:xfrm>
            <a:off x="1866652" y="3849913"/>
            <a:ext cx="461818" cy="0"/>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3B6B9C2-91C7-0746-9E27-014656A1B022}"/>
              </a:ext>
            </a:extLst>
          </p:cNvPr>
          <p:cNvCxnSpPr>
            <a:cxnSpLocks/>
          </p:cNvCxnSpPr>
          <p:nvPr/>
        </p:nvCxnSpPr>
        <p:spPr>
          <a:xfrm>
            <a:off x="1866652" y="4593441"/>
            <a:ext cx="461818" cy="0"/>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Picture 43" descr="\documentclass{article}&#10;\usepackage{amsmath}&#10;\pagestyle{empty}&#10;\begin{document}&#10;&#10;\[ (3, 3, 4) \]&#10;&#10;\end{document}" title="IguanaTex Bitmap Display">
            <a:extLst>
              <a:ext uri="{FF2B5EF4-FFF2-40B4-BE49-F238E27FC236}">
                <a16:creationId xmlns:a16="http://schemas.microsoft.com/office/drawing/2014/main" id="{0D340CB9-FB96-9AB9-3A00-BDB274BC7512}"/>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989197" y="3013455"/>
            <a:ext cx="751238" cy="254476"/>
          </a:xfrm>
          <a:prstGeom prst="rect">
            <a:avLst/>
          </a:prstGeom>
        </p:spPr>
      </p:pic>
      <p:pic>
        <p:nvPicPr>
          <p:cNvPr id="46" name="Picture 45" descr="\documentclass{article}&#10;\usepackage{amsmath}&#10;\pagestyle{empty}&#10;\begin{document}&#10;&#10;\[ (0, 9, 1) \]&#10;&#10;\end{document}" title="IguanaTex Bitmap Display">
            <a:extLst>
              <a:ext uri="{FF2B5EF4-FFF2-40B4-BE49-F238E27FC236}">
                <a16:creationId xmlns:a16="http://schemas.microsoft.com/office/drawing/2014/main" id="{F78256D0-39B6-F8D2-588D-EFEBE49E84B8}"/>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989197" y="3722675"/>
            <a:ext cx="751238" cy="254476"/>
          </a:xfrm>
          <a:prstGeom prst="rect">
            <a:avLst/>
          </a:prstGeom>
        </p:spPr>
      </p:pic>
      <p:pic>
        <p:nvPicPr>
          <p:cNvPr id="48" name="Picture 47" descr="\documentclass{article}&#10;\usepackage{amsmath}&#10;\pagestyle{empty}&#10;\begin{document}&#10;&#10;\[ (10, 0, 0) \]&#10;&#10;\end{document}" title="IguanaTex Bitmap Display">
            <a:extLst>
              <a:ext uri="{FF2B5EF4-FFF2-40B4-BE49-F238E27FC236}">
                <a16:creationId xmlns:a16="http://schemas.microsoft.com/office/drawing/2014/main" id="{30C66C1B-39D7-3E77-3CB9-C1165D1F53A6}"/>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829611" y="4466203"/>
            <a:ext cx="877714" cy="254476"/>
          </a:xfrm>
          <a:prstGeom prst="rect">
            <a:avLst/>
          </a:prstGeom>
        </p:spPr>
      </p:pic>
      <p:grpSp>
        <p:nvGrpSpPr>
          <p:cNvPr id="43" name="Group 42">
            <a:extLst>
              <a:ext uri="{FF2B5EF4-FFF2-40B4-BE49-F238E27FC236}">
                <a16:creationId xmlns:a16="http://schemas.microsoft.com/office/drawing/2014/main" id="{64EF447B-F0E7-D9CA-7356-6CB7DD715217}"/>
              </a:ext>
            </a:extLst>
          </p:cNvPr>
          <p:cNvGrpSpPr/>
          <p:nvPr/>
        </p:nvGrpSpPr>
        <p:grpSpPr>
          <a:xfrm>
            <a:off x="2670213" y="2957331"/>
            <a:ext cx="4892462" cy="366725"/>
            <a:chOff x="2670213" y="2957331"/>
            <a:chExt cx="4892462" cy="366725"/>
          </a:xfrm>
        </p:grpSpPr>
        <p:grpSp>
          <p:nvGrpSpPr>
            <p:cNvPr id="16" name="Group 15">
              <a:extLst>
                <a:ext uri="{FF2B5EF4-FFF2-40B4-BE49-F238E27FC236}">
                  <a16:creationId xmlns:a16="http://schemas.microsoft.com/office/drawing/2014/main" id="{39FE484A-EA2C-481F-057D-F13EECFD6B9F}"/>
                </a:ext>
              </a:extLst>
            </p:cNvPr>
            <p:cNvGrpSpPr/>
            <p:nvPr/>
          </p:nvGrpSpPr>
          <p:grpSpPr>
            <a:xfrm>
              <a:off x="2670213" y="3039093"/>
              <a:ext cx="4892462" cy="203200"/>
              <a:chOff x="3158836" y="2912094"/>
              <a:chExt cx="4892462" cy="203200"/>
            </a:xfrm>
          </p:grpSpPr>
          <p:sp>
            <p:nvSpPr>
              <p:cNvPr id="5" name="Star: 5 Points 4">
                <a:extLst>
                  <a:ext uri="{FF2B5EF4-FFF2-40B4-BE49-F238E27FC236}">
                    <a16:creationId xmlns:a16="http://schemas.microsoft.com/office/drawing/2014/main" id="{F771EAAB-D5EC-B5F3-26D4-DF50DBFB74E3}"/>
                  </a:ext>
                </a:extLst>
              </p:cNvPr>
              <p:cNvSpPr/>
              <p:nvPr/>
            </p:nvSpPr>
            <p:spPr>
              <a:xfrm>
                <a:off x="3158836" y="2912094"/>
                <a:ext cx="203200" cy="203200"/>
              </a:xfrm>
              <a:prstGeom prst="star5">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tar: 5 Points 5">
                <a:extLst>
                  <a:ext uri="{FF2B5EF4-FFF2-40B4-BE49-F238E27FC236}">
                    <a16:creationId xmlns:a16="http://schemas.microsoft.com/office/drawing/2014/main" id="{725DBD5D-E8F9-898F-19C6-4E30DCC88AD0}"/>
                  </a:ext>
                </a:extLst>
              </p:cNvPr>
              <p:cNvSpPr/>
              <p:nvPr/>
            </p:nvSpPr>
            <p:spPr>
              <a:xfrm>
                <a:off x="3680690" y="2912094"/>
                <a:ext cx="203200" cy="203200"/>
              </a:xfrm>
              <a:prstGeom prst="star5">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tar: 5 Points 6">
                <a:extLst>
                  <a:ext uri="{FF2B5EF4-FFF2-40B4-BE49-F238E27FC236}">
                    <a16:creationId xmlns:a16="http://schemas.microsoft.com/office/drawing/2014/main" id="{B9A158DF-82B3-66BC-F590-A0255B094B2B}"/>
                  </a:ext>
                </a:extLst>
              </p:cNvPr>
              <p:cNvSpPr/>
              <p:nvPr/>
            </p:nvSpPr>
            <p:spPr>
              <a:xfrm>
                <a:off x="4202544" y="2912094"/>
                <a:ext cx="203200" cy="203200"/>
              </a:xfrm>
              <a:prstGeom prst="star5">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Star: 5 Points 8">
                <a:extLst>
                  <a:ext uri="{FF2B5EF4-FFF2-40B4-BE49-F238E27FC236}">
                    <a16:creationId xmlns:a16="http://schemas.microsoft.com/office/drawing/2014/main" id="{D92F1DC7-CA82-F688-5C99-F4723718FCE6}"/>
                  </a:ext>
                </a:extLst>
              </p:cNvPr>
              <p:cNvSpPr/>
              <p:nvPr/>
            </p:nvSpPr>
            <p:spPr>
              <a:xfrm>
                <a:off x="4720686" y="2912094"/>
                <a:ext cx="203200" cy="203200"/>
              </a:xfrm>
              <a:prstGeom prst="star5">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tar: 5 Points 9">
                <a:extLst>
                  <a:ext uri="{FF2B5EF4-FFF2-40B4-BE49-F238E27FC236}">
                    <a16:creationId xmlns:a16="http://schemas.microsoft.com/office/drawing/2014/main" id="{D4347D90-50F0-C698-4271-CA47BD53943F}"/>
                  </a:ext>
                </a:extLst>
              </p:cNvPr>
              <p:cNvSpPr/>
              <p:nvPr/>
            </p:nvSpPr>
            <p:spPr>
              <a:xfrm>
                <a:off x="5242540" y="2912094"/>
                <a:ext cx="203200" cy="203200"/>
              </a:xfrm>
              <a:prstGeom prst="star5">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tar: 5 Points 10">
                <a:extLst>
                  <a:ext uri="{FF2B5EF4-FFF2-40B4-BE49-F238E27FC236}">
                    <a16:creationId xmlns:a16="http://schemas.microsoft.com/office/drawing/2014/main" id="{0CF9F76A-1FE8-829A-E2B4-9A32AC803CFF}"/>
                  </a:ext>
                </a:extLst>
              </p:cNvPr>
              <p:cNvSpPr/>
              <p:nvPr/>
            </p:nvSpPr>
            <p:spPr>
              <a:xfrm>
                <a:off x="5764394" y="2912094"/>
                <a:ext cx="203200" cy="203200"/>
              </a:xfrm>
              <a:prstGeom prst="star5">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tar: 5 Points 11">
                <a:extLst>
                  <a:ext uri="{FF2B5EF4-FFF2-40B4-BE49-F238E27FC236}">
                    <a16:creationId xmlns:a16="http://schemas.microsoft.com/office/drawing/2014/main" id="{6626F78F-4965-56EA-C296-6B23B77C0A96}"/>
                  </a:ext>
                </a:extLst>
              </p:cNvPr>
              <p:cNvSpPr/>
              <p:nvPr/>
            </p:nvSpPr>
            <p:spPr>
              <a:xfrm>
                <a:off x="6286248" y="2912094"/>
                <a:ext cx="203200" cy="203200"/>
              </a:xfrm>
              <a:prstGeom prst="star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tar: 5 Points 12">
                <a:extLst>
                  <a:ext uri="{FF2B5EF4-FFF2-40B4-BE49-F238E27FC236}">
                    <a16:creationId xmlns:a16="http://schemas.microsoft.com/office/drawing/2014/main" id="{41478C29-3186-E797-8EBA-474427158D48}"/>
                  </a:ext>
                </a:extLst>
              </p:cNvPr>
              <p:cNvSpPr/>
              <p:nvPr/>
            </p:nvSpPr>
            <p:spPr>
              <a:xfrm>
                <a:off x="6804390" y="2912094"/>
                <a:ext cx="203200" cy="203200"/>
              </a:xfrm>
              <a:prstGeom prst="star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Star: 5 Points 13">
                <a:extLst>
                  <a:ext uri="{FF2B5EF4-FFF2-40B4-BE49-F238E27FC236}">
                    <a16:creationId xmlns:a16="http://schemas.microsoft.com/office/drawing/2014/main" id="{AC9E9CC2-4BEB-191F-A2CD-D76CB99827B0}"/>
                  </a:ext>
                </a:extLst>
              </p:cNvPr>
              <p:cNvSpPr/>
              <p:nvPr/>
            </p:nvSpPr>
            <p:spPr>
              <a:xfrm>
                <a:off x="7326244" y="2912094"/>
                <a:ext cx="203200" cy="203200"/>
              </a:xfrm>
              <a:prstGeom prst="star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tar: 5 Points 14">
                <a:extLst>
                  <a:ext uri="{FF2B5EF4-FFF2-40B4-BE49-F238E27FC236}">
                    <a16:creationId xmlns:a16="http://schemas.microsoft.com/office/drawing/2014/main" id="{AE202789-DAB5-9860-50AC-C1A06D43EAB5}"/>
                  </a:ext>
                </a:extLst>
              </p:cNvPr>
              <p:cNvSpPr/>
              <p:nvPr/>
            </p:nvSpPr>
            <p:spPr>
              <a:xfrm>
                <a:off x="7848098" y="2912094"/>
                <a:ext cx="203200" cy="203200"/>
              </a:xfrm>
              <a:prstGeom prst="star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50" name="Straight Connector 49">
              <a:extLst>
                <a:ext uri="{FF2B5EF4-FFF2-40B4-BE49-F238E27FC236}">
                  <a16:creationId xmlns:a16="http://schemas.microsoft.com/office/drawing/2014/main" id="{24F9EC2E-C182-59A1-8CD7-3CAECFCBA3DE}"/>
                </a:ext>
              </a:extLst>
            </p:cNvPr>
            <p:cNvCxnSpPr>
              <a:cxnSpLocks/>
            </p:cNvCxnSpPr>
            <p:nvPr/>
          </p:nvCxnSpPr>
          <p:spPr>
            <a:xfrm>
              <a:off x="4083377" y="2957331"/>
              <a:ext cx="0" cy="366725"/>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94F5907-841D-8B8D-21A2-848F0F5FD621}"/>
                </a:ext>
              </a:extLst>
            </p:cNvPr>
            <p:cNvCxnSpPr>
              <a:cxnSpLocks/>
            </p:cNvCxnSpPr>
            <p:nvPr/>
          </p:nvCxnSpPr>
          <p:spPr>
            <a:xfrm>
              <a:off x="5658177" y="2957331"/>
              <a:ext cx="0" cy="366725"/>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6221E396-5754-7756-A006-B8D584FA5FCA}"/>
              </a:ext>
            </a:extLst>
          </p:cNvPr>
          <p:cNvGrpSpPr/>
          <p:nvPr/>
        </p:nvGrpSpPr>
        <p:grpSpPr>
          <a:xfrm>
            <a:off x="2545522" y="3666551"/>
            <a:ext cx="5017153" cy="366725"/>
            <a:chOff x="2545522" y="3666551"/>
            <a:chExt cx="5017153" cy="366725"/>
          </a:xfrm>
        </p:grpSpPr>
        <p:grpSp>
          <p:nvGrpSpPr>
            <p:cNvPr id="17" name="Group 16">
              <a:extLst>
                <a:ext uri="{FF2B5EF4-FFF2-40B4-BE49-F238E27FC236}">
                  <a16:creationId xmlns:a16="http://schemas.microsoft.com/office/drawing/2014/main" id="{B2A2D7F5-5FBE-F0E2-4FCD-FB7DD9037D4A}"/>
                </a:ext>
              </a:extLst>
            </p:cNvPr>
            <p:cNvGrpSpPr/>
            <p:nvPr/>
          </p:nvGrpSpPr>
          <p:grpSpPr>
            <a:xfrm>
              <a:off x="2670213" y="3748313"/>
              <a:ext cx="4892462" cy="203200"/>
              <a:chOff x="3158836" y="2912094"/>
              <a:chExt cx="4892462" cy="203200"/>
            </a:xfrm>
          </p:grpSpPr>
          <p:sp>
            <p:nvSpPr>
              <p:cNvPr id="18" name="Star: 5 Points 17">
                <a:extLst>
                  <a:ext uri="{FF2B5EF4-FFF2-40B4-BE49-F238E27FC236}">
                    <a16:creationId xmlns:a16="http://schemas.microsoft.com/office/drawing/2014/main" id="{B3B1754F-8571-5D9B-637F-C9BDF9DBAC81}"/>
                  </a:ext>
                </a:extLst>
              </p:cNvPr>
              <p:cNvSpPr/>
              <p:nvPr/>
            </p:nvSpPr>
            <p:spPr>
              <a:xfrm>
                <a:off x="3158836" y="2912094"/>
                <a:ext cx="203200" cy="203200"/>
              </a:xfrm>
              <a:prstGeom prst="star5">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Star: 5 Points 18">
                <a:extLst>
                  <a:ext uri="{FF2B5EF4-FFF2-40B4-BE49-F238E27FC236}">
                    <a16:creationId xmlns:a16="http://schemas.microsoft.com/office/drawing/2014/main" id="{B0345C04-E916-3BF7-7F53-D735BEADED32}"/>
                  </a:ext>
                </a:extLst>
              </p:cNvPr>
              <p:cNvSpPr/>
              <p:nvPr/>
            </p:nvSpPr>
            <p:spPr>
              <a:xfrm>
                <a:off x="3680690" y="2912094"/>
                <a:ext cx="203200" cy="203200"/>
              </a:xfrm>
              <a:prstGeom prst="star5">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tar: 5 Points 19">
                <a:extLst>
                  <a:ext uri="{FF2B5EF4-FFF2-40B4-BE49-F238E27FC236}">
                    <a16:creationId xmlns:a16="http://schemas.microsoft.com/office/drawing/2014/main" id="{3B0B6B9C-2DEB-71E9-C4E1-AFB9EB4E6C90}"/>
                  </a:ext>
                </a:extLst>
              </p:cNvPr>
              <p:cNvSpPr/>
              <p:nvPr/>
            </p:nvSpPr>
            <p:spPr>
              <a:xfrm>
                <a:off x="4202544" y="2912094"/>
                <a:ext cx="203200" cy="203200"/>
              </a:xfrm>
              <a:prstGeom prst="star5">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Star: 5 Points 20">
                <a:extLst>
                  <a:ext uri="{FF2B5EF4-FFF2-40B4-BE49-F238E27FC236}">
                    <a16:creationId xmlns:a16="http://schemas.microsoft.com/office/drawing/2014/main" id="{85CACDE1-2B2B-2C16-5E7B-525025D6EE45}"/>
                  </a:ext>
                </a:extLst>
              </p:cNvPr>
              <p:cNvSpPr/>
              <p:nvPr/>
            </p:nvSpPr>
            <p:spPr>
              <a:xfrm>
                <a:off x="4720686" y="2912094"/>
                <a:ext cx="203200" cy="203200"/>
              </a:xfrm>
              <a:prstGeom prst="star5">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Star: 5 Points 21">
                <a:extLst>
                  <a:ext uri="{FF2B5EF4-FFF2-40B4-BE49-F238E27FC236}">
                    <a16:creationId xmlns:a16="http://schemas.microsoft.com/office/drawing/2014/main" id="{95A3005C-FEBD-3D37-AEC0-48CBCE7B0214}"/>
                  </a:ext>
                </a:extLst>
              </p:cNvPr>
              <p:cNvSpPr/>
              <p:nvPr/>
            </p:nvSpPr>
            <p:spPr>
              <a:xfrm>
                <a:off x="5242540" y="2912094"/>
                <a:ext cx="203200" cy="203200"/>
              </a:xfrm>
              <a:prstGeom prst="star5">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Star: 5 Points 22">
                <a:extLst>
                  <a:ext uri="{FF2B5EF4-FFF2-40B4-BE49-F238E27FC236}">
                    <a16:creationId xmlns:a16="http://schemas.microsoft.com/office/drawing/2014/main" id="{122DB99F-0C9D-CAC4-8948-FFFF2E20D721}"/>
                  </a:ext>
                </a:extLst>
              </p:cNvPr>
              <p:cNvSpPr/>
              <p:nvPr/>
            </p:nvSpPr>
            <p:spPr>
              <a:xfrm>
                <a:off x="5764394" y="2912094"/>
                <a:ext cx="203200" cy="203200"/>
              </a:xfrm>
              <a:prstGeom prst="star5">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Star: 5 Points 23">
                <a:extLst>
                  <a:ext uri="{FF2B5EF4-FFF2-40B4-BE49-F238E27FC236}">
                    <a16:creationId xmlns:a16="http://schemas.microsoft.com/office/drawing/2014/main" id="{FB8EEAA6-8CA4-C5F4-F3A3-4DDAF42A730A}"/>
                  </a:ext>
                </a:extLst>
              </p:cNvPr>
              <p:cNvSpPr/>
              <p:nvPr/>
            </p:nvSpPr>
            <p:spPr>
              <a:xfrm>
                <a:off x="6286248" y="2912094"/>
                <a:ext cx="203200" cy="203200"/>
              </a:xfrm>
              <a:prstGeom prst="star5">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Star: 5 Points 24">
                <a:extLst>
                  <a:ext uri="{FF2B5EF4-FFF2-40B4-BE49-F238E27FC236}">
                    <a16:creationId xmlns:a16="http://schemas.microsoft.com/office/drawing/2014/main" id="{EEADBC18-EE2E-AB51-1258-2DD87536D365}"/>
                  </a:ext>
                </a:extLst>
              </p:cNvPr>
              <p:cNvSpPr/>
              <p:nvPr/>
            </p:nvSpPr>
            <p:spPr>
              <a:xfrm>
                <a:off x="6804390" y="2912094"/>
                <a:ext cx="203200" cy="203200"/>
              </a:xfrm>
              <a:prstGeom prst="star5">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Star: 5 Points 25">
                <a:extLst>
                  <a:ext uri="{FF2B5EF4-FFF2-40B4-BE49-F238E27FC236}">
                    <a16:creationId xmlns:a16="http://schemas.microsoft.com/office/drawing/2014/main" id="{BE2AEE7A-6F6F-8A65-2D0C-42D9F0866E70}"/>
                  </a:ext>
                </a:extLst>
              </p:cNvPr>
              <p:cNvSpPr/>
              <p:nvPr/>
            </p:nvSpPr>
            <p:spPr>
              <a:xfrm>
                <a:off x="7326244" y="2912094"/>
                <a:ext cx="203200" cy="203200"/>
              </a:xfrm>
              <a:prstGeom prst="star5">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Star: 5 Points 26">
                <a:extLst>
                  <a:ext uri="{FF2B5EF4-FFF2-40B4-BE49-F238E27FC236}">
                    <a16:creationId xmlns:a16="http://schemas.microsoft.com/office/drawing/2014/main" id="{118C4F74-61BF-EF1B-0FEA-83B5FE84A4BF}"/>
                  </a:ext>
                </a:extLst>
              </p:cNvPr>
              <p:cNvSpPr/>
              <p:nvPr/>
            </p:nvSpPr>
            <p:spPr>
              <a:xfrm>
                <a:off x="7848098" y="2912094"/>
                <a:ext cx="203200" cy="203200"/>
              </a:xfrm>
              <a:prstGeom prst="star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53" name="Straight Connector 52">
              <a:extLst>
                <a:ext uri="{FF2B5EF4-FFF2-40B4-BE49-F238E27FC236}">
                  <a16:creationId xmlns:a16="http://schemas.microsoft.com/office/drawing/2014/main" id="{607F97A3-1853-1412-CD8C-A7F68D18931E}"/>
                </a:ext>
              </a:extLst>
            </p:cNvPr>
            <p:cNvCxnSpPr>
              <a:cxnSpLocks/>
            </p:cNvCxnSpPr>
            <p:nvPr/>
          </p:nvCxnSpPr>
          <p:spPr>
            <a:xfrm>
              <a:off x="2545522" y="3666551"/>
              <a:ext cx="0" cy="366725"/>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388F425-91C7-2B33-2EA7-F7168BC9BC9C}"/>
                </a:ext>
              </a:extLst>
            </p:cNvPr>
            <p:cNvCxnSpPr>
              <a:cxnSpLocks/>
            </p:cNvCxnSpPr>
            <p:nvPr/>
          </p:nvCxnSpPr>
          <p:spPr>
            <a:xfrm>
              <a:off x="7223740" y="3666551"/>
              <a:ext cx="0" cy="366725"/>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82D85DE8-4A3B-1EB1-46B2-E27A27F9E451}"/>
              </a:ext>
            </a:extLst>
          </p:cNvPr>
          <p:cNvGrpSpPr/>
          <p:nvPr/>
        </p:nvGrpSpPr>
        <p:grpSpPr>
          <a:xfrm>
            <a:off x="2670213" y="4410079"/>
            <a:ext cx="5200073" cy="366725"/>
            <a:chOff x="2670213" y="4410079"/>
            <a:chExt cx="5200073" cy="366725"/>
          </a:xfrm>
        </p:grpSpPr>
        <p:grpSp>
          <p:nvGrpSpPr>
            <p:cNvPr id="28" name="Group 27">
              <a:extLst>
                <a:ext uri="{FF2B5EF4-FFF2-40B4-BE49-F238E27FC236}">
                  <a16:creationId xmlns:a16="http://schemas.microsoft.com/office/drawing/2014/main" id="{4E307BAD-30E6-573C-D4E4-F692191421D2}"/>
                </a:ext>
              </a:extLst>
            </p:cNvPr>
            <p:cNvGrpSpPr/>
            <p:nvPr/>
          </p:nvGrpSpPr>
          <p:grpSpPr>
            <a:xfrm>
              <a:off x="2670213" y="4491841"/>
              <a:ext cx="4892462" cy="203200"/>
              <a:chOff x="3158836" y="2912094"/>
              <a:chExt cx="4892462" cy="203200"/>
            </a:xfrm>
          </p:grpSpPr>
          <p:sp>
            <p:nvSpPr>
              <p:cNvPr id="29" name="Star: 5 Points 28">
                <a:extLst>
                  <a:ext uri="{FF2B5EF4-FFF2-40B4-BE49-F238E27FC236}">
                    <a16:creationId xmlns:a16="http://schemas.microsoft.com/office/drawing/2014/main" id="{F1D8F93D-FC31-A661-B3FE-0F13277F5267}"/>
                  </a:ext>
                </a:extLst>
              </p:cNvPr>
              <p:cNvSpPr/>
              <p:nvPr/>
            </p:nvSpPr>
            <p:spPr>
              <a:xfrm>
                <a:off x="3158836" y="2912094"/>
                <a:ext cx="203200" cy="203200"/>
              </a:xfrm>
              <a:prstGeom prst="star5">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Star: 5 Points 29">
                <a:extLst>
                  <a:ext uri="{FF2B5EF4-FFF2-40B4-BE49-F238E27FC236}">
                    <a16:creationId xmlns:a16="http://schemas.microsoft.com/office/drawing/2014/main" id="{D0FFC71E-768D-8A10-58A2-2E99338F6767}"/>
                  </a:ext>
                </a:extLst>
              </p:cNvPr>
              <p:cNvSpPr/>
              <p:nvPr/>
            </p:nvSpPr>
            <p:spPr>
              <a:xfrm>
                <a:off x="3680690" y="2912094"/>
                <a:ext cx="203200" cy="203200"/>
              </a:xfrm>
              <a:prstGeom prst="star5">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tar: 5 Points 30">
                <a:extLst>
                  <a:ext uri="{FF2B5EF4-FFF2-40B4-BE49-F238E27FC236}">
                    <a16:creationId xmlns:a16="http://schemas.microsoft.com/office/drawing/2014/main" id="{CE234C88-1689-CF34-8BEF-FD5246066472}"/>
                  </a:ext>
                </a:extLst>
              </p:cNvPr>
              <p:cNvSpPr/>
              <p:nvPr/>
            </p:nvSpPr>
            <p:spPr>
              <a:xfrm>
                <a:off x="4202544" y="2912094"/>
                <a:ext cx="203200" cy="203200"/>
              </a:xfrm>
              <a:prstGeom prst="star5">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Star: 5 Points 31">
                <a:extLst>
                  <a:ext uri="{FF2B5EF4-FFF2-40B4-BE49-F238E27FC236}">
                    <a16:creationId xmlns:a16="http://schemas.microsoft.com/office/drawing/2014/main" id="{145DE153-ADC8-C058-8A3B-52E035A52287}"/>
                  </a:ext>
                </a:extLst>
              </p:cNvPr>
              <p:cNvSpPr/>
              <p:nvPr/>
            </p:nvSpPr>
            <p:spPr>
              <a:xfrm>
                <a:off x="4720686" y="2912094"/>
                <a:ext cx="203200" cy="203200"/>
              </a:xfrm>
              <a:prstGeom prst="star5">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tar: 5 Points 32">
                <a:extLst>
                  <a:ext uri="{FF2B5EF4-FFF2-40B4-BE49-F238E27FC236}">
                    <a16:creationId xmlns:a16="http://schemas.microsoft.com/office/drawing/2014/main" id="{E3C38A17-53E0-9A87-A97A-C54184D29D82}"/>
                  </a:ext>
                </a:extLst>
              </p:cNvPr>
              <p:cNvSpPr/>
              <p:nvPr/>
            </p:nvSpPr>
            <p:spPr>
              <a:xfrm>
                <a:off x="5242540" y="2912094"/>
                <a:ext cx="203200" cy="203200"/>
              </a:xfrm>
              <a:prstGeom prst="star5">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Star: 5 Points 33">
                <a:extLst>
                  <a:ext uri="{FF2B5EF4-FFF2-40B4-BE49-F238E27FC236}">
                    <a16:creationId xmlns:a16="http://schemas.microsoft.com/office/drawing/2014/main" id="{7B90F527-8A50-EA6F-329A-F33FDC7DE240}"/>
                  </a:ext>
                </a:extLst>
              </p:cNvPr>
              <p:cNvSpPr/>
              <p:nvPr/>
            </p:nvSpPr>
            <p:spPr>
              <a:xfrm>
                <a:off x="5764394" y="2912094"/>
                <a:ext cx="203200" cy="203200"/>
              </a:xfrm>
              <a:prstGeom prst="star5">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Star: 5 Points 34">
                <a:extLst>
                  <a:ext uri="{FF2B5EF4-FFF2-40B4-BE49-F238E27FC236}">
                    <a16:creationId xmlns:a16="http://schemas.microsoft.com/office/drawing/2014/main" id="{6ED0F5E1-0B3B-0FE8-AFE6-B368A9D6F8C0}"/>
                  </a:ext>
                </a:extLst>
              </p:cNvPr>
              <p:cNvSpPr/>
              <p:nvPr/>
            </p:nvSpPr>
            <p:spPr>
              <a:xfrm>
                <a:off x="6286248" y="2912094"/>
                <a:ext cx="203200" cy="203200"/>
              </a:xfrm>
              <a:prstGeom prst="star5">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Star: 5 Points 35">
                <a:extLst>
                  <a:ext uri="{FF2B5EF4-FFF2-40B4-BE49-F238E27FC236}">
                    <a16:creationId xmlns:a16="http://schemas.microsoft.com/office/drawing/2014/main" id="{85816F02-F36A-A64A-30B5-2AFCF5101F20}"/>
                  </a:ext>
                </a:extLst>
              </p:cNvPr>
              <p:cNvSpPr/>
              <p:nvPr/>
            </p:nvSpPr>
            <p:spPr>
              <a:xfrm>
                <a:off x="6804390" y="2912094"/>
                <a:ext cx="203200" cy="203200"/>
              </a:xfrm>
              <a:prstGeom prst="star5">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Star: 5 Points 36">
                <a:extLst>
                  <a:ext uri="{FF2B5EF4-FFF2-40B4-BE49-F238E27FC236}">
                    <a16:creationId xmlns:a16="http://schemas.microsoft.com/office/drawing/2014/main" id="{D50ECB08-637D-0331-4D29-06136D1F3CF7}"/>
                  </a:ext>
                </a:extLst>
              </p:cNvPr>
              <p:cNvSpPr/>
              <p:nvPr/>
            </p:nvSpPr>
            <p:spPr>
              <a:xfrm>
                <a:off x="7326244" y="2912094"/>
                <a:ext cx="203200" cy="203200"/>
              </a:xfrm>
              <a:prstGeom prst="star5">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Star: 5 Points 37">
                <a:extLst>
                  <a:ext uri="{FF2B5EF4-FFF2-40B4-BE49-F238E27FC236}">
                    <a16:creationId xmlns:a16="http://schemas.microsoft.com/office/drawing/2014/main" id="{9F45E482-C5BA-2DA6-EC68-5911D9F4B9EE}"/>
                  </a:ext>
                </a:extLst>
              </p:cNvPr>
              <p:cNvSpPr/>
              <p:nvPr/>
            </p:nvSpPr>
            <p:spPr>
              <a:xfrm>
                <a:off x="7848098" y="2912094"/>
                <a:ext cx="203200" cy="203200"/>
              </a:xfrm>
              <a:prstGeom prst="star5">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55" name="Straight Connector 54">
              <a:extLst>
                <a:ext uri="{FF2B5EF4-FFF2-40B4-BE49-F238E27FC236}">
                  <a16:creationId xmlns:a16="http://schemas.microsoft.com/office/drawing/2014/main" id="{0052F7B2-E7F5-DB9B-419E-65F201C7FC83}"/>
                </a:ext>
              </a:extLst>
            </p:cNvPr>
            <p:cNvCxnSpPr>
              <a:cxnSpLocks/>
            </p:cNvCxnSpPr>
            <p:nvPr/>
          </p:nvCxnSpPr>
          <p:spPr>
            <a:xfrm>
              <a:off x="7750213" y="4410079"/>
              <a:ext cx="0" cy="366725"/>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E9CFED1-2A90-2308-165A-6CFF26412201}"/>
                </a:ext>
              </a:extLst>
            </p:cNvPr>
            <p:cNvCxnSpPr>
              <a:cxnSpLocks/>
            </p:cNvCxnSpPr>
            <p:nvPr/>
          </p:nvCxnSpPr>
          <p:spPr>
            <a:xfrm>
              <a:off x="7870286" y="4410079"/>
              <a:ext cx="0" cy="366725"/>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F6F183D1-701D-71E1-59C1-207A960207EA}"/>
              </a:ext>
            </a:extLst>
          </p:cNvPr>
          <p:cNvGrpSpPr/>
          <p:nvPr/>
        </p:nvGrpSpPr>
        <p:grpSpPr>
          <a:xfrm>
            <a:off x="9022582" y="2603974"/>
            <a:ext cx="2736774" cy="205141"/>
            <a:chOff x="7275444" y="3456427"/>
            <a:chExt cx="4892462" cy="366725"/>
          </a:xfrm>
        </p:grpSpPr>
        <p:grpSp>
          <p:nvGrpSpPr>
            <p:cNvPr id="57" name="Group 56">
              <a:extLst>
                <a:ext uri="{FF2B5EF4-FFF2-40B4-BE49-F238E27FC236}">
                  <a16:creationId xmlns:a16="http://schemas.microsoft.com/office/drawing/2014/main" id="{09EA0B0B-E3A9-21DF-890D-2416E8140180}"/>
                </a:ext>
              </a:extLst>
            </p:cNvPr>
            <p:cNvGrpSpPr/>
            <p:nvPr/>
          </p:nvGrpSpPr>
          <p:grpSpPr>
            <a:xfrm>
              <a:off x="7275444" y="3538189"/>
              <a:ext cx="4892462" cy="203200"/>
              <a:chOff x="3158836" y="2912094"/>
              <a:chExt cx="4892462" cy="203200"/>
            </a:xfrm>
          </p:grpSpPr>
          <p:sp>
            <p:nvSpPr>
              <p:cNvPr id="58" name="Star: 5 Points 57">
                <a:extLst>
                  <a:ext uri="{FF2B5EF4-FFF2-40B4-BE49-F238E27FC236}">
                    <a16:creationId xmlns:a16="http://schemas.microsoft.com/office/drawing/2014/main" id="{52C4CBA9-C342-5FDA-A451-7249318BACEC}"/>
                  </a:ext>
                </a:extLst>
              </p:cNvPr>
              <p:cNvSpPr/>
              <p:nvPr/>
            </p:nvSpPr>
            <p:spPr>
              <a:xfrm>
                <a:off x="3158836" y="2912094"/>
                <a:ext cx="203200" cy="203200"/>
              </a:xfrm>
              <a:prstGeom prst="star5">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Star: 5 Points 58">
                <a:extLst>
                  <a:ext uri="{FF2B5EF4-FFF2-40B4-BE49-F238E27FC236}">
                    <a16:creationId xmlns:a16="http://schemas.microsoft.com/office/drawing/2014/main" id="{5DF2A099-60CF-081F-A177-8C6F1D1899DA}"/>
                  </a:ext>
                </a:extLst>
              </p:cNvPr>
              <p:cNvSpPr/>
              <p:nvPr/>
            </p:nvSpPr>
            <p:spPr>
              <a:xfrm>
                <a:off x="3680690" y="2912094"/>
                <a:ext cx="203200" cy="203200"/>
              </a:xfrm>
              <a:prstGeom prst="star5">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Star: 5 Points 59">
                <a:extLst>
                  <a:ext uri="{FF2B5EF4-FFF2-40B4-BE49-F238E27FC236}">
                    <a16:creationId xmlns:a16="http://schemas.microsoft.com/office/drawing/2014/main" id="{CF563192-BB51-C2CA-4C17-777963B54EF0}"/>
                  </a:ext>
                </a:extLst>
              </p:cNvPr>
              <p:cNvSpPr/>
              <p:nvPr/>
            </p:nvSpPr>
            <p:spPr>
              <a:xfrm>
                <a:off x="4202544" y="2912094"/>
                <a:ext cx="203200" cy="203200"/>
              </a:xfrm>
              <a:prstGeom prst="star5">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Star: 5 Points 60">
                <a:extLst>
                  <a:ext uri="{FF2B5EF4-FFF2-40B4-BE49-F238E27FC236}">
                    <a16:creationId xmlns:a16="http://schemas.microsoft.com/office/drawing/2014/main" id="{9C51DF2E-F3F0-055A-7FB1-8CA4EEC7F9F8}"/>
                  </a:ext>
                </a:extLst>
              </p:cNvPr>
              <p:cNvSpPr/>
              <p:nvPr/>
            </p:nvSpPr>
            <p:spPr>
              <a:xfrm>
                <a:off x="4720686" y="2912094"/>
                <a:ext cx="203200" cy="203200"/>
              </a:xfrm>
              <a:prstGeom prst="star5">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Star: 5 Points 61">
                <a:extLst>
                  <a:ext uri="{FF2B5EF4-FFF2-40B4-BE49-F238E27FC236}">
                    <a16:creationId xmlns:a16="http://schemas.microsoft.com/office/drawing/2014/main" id="{9AF8B9D8-FD64-7538-9D44-4C437E5B3400}"/>
                  </a:ext>
                </a:extLst>
              </p:cNvPr>
              <p:cNvSpPr/>
              <p:nvPr/>
            </p:nvSpPr>
            <p:spPr>
              <a:xfrm>
                <a:off x="5242540" y="2912094"/>
                <a:ext cx="203200" cy="203200"/>
              </a:xfrm>
              <a:prstGeom prst="star5">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3" name="Star: 5 Points 62">
                <a:extLst>
                  <a:ext uri="{FF2B5EF4-FFF2-40B4-BE49-F238E27FC236}">
                    <a16:creationId xmlns:a16="http://schemas.microsoft.com/office/drawing/2014/main" id="{2F8DAEEE-958C-8B18-1DA1-1105E8C0D434}"/>
                  </a:ext>
                </a:extLst>
              </p:cNvPr>
              <p:cNvSpPr/>
              <p:nvPr/>
            </p:nvSpPr>
            <p:spPr>
              <a:xfrm>
                <a:off x="5764394" y="2912094"/>
                <a:ext cx="203200" cy="203200"/>
              </a:xfrm>
              <a:prstGeom prst="star5">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Star: 5 Points 63">
                <a:extLst>
                  <a:ext uri="{FF2B5EF4-FFF2-40B4-BE49-F238E27FC236}">
                    <a16:creationId xmlns:a16="http://schemas.microsoft.com/office/drawing/2014/main" id="{5A7ED492-3486-4D35-00FB-D76051FDE402}"/>
                  </a:ext>
                </a:extLst>
              </p:cNvPr>
              <p:cNvSpPr/>
              <p:nvPr/>
            </p:nvSpPr>
            <p:spPr>
              <a:xfrm>
                <a:off x="6286248" y="2912094"/>
                <a:ext cx="203200" cy="203200"/>
              </a:xfrm>
              <a:prstGeom prst="star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Star: 5 Points 64">
                <a:extLst>
                  <a:ext uri="{FF2B5EF4-FFF2-40B4-BE49-F238E27FC236}">
                    <a16:creationId xmlns:a16="http://schemas.microsoft.com/office/drawing/2014/main" id="{4F145945-FEA2-8527-0576-FEF4032459BF}"/>
                  </a:ext>
                </a:extLst>
              </p:cNvPr>
              <p:cNvSpPr/>
              <p:nvPr/>
            </p:nvSpPr>
            <p:spPr>
              <a:xfrm>
                <a:off x="6804390" y="2912094"/>
                <a:ext cx="203200" cy="203200"/>
              </a:xfrm>
              <a:prstGeom prst="star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6" name="Star: 5 Points 65">
                <a:extLst>
                  <a:ext uri="{FF2B5EF4-FFF2-40B4-BE49-F238E27FC236}">
                    <a16:creationId xmlns:a16="http://schemas.microsoft.com/office/drawing/2014/main" id="{549BF673-E086-94F0-A8FE-4088577A0970}"/>
                  </a:ext>
                </a:extLst>
              </p:cNvPr>
              <p:cNvSpPr/>
              <p:nvPr/>
            </p:nvSpPr>
            <p:spPr>
              <a:xfrm>
                <a:off x="7326244" y="2912094"/>
                <a:ext cx="203200" cy="203200"/>
              </a:xfrm>
              <a:prstGeom prst="star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Star: 5 Points 66">
                <a:extLst>
                  <a:ext uri="{FF2B5EF4-FFF2-40B4-BE49-F238E27FC236}">
                    <a16:creationId xmlns:a16="http://schemas.microsoft.com/office/drawing/2014/main" id="{6E5A9D19-8322-5227-BC49-68D5C7099A91}"/>
                  </a:ext>
                </a:extLst>
              </p:cNvPr>
              <p:cNvSpPr/>
              <p:nvPr/>
            </p:nvSpPr>
            <p:spPr>
              <a:xfrm>
                <a:off x="7848098" y="2912094"/>
                <a:ext cx="203200" cy="203200"/>
              </a:xfrm>
              <a:prstGeom prst="star5">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68" name="Straight Connector 67">
              <a:extLst>
                <a:ext uri="{FF2B5EF4-FFF2-40B4-BE49-F238E27FC236}">
                  <a16:creationId xmlns:a16="http://schemas.microsoft.com/office/drawing/2014/main" id="{35E4B621-298F-B10E-50D8-5A72DDB4EF85}"/>
                </a:ext>
              </a:extLst>
            </p:cNvPr>
            <p:cNvCxnSpPr>
              <a:cxnSpLocks/>
            </p:cNvCxnSpPr>
            <p:nvPr/>
          </p:nvCxnSpPr>
          <p:spPr>
            <a:xfrm>
              <a:off x="8688608" y="3456427"/>
              <a:ext cx="0" cy="366725"/>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40101D9-B854-51AE-E09B-024AAF2D7640}"/>
                </a:ext>
              </a:extLst>
            </p:cNvPr>
            <p:cNvCxnSpPr>
              <a:cxnSpLocks/>
            </p:cNvCxnSpPr>
            <p:nvPr/>
          </p:nvCxnSpPr>
          <p:spPr>
            <a:xfrm>
              <a:off x="10263408" y="3456427"/>
              <a:ext cx="0" cy="366725"/>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72" name="Picture 71" descr="\documentclass{article}&#10;\usepackage{amsmath}&#10;\pagestyle{empty}&#10;\begin{document}&#10;&#10;\[ (x, y, z) \]&#10;&#10;\end{document}" title="IguanaTex Bitmap Display">
            <a:extLst>
              <a:ext uri="{FF2B5EF4-FFF2-40B4-BE49-F238E27FC236}">
                <a16:creationId xmlns:a16="http://schemas.microsoft.com/office/drawing/2014/main" id="{AC575C0A-9F33-83C3-0E52-E0482E7F20E3}"/>
              </a:ext>
            </a:extLst>
          </p:cNvPr>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9896259" y="3697037"/>
            <a:ext cx="778667" cy="254476"/>
          </a:xfrm>
          <a:prstGeom prst="rect">
            <a:avLst/>
          </a:prstGeom>
        </p:spPr>
      </p:pic>
      <p:cxnSp>
        <p:nvCxnSpPr>
          <p:cNvPr id="73" name="Straight Arrow Connector 72">
            <a:extLst>
              <a:ext uri="{FF2B5EF4-FFF2-40B4-BE49-F238E27FC236}">
                <a16:creationId xmlns:a16="http://schemas.microsoft.com/office/drawing/2014/main" id="{2EAE0E07-C822-21FA-BC6F-8D0E07CB9DE7}"/>
              </a:ext>
            </a:extLst>
          </p:cNvPr>
          <p:cNvCxnSpPr>
            <a:cxnSpLocks/>
          </p:cNvCxnSpPr>
          <p:nvPr/>
        </p:nvCxnSpPr>
        <p:spPr>
          <a:xfrm>
            <a:off x="10285592" y="2937823"/>
            <a:ext cx="1" cy="650220"/>
          </a:xfrm>
          <a:prstGeom prst="straightConnector1">
            <a:avLst/>
          </a:prstGeom>
          <a:ln w="38100">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76" name="Picture 75" descr="\documentclass{article}&#10;\usepackage{amsmath}&#10;\pagestyle{empty}&#10;\begin{document}&#10;&#10;\[ x \]&#10;&#10;\end{document}" title="IguanaTex Bitmap Display">
            <a:extLst>
              <a:ext uri="{FF2B5EF4-FFF2-40B4-BE49-F238E27FC236}">
                <a16:creationId xmlns:a16="http://schemas.microsoft.com/office/drawing/2014/main" id="{07109399-F8A1-46A6-B113-470BC0EACDDF}"/>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9300167" y="2416128"/>
            <a:ext cx="128000" cy="114286"/>
          </a:xfrm>
          <a:prstGeom prst="rect">
            <a:avLst/>
          </a:prstGeom>
        </p:spPr>
      </p:pic>
      <p:pic>
        <p:nvPicPr>
          <p:cNvPr id="80" name="Picture 79" descr="\documentclass{article}&#10;\usepackage{amsmath}&#10;\pagestyle{empty}&#10;\begin{document}&#10;&#10;\[ y \]&#10;&#10;\end{document}" title="IguanaTex Bitmap Display">
            <a:extLst>
              <a:ext uri="{FF2B5EF4-FFF2-40B4-BE49-F238E27FC236}">
                <a16:creationId xmlns:a16="http://schemas.microsoft.com/office/drawing/2014/main" id="{7C7E1A41-92B7-F7B3-AB45-458C88CAE2ED}"/>
              </a:ext>
            </a:extLst>
          </p:cNvPr>
          <p:cNvPicPr>
            <a:picLocks noChangeAspect="1"/>
          </p:cNvPicPr>
          <p:nvPr>
            <p:custDataLst>
              <p:tags r:id="rId6"/>
            </p:custDataLst>
          </p:nvPr>
        </p:nvPicPr>
        <p:blipFill>
          <a:blip r:embed="rId15">
            <a:extLst>
              <a:ext uri="{28A0092B-C50C-407E-A947-70E740481C1C}">
                <a14:useLocalDpi xmlns:a14="http://schemas.microsoft.com/office/drawing/2010/main" val="0"/>
              </a:ext>
            </a:extLst>
          </a:blip>
          <a:stretch>
            <a:fillRect/>
          </a:stretch>
        </p:blipFill>
        <p:spPr>
          <a:xfrm>
            <a:off x="10173844" y="2422250"/>
            <a:ext cx="118857" cy="163048"/>
          </a:xfrm>
          <a:prstGeom prst="rect">
            <a:avLst/>
          </a:prstGeom>
        </p:spPr>
      </p:pic>
      <p:pic>
        <p:nvPicPr>
          <p:cNvPr id="82" name="Picture 81" descr="\documentclass{article}&#10;\usepackage{amsmath}&#10;\pagestyle{empty}&#10;\begin{document}&#10;&#10;\[ z \]&#10;&#10;\end{document}" title="IguanaTex Bitmap Display">
            <a:extLst>
              <a:ext uri="{FF2B5EF4-FFF2-40B4-BE49-F238E27FC236}">
                <a16:creationId xmlns:a16="http://schemas.microsoft.com/office/drawing/2014/main" id="{72A79041-C82F-84F8-2A38-A68FC1762C8B}"/>
              </a:ext>
            </a:extLst>
          </p:cNvPr>
          <p:cNvPicPr>
            <a:picLocks noChangeAspect="1"/>
          </p:cNvPicPr>
          <p:nvPr>
            <p:custDataLst>
              <p:tags r:id="rId7"/>
            </p:custDataLst>
          </p:nvPr>
        </p:nvPicPr>
        <p:blipFill>
          <a:blip r:embed="rId16">
            <a:extLst>
              <a:ext uri="{28A0092B-C50C-407E-A947-70E740481C1C}">
                <a14:useLocalDpi xmlns:a14="http://schemas.microsoft.com/office/drawing/2010/main" val="0"/>
              </a:ext>
            </a:extLst>
          </a:blip>
          <a:stretch>
            <a:fillRect/>
          </a:stretch>
        </p:blipFill>
        <p:spPr>
          <a:xfrm>
            <a:off x="11179529" y="2416457"/>
            <a:ext cx="108190" cy="114286"/>
          </a:xfrm>
          <a:prstGeom prst="rect">
            <a:avLst/>
          </a:prstGeom>
        </p:spPr>
      </p:pic>
      <p:sp>
        <p:nvSpPr>
          <p:cNvPr id="84" name="TextBox 83">
            <a:extLst>
              <a:ext uri="{FF2B5EF4-FFF2-40B4-BE49-F238E27FC236}">
                <a16:creationId xmlns:a16="http://schemas.microsoft.com/office/drawing/2014/main" id="{9C828C53-3E69-AF34-9AED-5832F66657AF}"/>
              </a:ext>
            </a:extLst>
          </p:cNvPr>
          <p:cNvSpPr txBox="1"/>
          <p:nvPr/>
        </p:nvSpPr>
        <p:spPr>
          <a:xfrm>
            <a:off x="394658" y="5099121"/>
            <a:ext cx="7991960" cy="51552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strike="noStrike" kern="1200" cap="none" spc="0" normalizeH="0" baseline="0" noProof="0" dirty="0">
                <a:ln>
                  <a:noFill/>
                </a:ln>
                <a:effectLst/>
                <a:uLnTx/>
                <a:uFillTx/>
                <a:latin typeface="CMU Bright" panose="02000603000000000000" pitchFamily="2" charset="0"/>
                <a:ea typeface="CMU Bright" panose="02000603000000000000" pitchFamily="2" charset="0"/>
                <a:cs typeface="CMU Bright" panose="02000603000000000000" pitchFamily="2" charset="0"/>
              </a:rPr>
              <a:t>Hence, the number of ways is </a:t>
            </a:r>
            <a:endParaRPr kumimoji="0" lang="en-GB" sz="2000" b="0" i="0" strike="noStrike" kern="1200" cap="none" spc="0" normalizeH="0" noProof="0" dirty="0">
              <a:ln>
                <a:noFill/>
              </a:ln>
              <a:effectLst/>
              <a:uLnTx/>
              <a:uFillTx/>
              <a:latin typeface="CMU Bright" panose="02000603000000000000" pitchFamily="2" charset="0"/>
              <a:ea typeface="CMU Bright" panose="02000603000000000000" pitchFamily="2" charset="0"/>
              <a:cs typeface="CMU Bright" panose="02000603000000000000" pitchFamily="2" charset="0"/>
            </a:endParaRPr>
          </a:p>
        </p:txBody>
      </p:sp>
      <p:pic>
        <p:nvPicPr>
          <p:cNvPr id="86" name="Picture 85" descr="\documentclass{article}&#10;\usepackage{amsmath}&#10;\pagestyle{empty}&#10;\begin{document}&#10;&#10;\[ \frac{12!}{10! \times 2!} = \binom{12}{2}. \]&#10;&#10;\end{document}" title="IguanaTex Bitmap Display">
            <a:extLst>
              <a:ext uri="{FF2B5EF4-FFF2-40B4-BE49-F238E27FC236}">
                <a16:creationId xmlns:a16="http://schemas.microsoft.com/office/drawing/2014/main" id="{993410C5-DE9A-F78E-F6F1-4E32BB5877BE}"/>
              </a:ext>
            </a:extLst>
          </p:cNvPr>
          <p:cNvPicPr>
            <a:picLocks noChangeAspect="1"/>
          </p:cNvPicPr>
          <p:nvPr>
            <p:custDataLst>
              <p:tags r:id="rId8"/>
            </p:custDataLst>
          </p:nvPr>
        </p:nvPicPr>
        <p:blipFill>
          <a:blip r:embed="rId17">
            <a:extLst>
              <a:ext uri="{28A0092B-C50C-407E-A947-70E740481C1C}">
                <a14:useLocalDpi xmlns:a14="http://schemas.microsoft.com/office/drawing/2010/main" val="0"/>
              </a:ext>
            </a:extLst>
          </a:blip>
          <a:stretch>
            <a:fillRect/>
          </a:stretch>
        </p:blipFill>
        <p:spPr>
          <a:xfrm>
            <a:off x="3819060" y="5121195"/>
            <a:ext cx="1869714" cy="608000"/>
          </a:xfrm>
          <a:prstGeom prst="rect">
            <a:avLst/>
          </a:prstGeom>
        </p:spPr>
      </p:pic>
    </p:spTree>
    <p:extLst>
      <p:ext uri="{BB962C8B-B14F-4D97-AF65-F5344CB8AC3E}">
        <p14:creationId xmlns:p14="http://schemas.microsoft.com/office/powerpoint/2010/main" val="3744037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par>
                                <p:cTn id="18" presetID="10" presetClass="entr" presetSubtype="0" fill="hold" nodeType="with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fade">
                                      <p:cBhvr>
                                        <p:cTn id="20" dur="500"/>
                                        <p:tgtEl>
                                          <p:spTgt spid="40"/>
                                        </p:tgtEl>
                                      </p:cBhvr>
                                    </p:animEffect>
                                  </p:childTnLst>
                                </p:cTn>
                              </p:par>
                              <p:par>
                                <p:cTn id="21" presetID="10" presetClass="entr" presetSubtype="0" fill="hold"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fade">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6"/>
                                        </p:tgtEl>
                                        <p:attrNameLst>
                                          <p:attrName>style.visibility</p:attrName>
                                        </p:attrNameLst>
                                      </p:cBhvr>
                                      <p:to>
                                        <p:strVal val="visible"/>
                                      </p:to>
                                    </p:set>
                                    <p:animEffect transition="in" filter="fade">
                                      <p:cBhvr>
                                        <p:cTn id="28" dur="500"/>
                                        <p:tgtEl>
                                          <p:spTgt spid="46"/>
                                        </p:tgtEl>
                                      </p:cBhvr>
                                    </p:animEffect>
                                  </p:childTnLst>
                                </p:cTn>
                              </p:par>
                              <p:par>
                                <p:cTn id="29" presetID="10"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animEffect transition="in" filter="fade">
                                      <p:cBhvr>
                                        <p:cTn id="31" dur="500"/>
                                        <p:tgtEl>
                                          <p:spTgt spid="41"/>
                                        </p:tgtEl>
                                      </p:cBhvr>
                                    </p:animEffect>
                                  </p:childTnLst>
                                </p:cTn>
                              </p:par>
                              <p:par>
                                <p:cTn id="32" presetID="10" presetClass="entr" presetSubtype="0" fill="hold"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500"/>
                                        <p:tgtEl>
                                          <p:spTgt spid="48"/>
                                        </p:tgtEl>
                                      </p:cBhvr>
                                    </p:animEffect>
                                  </p:childTnLst>
                                </p:cTn>
                              </p:par>
                              <p:par>
                                <p:cTn id="40" presetID="10" presetClass="entr" presetSubtype="0" fill="hold"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par>
                                <p:cTn id="43" presetID="10" presetClass="entr" presetSubtype="0" fill="hold" nodeType="withEffect">
                                  <p:stCondLst>
                                    <p:cond delay="0"/>
                                  </p:stCondLst>
                                  <p:childTnLst>
                                    <p:set>
                                      <p:cBhvr>
                                        <p:cTn id="44" dur="1" fill="hold">
                                          <p:stCondLst>
                                            <p:cond delay="0"/>
                                          </p:stCondLst>
                                        </p:cTn>
                                        <p:tgtEl>
                                          <p:spTgt spid="39"/>
                                        </p:tgtEl>
                                        <p:attrNameLst>
                                          <p:attrName>style.visibility</p:attrName>
                                        </p:attrNameLst>
                                      </p:cBhvr>
                                      <p:to>
                                        <p:strVal val="visible"/>
                                      </p:to>
                                    </p:set>
                                    <p:animEffect transition="in" filter="fade">
                                      <p:cBhvr>
                                        <p:cTn id="45" dur="500"/>
                                        <p:tgtEl>
                                          <p:spTgt spid="3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500"/>
                                        <p:tgtEl>
                                          <p:spTgt spid="76"/>
                                        </p:tgtEl>
                                      </p:cBhvr>
                                    </p:animEffect>
                                  </p:childTnLst>
                                </p:cTn>
                              </p:par>
                              <p:par>
                                <p:cTn id="51" presetID="10" presetClass="entr" presetSubtype="0" fill="hold" nodeType="with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fade">
                                      <p:cBhvr>
                                        <p:cTn id="53" dur="500"/>
                                        <p:tgtEl>
                                          <p:spTgt spid="80"/>
                                        </p:tgtEl>
                                      </p:cBhvr>
                                    </p:animEffect>
                                  </p:childTnLst>
                                </p:cTn>
                              </p:par>
                              <p:par>
                                <p:cTn id="54" presetID="10" presetClass="entr" presetSubtype="0" fill="hold" nodeType="with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fade">
                                      <p:cBhvr>
                                        <p:cTn id="56" dur="500"/>
                                        <p:tgtEl>
                                          <p:spTgt spid="82"/>
                                        </p:tgtEl>
                                      </p:cBhvr>
                                    </p:animEffect>
                                  </p:childTnLst>
                                </p:cTn>
                              </p:par>
                              <p:par>
                                <p:cTn id="57" presetID="10" presetClass="entr" presetSubtype="0" fill="hold" nodeType="withEffect">
                                  <p:stCondLst>
                                    <p:cond delay="0"/>
                                  </p:stCondLst>
                                  <p:childTnLst>
                                    <p:set>
                                      <p:cBhvr>
                                        <p:cTn id="58" dur="1" fill="hold">
                                          <p:stCondLst>
                                            <p:cond delay="0"/>
                                          </p:stCondLst>
                                        </p:cTn>
                                        <p:tgtEl>
                                          <p:spTgt spid="70"/>
                                        </p:tgtEl>
                                        <p:attrNameLst>
                                          <p:attrName>style.visibility</p:attrName>
                                        </p:attrNameLst>
                                      </p:cBhvr>
                                      <p:to>
                                        <p:strVal val="visible"/>
                                      </p:to>
                                    </p:set>
                                    <p:animEffect transition="in" filter="fade">
                                      <p:cBhvr>
                                        <p:cTn id="59" dur="500"/>
                                        <p:tgtEl>
                                          <p:spTgt spid="70"/>
                                        </p:tgtEl>
                                      </p:cBhvr>
                                    </p:animEffect>
                                  </p:childTnLst>
                                </p:cTn>
                              </p:par>
                            </p:childTnLst>
                          </p:cTn>
                        </p:par>
                        <p:par>
                          <p:cTn id="60" fill="hold">
                            <p:stCondLst>
                              <p:cond delay="500"/>
                            </p:stCondLst>
                            <p:childTnLst>
                              <p:par>
                                <p:cTn id="61" presetID="10" presetClass="entr" presetSubtype="0" fill="hold" nodeType="after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fade">
                                      <p:cBhvr>
                                        <p:cTn id="63" dur="500"/>
                                        <p:tgtEl>
                                          <p:spTgt spid="72"/>
                                        </p:tgtEl>
                                      </p:cBhvr>
                                    </p:animEffect>
                                  </p:childTnLst>
                                </p:cTn>
                              </p:par>
                            </p:childTnLst>
                          </p:cTn>
                        </p:par>
                        <p:par>
                          <p:cTn id="64" fill="hold">
                            <p:stCondLst>
                              <p:cond delay="1000"/>
                            </p:stCondLst>
                            <p:childTnLst>
                              <p:par>
                                <p:cTn id="65" presetID="16" presetClass="entr" presetSubtype="42" fill="hold" nodeType="afterEffect">
                                  <p:stCondLst>
                                    <p:cond delay="0"/>
                                  </p:stCondLst>
                                  <p:childTnLst>
                                    <p:set>
                                      <p:cBhvr>
                                        <p:cTn id="66" dur="1" fill="hold">
                                          <p:stCondLst>
                                            <p:cond delay="0"/>
                                          </p:stCondLst>
                                        </p:cTn>
                                        <p:tgtEl>
                                          <p:spTgt spid="73"/>
                                        </p:tgtEl>
                                        <p:attrNameLst>
                                          <p:attrName>style.visibility</p:attrName>
                                        </p:attrNameLst>
                                      </p:cBhvr>
                                      <p:to>
                                        <p:strVal val="visible"/>
                                      </p:to>
                                    </p:set>
                                    <p:animEffect transition="in" filter="barn(outHorizontal)">
                                      <p:cBhvr>
                                        <p:cTn id="67" dur="500"/>
                                        <p:tgtEl>
                                          <p:spTgt spid="7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84">
                                            <p:txEl>
                                              <p:pRg st="0" end="0"/>
                                            </p:txEl>
                                          </p:spTgt>
                                        </p:tgtEl>
                                        <p:attrNameLst>
                                          <p:attrName>style.visibility</p:attrName>
                                        </p:attrNameLst>
                                      </p:cBhvr>
                                      <p:to>
                                        <p:strVal val="visible"/>
                                      </p:to>
                                    </p:set>
                                    <p:animEffect transition="in" filter="fade">
                                      <p:cBhvr>
                                        <p:cTn id="72" dur="500"/>
                                        <p:tgtEl>
                                          <p:spTgt spid="84">
                                            <p:txEl>
                                              <p:pRg st="0" end="0"/>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86"/>
                                        </p:tgtEl>
                                        <p:attrNameLst>
                                          <p:attrName>style.visibility</p:attrName>
                                        </p:attrNameLst>
                                      </p:cBhvr>
                                      <p:to>
                                        <p:strVal val="visible"/>
                                      </p:to>
                                    </p:set>
                                    <p:animEffect transition="in" filter="fade">
                                      <p:cBhvr>
                                        <p:cTn id="75"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4"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354E7F-E470-84C7-C930-E4C4319593B2}"/>
              </a:ext>
            </a:extLst>
          </p:cNvPr>
          <p:cNvSpPr>
            <a:spLocks noGrp="1"/>
          </p:cNvSpPr>
          <p:nvPr>
            <p:ph type="sldNum" sz="quarter" idx="12"/>
          </p:nvPr>
        </p:nvSpPr>
        <p:spPr/>
        <p:txBody>
          <a:bodyPr/>
          <a:lstStyle/>
          <a:p>
            <a:fld id="{DF9CE5CA-BB0C-471D-B5FD-5BB2E0B61B3B}" type="slidenum">
              <a:rPr lang="en-GB" smtClean="0"/>
              <a:pPr/>
              <a:t>16</a:t>
            </a:fld>
            <a:endParaRPr lang="en-GB" dirty="0"/>
          </a:p>
        </p:txBody>
      </p:sp>
      <p:sp>
        <p:nvSpPr>
          <p:cNvPr id="3" name="TextBox 2">
            <a:extLst>
              <a:ext uri="{FF2B5EF4-FFF2-40B4-BE49-F238E27FC236}">
                <a16:creationId xmlns:a16="http://schemas.microsoft.com/office/drawing/2014/main" id="{AD549C96-564A-1555-46C6-9B1295F71FBF}"/>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Stars and Bars Trick</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E400FC5-41B3-FE11-130E-5A0ECF6D8F44}"/>
                  </a:ext>
                </a:extLst>
              </p:cNvPr>
              <p:cNvSpPr txBox="1"/>
              <p:nvPr/>
            </p:nvSpPr>
            <p:spPr>
              <a:xfrm>
                <a:off x="407010" y="1055439"/>
                <a:ext cx="7815363" cy="5593839"/>
              </a:xfrm>
              <a:prstGeom prst="rect">
                <a:avLst/>
              </a:prstGeom>
              <a:noFill/>
            </p:spPr>
            <p:txBody>
              <a:bodyPr wrap="square" rtlCol="0">
                <a:spAutoFit/>
              </a:bodyPr>
              <a:lstStyle/>
              <a:p>
                <a:pPr lvl="0">
                  <a:lnSpc>
                    <a:spcPct val="150000"/>
                  </a:lnSpc>
                  <a:defRPr/>
                </a:pPr>
                <a:r>
                  <a:rPr lang="en-US" sz="2000" dirty="0">
                    <a:latin typeface="CMU Bright" panose="02000603000000000000" pitchFamily="2" charset="0"/>
                    <a:ea typeface="CMU Bright" panose="02000603000000000000" pitchFamily="2" charset="0"/>
                    <a:cs typeface="CMU Bright" panose="02000603000000000000" pitchFamily="2" charset="0"/>
                  </a:rPr>
                  <a:t>This trick of </a:t>
                </a:r>
                <a:r>
                  <a:rPr lang="en-US" sz="2000" dirty="0" err="1">
                    <a:latin typeface="CMU Bright" panose="02000603000000000000" pitchFamily="2" charset="0"/>
                    <a:ea typeface="CMU Bright" panose="02000603000000000000" pitchFamily="2" charset="0"/>
                    <a:cs typeface="CMU Bright" panose="02000603000000000000" pitchFamily="2" charset="0"/>
                  </a:rPr>
                  <a:t>bijecting</a:t>
                </a:r>
                <a:r>
                  <a:rPr lang="en-US" sz="2000" dirty="0">
                    <a:latin typeface="CMU Bright" panose="02000603000000000000" pitchFamily="2" charset="0"/>
                    <a:ea typeface="CMU Bright" panose="02000603000000000000" pitchFamily="2" charset="0"/>
                    <a:cs typeface="CMU Bright" panose="02000603000000000000" pitchFamily="2" charset="0"/>
                  </a:rPr>
                  <a:t> with permutations with stars and bars is extremely useful. Think of stars as “objects” and bars as “bins”.</a:t>
                </a:r>
              </a:p>
              <a:p>
                <a:pPr lvl="0">
                  <a:lnSpc>
                    <a:spcPct val="150000"/>
                  </a:lnSpc>
                  <a:defRPr/>
                </a:pPr>
                <a:endParaRPr lang="en-US" sz="2000" dirty="0">
                  <a:latin typeface="CMU Bright" panose="02000603000000000000" pitchFamily="2" charset="0"/>
                  <a:ea typeface="CMU Bright" panose="02000603000000000000" pitchFamily="2" charset="0"/>
                  <a:cs typeface="CMU Bright" panose="02000603000000000000" pitchFamily="2" charset="0"/>
                </a:endParaRPr>
              </a:p>
              <a:p>
                <a:pPr marL="342900" lvl="0" indent="-342900">
                  <a:lnSpc>
                    <a:spcPct val="150000"/>
                  </a:lnSpc>
                  <a:buFont typeface="Arial" panose="020B0604020202020204" pitchFamily="34" charset="0"/>
                  <a:buChar char="•"/>
                  <a:defRPr/>
                </a:pPr>
                <a:r>
                  <a:rPr lang="en-US" sz="2000" dirty="0">
                    <a:latin typeface="CMU Bright" panose="02000603000000000000" pitchFamily="2" charset="0"/>
                    <a:ea typeface="CMU Bright" panose="02000603000000000000" pitchFamily="2" charset="0"/>
                    <a:cs typeface="CMU Bright" panose="02000603000000000000" pitchFamily="2" charset="0"/>
                  </a:rPr>
                  <a:t>Selections of 10 marbles from a infinite supply of red, blue, green, pink and teal.</a:t>
                </a:r>
              </a:p>
              <a:p>
                <a:pPr marL="342900" lvl="0" indent="-342900">
                  <a:lnSpc>
                    <a:spcPct val="150000"/>
                  </a:lnSpc>
                  <a:buFont typeface="Arial" panose="020B0604020202020204" pitchFamily="34" charset="0"/>
                  <a:buChar char="•"/>
                  <a:defRPr/>
                </a:pPr>
                <a:endParaRPr lang="en-US" sz="2000" dirty="0">
                  <a:latin typeface="CMU Bright" panose="02000603000000000000" pitchFamily="2" charset="0"/>
                  <a:ea typeface="CMU Bright" panose="02000603000000000000" pitchFamily="2" charset="0"/>
                  <a:cs typeface="CMU Bright" panose="02000603000000000000" pitchFamily="2" charset="0"/>
                </a:endParaRPr>
              </a:p>
              <a:p>
                <a:pPr marL="342900" lvl="0" indent="-342900">
                  <a:lnSpc>
                    <a:spcPct val="150000"/>
                  </a:lnSpc>
                  <a:buFont typeface="Arial" panose="020B0604020202020204" pitchFamily="34" charset="0"/>
                  <a:buChar char="•"/>
                  <a:defRPr/>
                </a:pPr>
                <a:r>
                  <a:rPr lang="en-US" sz="2000" dirty="0">
                    <a:latin typeface="CMU Bright" panose="02000603000000000000" pitchFamily="2" charset="0"/>
                    <a:ea typeface="CMU Bright" panose="02000603000000000000" pitchFamily="2" charset="0"/>
                    <a:cs typeface="CMU Bright" panose="02000603000000000000" pitchFamily="2" charset="0"/>
                  </a:rPr>
                  <a:t>Ways to distribute 20 identical apples to 6 children.</a:t>
                </a:r>
              </a:p>
              <a:p>
                <a:pPr marL="342900" lvl="0" indent="-342900">
                  <a:lnSpc>
                    <a:spcPct val="150000"/>
                  </a:lnSpc>
                  <a:buFont typeface="Arial" panose="020B0604020202020204" pitchFamily="34" charset="0"/>
                  <a:buChar char="•"/>
                  <a:defRPr/>
                </a:pPr>
                <a:endParaRPr lang="en-US" sz="2000" dirty="0">
                  <a:latin typeface="CMU Bright" panose="02000603000000000000" pitchFamily="2" charset="0"/>
                  <a:ea typeface="CMU Bright" panose="02000603000000000000" pitchFamily="2" charset="0"/>
                  <a:cs typeface="CMU Bright" panose="02000603000000000000" pitchFamily="2" charset="0"/>
                </a:endParaRPr>
              </a:p>
              <a:p>
                <a:pPr marL="342900" lvl="0" indent="-342900">
                  <a:lnSpc>
                    <a:spcPct val="150000"/>
                  </a:lnSpc>
                  <a:buFont typeface="Arial" panose="020B0604020202020204" pitchFamily="34" charset="0"/>
                  <a:buChar char="•"/>
                  <a:defRPr/>
                </a:pPr>
                <a:r>
                  <a:rPr lang="en-US" sz="2000" dirty="0">
                    <a:latin typeface="CMU Bright" panose="02000603000000000000" pitchFamily="2" charset="0"/>
                    <a:ea typeface="CMU Bright" panose="02000603000000000000" pitchFamily="2" charset="0"/>
                    <a:cs typeface="CMU Bright" panose="02000603000000000000" pitchFamily="2" charset="0"/>
                  </a:rPr>
                  <a:t>Selections of 7 letters from English alphabet where the same letter can repeat.</a:t>
                </a:r>
              </a:p>
              <a:p>
                <a:pPr marL="342900" lvl="0" indent="-342900">
                  <a:lnSpc>
                    <a:spcPct val="150000"/>
                  </a:lnSpc>
                  <a:buFont typeface="Arial" panose="020B0604020202020204" pitchFamily="34" charset="0"/>
                  <a:buChar char="•"/>
                  <a:defRPr/>
                </a:pPr>
                <a:endParaRPr lang="en-US" sz="2000" dirty="0">
                  <a:latin typeface="CMU Bright" panose="02000603000000000000" pitchFamily="2" charset="0"/>
                  <a:ea typeface="CMU Bright" panose="02000603000000000000" pitchFamily="2" charset="0"/>
                  <a:cs typeface="CMU Bright" panose="02000603000000000000" pitchFamily="2" charset="0"/>
                </a:endParaRPr>
              </a:p>
              <a:p>
                <a:pPr marL="342900" lvl="0" indent="-342900">
                  <a:lnSpc>
                    <a:spcPct val="150000"/>
                  </a:lnSpc>
                  <a:buFont typeface="Arial" panose="020B0604020202020204" pitchFamily="34" charset="0"/>
                  <a:buChar char="•"/>
                  <a:defRPr/>
                </a:pPr>
                <a:r>
                  <a:rPr lang="en-US" sz="2000" dirty="0">
                    <a:latin typeface="CMU Bright" panose="02000603000000000000" pitchFamily="2" charset="0"/>
                    <a:ea typeface="CMU Bright" panose="02000603000000000000" pitchFamily="2" charset="0"/>
                    <a:cs typeface="CMU Bright" panose="02000603000000000000" pitchFamily="2" charset="0"/>
                  </a:rPr>
                  <a:t>Non-negative integer solutions to </a:t>
                </a:r>
                <a14:m>
                  <m:oMath xmlns:m="http://schemas.openxmlformats.org/officeDocument/2006/math">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𝑥</m:t>
                    </m:r>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m:t>
                    </m:r>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𝑦</m:t>
                    </m:r>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m:t>
                    </m:r>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𝑧</m:t>
                    </m:r>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=30</m:t>
                    </m:r>
                  </m:oMath>
                </a14:m>
                <a:r>
                  <a:rPr lang="en-US" sz="2000" dirty="0">
                    <a:latin typeface="CMU Bright" panose="02000603000000000000" pitchFamily="2" charset="0"/>
                    <a:ea typeface="CMU Bright" panose="02000603000000000000" pitchFamily="2" charset="0"/>
                    <a:cs typeface="CMU Bright" panose="02000603000000000000" pitchFamily="2" charset="0"/>
                  </a:rPr>
                  <a:t>.</a:t>
                </a:r>
              </a:p>
            </p:txBody>
          </p:sp>
        </mc:Choice>
        <mc:Fallback xmlns="">
          <p:sp>
            <p:nvSpPr>
              <p:cNvPr id="4" name="TextBox 3">
                <a:extLst>
                  <a:ext uri="{FF2B5EF4-FFF2-40B4-BE49-F238E27FC236}">
                    <a16:creationId xmlns:a16="http://schemas.microsoft.com/office/drawing/2014/main" id="{CE400FC5-41B3-FE11-130E-5A0ECF6D8F44}"/>
                  </a:ext>
                </a:extLst>
              </p:cNvPr>
              <p:cNvSpPr txBox="1">
                <a:spLocks noRot="1" noChangeAspect="1" noMove="1" noResize="1" noEditPoints="1" noAdjustHandles="1" noChangeArrowheads="1" noChangeShapeType="1" noTextEdit="1"/>
              </p:cNvSpPr>
              <p:nvPr/>
            </p:nvSpPr>
            <p:spPr>
              <a:xfrm>
                <a:off x="407010" y="1055439"/>
                <a:ext cx="7815363" cy="5593839"/>
              </a:xfrm>
              <a:prstGeom prst="rect">
                <a:avLst/>
              </a:prstGeom>
              <a:blipFill>
                <a:blip r:embed="rId2"/>
                <a:stretch>
                  <a:fillRect l="-858" r="-1404" b="-871"/>
                </a:stretch>
              </a:blipFill>
            </p:spPr>
            <p:txBody>
              <a:bodyPr/>
              <a:lstStyle/>
              <a:p>
                <a:r>
                  <a:rPr lang="en-GB">
                    <a:noFill/>
                  </a:rPr>
                  <a:t> </a:t>
                </a:r>
              </a:p>
            </p:txBody>
          </p:sp>
        </mc:Fallback>
      </mc:AlternateContent>
      <p:cxnSp>
        <p:nvCxnSpPr>
          <p:cNvPr id="5" name="Straight Arrow Connector 4">
            <a:extLst>
              <a:ext uri="{FF2B5EF4-FFF2-40B4-BE49-F238E27FC236}">
                <a16:creationId xmlns:a16="http://schemas.microsoft.com/office/drawing/2014/main" id="{F747B333-08D4-3ED8-5F9E-8E75C8335392}"/>
              </a:ext>
            </a:extLst>
          </p:cNvPr>
          <p:cNvCxnSpPr>
            <a:cxnSpLocks/>
          </p:cNvCxnSpPr>
          <p:nvPr/>
        </p:nvCxnSpPr>
        <p:spPr>
          <a:xfrm flipH="1">
            <a:off x="8232903" y="2753703"/>
            <a:ext cx="577546" cy="0"/>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43B1E6C-F861-CEFF-2E19-175813692C82}"/>
              </a:ext>
            </a:extLst>
          </p:cNvPr>
          <p:cNvSpPr txBox="1"/>
          <p:nvPr/>
        </p:nvSpPr>
        <p:spPr>
          <a:xfrm>
            <a:off x="8841373" y="2449565"/>
            <a:ext cx="2422373" cy="51552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4169E2">
                    <a:lumMod val="75000"/>
                  </a:srgbClr>
                </a:solidFill>
                <a:effectLst/>
                <a:uLnTx/>
                <a:uFillTx/>
                <a:latin typeface="CMU Bright" panose="02000603000000000000" pitchFamily="2" charset="0"/>
                <a:ea typeface="CMU Bright" panose="02000603000000000000" pitchFamily="2" charset="0"/>
                <a:cs typeface="CMU Bright" panose="02000603000000000000" pitchFamily="2" charset="0"/>
              </a:rPr>
              <a:t>10 stars,</a:t>
            </a:r>
            <a:r>
              <a:rPr kumimoji="0" lang="en-US" sz="2000" b="0" i="0" u="none" strike="noStrike" kern="1200" cap="none" spc="0" normalizeH="0" noProof="0" dirty="0">
                <a:ln>
                  <a:noFill/>
                </a:ln>
                <a:solidFill>
                  <a:srgbClr val="4169E2">
                    <a:lumMod val="75000"/>
                  </a:srgbClr>
                </a:solidFill>
                <a:effectLst/>
                <a:uLnTx/>
                <a:uFillTx/>
                <a:latin typeface="CMU Bright" panose="02000603000000000000" pitchFamily="2" charset="0"/>
                <a:ea typeface="CMU Bright" panose="02000603000000000000" pitchFamily="2" charset="0"/>
                <a:cs typeface="CMU Bright" panose="02000603000000000000" pitchFamily="2" charset="0"/>
              </a:rPr>
              <a:t> 4 bars</a:t>
            </a:r>
            <a:endParaRPr kumimoji="0" lang="en-GB" sz="2000" b="0" i="0" u="none" strike="noStrike" kern="1200" cap="none" spc="0" normalizeH="0" baseline="0" noProof="0" dirty="0">
              <a:ln>
                <a:noFill/>
              </a:ln>
              <a:solidFill>
                <a:srgbClr val="4169E2">
                  <a:lumMod val="75000"/>
                </a:srgb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7" name="Straight Arrow Connector 6">
            <a:extLst>
              <a:ext uri="{FF2B5EF4-FFF2-40B4-BE49-F238E27FC236}">
                <a16:creationId xmlns:a16="http://schemas.microsoft.com/office/drawing/2014/main" id="{8E807AA7-55B6-77B8-F3D9-29A5504BB448}"/>
              </a:ext>
            </a:extLst>
          </p:cNvPr>
          <p:cNvCxnSpPr>
            <a:cxnSpLocks/>
          </p:cNvCxnSpPr>
          <p:nvPr/>
        </p:nvCxnSpPr>
        <p:spPr>
          <a:xfrm flipH="1">
            <a:off x="6536626" y="4098799"/>
            <a:ext cx="577546" cy="0"/>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23C052-B4DD-D4BB-F2A0-5900E1ECE58D}"/>
              </a:ext>
            </a:extLst>
          </p:cNvPr>
          <p:cNvSpPr txBox="1"/>
          <p:nvPr/>
        </p:nvSpPr>
        <p:spPr>
          <a:xfrm>
            <a:off x="7145096" y="3794661"/>
            <a:ext cx="2422373" cy="51552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4169E2">
                    <a:lumMod val="75000"/>
                  </a:srgbClr>
                </a:solidFill>
                <a:effectLst/>
                <a:uLnTx/>
                <a:uFillTx/>
                <a:latin typeface="CMU Bright" panose="02000603000000000000" pitchFamily="2" charset="0"/>
                <a:ea typeface="CMU Bright" panose="02000603000000000000" pitchFamily="2" charset="0"/>
                <a:cs typeface="CMU Bright" panose="02000603000000000000" pitchFamily="2" charset="0"/>
              </a:rPr>
              <a:t>20 stars,</a:t>
            </a:r>
            <a:r>
              <a:rPr kumimoji="0" lang="en-US" sz="2000" b="0" i="0" u="none" strike="noStrike" kern="1200" cap="none" spc="0" normalizeH="0" noProof="0" dirty="0">
                <a:ln>
                  <a:noFill/>
                </a:ln>
                <a:solidFill>
                  <a:srgbClr val="4169E2">
                    <a:lumMod val="75000"/>
                  </a:srgbClr>
                </a:solidFill>
                <a:effectLst/>
                <a:uLnTx/>
                <a:uFillTx/>
                <a:latin typeface="CMU Bright" panose="02000603000000000000" pitchFamily="2" charset="0"/>
                <a:ea typeface="CMU Bright" panose="02000603000000000000" pitchFamily="2" charset="0"/>
                <a:cs typeface="CMU Bright" panose="02000603000000000000" pitchFamily="2" charset="0"/>
              </a:rPr>
              <a:t> 5 bars</a:t>
            </a:r>
            <a:endParaRPr kumimoji="0" lang="en-GB" sz="2000" b="0" i="0" u="none" strike="noStrike" kern="1200" cap="none" spc="0" normalizeH="0" baseline="0" noProof="0" dirty="0">
              <a:ln>
                <a:noFill/>
              </a:ln>
              <a:solidFill>
                <a:srgbClr val="4169E2">
                  <a:lumMod val="75000"/>
                </a:srgb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9" name="Straight Arrow Connector 8">
            <a:extLst>
              <a:ext uri="{FF2B5EF4-FFF2-40B4-BE49-F238E27FC236}">
                <a16:creationId xmlns:a16="http://schemas.microsoft.com/office/drawing/2014/main" id="{255D7F02-31E4-18CF-2AFC-FB3D0204637F}"/>
              </a:ext>
            </a:extLst>
          </p:cNvPr>
          <p:cNvCxnSpPr>
            <a:cxnSpLocks/>
          </p:cNvCxnSpPr>
          <p:nvPr/>
        </p:nvCxnSpPr>
        <p:spPr>
          <a:xfrm flipH="1">
            <a:off x="8201979" y="5026608"/>
            <a:ext cx="577546" cy="0"/>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884A19B-0D7B-3A15-9C19-EB24E824DC4D}"/>
              </a:ext>
            </a:extLst>
          </p:cNvPr>
          <p:cNvSpPr txBox="1"/>
          <p:nvPr/>
        </p:nvSpPr>
        <p:spPr>
          <a:xfrm>
            <a:off x="8810449" y="4722470"/>
            <a:ext cx="2422373" cy="51552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4169E2">
                    <a:lumMod val="75000"/>
                  </a:srgbClr>
                </a:solidFill>
                <a:effectLst/>
                <a:uLnTx/>
                <a:uFillTx/>
                <a:latin typeface="CMU Bright" panose="02000603000000000000" pitchFamily="2" charset="0"/>
                <a:ea typeface="CMU Bright" panose="02000603000000000000" pitchFamily="2" charset="0"/>
                <a:cs typeface="CMU Bright" panose="02000603000000000000" pitchFamily="2" charset="0"/>
              </a:rPr>
              <a:t>7 stars,</a:t>
            </a:r>
            <a:r>
              <a:rPr kumimoji="0" lang="en-US" sz="2000" b="0" i="0" u="none" strike="noStrike" kern="1200" cap="none" spc="0" normalizeH="0" noProof="0" dirty="0">
                <a:ln>
                  <a:noFill/>
                </a:ln>
                <a:solidFill>
                  <a:srgbClr val="4169E2">
                    <a:lumMod val="75000"/>
                  </a:srgbClr>
                </a:solidFill>
                <a:effectLst/>
                <a:uLnTx/>
                <a:uFillTx/>
                <a:latin typeface="CMU Bright" panose="02000603000000000000" pitchFamily="2" charset="0"/>
                <a:ea typeface="CMU Bright" panose="02000603000000000000" pitchFamily="2" charset="0"/>
                <a:cs typeface="CMU Bright" panose="02000603000000000000" pitchFamily="2" charset="0"/>
              </a:rPr>
              <a:t> 25 bars</a:t>
            </a:r>
            <a:endParaRPr kumimoji="0" lang="en-GB" sz="2000" b="0" i="0" u="none" strike="noStrike" kern="1200" cap="none" spc="0" normalizeH="0" baseline="0" noProof="0" dirty="0">
              <a:ln>
                <a:noFill/>
              </a:ln>
              <a:solidFill>
                <a:srgbClr val="4169E2">
                  <a:lumMod val="75000"/>
                </a:srgb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11" name="Straight Arrow Connector 10">
            <a:extLst>
              <a:ext uri="{FF2B5EF4-FFF2-40B4-BE49-F238E27FC236}">
                <a16:creationId xmlns:a16="http://schemas.microsoft.com/office/drawing/2014/main" id="{AB029A57-42C3-CFB9-EA50-C5F62CA80BD6}"/>
              </a:ext>
            </a:extLst>
          </p:cNvPr>
          <p:cNvCxnSpPr>
            <a:cxnSpLocks/>
          </p:cNvCxnSpPr>
          <p:nvPr/>
        </p:nvCxnSpPr>
        <p:spPr>
          <a:xfrm flipH="1">
            <a:off x="6314652" y="6371704"/>
            <a:ext cx="577546" cy="0"/>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C5DBD22-B060-0CFD-6912-3301B0DF29FE}"/>
              </a:ext>
            </a:extLst>
          </p:cNvPr>
          <p:cNvSpPr txBox="1"/>
          <p:nvPr/>
        </p:nvSpPr>
        <p:spPr>
          <a:xfrm>
            <a:off x="6923122" y="6067566"/>
            <a:ext cx="2422373" cy="51552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4169E2">
                    <a:lumMod val="75000"/>
                  </a:srgbClr>
                </a:solidFill>
                <a:effectLst/>
                <a:uLnTx/>
                <a:uFillTx/>
                <a:latin typeface="CMU Bright" panose="02000603000000000000" pitchFamily="2" charset="0"/>
                <a:ea typeface="CMU Bright" panose="02000603000000000000" pitchFamily="2" charset="0"/>
                <a:cs typeface="CMU Bright" panose="02000603000000000000" pitchFamily="2" charset="0"/>
              </a:rPr>
              <a:t>30 stars,</a:t>
            </a:r>
            <a:r>
              <a:rPr kumimoji="0" lang="en-US" sz="2000" b="0" i="0" u="none" strike="noStrike" kern="1200" cap="none" spc="0" normalizeH="0" noProof="0" dirty="0">
                <a:ln>
                  <a:noFill/>
                </a:ln>
                <a:solidFill>
                  <a:srgbClr val="4169E2">
                    <a:lumMod val="75000"/>
                  </a:srgbClr>
                </a:solidFill>
                <a:effectLst/>
                <a:uLnTx/>
                <a:uFillTx/>
                <a:latin typeface="CMU Bright" panose="02000603000000000000" pitchFamily="2" charset="0"/>
                <a:ea typeface="CMU Bright" panose="02000603000000000000" pitchFamily="2" charset="0"/>
                <a:cs typeface="CMU Bright" panose="02000603000000000000" pitchFamily="2" charset="0"/>
              </a:rPr>
              <a:t> 2 bars</a:t>
            </a:r>
            <a:endParaRPr kumimoji="0" lang="en-GB" sz="2000" b="0" i="0" u="none" strike="noStrike" kern="1200" cap="none" spc="0" normalizeH="0" baseline="0" noProof="0" dirty="0">
              <a:ln>
                <a:noFill/>
              </a:ln>
              <a:solidFill>
                <a:srgbClr val="4169E2">
                  <a:lumMod val="75000"/>
                </a:srgb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Tree>
    <p:extLst>
      <p:ext uri="{BB962C8B-B14F-4D97-AF65-F5344CB8AC3E}">
        <p14:creationId xmlns:p14="http://schemas.microsoft.com/office/powerpoint/2010/main" val="301230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right)">
                                      <p:cBhvr>
                                        <p:cTn id="37" dur="500"/>
                                        <p:tgtEl>
                                          <p:spTgt spid="5"/>
                                        </p:tgtEl>
                                      </p:cBhvr>
                                    </p:animEffect>
                                  </p:childTnLst>
                                </p:cTn>
                              </p:par>
                            </p:childTnLst>
                          </p:cTn>
                        </p:par>
                        <p:par>
                          <p:cTn id="38" fill="hold">
                            <p:stCondLst>
                              <p:cond delay="500"/>
                            </p:stCondLst>
                            <p:childTnLst>
                              <p:par>
                                <p:cTn id="39" presetID="10" presetClass="entr" presetSubtype="0" fill="hold" grpId="0"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2" fill="hold"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right)">
                                      <p:cBhvr>
                                        <p:cTn id="46" dur="500"/>
                                        <p:tgtEl>
                                          <p:spTgt spid="7"/>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2"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right)">
                                      <p:cBhvr>
                                        <p:cTn id="55" dur="500"/>
                                        <p:tgtEl>
                                          <p:spTgt spid="9"/>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right)">
                                      <p:cBhvr>
                                        <p:cTn id="64" dur="500"/>
                                        <p:tgtEl>
                                          <p:spTgt spid="11"/>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12"/>
                                        </p:tgtEl>
                                        <p:attrNameLst>
                                          <p:attrName>style.visibility</p:attrName>
                                        </p:attrNameLst>
                                      </p:cBhvr>
                                      <p:to>
                                        <p:strVal val="visible"/>
                                      </p:to>
                                    </p:set>
                                    <p:animEffect transition="in" filter="fade">
                                      <p:cBhvr>
                                        <p:cTn id="6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P spid="6" grpId="0"/>
      <p:bldP spid="8" grpId="0"/>
      <p:bldP spid="10"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C9785-6FB5-265D-9E1E-EEC8D38492ED}"/>
              </a:ext>
            </a:extLst>
          </p:cNvPr>
          <p:cNvSpPr txBox="1"/>
          <p:nvPr/>
        </p:nvSpPr>
        <p:spPr>
          <a:xfrm rot="573447">
            <a:off x="2410790" y="2845470"/>
            <a:ext cx="8686801" cy="1446550"/>
          </a:xfrm>
          <a:prstGeom prst="rect">
            <a:avLst/>
          </a:prstGeom>
          <a:noFill/>
        </p:spPr>
        <p:txBody>
          <a:bodyPr wrap="square" rtlCol="0">
            <a:spAutoFit/>
          </a:bodyPr>
          <a:lstStyle/>
          <a:p>
            <a:r>
              <a:rPr lang="en-GB" sz="2800" spc="100" dirty="0">
                <a:latin typeface="CMU Bright" panose="02000603000000000000" pitchFamily="2" charset="0"/>
                <a:ea typeface="CMU Bright" panose="02000603000000000000" pitchFamily="2" charset="0"/>
                <a:cs typeface="CMU Bright" panose="02000603000000000000" pitchFamily="2" charset="0"/>
              </a:rPr>
              <a:t>Section – III</a:t>
            </a:r>
          </a:p>
          <a:p>
            <a:endParaRPr lang="en-GB" sz="3200" spc="100" dirty="0">
              <a:latin typeface="CMU Bright" panose="02000603000000000000" pitchFamily="2" charset="0"/>
              <a:ea typeface="CMU Bright" panose="02000603000000000000" pitchFamily="2" charset="0"/>
              <a:cs typeface="CMU Bright" panose="02000603000000000000" pitchFamily="2" charset="0"/>
            </a:endParaRPr>
          </a:p>
          <a:p>
            <a:r>
              <a:rPr lang="en-GB" sz="2800" spc="100" dirty="0">
                <a:latin typeface="CMU Bright" panose="02000603000000000000" pitchFamily="2" charset="0"/>
                <a:ea typeface="CMU Bright" panose="02000603000000000000" pitchFamily="2" charset="0"/>
                <a:cs typeface="CMU Bright" panose="02000603000000000000" pitchFamily="2" charset="0"/>
              </a:rPr>
              <a:t>Proving Combinatorial Identities</a:t>
            </a:r>
          </a:p>
        </p:txBody>
      </p:sp>
      <p:cxnSp>
        <p:nvCxnSpPr>
          <p:cNvPr id="3" name="Straight Connector 2">
            <a:extLst>
              <a:ext uri="{FF2B5EF4-FFF2-40B4-BE49-F238E27FC236}">
                <a16:creationId xmlns:a16="http://schemas.microsoft.com/office/drawing/2014/main" id="{B407F6F5-827D-B562-46A3-3975FA776AC0}"/>
              </a:ext>
            </a:extLst>
          </p:cNvPr>
          <p:cNvCxnSpPr>
            <a:cxnSpLocks/>
          </p:cNvCxnSpPr>
          <p:nvPr/>
        </p:nvCxnSpPr>
        <p:spPr>
          <a:xfrm>
            <a:off x="2537350" y="2815893"/>
            <a:ext cx="6616589" cy="11299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8320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8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354E7F-E470-84C7-C930-E4C4319593B2}"/>
              </a:ext>
            </a:extLst>
          </p:cNvPr>
          <p:cNvSpPr>
            <a:spLocks noGrp="1"/>
          </p:cNvSpPr>
          <p:nvPr>
            <p:ph type="sldNum" sz="quarter" idx="12"/>
          </p:nvPr>
        </p:nvSpPr>
        <p:spPr/>
        <p:txBody>
          <a:bodyPr/>
          <a:lstStyle/>
          <a:p>
            <a:fld id="{DF9CE5CA-BB0C-471D-B5FD-5BB2E0B61B3B}" type="slidenum">
              <a:rPr lang="en-GB" smtClean="0"/>
              <a:pPr/>
              <a:t>18</a:t>
            </a:fld>
            <a:endParaRPr lang="en-GB" dirty="0"/>
          </a:p>
        </p:txBody>
      </p:sp>
      <p:sp>
        <p:nvSpPr>
          <p:cNvPr id="3" name="TextBox 2">
            <a:extLst>
              <a:ext uri="{FF2B5EF4-FFF2-40B4-BE49-F238E27FC236}">
                <a16:creationId xmlns:a16="http://schemas.microsoft.com/office/drawing/2014/main" id="{AD549C96-564A-1555-46C6-9B1295F71FBF}"/>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Q6: Number of Subsets</a:t>
            </a:r>
          </a:p>
        </p:txBody>
      </p:sp>
      <p:sp>
        <p:nvSpPr>
          <p:cNvPr id="4" name="TextBox 3">
            <a:extLst>
              <a:ext uri="{FF2B5EF4-FFF2-40B4-BE49-F238E27FC236}">
                <a16:creationId xmlns:a16="http://schemas.microsoft.com/office/drawing/2014/main" id="{B2A614E2-AA52-1F79-F2DA-68CF7BBDA3A8}"/>
              </a:ext>
            </a:extLst>
          </p:cNvPr>
          <p:cNvSpPr txBox="1"/>
          <p:nvPr/>
        </p:nvSpPr>
        <p:spPr>
          <a:xfrm>
            <a:off x="394658" y="1318038"/>
            <a:ext cx="11402684" cy="515526"/>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Prove that </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pic>
        <p:nvPicPr>
          <p:cNvPr id="6" name="Picture 5" descr="\documentclass{article}&#10;\usepackage{amsmath}&#10;\pagestyle{empty}&#10;\begin{document}&#10;&#10;\[ \binom{n}0 + \binom{n}1 + \binom{n}2 + \dotsb + \binom{n}{n} = 2^n. \]&#10;&#10;\end{document}" title="IguanaTex Bitmap Display">
            <a:extLst>
              <a:ext uri="{FF2B5EF4-FFF2-40B4-BE49-F238E27FC236}">
                <a16:creationId xmlns:a16="http://schemas.microsoft.com/office/drawing/2014/main" id="{07297568-E2C7-21F2-DC29-B317EC9E9089}"/>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1776188" y="1318038"/>
            <a:ext cx="4227047" cy="608000"/>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3CFD07-A090-0323-578A-2F3014646008}"/>
                  </a:ext>
                </a:extLst>
              </p:cNvPr>
              <p:cNvSpPr txBox="1"/>
              <p:nvPr/>
            </p:nvSpPr>
            <p:spPr>
              <a:xfrm>
                <a:off x="394658" y="2080038"/>
                <a:ext cx="11402684" cy="1900520"/>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sng" strike="noStrike" kern="1200" cap="none" spc="0" normalizeH="0" baseline="0" noProof="0" dirty="0">
                    <a:ln>
                      <a:noFill/>
                    </a:ln>
                    <a:solidFill>
                      <a:schemeClr val="accent5">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Solution</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LHS is the number of subsets of an </a:t>
                </a:r>
                <a14:m>
                  <m:oMath xmlns:m="http://schemas.openxmlformats.org/officeDocument/2006/math">
                    <m:r>
                      <a:rPr lang="en-US" sz="2000" b="0" i="1" smtClean="0">
                        <a:solidFill>
                          <a:prstClr val="black"/>
                        </a:solidFill>
                        <a:latin typeface="Latin Modern Math" panose="02000503000000000000" pitchFamily="50" charset="0"/>
                        <a:ea typeface="Latin Modern Math" panose="02000503000000000000" pitchFamily="50" charset="0"/>
                        <a:cs typeface="CMU Bright" panose="02000603000000000000" pitchFamily="2" charset="0"/>
                      </a:rPr>
                      <m:t>𝑛</m:t>
                    </m:r>
                  </m:oMath>
                </a14:m>
                <a:r>
                  <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-element set                    .</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RHS is the number of </a:t>
                </a:r>
                <a14:m>
                  <m:oMath xmlns:m="http://schemas.openxmlformats.org/officeDocument/2006/math">
                    <m:r>
                      <a:rPr lang="en-US" sz="2000" b="0" i="1" smtClean="0">
                        <a:solidFill>
                          <a:prstClr val="black"/>
                        </a:solidFill>
                        <a:latin typeface="Latin Modern Math" panose="02000503000000000000" pitchFamily="50" charset="0"/>
                        <a:ea typeface="Latin Modern Math" panose="02000503000000000000" pitchFamily="50" charset="0"/>
                        <a:cs typeface="CMU Bright" panose="02000603000000000000" pitchFamily="2" charset="0"/>
                      </a:rPr>
                      <m:t>𝑛</m:t>
                    </m:r>
                  </m:oMath>
                </a14:m>
                <a:r>
                  <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-letter words where</a:t>
                </a:r>
                <a:r>
                  <a:rPr kumimoji="0" lang="en-GB" sz="20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each letter is either A or B.</a:t>
                </a:r>
              </a:p>
              <a:p>
                <a:pPr marR="0" lvl="0" algn="just" defTabSz="914400" rtl="0" eaLnBrk="1" fontAlgn="auto" latinLnBrk="0" hangingPunct="1">
                  <a:lnSpc>
                    <a:spcPct val="150000"/>
                  </a:lnSpc>
                  <a:spcBef>
                    <a:spcPts val="0"/>
                  </a:spcBef>
                  <a:spcAft>
                    <a:spcPts val="0"/>
                  </a:spcAft>
                  <a:buClrTx/>
                  <a:buSzTx/>
                  <a:tabLst/>
                  <a:defRPr/>
                </a:pPr>
                <a:r>
                  <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To prove LHS = RHS, we just need to find a bijection between these collections.</a:t>
                </a:r>
              </a:p>
            </p:txBody>
          </p:sp>
        </mc:Choice>
        <mc:Fallback xmlns="">
          <p:sp>
            <p:nvSpPr>
              <p:cNvPr id="5" name="TextBox 4">
                <a:extLst>
                  <a:ext uri="{FF2B5EF4-FFF2-40B4-BE49-F238E27FC236}">
                    <a16:creationId xmlns:a16="http://schemas.microsoft.com/office/drawing/2014/main" id="{A53CFD07-A090-0323-578A-2F3014646008}"/>
                  </a:ext>
                </a:extLst>
              </p:cNvPr>
              <p:cNvSpPr txBox="1">
                <a:spLocks noRot="1" noChangeAspect="1" noMove="1" noResize="1" noEditPoints="1" noAdjustHandles="1" noChangeArrowheads="1" noChangeShapeType="1" noTextEdit="1"/>
              </p:cNvSpPr>
              <p:nvPr/>
            </p:nvSpPr>
            <p:spPr>
              <a:xfrm>
                <a:off x="394658" y="2080038"/>
                <a:ext cx="11402684" cy="1900520"/>
              </a:xfrm>
              <a:prstGeom prst="rect">
                <a:avLst/>
              </a:prstGeom>
              <a:blipFill>
                <a:blip r:embed="rId9"/>
                <a:stretch>
                  <a:fillRect l="-588" b="-4487"/>
                </a:stretch>
              </a:blipFill>
            </p:spPr>
            <p:txBody>
              <a:bodyPr/>
              <a:lstStyle/>
              <a:p>
                <a:r>
                  <a:rPr lang="en-GB">
                    <a:noFill/>
                  </a:rPr>
                  <a:t> </a:t>
                </a:r>
              </a:p>
            </p:txBody>
          </p:sp>
        </mc:Fallback>
      </mc:AlternateContent>
      <p:pic>
        <p:nvPicPr>
          <p:cNvPr id="8" name="Picture 7" descr="\documentclass{article}&#10;\usepackage{amsmath}&#10;\pagestyle{empty}&#10;\begin{document}&#10;&#10;\[ \{ 1, 2, 3, \dotsc, n \} \]&#10;&#10;\end{document}" title="IguanaTex Bitmap Display">
            <a:extLst>
              <a:ext uri="{FF2B5EF4-FFF2-40B4-BE49-F238E27FC236}">
                <a16:creationId xmlns:a16="http://schemas.microsoft.com/office/drawing/2014/main" id="{509BD242-5B6A-2095-DAE0-82C8B525DE51}"/>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6363853" y="2719001"/>
            <a:ext cx="1537524" cy="254476"/>
          </a:xfrm>
          <a:prstGeom prst="rect">
            <a:avLst/>
          </a:prstGeom>
        </p:spPr>
      </p:pic>
      <p:grpSp>
        <p:nvGrpSpPr>
          <p:cNvPr id="7" name="Group 6">
            <a:extLst>
              <a:ext uri="{FF2B5EF4-FFF2-40B4-BE49-F238E27FC236}">
                <a16:creationId xmlns:a16="http://schemas.microsoft.com/office/drawing/2014/main" id="{BF350EE4-6193-0374-C823-67EDCCDCD58C}"/>
              </a:ext>
            </a:extLst>
          </p:cNvPr>
          <p:cNvGrpSpPr/>
          <p:nvPr/>
        </p:nvGrpSpPr>
        <p:grpSpPr>
          <a:xfrm>
            <a:off x="1527037" y="4534377"/>
            <a:ext cx="2958418" cy="515526"/>
            <a:chOff x="1527037" y="4534377"/>
            <a:chExt cx="2958418" cy="515526"/>
          </a:xfrm>
        </p:grpSpPr>
        <p:pic>
          <p:nvPicPr>
            <p:cNvPr id="10" name="Picture 9" descr="\documentclass{article}&#10;\usepackage{amsmath}&#10;\pagestyle{empty}&#10;\begin{document}&#10;&#10;\[ \{ 2, 5, 6 \} \]&#10;&#10;\end{document}" title="IguanaTex Bitmap Display">
              <a:extLst>
                <a:ext uri="{FF2B5EF4-FFF2-40B4-BE49-F238E27FC236}">
                  <a16:creationId xmlns:a16="http://schemas.microsoft.com/office/drawing/2014/main" id="{6CB6E1EF-7907-F7A1-38D2-CD0B760B2D2C}"/>
                </a:ext>
              </a:extLst>
            </p:cNvPr>
            <p:cNvPicPr>
              <a:picLocks noChangeAspect="1"/>
            </p:cNvPicPr>
            <p:nvPr>
              <p:custDataLst>
                <p:tags r:id="rId6"/>
              </p:custDataLst>
            </p:nvPr>
          </p:nvPicPr>
          <p:blipFill>
            <a:blip r:embed="rId11">
              <a:extLst>
                <a:ext uri="{28A0092B-C50C-407E-A947-70E740481C1C}">
                  <a14:useLocalDpi xmlns:a14="http://schemas.microsoft.com/office/drawing/2010/main" val="0"/>
                </a:ext>
              </a:extLst>
            </a:blip>
            <a:stretch>
              <a:fillRect/>
            </a:stretch>
          </p:blipFill>
          <p:spPr>
            <a:xfrm>
              <a:off x="1527037" y="4711082"/>
              <a:ext cx="822857" cy="254476"/>
            </a:xfrm>
            <a:prstGeom prst="rect">
              <a:avLst/>
            </a:prstGeom>
          </p:spPr>
        </p:pic>
        <p:sp>
          <p:nvSpPr>
            <p:cNvPr id="18" name="TextBox 17">
              <a:extLst>
                <a:ext uri="{FF2B5EF4-FFF2-40B4-BE49-F238E27FC236}">
                  <a16:creationId xmlns:a16="http://schemas.microsoft.com/office/drawing/2014/main" id="{4301F58D-D0EF-5CF5-709C-0A004C656122}"/>
                </a:ext>
              </a:extLst>
            </p:cNvPr>
            <p:cNvSpPr txBox="1"/>
            <p:nvPr/>
          </p:nvSpPr>
          <p:spPr>
            <a:xfrm>
              <a:off x="3127710" y="4534377"/>
              <a:ext cx="1357745" cy="515526"/>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BABBAA</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23" name="Straight Arrow Connector 22">
              <a:extLst>
                <a:ext uri="{FF2B5EF4-FFF2-40B4-BE49-F238E27FC236}">
                  <a16:creationId xmlns:a16="http://schemas.microsoft.com/office/drawing/2014/main" id="{86FF811C-58CB-AE48-B22E-DB1151D4CAF4}"/>
                </a:ext>
              </a:extLst>
            </p:cNvPr>
            <p:cNvCxnSpPr/>
            <p:nvPr/>
          </p:nvCxnSpPr>
          <p:spPr>
            <a:xfrm>
              <a:off x="2521526" y="4831435"/>
              <a:ext cx="526473" cy="0"/>
            </a:xfrm>
            <a:prstGeom prst="straightConnector1">
              <a:avLst/>
            </a:prstGeom>
            <a:ln w="38100">
              <a:solidFill>
                <a:schemeClr val="accent6">
                  <a:lumMod val="75000"/>
                </a:schemeClr>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8694CDE8-7B81-22A4-DA30-17C6D04008C2}"/>
              </a:ext>
            </a:extLst>
          </p:cNvPr>
          <p:cNvGrpSpPr/>
          <p:nvPr/>
        </p:nvGrpSpPr>
        <p:grpSpPr>
          <a:xfrm>
            <a:off x="1289323" y="4967017"/>
            <a:ext cx="3196131" cy="515526"/>
            <a:chOff x="1289323" y="4967017"/>
            <a:chExt cx="3196131" cy="515526"/>
          </a:xfrm>
        </p:grpSpPr>
        <p:pic>
          <p:nvPicPr>
            <p:cNvPr id="13" name="Picture 12" descr="\documentclass{article}&#10;\usepackage{amsmath}&#10;\pagestyle{empty}&#10;\begin{document}&#10;&#10;\[ \{ 1, 2, 3, 5 \} \]&#10;&#10;\end{document}" title="IguanaTex Bitmap Display">
              <a:extLst>
                <a:ext uri="{FF2B5EF4-FFF2-40B4-BE49-F238E27FC236}">
                  <a16:creationId xmlns:a16="http://schemas.microsoft.com/office/drawing/2014/main" id="{DC089710-0040-E6BF-DFC6-84B9A086E240}"/>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1289323" y="5143722"/>
              <a:ext cx="1060571" cy="254476"/>
            </a:xfrm>
            <a:prstGeom prst="rect">
              <a:avLst/>
            </a:prstGeom>
          </p:spPr>
        </p:pic>
        <p:sp>
          <p:nvSpPr>
            <p:cNvPr id="19" name="TextBox 18">
              <a:extLst>
                <a:ext uri="{FF2B5EF4-FFF2-40B4-BE49-F238E27FC236}">
                  <a16:creationId xmlns:a16="http://schemas.microsoft.com/office/drawing/2014/main" id="{EE036402-15E6-F0D0-75B7-9FEE5FC11458}"/>
                </a:ext>
              </a:extLst>
            </p:cNvPr>
            <p:cNvSpPr txBox="1"/>
            <p:nvPr/>
          </p:nvSpPr>
          <p:spPr>
            <a:xfrm>
              <a:off x="3127709" y="4967017"/>
              <a:ext cx="1357745" cy="515526"/>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AAABAB</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24" name="Straight Arrow Connector 23">
              <a:extLst>
                <a:ext uri="{FF2B5EF4-FFF2-40B4-BE49-F238E27FC236}">
                  <a16:creationId xmlns:a16="http://schemas.microsoft.com/office/drawing/2014/main" id="{824750AC-C6B7-EB64-C28F-681703536C9F}"/>
                </a:ext>
              </a:extLst>
            </p:cNvPr>
            <p:cNvCxnSpPr/>
            <p:nvPr/>
          </p:nvCxnSpPr>
          <p:spPr>
            <a:xfrm>
              <a:off x="2521526" y="5251690"/>
              <a:ext cx="526473" cy="0"/>
            </a:xfrm>
            <a:prstGeom prst="straightConnector1">
              <a:avLst/>
            </a:prstGeom>
            <a:ln w="38100">
              <a:solidFill>
                <a:schemeClr val="accent6">
                  <a:lumMod val="75000"/>
                </a:schemeClr>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15A794EA-0CB4-D419-FAF3-DA05BE657236}"/>
              </a:ext>
            </a:extLst>
          </p:cNvPr>
          <p:cNvGrpSpPr/>
          <p:nvPr/>
        </p:nvGrpSpPr>
        <p:grpSpPr>
          <a:xfrm>
            <a:off x="2005513" y="5458379"/>
            <a:ext cx="2479940" cy="515526"/>
            <a:chOff x="2005513" y="5458379"/>
            <a:chExt cx="2479940" cy="515526"/>
          </a:xfrm>
        </p:grpSpPr>
        <p:pic>
          <p:nvPicPr>
            <p:cNvPr id="15" name="Picture 14" descr="\documentclass{article}&#10;\usepackage{amsmath}&#10;\pagestyle{empty}&#10;\begin{document}&#10;&#10;\[ \{ \enspace \} \]&#10;&#10;\end{document}" title="IguanaTex Bitmap Display">
              <a:extLst>
                <a:ext uri="{FF2B5EF4-FFF2-40B4-BE49-F238E27FC236}">
                  <a16:creationId xmlns:a16="http://schemas.microsoft.com/office/drawing/2014/main" id="{D4717E6A-9B2B-E24C-5D8E-4A5FC3EFF594}"/>
                </a:ext>
              </a:extLst>
            </p:cNvPr>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2005513" y="5635084"/>
              <a:ext cx="344381" cy="254476"/>
            </a:xfrm>
            <a:prstGeom prst="rect">
              <a:avLst/>
            </a:prstGeom>
          </p:spPr>
        </p:pic>
        <p:sp>
          <p:nvSpPr>
            <p:cNvPr id="20" name="TextBox 19">
              <a:extLst>
                <a:ext uri="{FF2B5EF4-FFF2-40B4-BE49-F238E27FC236}">
                  <a16:creationId xmlns:a16="http://schemas.microsoft.com/office/drawing/2014/main" id="{DBC4A216-7C0D-D6D3-C0EB-A3D6BCB1F4CF}"/>
                </a:ext>
              </a:extLst>
            </p:cNvPr>
            <p:cNvSpPr txBox="1"/>
            <p:nvPr/>
          </p:nvSpPr>
          <p:spPr>
            <a:xfrm>
              <a:off x="3127708" y="5458379"/>
              <a:ext cx="1357745" cy="515526"/>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BBBBBB</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25" name="Straight Arrow Connector 24">
              <a:extLst>
                <a:ext uri="{FF2B5EF4-FFF2-40B4-BE49-F238E27FC236}">
                  <a16:creationId xmlns:a16="http://schemas.microsoft.com/office/drawing/2014/main" id="{5154DF33-5DD8-A771-2C99-3911B3890586}"/>
                </a:ext>
              </a:extLst>
            </p:cNvPr>
            <p:cNvCxnSpPr/>
            <p:nvPr/>
          </p:nvCxnSpPr>
          <p:spPr>
            <a:xfrm>
              <a:off x="2521526" y="5750453"/>
              <a:ext cx="526473" cy="0"/>
            </a:xfrm>
            <a:prstGeom prst="straightConnector1">
              <a:avLst/>
            </a:prstGeom>
            <a:ln w="38100">
              <a:solidFill>
                <a:schemeClr val="accent6">
                  <a:lumMod val="75000"/>
                </a:schemeClr>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6AD399CB-D255-3CDC-F735-641C5EC4E6DC}"/>
              </a:ext>
            </a:extLst>
          </p:cNvPr>
          <p:cNvGrpSpPr/>
          <p:nvPr/>
        </p:nvGrpSpPr>
        <p:grpSpPr>
          <a:xfrm>
            <a:off x="810846" y="5926267"/>
            <a:ext cx="3674606" cy="515526"/>
            <a:chOff x="810846" y="5926267"/>
            <a:chExt cx="3674606" cy="515526"/>
          </a:xfrm>
        </p:grpSpPr>
        <p:pic>
          <p:nvPicPr>
            <p:cNvPr id="17" name="Picture 16" descr="\documentclass{article}&#10;\usepackage{amsmath}&#10;\pagestyle{empty}&#10;\begin{document}&#10;&#10;\[ \{ 1, 2, 3, 4, 5, 6 \} \]&#10;&#10;\end{document}" title="IguanaTex Bitmap Display">
              <a:extLst>
                <a:ext uri="{FF2B5EF4-FFF2-40B4-BE49-F238E27FC236}">
                  <a16:creationId xmlns:a16="http://schemas.microsoft.com/office/drawing/2014/main" id="{647ABD5A-2B32-276F-166B-E6E3905128EC}"/>
                </a:ext>
              </a:extLst>
            </p:cNvPr>
            <p:cNvPicPr>
              <a:picLocks noChangeAspect="1"/>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810846" y="6102972"/>
              <a:ext cx="1539048" cy="254476"/>
            </a:xfrm>
            <a:prstGeom prst="rect">
              <a:avLst/>
            </a:prstGeom>
          </p:spPr>
        </p:pic>
        <p:sp>
          <p:nvSpPr>
            <p:cNvPr id="21" name="TextBox 20">
              <a:extLst>
                <a:ext uri="{FF2B5EF4-FFF2-40B4-BE49-F238E27FC236}">
                  <a16:creationId xmlns:a16="http://schemas.microsoft.com/office/drawing/2014/main" id="{09CE8A4D-A9AE-A89D-E1E0-7DC297B8C4B0}"/>
                </a:ext>
              </a:extLst>
            </p:cNvPr>
            <p:cNvSpPr txBox="1"/>
            <p:nvPr/>
          </p:nvSpPr>
          <p:spPr>
            <a:xfrm>
              <a:off x="3127707" y="5926267"/>
              <a:ext cx="1357745" cy="515526"/>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AAAAAA</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26" name="Straight Arrow Connector 25">
              <a:extLst>
                <a:ext uri="{FF2B5EF4-FFF2-40B4-BE49-F238E27FC236}">
                  <a16:creationId xmlns:a16="http://schemas.microsoft.com/office/drawing/2014/main" id="{46C82431-E38C-F5AB-5B16-403FD7C75883}"/>
                </a:ext>
              </a:extLst>
            </p:cNvPr>
            <p:cNvCxnSpPr/>
            <p:nvPr/>
          </p:nvCxnSpPr>
          <p:spPr>
            <a:xfrm>
              <a:off x="2521526" y="6193798"/>
              <a:ext cx="526473" cy="0"/>
            </a:xfrm>
            <a:prstGeom prst="straightConnector1">
              <a:avLst/>
            </a:prstGeom>
            <a:ln w="38100">
              <a:solidFill>
                <a:schemeClr val="accent6">
                  <a:lumMod val="75000"/>
                </a:schemeClr>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D6FA400-3317-D75C-CE3B-D6E5E8026603}"/>
                  </a:ext>
                </a:extLst>
              </p:cNvPr>
              <p:cNvSpPr txBox="1"/>
              <p:nvPr/>
            </p:nvSpPr>
            <p:spPr>
              <a:xfrm>
                <a:off x="5051039" y="4487412"/>
                <a:ext cx="5851638" cy="143885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u="sng" dirty="0">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Bijection:</a:t>
                </a:r>
              </a:p>
              <a:p>
                <a:pPr lvl="0" algn="just">
                  <a:lnSpc>
                    <a:spcPct val="150000"/>
                  </a:lnSpc>
                  <a:defRPr/>
                </a:pPr>
                <a:r>
                  <a:rPr lang="en-GB"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Associate a subset </a:t>
                </a:r>
                <a14:m>
                  <m:oMath xmlns:m="http://schemas.openxmlformats.org/officeDocument/2006/math">
                    <m:r>
                      <a:rPr lang="en-US" sz="2000" i="1">
                        <a:solidFill>
                          <a:schemeClr val="accent6">
                            <a:lumMod val="75000"/>
                          </a:schemeClr>
                        </a:solidFill>
                        <a:latin typeface="Latin Modern Math" panose="02000503000000000000" pitchFamily="50" charset="0"/>
                        <a:ea typeface="Latin Modern Math" panose="02000503000000000000" pitchFamily="50" charset="0"/>
                        <a:cs typeface="CMU Bright" panose="02000603000000000000" pitchFamily="2" charset="0"/>
                      </a:rPr>
                      <m:t>𝑆</m:t>
                    </m:r>
                  </m:oMath>
                </a14:m>
                <a:r>
                  <a:rPr lang="en-GB"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with an </a:t>
                </a:r>
                <a14:m>
                  <m:oMath xmlns:m="http://schemas.openxmlformats.org/officeDocument/2006/math">
                    <m:r>
                      <a:rPr lang="en-US" sz="2000" i="1">
                        <a:solidFill>
                          <a:schemeClr val="accent6">
                            <a:lumMod val="75000"/>
                          </a:schemeClr>
                        </a:solidFill>
                        <a:latin typeface="Latin Modern Math" panose="02000503000000000000" pitchFamily="50" charset="0"/>
                        <a:ea typeface="Latin Modern Math" panose="02000503000000000000" pitchFamily="50" charset="0"/>
                        <a:cs typeface="CMU Bright" panose="02000603000000000000" pitchFamily="2" charset="0"/>
                      </a:rPr>
                      <m:t>𝑛</m:t>
                    </m:r>
                  </m:oMath>
                </a14:m>
                <a:r>
                  <a:rPr lang="en-GB"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-letter word whose positions of A’s is given by </a:t>
                </a:r>
                <a14:m>
                  <m:oMath xmlns:m="http://schemas.openxmlformats.org/officeDocument/2006/math">
                    <m:r>
                      <a:rPr lang="en-US" sz="2000" i="1">
                        <a:solidFill>
                          <a:schemeClr val="accent6">
                            <a:lumMod val="75000"/>
                          </a:schemeClr>
                        </a:solidFill>
                        <a:latin typeface="Latin Modern Math" panose="02000503000000000000" pitchFamily="50" charset="0"/>
                        <a:ea typeface="Latin Modern Math" panose="02000503000000000000" pitchFamily="50" charset="0"/>
                        <a:cs typeface="CMU Bright" panose="02000603000000000000" pitchFamily="2" charset="0"/>
                      </a:rPr>
                      <m:t>𝑆</m:t>
                    </m:r>
                  </m:oMath>
                </a14:m>
                <a:r>
                  <a:rPr lang="en-GB"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mc:Choice>
        <mc:Fallback xmlns="">
          <p:sp>
            <p:nvSpPr>
              <p:cNvPr id="27" name="TextBox 26">
                <a:extLst>
                  <a:ext uri="{FF2B5EF4-FFF2-40B4-BE49-F238E27FC236}">
                    <a16:creationId xmlns:a16="http://schemas.microsoft.com/office/drawing/2014/main" id="{0D6FA400-3317-D75C-CE3B-D6E5E8026603}"/>
                  </a:ext>
                </a:extLst>
              </p:cNvPr>
              <p:cNvSpPr txBox="1">
                <a:spLocks noRot="1" noChangeAspect="1" noMove="1" noResize="1" noEditPoints="1" noAdjustHandles="1" noChangeArrowheads="1" noChangeShapeType="1" noTextEdit="1"/>
              </p:cNvSpPr>
              <p:nvPr/>
            </p:nvSpPr>
            <p:spPr>
              <a:xfrm>
                <a:off x="5051039" y="4487412"/>
                <a:ext cx="5851638" cy="1438855"/>
              </a:xfrm>
              <a:prstGeom prst="rect">
                <a:avLst/>
              </a:prstGeom>
              <a:blipFill>
                <a:blip r:embed="rId15"/>
                <a:stretch>
                  <a:fillRect l="-1147" r="-1147" b="-63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2A57073-E47B-1629-52D1-A47F2D50216A}"/>
                  </a:ext>
                </a:extLst>
              </p:cNvPr>
              <p:cNvSpPr txBox="1"/>
              <p:nvPr/>
            </p:nvSpPr>
            <p:spPr>
              <a:xfrm>
                <a:off x="1391270" y="4000094"/>
                <a:ext cx="2786984" cy="553998"/>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sng" strike="noStrike" kern="1200" cap="none" spc="0" normalizeH="0" baseline="0" noProof="0" dirty="0">
                    <a:ln>
                      <a:noFill/>
                    </a:ln>
                    <a:solidFill>
                      <a:schemeClr val="accent5">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Examples for </a:t>
                </a:r>
                <a14:m>
                  <m:oMath xmlns:m="http://schemas.openxmlformats.org/officeDocument/2006/math">
                    <m:r>
                      <a:rPr kumimoji="0" lang="en-US" sz="2000" b="0" i="1" u="sng" strike="noStrike" kern="1200" cap="none" spc="0" normalizeH="0" baseline="0" noProof="0" smtClean="0">
                        <a:ln>
                          <a:noFill/>
                        </a:ln>
                        <a:solidFill>
                          <a:schemeClr val="accent5">
                            <a:lumMod val="75000"/>
                          </a:schemeClr>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𝑛</m:t>
                    </m:r>
                    <m:r>
                      <a:rPr kumimoji="0" lang="en-US" sz="2000" b="0" i="1" u="sng" strike="noStrike" kern="1200" cap="none" spc="0" normalizeH="0" baseline="0" noProof="0" smtClean="0">
                        <a:ln>
                          <a:noFill/>
                        </a:ln>
                        <a:solidFill>
                          <a:schemeClr val="accent5">
                            <a:lumMod val="75000"/>
                          </a:schemeClr>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=6</m:t>
                    </m:r>
                  </m:oMath>
                </a14:m>
                <a:endParaRPr kumimoji="0" lang="en-GB" sz="2000" b="0" i="0" u="sng" strike="noStrike" kern="1200" cap="none" spc="0" normalizeH="0" baseline="0" noProof="0" dirty="0">
                  <a:ln>
                    <a:noFill/>
                  </a:ln>
                  <a:solidFill>
                    <a:schemeClr val="accent5">
                      <a:lumMod val="75000"/>
                    </a:schemeClr>
                  </a:solidFill>
                  <a:effectLst/>
                  <a:uLnTx/>
                  <a:uFillTx/>
                  <a:latin typeface="Latin Modern Math" panose="02000503000000000000" pitchFamily="50" charset="0"/>
                  <a:ea typeface="Latin Modern Math" panose="02000503000000000000" pitchFamily="50" charset="0"/>
                  <a:cs typeface="CMU Bright" panose="02000603000000000000" pitchFamily="2" charset="0"/>
                </a:endParaRPr>
              </a:p>
            </p:txBody>
          </p:sp>
        </mc:Choice>
        <mc:Fallback xmlns="">
          <p:sp>
            <p:nvSpPr>
              <p:cNvPr id="28" name="TextBox 27">
                <a:extLst>
                  <a:ext uri="{FF2B5EF4-FFF2-40B4-BE49-F238E27FC236}">
                    <a16:creationId xmlns:a16="http://schemas.microsoft.com/office/drawing/2014/main" id="{B2A57073-E47B-1629-52D1-A47F2D50216A}"/>
                  </a:ext>
                </a:extLst>
              </p:cNvPr>
              <p:cNvSpPr txBox="1">
                <a:spLocks noRot="1" noChangeAspect="1" noMove="1" noResize="1" noEditPoints="1" noAdjustHandles="1" noChangeArrowheads="1" noChangeShapeType="1" noTextEdit="1"/>
              </p:cNvSpPr>
              <p:nvPr/>
            </p:nvSpPr>
            <p:spPr>
              <a:xfrm>
                <a:off x="1391270" y="4000094"/>
                <a:ext cx="2786984" cy="553998"/>
              </a:xfrm>
              <a:prstGeom prst="rect">
                <a:avLst/>
              </a:prstGeom>
              <a:blipFill>
                <a:blip r:embed="rId16"/>
                <a:stretch>
                  <a:fillRect b="-12088"/>
                </a:stretch>
              </a:blipFill>
            </p:spPr>
            <p:txBody>
              <a:bodyPr/>
              <a:lstStyle/>
              <a:p>
                <a:r>
                  <a:rPr lang="en-GB">
                    <a:noFill/>
                  </a:rPr>
                  <a:t> </a:t>
                </a:r>
              </a:p>
            </p:txBody>
          </p:sp>
        </mc:Fallback>
      </mc:AlternateContent>
    </p:spTree>
    <p:extLst>
      <p:ext uri="{BB962C8B-B14F-4D97-AF65-F5344CB8AC3E}">
        <p14:creationId xmlns:p14="http://schemas.microsoft.com/office/powerpoint/2010/main" val="4294729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Effect transition="in" filter="fade">
                                      <p:cBhvr>
                                        <p:cTn id="25" dur="500"/>
                                        <p:tgtEl>
                                          <p:spTgt spid="5">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fade">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Effect transition="in" filter="fade">
                                      <p:cBhvr>
                                        <p:cTn id="38" dur="500"/>
                                        <p:tgtEl>
                                          <p:spTgt spid="5">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8">
                                            <p:txEl>
                                              <p:pRg st="0" end="0"/>
                                            </p:txEl>
                                          </p:spTgt>
                                        </p:tgtEl>
                                        <p:attrNameLst>
                                          <p:attrName>style.visibility</p:attrName>
                                        </p:attrNameLst>
                                      </p:cBhvr>
                                      <p:to>
                                        <p:strVal val="visible"/>
                                      </p:to>
                                    </p:set>
                                    <p:animEffect transition="in" filter="fade">
                                      <p:cBhvr>
                                        <p:cTn id="43" dur="500"/>
                                        <p:tgtEl>
                                          <p:spTgt spid="28">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500"/>
                                        <p:tgtEl>
                                          <p:spTgt spid="7"/>
                                        </p:tgtEl>
                                      </p:cBhvr>
                                    </p:animEffect>
                                  </p:childTnLst>
                                </p:cTn>
                              </p:par>
                              <p:par>
                                <p:cTn id="49" presetID="10" presetClass="entr" presetSubtype="0" fill="hold" nodeType="with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fade">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7">
                                            <p:txEl>
                                              <p:pRg st="0" end="0"/>
                                            </p:txEl>
                                          </p:spTgt>
                                        </p:tgtEl>
                                        <p:attrNameLst>
                                          <p:attrName>style.visibility</p:attrName>
                                        </p:attrNameLst>
                                      </p:cBhvr>
                                      <p:to>
                                        <p:strVal val="visible"/>
                                      </p:to>
                                    </p:set>
                                    <p:animEffect transition="in" filter="fade">
                                      <p:cBhvr>
                                        <p:cTn id="66" dur="500"/>
                                        <p:tgtEl>
                                          <p:spTgt spid="27">
                                            <p:txEl>
                                              <p:pRg st="0" end="0"/>
                                            </p:txEl>
                                          </p:spTgt>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27">
                                            <p:txEl>
                                              <p:pRg st="1" end="1"/>
                                            </p:txEl>
                                          </p:spTgt>
                                        </p:tgtEl>
                                        <p:attrNameLst>
                                          <p:attrName>style.visibility</p:attrName>
                                        </p:attrNameLst>
                                      </p:cBhvr>
                                      <p:to>
                                        <p:strVal val="visible"/>
                                      </p:to>
                                    </p:set>
                                    <p:animEffect transition="in" filter="fade">
                                      <p:cBhvr>
                                        <p:cTn id="70" dur="500"/>
                                        <p:tgtEl>
                                          <p:spTgt spid="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P spid="5" grpId="0" uiExpand="1" build="p"/>
      <p:bldP spid="27" grpId="0" uiExpand="1" build="p"/>
      <p:bldP spid="2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732B9C-7494-D541-0D01-876E9E32D6AD}"/>
              </a:ext>
            </a:extLst>
          </p:cNvPr>
          <p:cNvSpPr>
            <a:spLocks noGrp="1"/>
          </p:cNvSpPr>
          <p:nvPr>
            <p:ph type="sldNum" sz="quarter" idx="12"/>
          </p:nvPr>
        </p:nvSpPr>
        <p:spPr/>
        <p:txBody>
          <a:bodyPr/>
          <a:lstStyle/>
          <a:p>
            <a:fld id="{DF9CE5CA-BB0C-471D-B5FD-5BB2E0B61B3B}" type="slidenum">
              <a:rPr lang="en-GB" smtClean="0"/>
              <a:pPr/>
              <a:t>19</a:t>
            </a:fld>
            <a:endParaRPr lang="en-GB" dirty="0"/>
          </a:p>
        </p:txBody>
      </p:sp>
      <p:sp>
        <p:nvSpPr>
          <p:cNvPr id="3" name="TextBox 2">
            <a:extLst>
              <a:ext uri="{FF2B5EF4-FFF2-40B4-BE49-F238E27FC236}">
                <a16:creationId xmlns:a16="http://schemas.microsoft.com/office/drawing/2014/main" id="{50B197C8-E820-6F9F-BD2F-B5905FA1E0BB}"/>
              </a:ext>
            </a:extLst>
          </p:cNvPr>
          <p:cNvSpPr txBox="1"/>
          <p:nvPr/>
        </p:nvSpPr>
        <p:spPr>
          <a:xfrm>
            <a:off x="2494722" y="208722"/>
            <a:ext cx="7868478"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Q7: Combinatorial way to see a difference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62CD60-B9CB-37AE-EDD2-E4F1309E1D2E}"/>
                  </a:ext>
                </a:extLst>
              </p:cNvPr>
              <p:cNvSpPr txBox="1"/>
              <p:nvPr/>
            </p:nvSpPr>
            <p:spPr>
              <a:xfrm>
                <a:off x="394658" y="1318038"/>
                <a:ext cx="11402684" cy="515526"/>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Suppose that                                 . Find</a:t>
                </a:r>
                <a:r>
                  <a:rPr kumimoji="0" lang="en-US" sz="20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one possibility for</a:t>
                </a: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a:t>
                </a: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𝑥</m:t>
                    </m:r>
                  </m:oMath>
                </a14:m>
                <a:r>
                  <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and </a:t>
                </a: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𝑦</m:t>
                    </m:r>
                    <m:r>
                      <a:rPr kumimoji="0" lang="en-US" sz="2000" b="0" i="0" u="none" strike="noStrike" kern="1200" cap="none" spc="0" normalizeH="0" baseline="0" noProof="0" smtClean="0">
                        <a:ln>
                          <a:noFill/>
                        </a:ln>
                        <a:solidFill>
                          <a:prstClr val="black"/>
                        </a:solidFill>
                        <a:effectLst/>
                        <a:uLnTx/>
                        <a:uFillTx/>
                        <a:latin typeface="Cambria Math" panose="02040503050406030204" pitchFamily="18" charset="0"/>
                        <a:ea typeface="Latin Modern Math" panose="02000503000000000000" pitchFamily="50" charset="0"/>
                        <a:cs typeface="CMU Bright" panose="02000603000000000000" pitchFamily="2" charset="0"/>
                      </a:rPr>
                      <m:t>.</m:t>
                    </m:r>
                  </m:oMath>
                </a14:m>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mc:Choice>
        <mc:Fallback xmlns="">
          <p:sp>
            <p:nvSpPr>
              <p:cNvPr id="4" name="TextBox 3">
                <a:extLst>
                  <a:ext uri="{FF2B5EF4-FFF2-40B4-BE49-F238E27FC236}">
                    <a16:creationId xmlns:a16="http://schemas.microsoft.com/office/drawing/2014/main" id="{3162CD60-B9CB-37AE-EDD2-E4F1309E1D2E}"/>
                  </a:ext>
                </a:extLst>
              </p:cNvPr>
              <p:cNvSpPr txBox="1">
                <a:spLocks noRot="1" noChangeAspect="1" noMove="1" noResize="1" noEditPoints="1" noAdjustHandles="1" noChangeArrowheads="1" noChangeShapeType="1" noTextEdit="1"/>
              </p:cNvSpPr>
              <p:nvPr/>
            </p:nvSpPr>
            <p:spPr>
              <a:xfrm>
                <a:off x="394658" y="1318038"/>
                <a:ext cx="11402684" cy="515526"/>
              </a:xfrm>
              <a:prstGeom prst="rect">
                <a:avLst/>
              </a:prstGeom>
              <a:blipFill>
                <a:blip r:embed="rId11"/>
                <a:stretch>
                  <a:fillRect l="-588" b="-18824"/>
                </a:stretch>
              </a:blipFill>
            </p:spPr>
            <p:txBody>
              <a:bodyPr/>
              <a:lstStyle/>
              <a:p>
                <a:r>
                  <a:rPr lang="en-GB">
                    <a:noFill/>
                  </a:rPr>
                  <a:t> </a:t>
                </a:r>
              </a:p>
            </p:txBody>
          </p:sp>
        </mc:Fallback>
      </mc:AlternateContent>
      <p:pic>
        <p:nvPicPr>
          <p:cNvPr id="16" name="Picture 15" descr="\documentclass{article}&#10;\usepackage{amsmath}&#10;\pagestyle{empty}&#10;\begin{document}&#10;&#10;\[ \binom{n+1}{100} - \binom{n}{99} = \binom{x}{y} \]&#10;&#10;\end{document}" title="IguanaTex Bitmap Display">
            <a:extLst>
              <a:ext uri="{FF2B5EF4-FFF2-40B4-BE49-F238E27FC236}">
                <a16:creationId xmlns:a16="http://schemas.microsoft.com/office/drawing/2014/main" id="{DC30567D-1B54-B1C0-6030-8421D941F2FA}"/>
              </a:ext>
            </a:extLst>
          </p:cNvPr>
          <p:cNvPicPr>
            <a:picLocks noChangeAspect="1"/>
          </p:cNvPicPr>
          <p:nvPr>
            <p:custDataLst>
              <p:tags r:id="rId1"/>
            </p:custDataLst>
          </p:nvPr>
        </p:nvPicPr>
        <p:blipFill>
          <a:blip r:embed="rId12">
            <a:extLst>
              <a:ext uri="{28A0092B-C50C-407E-A947-70E740481C1C}">
                <a14:useLocalDpi xmlns:a14="http://schemas.microsoft.com/office/drawing/2010/main" val="0"/>
              </a:ext>
            </a:extLst>
          </a:blip>
          <a:stretch>
            <a:fillRect/>
          </a:stretch>
        </p:blipFill>
        <p:spPr>
          <a:xfrm>
            <a:off x="2041237" y="1318037"/>
            <a:ext cx="2643810" cy="6080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1D64D32-7281-0821-54EE-DC29E7CE15E6}"/>
                  </a:ext>
                </a:extLst>
              </p:cNvPr>
              <p:cNvSpPr txBox="1"/>
              <p:nvPr/>
            </p:nvSpPr>
            <p:spPr>
              <a:xfrm>
                <a:off x="394658" y="2161897"/>
                <a:ext cx="11402684" cy="1900520"/>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sng" strike="noStrike" kern="1200" cap="none" spc="0" normalizeH="0" baseline="0" noProof="0" dirty="0">
                    <a:ln>
                      <a:noFill/>
                    </a:ln>
                    <a:solidFill>
                      <a:schemeClr val="accent5">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Solution</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The</a:t>
                </a:r>
                <a:r>
                  <a:rPr kumimoji="0" lang="en-GB" sz="20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positive term counts the number of </a:t>
                </a:r>
                <a14:m>
                  <m:oMath xmlns:m="http://schemas.openxmlformats.org/officeDocument/2006/math">
                    <m:r>
                      <a:rPr kumimoji="0" lang="en-US" sz="2000" b="0" i="1" u="none" strike="noStrike" kern="1200" cap="none" spc="0" normalizeH="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100</m:t>
                    </m:r>
                  </m:oMath>
                </a14:m>
                <a:r>
                  <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t>
                </a:r>
                <a:r>
                  <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element subsets of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The</a:t>
                </a:r>
                <a:r>
                  <a:rPr kumimoji="0" lang="en-GB" sz="20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negative term counts the number of </a:t>
                </a:r>
                <a14:m>
                  <m:oMath xmlns:m="http://schemas.openxmlformats.org/officeDocument/2006/math">
                    <m:r>
                      <a:rPr kumimoji="0" lang="en-US" sz="2000" b="0" i="1" u="none" strike="noStrike" kern="1200" cap="none" spc="0" normalizeH="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99</m:t>
                    </m:r>
                  </m:oMath>
                </a14:m>
                <a:r>
                  <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-element</a:t>
                </a:r>
                <a:r>
                  <a:rPr kumimoji="0" lang="en-GB" sz="20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subsets of                   .</a:t>
                </a:r>
              </a:p>
              <a:p>
                <a:pPr marL="0" marR="0" lvl="0" indent="0" algn="just" defTabSz="914400" rtl="0" eaLnBrk="1" fontAlgn="auto" latinLnBrk="0" hangingPunct="1">
                  <a:lnSpc>
                    <a:spcPct val="150000"/>
                  </a:lnSpc>
                  <a:spcBef>
                    <a:spcPts val="0"/>
                  </a:spcBef>
                  <a:spcAft>
                    <a:spcPts val="0"/>
                  </a:spcAft>
                  <a:buClrTx/>
                  <a:buSzTx/>
                  <a:buFontTx/>
                  <a:buNone/>
                  <a:tabLst/>
                  <a:defRPr/>
                </a:pPr>
                <a:r>
                  <a:rPr lang="en-GB" sz="2000" baseline="0" dirty="0">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Idea:</a:t>
                </a:r>
                <a:r>
                  <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 </a:t>
                </a:r>
                <a:r>
                  <a:rPr lang="en-GB"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Associate a 99-element subset of 1-n into a 100-element subset of 1-(n+1) in a bijective way!</a:t>
                </a:r>
                <a:endParaRPr kumimoji="0" lang="en-GB" sz="2000" b="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mc:Choice>
        <mc:Fallback xmlns="">
          <p:sp>
            <p:nvSpPr>
              <p:cNvPr id="7" name="TextBox 6">
                <a:extLst>
                  <a:ext uri="{FF2B5EF4-FFF2-40B4-BE49-F238E27FC236}">
                    <a16:creationId xmlns:a16="http://schemas.microsoft.com/office/drawing/2014/main" id="{C1D64D32-7281-0821-54EE-DC29E7CE15E6}"/>
                  </a:ext>
                </a:extLst>
              </p:cNvPr>
              <p:cNvSpPr txBox="1">
                <a:spLocks noRot="1" noChangeAspect="1" noMove="1" noResize="1" noEditPoints="1" noAdjustHandles="1" noChangeArrowheads="1" noChangeShapeType="1" noTextEdit="1"/>
              </p:cNvSpPr>
              <p:nvPr/>
            </p:nvSpPr>
            <p:spPr>
              <a:xfrm>
                <a:off x="394658" y="2161897"/>
                <a:ext cx="11402684" cy="1900520"/>
              </a:xfrm>
              <a:prstGeom prst="rect">
                <a:avLst/>
              </a:prstGeom>
              <a:blipFill>
                <a:blip r:embed="rId13"/>
                <a:stretch>
                  <a:fillRect l="-588" b="-4823"/>
                </a:stretch>
              </a:blipFill>
            </p:spPr>
            <p:txBody>
              <a:bodyPr/>
              <a:lstStyle/>
              <a:p>
                <a:r>
                  <a:rPr lang="en-GB">
                    <a:noFill/>
                  </a:rPr>
                  <a:t> </a:t>
                </a:r>
              </a:p>
            </p:txBody>
          </p:sp>
        </mc:Fallback>
      </mc:AlternateContent>
      <p:pic>
        <p:nvPicPr>
          <p:cNvPr id="11" name="Picture 10" descr="\documentclass{article}&#10;\usepackage{amsmath}&#10;\pagestyle{empty}&#10;\begin{document}&#10;&#10;\[ \{1, 2, 3, \dotsc, n, n+1 \}\]&#10;&#10;\end{document}" title="IguanaTex Bitmap Display">
            <a:extLst>
              <a:ext uri="{FF2B5EF4-FFF2-40B4-BE49-F238E27FC236}">
                <a16:creationId xmlns:a16="http://schemas.microsoft.com/office/drawing/2014/main" id="{1A77AC39-7ABC-4FF1-83C5-F2FC7A035214}"/>
              </a:ext>
            </a:extLst>
          </p:cNvPr>
          <p:cNvPicPr>
            <a:picLocks noChangeAspect="1"/>
          </p:cNvPicPr>
          <p:nvPr>
            <p:custDataLst>
              <p:tags r:id="rId2"/>
            </p:custDataLst>
          </p:nvPr>
        </p:nvPicPr>
        <p:blipFill>
          <a:blip r:embed="rId14">
            <a:extLst>
              <a:ext uri="{28A0092B-C50C-407E-A947-70E740481C1C}">
                <a14:useLocalDpi xmlns:a14="http://schemas.microsoft.com/office/drawing/2010/main" val="0"/>
              </a:ext>
            </a:extLst>
          </a:blip>
          <a:stretch>
            <a:fillRect/>
          </a:stretch>
        </p:blipFill>
        <p:spPr>
          <a:xfrm>
            <a:off x="7518400" y="2796074"/>
            <a:ext cx="2236952" cy="254476"/>
          </a:xfrm>
          <a:prstGeom prst="rect">
            <a:avLst/>
          </a:prstGeom>
        </p:spPr>
      </p:pic>
      <p:pic>
        <p:nvPicPr>
          <p:cNvPr id="14" name="Picture 13" descr="\documentclass{article}&#10;\usepackage{amsmath}&#10;\pagestyle{empty}&#10;\begin{document}&#10;&#10;\[ \{1, 2, 3, \dotsc, n \}\]&#10;&#10;\end{document}" title="IguanaTex Bitmap Display">
            <a:extLst>
              <a:ext uri="{FF2B5EF4-FFF2-40B4-BE49-F238E27FC236}">
                <a16:creationId xmlns:a16="http://schemas.microsoft.com/office/drawing/2014/main" id="{6A52C71B-308F-FDD4-DD54-C6D1ECE3A52A}"/>
              </a:ext>
            </a:extLst>
          </p:cNvPr>
          <p:cNvPicPr>
            <a:picLocks noChangeAspect="1"/>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7453747" y="3251645"/>
            <a:ext cx="1537524" cy="254476"/>
          </a:xfrm>
          <a:prstGeom prst="rect">
            <a:avLst/>
          </a:prstGeom>
        </p:spPr>
      </p:pic>
      <p:sp>
        <p:nvSpPr>
          <p:cNvPr id="17" name="Rectangle: Rounded Corners 16">
            <a:extLst>
              <a:ext uri="{FF2B5EF4-FFF2-40B4-BE49-F238E27FC236}">
                <a16:creationId xmlns:a16="http://schemas.microsoft.com/office/drawing/2014/main" id="{EFD873A3-8745-7455-A4DD-6CF5DF13A1BF}"/>
              </a:ext>
            </a:extLst>
          </p:cNvPr>
          <p:cNvSpPr/>
          <p:nvPr/>
        </p:nvSpPr>
        <p:spPr>
          <a:xfrm>
            <a:off x="2346036" y="4425282"/>
            <a:ext cx="858982" cy="2161309"/>
          </a:xfrm>
          <a:prstGeom prst="roundRect">
            <a:avLst/>
          </a:prstGeom>
          <a:solidFill>
            <a:srgbClr val="FCE89D"/>
          </a:soli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8A6CEEAF-7F8B-BF32-540A-9A074E7F06BF}"/>
              </a:ext>
            </a:extLst>
          </p:cNvPr>
          <p:cNvSpPr/>
          <p:nvPr/>
        </p:nvSpPr>
        <p:spPr>
          <a:xfrm>
            <a:off x="775855" y="4828762"/>
            <a:ext cx="655781" cy="1043709"/>
          </a:xfrm>
          <a:prstGeom prst="ellipse">
            <a:avLst/>
          </a:prstGeom>
          <a:solidFill>
            <a:srgbClr val="C6D1F6"/>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1816DDEE-ED7C-C414-3720-6E786B531721}"/>
              </a:ext>
            </a:extLst>
          </p:cNvPr>
          <p:cNvSpPr/>
          <p:nvPr/>
        </p:nvSpPr>
        <p:spPr>
          <a:xfrm>
            <a:off x="2494722" y="4828761"/>
            <a:ext cx="655781" cy="1043709"/>
          </a:xfrm>
          <a:prstGeom prst="ellipse">
            <a:avLst/>
          </a:prstGeom>
          <a:solidFill>
            <a:srgbClr val="C6D1F6"/>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5" name="Group 54">
            <a:extLst>
              <a:ext uri="{FF2B5EF4-FFF2-40B4-BE49-F238E27FC236}">
                <a16:creationId xmlns:a16="http://schemas.microsoft.com/office/drawing/2014/main" id="{6B552BF6-D363-DDF1-DD8A-61623E0C785D}"/>
              </a:ext>
            </a:extLst>
          </p:cNvPr>
          <p:cNvGrpSpPr/>
          <p:nvPr/>
        </p:nvGrpSpPr>
        <p:grpSpPr>
          <a:xfrm>
            <a:off x="1335599" y="4981610"/>
            <a:ext cx="1487013" cy="738013"/>
            <a:chOff x="1335599" y="4981610"/>
            <a:chExt cx="1487013" cy="738013"/>
          </a:xfrm>
        </p:grpSpPr>
        <p:cxnSp>
          <p:nvCxnSpPr>
            <p:cNvPr id="21" name="Straight Arrow Connector 20">
              <a:extLst>
                <a:ext uri="{FF2B5EF4-FFF2-40B4-BE49-F238E27FC236}">
                  <a16:creationId xmlns:a16="http://schemas.microsoft.com/office/drawing/2014/main" id="{EC6DA582-5D98-E614-4950-DBE3E78921DA}"/>
                </a:ext>
              </a:extLst>
            </p:cNvPr>
            <p:cNvCxnSpPr>
              <a:cxnSpLocks/>
              <a:stCxn id="18" idx="7"/>
            </p:cNvCxnSpPr>
            <p:nvPr/>
          </p:nvCxnSpPr>
          <p:spPr>
            <a:xfrm>
              <a:off x="1335599" y="4981610"/>
              <a:ext cx="1487013"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505C763-80A7-DBF3-D991-65D608F5D2E1}"/>
                </a:ext>
              </a:extLst>
            </p:cNvPr>
            <p:cNvCxnSpPr>
              <a:cxnSpLocks/>
              <a:stCxn id="18" idx="6"/>
            </p:cNvCxnSpPr>
            <p:nvPr/>
          </p:nvCxnSpPr>
          <p:spPr>
            <a:xfrm flipV="1">
              <a:off x="1431636" y="5338671"/>
              <a:ext cx="1390976"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BF60DBE-0A22-F12A-AEE8-F0F599F782E2}"/>
                </a:ext>
              </a:extLst>
            </p:cNvPr>
            <p:cNvCxnSpPr>
              <a:cxnSpLocks/>
              <a:stCxn id="18" idx="5"/>
            </p:cNvCxnSpPr>
            <p:nvPr/>
          </p:nvCxnSpPr>
          <p:spPr>
            <a:xfrm>
              <a:off x="1335599" y="5719623"/>
              <a:ext cx="1487013" cy="0"/>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pic>
        <p:nvPicPr>
          <p:cNvPr id="39" name="Picture 38" descr="\documentclass{article}&#10;\usepackage{amsmath}&#10;\pagestyle{empty}&#10;\begin{document}&#10;&#10;\[ \binom{n}{99} \]&#10;&#10;\end{document}" title="IguanaTex Bitmap Display">
            <a:extLst>
              <a:ext uri="{FF2B5EF4-FFF2-40B4-BE49-F238E27FC236}">
                <a16:creationId xmlns:a16="http://schemas.microsoft.com/office/drawing/2014/main" id="{CDB4568A-DA7A-DFD1-BDA6-6F131696E584}"/>
              </a:ext>
            </a:extLst>
          </p:cNvPr>
          <p:cNvPicPr>
            <a:picLocks noChangeAspect="1"/>
          </p:cNvPicPr>
          <p:nvPr>
            <p:custDataLst>
              <p:tags r:id="rId4"/>
            </p:custDataLst>
          </p:nvPr>
        </p:nvPicPr>
        <p:blipFill>
          <a:blip r:embed="rId16">
            <a:extLst>
              <a:ext uri="{28A0092B-C50C-407E-A947-70E740481C1C}">
                <a14:useLocalDpi xmlns:a14="http://schemas.microsoft.com/office/drawing/2010/main" val="0"/>
              </a:ext>
            </a:extLst>
          </a:blip>
          <a:stretch>
            <a:fillRect/>
          </a:stretch>
        </p:blipFill>
        <p:spPr>
          <a:xfrm>
            <a:off x="920812" y="5137815"/>
            <a:ext cx="365867" cy="425600"/>
          </a:xfrm>
          <a:prstGeom prst="rect">
            <a:avLst/>
          </a:prstGeom>
        </p:spPr>
      </p:pic>
      <p:pic>
        <p:nvPicPr>
          <p:cNvPr id="46" name="Picture 45" descr="\documentclass{article}&#10;\usepackage{amsmath}&#10;\pagestyle{empty}&#10;\begin{document}&#10;&#10;\[ \binom{n+1}{100} \]&#10;&#10;\end{document}" title="IguanaTex Bitmap Display">
            <a:extLst>
              <a:ext uri="{FF2B5EF4-FFF2-40B4-BE49-F238E27FC236}">
                <a16:creationId xmlns:a16="http://schemas.microsoft.com/office/drawing/2014/main" id="{5D227003-0D97-7E22-03D9-A8EEB98A2657}"/>
              </a:ext>
            </a:extLst>
          </p:cNvPr>
          <p:cNvPicPr>
            <a:picLocks noChangeAspect="1"/>
          </p:cNvPicPr>
          <p:nvPr>
            <p:custDataLst>
              <p:tags r:id="rId5"/>
            </p:custDataLst>
          </p:nvPr>
        </p:nvPicPr>
        <p:blipFill>
          <a:blip r:embed="rId17">
            <a:extLst>
              <a:ext uri="{28A0092B-C50C-407E-A947-70E740481C1C}">
                <a14:useLocalDpi xmlns:a14="http://schemas.microsoft.com/office/drawing/2010/main" val="0"/>
              </a:ext>
            </a:extLst>
          </a:blip>
          <a:stretch>
            <a:fillRect/>
          </a:stretch>
        </p:blipFill>
        <p:spPr>
          <a:xfrm>
            <a:off x="3289939" y="4263849"/>
            <a:ext cx="598400" cy="425600"/>
          </a:xfrm>
          <a:prstGeom prst="rect">
            <a:avLst/>
          </a:prstGeom>
        </p:spPr>
      </p:pic>
      <p:sp>
        <p:nvSpPr>
          <p:cNvPr id="43" name="TextBox 42">
            <a:extLst>
              <a:ext uri="{FF2B5EF4-FFF2-40B4-BE49-F238E27FC236}">
                <a16:creationId xmlns:a16="http://schemas.microsoft.com/office/drawing/2014/main" id="{1F747F9F-995A-40B1-458F-518A7254954B}"/>
              </a:ext>
            </a:extLst>
          </p:cNvPr>
          <p:cNvSpPr txBox="1"/>
          <p:nvPr/>
        </p:nvSpPr>
        <p:spPr>
          <a:xfrm>
            <a:off x="392490" y="5825657"/>
            <a:ext cx="1351926" cy="71173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99-element subsets</a:t>
            </a:r>
            <a:endParaRPr kumimoji="0" lang="en-GB" sz="14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44" name="TextBox 43">
            <a:extLst>
              <a:ext uri="{FF2B5EF4-FFF2-40B4-BE49-F238E27FC236}">
                <a16:creationId xmlns:a16="http://schemas.microsoft.com/office/drawing/2014/main" id="{B4FDDFD9-75EB-35B1-8008-644DDE5D8857}"/>
              </a:ext>
            </a:extLst>
          </p:cNvPr>
          <p:cNvSpPr txBox="1"/>
          <p:nvPr/>
        </p:nvSpPr>
        <p:spPr>
          <a:xfrm>
            <a:off x="3061049" y="4724147"/>
            <a:ext cx="1351926" cy="711733"/>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100-element subsets</a:t>
            </a:r>
            <a:endParaRPr kumimoji="0" lang="en-GB" sz="14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29736B1-6347-EED2-28D3-23AFD42B32A4}"/>
                  </a:ext>
                </a:extLst>
              </p:cNvPr>
              <p:cNvSpPr txBox="1"/>
              <p:nvPr/>
            </p:nvSpPr>
            <p:spPr>
              <a:xfrm>
                <a:off x="4497896" y="4157578"/>
                <a:ext cx="7382199" cy="236218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GB" sz="2000" b="0" i="0" u="none" strike="noStrike" kern="1200" cap="none" spc="0" normalizeH="0" baseline="0" noProof="0" dirty="0">
                    <a:ln>
                      <a:noFill/>
                    </a:ln>
                    <a:solidFill>
                      <a:schemeClr val="accent5">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The</a:t>
                </a:r>
                <a:r>
                  <a:rPr kumimoji="0" lang="en-GB" sz="2000" b="0" i="0" u="none" strike="noStrike" kern="1200" cap="none" spc="0" normalizeH="0" noProof="0" dirty="0">
                    <a:ln>
                      <a:noFill/>
                    </a:ln>
                    <a:solidFill>
                      <a:schemeClr val="accent5">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 association:</a:t>
                </a:r>
                <a:r>
                  <a:rPr kumimoji="0" lang="en-GB" sz="2000" b="0" i="0" u="none" strike="noStrike" kern="1200" cap="none" spc="0" normalizeH="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 Just put </a:t>
                </a:r>
                <a14:m>
                  <m:oMath xmlns:m="http://schemas.openxmlformats.org/officeDocument/2006/math">
                    <m:r>
                      <a:rPr kumimoji="0" lang="en-US" sz="2000" b="0" i="1" u="none" strike="noStrike" kern="1200" cap="none" spc="0" normalizeH="0" noProof="0" smtClean="0">
                        <a:ln>
                          <a:noFill/>
                        </a:ln>
                        <a:solidFill>
                          <a:schemeClr val="accent6">
                            <a:lumMod val="75000"/>
                          </a:schemeClr>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𝑛</m:t>
                    </m:r>
                    <m:r>
                      <a:rPr kumimoji="0" lang="en-US" sz="2000" b="0" i="1" u="none" strike="noStrike" kern="1200" cap="none" spc="0" normalizeH="0" noProof="0" smtClean="0">
                        <a:ln>
                          <a:noFill/>
                        </a:ln>
                        <a:solidFill>
                          <a:schemeClr val="accent6">
                            <a:lumMod val="75000"/>
                          </a:schemeClr>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+1</m:t>
                    </m:r>
                  </m:oMath>
                </a14:m>
                <a:r>
                  <a:rPr kumimoji="0" lang="en-GB" sz="2000" b="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 into the subset.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GB" sz="2000" dirty="0">
                    <a:latin typeface="CMU Bright" panose="02000603000000000000" pitchFamily="2" charset="0"/>
                    <a:ea typeface="CMU Bright" panose="02000603000000000000" pitchFamily="2" charset="0"/>
                    <a:cs typeface="CMU Bright" panose="02000603000000000000" pitchFamily="2" charset="0"/>
                  </a:rPr>
                  <a:t>Then,              is the number of </a:t>
                </a:r>
                <a14:m>
                  <m:oMath xmlns:m="http://schemas.openxmlformats.org/officeDocument/2006/math">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100</m:t>
                    </m:r>
                  </m:oMath>
                </a14:m>
                <a:r>
                  <a:rPr lang="en-GB" sz="2000" dirty="0">
                    <a:latin typeface="CMU Bright" panose="02000603000000000000" pitchFamily="2" charset="0"/>
                    <a:ea typeface="CMU Bright" panose="02000603000000000000" pitchFamily="2" charset="0"/>
                    <a:cs typeface="CMU Bright" panose="02000603000000000000" pitchFamily="2" charset="0"/>
                  </a:rPr>
                  <a:t>-element subsets of             	              that doesn’t have an association.</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GB" sz="2000" b="0" i="0" u="none" strike="noStrike" kern="1200" cap="none" spc="0" normalizeH="0" baseline="0" noProof="0" dirty="0">
                    <a:ln>
                      <a:noFill/>
                    </a:ln>
                    <a:effectLst/>
                    <a:uLnTx/>
                    <a:uFillTx/>
                    <a:latin typeface="CMU Bright" panose="02000603000000000000" pitchFamily="2" charset="0"/>
                    <a:ea typeface="CMU Bright" panose="02000603000000000000" pitchFamily="2" charset="0"/>
                    <a:cs typeface="CMU Bright" panose="02000603000000000000" pitchFamily="2" charset="0"/>
                  </a:rPr>
                  <a:t>Those</a:t>
                </a:r>
                <a:r>
                  <a:rPr kumimoji="0" lang="en-GB" sz="2000" b="0" i="0" u="none" strike="noStrike" kern="1200" cap="none" spc="0" normalizeH="0" noProof="0" dirty="0">
                    <a:ln>
                      <a:noFill/>
                    </a:ln>
                    <a:effectLst/>
                    <a:uLnTx/>
                    <a:uFillTx/>
                    <a:latin typeface="CMU Bright" panose="02000603000000000000" pitchFamily="2" charset="0"/>
                    <a:ea typeface="CMU Bright" panose="02000603000000000000" pitchFamily="2" charset="0"/>
                    <a:cs typeface="CMU Bright" panose="02000603000000000000" pitchFamily="2" charset="0"/>
                  </a:rPr>
                  <a:t> are exactly </a:t>
                </a:r>
                <a14:m>
                  <m:oMath xmlns:m="http://schemas.openxmlformats.org/officeDocument/2006/math">
                    <m:r>
                      <a:rPr kumimoji="0" lang="en-US" sz="2000" b="0" i="1" u="none" strike="noStrike" kern="1200" cap="none" spc="0" normalizeH="0" noProof="0" smtClean="0">
                        <a:ln>
                          <a:noFill/>
                        </a:ln>
                        <a:effectLst/>
                        <a:uLnTx/>
                        <a:uFillTx/>
                        <a:latin typeface="Latin Modern Math" panose="02000503000000000000" pitchFamily="50" charset="0"/>
                        <a:ea typeface="Latin Modern Math" panose="02000503000000000000" pitchFamily="50" charset="0"/>
                        <a:cs typeface="CMU Bright" panose="02000603000000000000" pitchFamily="2" charset="0"/>
                      </a:rPr>
                      <m:t>100</m:t>
                    </m:r>
                  </m:oMath>
                </a14:m>
                <a:r>
                  <a:rPr kumimoji="0" lang="en-GB" sz="2000" b="0" i="0" u="none" strike="noStrike" kern="1200" cap="none" spc="0" normalizeH="0" noProof="0" dirty="0">
                    <a:ln>
                      <a:noFill/>
                    </a:ln>
                    <a:effectLst/>
                    <a:uLnTx/>
                    <a:uFillTx/>
                    <a:latin typeface="CMU Bright" panose="02000603000000000000" pitchFamily="2" charset="0"/>
                    <a:ea typeface="CMU Bright" panose="02000603000000000000" pitchFamily="2" charset="0"/>
                    <a:cs typeface="CMU Bright" panose="02000603000000000000" pitchFamily="2" charset="0"/>
                  </a:rPr>
                  <a:t>-element subsets of                    !</a:t>
                </a:r>
              </a:p>
              <a:p>
                <a:pPr marL="0" marR="0" lvl="0" indent="0" algn="just" defTabSz="914400" rtl="0" eaLnBrk="1" fontAlgn="auto" latinLnBrk="0" hangingPunct="1">
                  <a:lnSpc>
                    <a:spcPct val="150000"/>
                  </a:lnSpc>
                  <a:spcBef>
                    <a:spcPts val="0"/>
                  </a:spcBef>
                  <a:spcAft>
                    <a:spcPts val="0"/>
                  </a:spcAft>
                  <a:buClrTx/>
                  <a:buSzTx/>
                  <a:buFontTx/>
                  <a:buNone/>
                  <a:tabLst/>
                  <a:defRPr/>
                </a:pPr>
                <a:r>
                  <a:rPr lang="en-GB" sz="2000" baseline="0" dirty="0">
                    <a:latin typeface="CMU Bright" panose="02000603000000000000" pitchFamily="2" charset="0"/>
                    <a:ea typeface="CMU Bright" panose="02000603000000000000" pitchFamily="2" charset="0"/>
                    <a:cs typeface="CMU Bright" panose="02000603000000000000" pitchFamily="2" charset="0"/>
                  </a:rPr>
                  <a:t>So,</a:t>
                </a:r>
                <a:r>
                  <a:rPr lang="en-GB" sz="2000" dirty="0">
                    <a:latin typeface="CMU Bright" panose="02000603000000000000" pitchFamily="2" charset="0"/>
                    <a:ea typeface="CMU Bright" panose="02000603000000000000" pitchFamily="2" charset="0"/>
                    <a:cs typeface="CMU Bright" panose="02000603000000000000" pitchFamily="2" charset="0"/>
                  </a:rPr>
                  <a:t> the answer is        .</a:t>
                </a:r>
                <a:endParaRPr kumimoji="0" lang="en-GB" sz="2000" b="0" i="0" u="none" strike="noStrike" kern="1200" cap="none" spc="0" normalizeH="0" baseline="0" noProof="0" dirty="0">
                  <a:ln>
                    <a:noFill/>
                  </a:ln>
                  <a:effectLst/>
                  <a:uLnTx/>
                  <a:uFillTx/>
                  <a:latin typeface="CMU Bright" panose="02000603000000000000" pitchFamily="2" charset="0"/>
                  <a:ea typeface="CMU Bright" panose="02000603000000000000" pitchFamily="2" charset="0"/>
                  <a:cs typeface="CMU Bright" panose="02000603000000000000" pitchFamily="2" charset="0"/>
                </a:endParaRPr>
              </a:p>
            </p:txBody>
          </p:sp>
        </mc:Choice>
        <mc:Fallback xmlns="">
          <p:sp>
            <p:nvSpPr>
              <p:cNvPr id="47" name="TextBox 46">
                <a:extLst>
                  <a:ext uri="{FF2B5EF4-FFF2-40B4-BE49-F238E27FC236}">
                    <a16:creationId xmlns:a16="http://schemas.microsoft.com/office/drawing/2014/main" id="{629736B1-6347-EED2-28D3-23AFD42B32A4}"/>
                  </a:ext>
                </a:extLst>
              </p:cNvPr>
              <p:cNvSpPr txBox="1">
                <a:spLocks noRot="1" noChangeAspect="1" noMove="1" noResize="1" noEditPoints="1" noAdjustHandles="1" noChangeArrowheads="1" noChangeShapeType="1" noTextEdit="1"/>
              </p:cNvSpPr>
              <p:nvPr/>
            </p:nvSpPr>
            <p:spPr>
              <a:xfrm>
                <a:off x="4497896" y="4157578"/>
                <a:ext cx="7382199" cy="2362185"/>
              </a:xfrm>
              <a:prstGeom prst="rect">
                <a:avLst/>
              </a:prstGeom>
              <a:blipFill>
                <a:blip r:embed="rId18"/>
                <a:stretch>
                  <a:fillRect l="-908" r="-826" b="-3351"/>
                </a:stretch>
              </a:blipFill>
            </p:spPr>
            <p:txBody>
              <a:bodyPr/>
              <a:lstStyle/>
              <a:p>
                <a:r>
                  <a:rPr lang="en-GB">
                    <a:noFill/>
                  </a:rPr>
                  <a:t> </a:t>
                </a:r>
              </a:p>
            </p:txBody>
          </p:sp>
        </mc:Fallback>
      </mc:AlternateContent>
      <p:pic>
        <p:nvPicPr>
          <p:cNvPr id="50" name="Picture 49" descr="\documentclass{article}&#10;\usepackage{amsmath}&#10;\pagestyle{empty}&#10;\begin{document}&#10;&#10;\[ \binom{n+1}{100} - \binom{n}{99} \]&#10;&#10;\end{document}" title="IguanaTex Bitmap Display">
            <a:extLst>
              <a:ext uri="{FF2B5EF4-FFF2-40B4-BE49-F238E27FC236}">
                <a16:creationId xmlns:a16="http://schemas.microsoft.com/office/drawing/2014/main" id="{FD3A195C-889C-E463-A30D-F4F0442B7B23}"/>
              </a:ext>
            </a:extLst>
          </p:cNvPr>
          <p:cNvPicPr>
            <a:picLocks noChangeAspect="1"/>
          </p:cNvPicPr>
          <p:nvPr>
            <p:custDataLst>
              <p:tags r:id="rId6"/>
            </p:custDataLst>
          </p:nvPr>
        </p:nvPicPr>
        <p:blipFill>
          <a:blip r:embed="rId19">
            <a:extLst>
              <a:ext uri="{28A0092B-C50C-407E-A947-70E740481C1C}">
                <a14:useLocalDpi xmlns:a14="http://schemas.microsoft.com/office/drawing/2010/main" val="0"/>
              </a:ext>
            </a:extLst>
          </a:blip>
          <a:stretch>
            <a:fillRect/>
          </a:stretch>
        </p:blipFill>
        <p:spPr>
          <a:xfrm>
            <a:off x="5424599" y="4659608"/>
            <a:ext cx="1472109" cy="499890"/>
          </a:xfrm>
          <a:prstGeom prst="rect">
            <a:avLst/>
          </a:prstGeom>
        </p:spPr>
      </p:pic>
      <p:pic>
        <p:nvPicPr>
          <p:cNvPr id="51" name="Picture 50" descr="\documentclass{article}&#10;\usepackage{amsmath}&#10;\pagestyle{empty}&#10;\begin{document}&#10;&#10;\[ \{1, 2, 3, \dotsc, n \}\]&#10;&#10;\end{document}" title="IguanaTex Bitmap Display">
            <a:extLst>
              <a:ext uri="{FF2B5EF4-FFF2-40B4-BE49-F238E27FC236}">
                <a16:creationId xmlns:a16="http://schemas.microsoft.com/office/drawing/2014/main" id="{5AEB7CF2-AF33-6261-68A5-555D2606FF1A}"/>
              </a:ext>
            </a:extLst>
          </p:cNvPr>
          <p:cNvPicPr>
            <a:picLocks noChangeAspect="1"/>
          </p:cNvPicPr>
          <p:nvPr>
            <p:custDataLst>
              <p:tags r:id="rId7"/>
            </p:custDataLst>
          </p:nvPr>
        </p:nvPicPr>
        <p:blipFill>
          <a:blip r:embed="rId15">
            <a:extLst>
              <a:ext uri="{28A0092B-C50C-407E-A947-70E740481C1C}">
                <a14:useLocalDpi xmlns:a14="http://schemas.microsoft.com/office/drawing/2010/main" val="0"/>
              </a:ext>
            </a:extLst>
          </a:blip>
          <a:stretch>
            <a:fillRect/>
          </a:stretch>
        </p:blipFill>
        <p:spPr>
          <a:xfrm>
            <a:off x="9167093" y="5707655"/>
            <a:ext cx="1537524" cy="254476"/>
          </a:xfrm>
          <a:prstGeom prst="rect">
            <a:avLst/>
          </a:prstGeom>
        </p:spPr>
      </p:pic>
      <p:pic>
        <p:nvPicPr>
          <p:cNvPr id="53" name="Picture 52" descr="\documentclass{article}&#10;\usepackage{amsmath}&#10;\pagestyle{empty}&#10;\begin{document}&#10;&#10;\[ \binom{n}{100} \]&#10;&#10;\end{document}" title="IguanaTex Bitmap Display">
            <a:extLst>
              <a:ext uri="{FF2B5EF4-FFF2-40B4-BE49-F238E27FC236}">
                <a16:creationId xmlns:a16="http://schemas.microsoft.com/office/drawing/2014/main" id="{14E8DF39-41B1-D988-96A7-0250AAAEA75F}"/>
              </a:ext>
            </a:extLst>
          </p:cNvPr>
          <p:cNvPicPr>
            <a:picLocks noChangeAspect="1"/>
          </p:cNvPicPr>
          <p:nvPr>
            <p:custDataLst>
              <p:tags r:id="rId8"/>
            </p:custDataLst>
          </p:nvPr>
        </p:nvPicPr>
        <p:blipFill>
          <a:blip r:embed="rId20">
            <a:extLst>
              <a:ext uri="{28A0092B-C50C-407E-A947-70E740481C1C}">
                <a14:useLocalDpi xmlns:a14="http://schemas.microsoft.com/office/drawing/2010/main" val="0"/>
              </a:ext>
            </a:extLst>
          </a:blip>
          <a:stretch>
            <a:fillRect/>
          </a:stretch>
        </p:blipFill>
        <p:spPr>
          <a:xfrm>
            <a:off x="6556586" y="6029109"/>
            <a:ext cx="532464" cy="499890"/>
          </a:xfrm>
          <a:prstGeom prst="rect">
            <a:avLst/>
          </a:prstGeom>
        </p:spPr>
      </p:pic>
      <p:pic>
        <p:nvPicPr>
          <p:cNvPr id="54" name="Picture 53" descr="\documentclass{article}&#10;\usepackage{amsmath}&#10;\pagestyle{empty}&#10;\begin{document}&#10;&#10;\[ \{1, 2, 3, \dotsc, n, n+1 \}\]&#10;&#10;\end{document}" title="IguanaTex Bitmap Display">
            <a:extLst>
              <a:ext uri="{FF2B5EF4-FFF2-40B4-BE49-F238E27FC236}">
                <a16:creationId xmlns:a16="http://schemas.microsoft.com/office/drawing/2014/main" id="{8FB537BB-8C4D-2585-88A0-B33D535BEC23}"/>
              </a:ext>
            </a:extLst>
          </p:cNvPr>
          <p:cNvPicPr>
            <a:picLocks noChangeAspect="1"/>
          </p:cNvPicPr>
          <p:nvPr>
            <p:custDataLst>
              <p:tags r:id="rId9"/>
            </p:custDataLst>
          </p:nvPr>
        </p:nvPicPr>
        <p:blipFill>
          <a:blip r:embed="rId14">
            <a:extLst>
              <a:ext uri="{28A0092B-C50C-407E-A947-70E740481C1C}">
                <a14:useLocalDpi xmlns:a14="http://schemas.microsoft.com/office/drawing/2010/main" val="0"/>
              </a:ext>
            </a:extLst>
          </a:blip>
          <a:stretch>
            <a:fillRect/>
          </a:stretch>
        </p:blipFill>
        <p:spPr>
          <a:xfrm>
            <a:off x="4576289" y="5259318"/>
            <a:ext cx="1980297" cy="225279"/>
          </a:xfrm>
          <a:prstGeom prst="rect">
            <a:avLst/>
          </a:prstGeom>
        </p:spPr>
      </p:pic>
    </p:spTree>
    <p:extLst>
      <p:ext uri="{BB962C8B-B14F-4D97-AF65-F5344CB8AC3E}">
        <p14:creationId xmlns:p14="http://schemas.microsoft.com/office/powerpoint/2010/main" val="3637859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fade">
                                      <p:cBhvr>
                                        <p:cTn id="33" dur="500"/>
                                        <p:tgtEl>
                                          <p:spTgt spid="7">
                                            <p:txEl>
                                              <p:pRg st="2" end="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Effect transition="in" filter="fade">
                                      <p:cBhvr>
                                        <p:cTn id="47" dur="500"/>
                                        <p:tgtEl>
                                          <p:spTgt spid="4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5"/>
                                        </p:tgtEl>
                                        <p:attrNameLst>
                                          <p:attrName>style.visibility</p:attrName>
                                        </p:attrNameLst>
                                      </p:cBhvr>
                                      <p:to>
                                        <p:strVal val="visible"/>
                                      </p:to>
                                    </p:set>
                                    <p:animEffect transition="in" filter="wipe(left)">
                                      <p:cBhvr>
                                        <p:cTn id="55" dur="500"/>
                                        <p:tgtEl>
                                          <p:spTgt spid="55"/>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fade">
                                      <p:cBhvr>
                                        <p:cTn id="59" dur="500"/>
                                        <p:tgtEl>
                                          <p:spTgt spid="19"/>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par>
                                <p:cTn id="65" presetID="10" presetClass="entr" presetSubtype="0" fill="hold"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fade">
                                      <p:cBhvr>
                                        <p:cTn id="67" dur="500"/>
                                        <p:tgtEl>
                                          <p:spTgt spid="4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7">
                                            <p:txEl>
                                              <p:pRg st="3" end="3"/>
                                            </p:txEl>
                                          </p:spTgt>
                                        </p:tgtEl>
                                        <p:attrNameLst>
                                          <p:attrName>style.visibility</p:attrName>
                                        </p:attrNameLst>
                                      </p:cBhvr>
                                      <p:to>
                                        <p:strVal val="visible"/>
                                      </p:to>
                                    </p:set>
                                    <p:animEffect transition="in" filter="fade">
                                      <p:cBhvr>
                                        <p:cTn id="72" dur="500"/>
                                        <p:tgtEl>
                                          <p:spTgt spid="7">
                                            <p:txEl>
                                              <p:pRg st="3" end="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47">
                                            <p:txEl>
                                              <p:pRg st="0" end="0"/>
                                            </p:txEl>
                                          </p:spTgt>
                                        </p:tgtEl>
                                        <p:attrNameLst>
                                          <p:attrName>style.visibility</p:attrName>
                                        </p:attrNameLst>
                                      </p:cBhvr>
                                      <p:to>
                                        <p:strVal val="visible"/>
                                      </p:to>
                                    </p:set>
                                    <p:animEffect transition="in" filter="fade">
                                      <p:cBhvr>
                                        <p:cTn id="77" dur="500"/>
                                        <p:tgtEl>
                                          <p:spTgt spid="47">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47">
                                            <p:txEl>
                                              <p:pRg st="1" end="1"/>
                                            </p:txEl>
                                          </p:spTgt>
                                        </p:tgtEl>
                                        <p:attrNameLst>
                                          <p:attrName>style.visibility</p:attrName>
                                        </p:attrNameLst>
                                      </p:cBhvr>
                                      <p:to>
                                        <p:strVal val="visible"/>
                                      </p:to>
                                    </p:set>
                                    <p:animEffect transition="in" filter="fade">
                                      <p:cBhvr>
                                        <p:cTn id="82" dur="500"/>
                                        <p:tgtEl>
                                          <p:spTgt spid="47">
                                            <p:txEl>
                                              <p:pRg st="1" end="1"/>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50"/>
                                        </p:tgtEl>
                                        <p:attrNameLst>
                                          <p:attrName>style.visibility</p:attrName>
                                        </p:attrNameLst>
                                      </p:cBhvr>
                                      <p:to>
                                        <p:strVal val="visible"/>
                                      </p:to>
                                    </p:set>
                                    <p:animEffect transition="in" filter="fade">
                                      <p:cBhvr>
                                        <p:cTn id="85" dur="500"/>
                                        <p:tgtEl>
                                          <p:spTgt spid="50"/>
                                        </p:tgtEl>
                                      </p:cBhvr>
                                    </p:animEffect>
                                  </p:childTnLst>
                                </p:cTn>
                              </p:par>
                              <p:par>
                                <p:cTn id="86" presetID="10" presetClass="entr" presetSubtype="0" fill="hold" nodeType="withEffect">
                                  <p:stCondLst>
                                    <p:cond delay="0"/>
                                  </p:stCondLst>
                                  <p:childTnLst>
                                    <p:set>
                                      <p:cBhvr>
                                        <p:cTn id="87" dur="1" fill="hold">
                                          <p:stCondLst>
                                            <p:cond delay="0"/>
                                          </p:stCondLst>
                                        </p:cTn>
                                        <p:tgtEl>
                                          <p:spTgt spid="54"/>
                                        </p:tgtEl>
                                        <p:attrNameLst>
                                          <p:attrName>style.visibility</p:attrName>
                                        </p:attrNameLst>
                                      </p:cBhvr>
                                      <p:to>
                                        <p:strVal val="visible"/>
                                      </p:to>
                                    </p:set>
                                    <p:animEffect transition="in" filter="fade">
                                      <p:cBhvr>
                                        <p:cTn id="88" dur="500"/>
                                        <p:tgtEl>
                                          <p:spTgt spid="54"/>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47">
                                            <p:txEl>
                                              <p:pRg st="2" end="2"/>
                                            </p:txEl>
                                          </p:spTgt>
                                        </p:tgtEl>
                                        <p:attrNameLst>
                                          <p:attrName>style.visibility</p:attrName>
                                        </p:attrNameLst>
                                      </p:cBhvr>
                                      <p:to>
                                        <p:strVal val="visible"/>
                                      </p:to>
                                    </p:set>
                                    <p:animEffect transition="in" filter="fade">
                                      <p:cBhvr>
                                        <p:cTn id="93" dur="500"/>
                                        <p:tgtEl>
                                          <p:spTgt spid="47">
                                            <p:txEl>
                                              <p:pRg st="2" end="2"/>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51"/>
                                        </p:tgtEl>
                                        <p:attrNameLst>
                                          <p:attrName>style.visibility</p:attrName>
                                        </p:attrNameLst>
                                      </p:cBhvr>
                                      <p:to>
                                        <p:strVal val="visible"/>
                                      </p:to>
                                    </p:set>
                                    <p:animEffect transition="in" filter="fade">
                                      <p:cBhvr>
                                        <p:cTn id="96" dur="500"/>
                                        <p:tgtEl>
                                          <p:spTgt spid="51"/>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grpId="0" nodeType="clickEffect">
                                  <p:stCondLst>
                                    <p:cond delay="0"/>
                                  </p:stCondLst>
                                  <p:childTnLst>
                                    <p:set>
                                      <p:cBhvr>
                                        <p:cTn id="100" dur="1" fill="hold">
                                          <p:stCondLst>
                                            <p:cond delay="0"/>
                                          </p:stCondLst>
                                        </p:cTn>
                                        <p:tgtEl>
                                          <p:spTgt spid="47">
                                            <p:txEl>
                                              <p:pRg st="3" end="3"/>
                                            </p:txEl>
                                          </p:spTgt>
                                        </p:tgtEl>
                                        <p:attrNameLst>
                                          <p:attrName>style.visibility</p:attrName>
                                        </p:attrNameLst>
                                      </p:cBhvr>
                                      <p:to>
                                        <p:strVal val="visible"/>
                                      </p:to>
                                    </p:set>
                                    <p:animEffect transition="in" filter="fade">
                                      <p:cBhvr>
                                        <p:cTn id="101" dur="500"/>
                                        <p:tgtEl>
                                          <p:spTgt spid="47">
                                            <p:txEl>
                                              <p:pRg st="3" end="3"/>
                                            </p:txEl>
                                          </p:spTgt>
                                        </p:tgtEl>
                                      </p:cBhvr>
                                    </p:animEffect>
                                  </p:childTnLst>
                                </p:cTn>
                              </p:par>
                              <p:par>
                                <p:cTn id="102" presetID="10" presetClass="entr" presetSubtype="0" fill="hold" nodeType="withEffect">
                                  <p:stCondLst>
                                    <p:cond delay="0"/>
                                  </p:stCondLst>
                                  <p:childTnLst>
                                    <p:set>
                                      <p:cBhvr>
                                        <p:cTn id="103" dur="1" fill="hold">
                                          <p:stCondLst>
                                            <p:cond delay="0"/>
                                          </p:stCondLst>
                                        </p:cTn>
                                        <p:tgtEl>
                                          <p:spTgt spid="53"/>
                                        </p:tgtEl>
                                        <p:attrNameLst>
                                          <p:attrName>style.visibility</p:attrName>
                                        </p:attrNameLst>
                                      </p:cBhvr>
                                      <p:to>
                                        <p:strVal val="visible"/>
                                      </p:to>
                                    </p:set>
                                    <p:animEffect transition="in" filter="fade">
                                      <p:cBhvr>
                                        <p:cTn id="10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P spid="7" grpId="0" uiExpand="1" build="p"/>
      <p:bldP spid="17" grpId="0" animBg="1"/>
      <p:bldP spid="18" grpId="0" animBg="1"/>
      <p:bldP spid="19" grpId="0" animBg="1"/>
      <p:bldP spid="43" grpId="0"/>
      <p:bldP spid="44" grpId="0"/>
      <p:bldP spid="47"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C9785-6FB5-265D-9E1E-EEC8D38492ED}"/>
              </a:ext>
            </a:extLst>
          </p:cNvPr>
          <p:cNvSpPr txBox="1"/>
          <p:nvPr/>
        </p:nvSpPr>
        <p:spPr>
          <a:xfrm rot="573447">
            <a:off x="2410790" y="2845470"/>
            <a:ext cx="8686801" cy="1446550"/>
          </a:xfrm>
          <a:prstGeom prst="rect">
            <a:avLst/>
          </a:prstGeom>
          <a:noFill/>
        </p:spPr>
        <p:txBody>
          <a:bodyPr wrap="square" rtlCol="0">
            <a:spAutoFit/>
          </a:bodyPr>
          <a:lstStyle/>
          <a:p>
            <a:r>
              <a:rPr lang="en-GB" sz="2800" spc="100" dirty="0">
                <a:latin typeface="CMU Bright" panose="02000603000000000000" pitchFamily="2" charset="0"/>
                <a:ea typeface="CMU Bright" panose="02000603000000000000" pitchFamily="2" charset="0"/>
                <a:cs typeface="CMU Bright" panose="02000603000000000000" pitchFamily="2" charset="0"/>
              </a:rPr>
              <a:t>Section – I</a:t>
            </a:r>
          </a:p>
          <a:p>
            <a:endParaRPr lang="en-GB" sz="3200" spc="100" dirty="0">
              <a:latin typeface="CMU Bright" panose="02000603000000000000" pitchFamily="2" charset="0"/>
              <a:ea typeface="CMU Bright" panose="02000603000000000000" pitchFamily="2" charset="0"/>
              <a:cs typeface="CMU Bright" panose="02000603000000000000" pitchFamily="2" charset="0"/>
            </a:endParaRPr>
          </a:p>
          <a:p>
            <a:r>
              <a:rPr lang="en-GB" sz="2800" spc="100" dirty="0">
                <a:latin typeface="CMU Bright" panose="02000603000000000000" pitchFamily="2" charset="0"/>
                <a:ea typeface="CMU Bright" panose="02000603000000000000" pitchFamily="2" charset="0"/>
                <a:cs typeface="CMU Bright" panose="02000603000000000000" pitchFamily="2" charset="0"/>
              </a:rPr>
              <a:t>Quick Review of Elementary Counting</a:t>
            </a:r>
          </a:p>
        </p:txBody>
      </p:sp>
      <p:cxnSp>
        <p:nvCxnSpPr>
          <p:cNvPr id="3" name="Straight Connector 2">
            <a:extLst>
              <a:ext uri="{FF2B5EF4-FFF2-40B4-BE49-F238E27FC236}">
                <a16:creationId xmlns:a16="http://schemas.microsoft.com/office/drawing/2014/main" id="{B407F6F5-827D-B562-46A3-3975FA776AC0}"/>
              </a:ext>
            </a:extLst>
          </p:cNvPr>
          <p:cNvCxnSpPr>
            <a:cxnSpLocks/>
          </p:cNvCxnSpPr>
          <p:nvPr/>
        </p:nvCxnSpPr>
        <p:spPr>
          <a:xfrm>
            <a:off x="2537350" y="2815893"/>
            <a:ext cx="6616589" cy="11299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269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8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4CAB32E-8E06-6554-00DC-4D15E977FDC2}"/>
                  </a:ext>
                </a:extLst>
              </p:cNvPr>
              <p:cNvSpPr txBox="1"/>
              <p:nvPr/>
            </p:nvSpPr>
            <p:spPr>
              <a:xfrm>
                <a:off x="394658" y="1867825"/>
                <a:ext cx="11402684" cy="3747180"/>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sng" strike="noStrike" kern="1200" cap="none" spc="0" normalizeH="0" baseline="0" noProof="0" dirty="0">
                    <a:ln>
                      <a:noFill/>
                    </a:ln>
                    <a:solidFill>
                      <a:schemeClr val="accent5">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Solution</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noProof="0" dirty="0">
                    <a:solidFill>
                      <a:prstClr val="black"/>
                    </a:solidFill>
                    <a:latin typeface="CMU Bright" panose="02000603000000000000" pitchFamily="2" charset="0"/>
                    <a:ea typeface="CMU Bright" panose="02000603000000000000" pitchFamily="2" charset="0"/>
                    <a:cs typeface="CMU Bright" panose="02000603000000000000" pitchFamily="2" charset="0"/>
                  </a:rPr>
                  <a:t>We can interpret                                 </a:t>
                </a:r>
                <a:r>
                  <a:rPr lang="en-US" sz="2000" noProof="0" dirty="0" err="1">
                    <a:solidFill>
                      <a:prstClr val="black"/>
                    </a:solidFill>
                    <a:latin typeface="CMU Bright" panose="02000603000000000000" pitchFamily="2" charset="0"/>
                    <a:ea typeface="CMU Bright" panose="02000603000000000000" pitchFamily="2" charset="0"/>
                    <a:cs typeface="CMU Bright" panose="02000603000000000000" pitchFamily="2" charset="0"/>
                  </a:rPr>
                  <a:t>combinatorially</a:t>
                </a:r>
                <a:r>
                  <a:rPr lang="en-US" sz="2000" noProof="0" dirty="0">
                    <a:solidFill>
                      <a:prstClr val="black"/>
                    </a:solidFill>
                    <a:latin typeface="CMU Bright" panose="02000603000000000000" pitchFamily="2" charset="0"/>
                    <a:ea typeface="CMU Bright" panose="02000603000000000000" pitchFamily="2" charset="0"/>
                    <a:cs typeface="CMU Bright" panose="02000603000000000000" pitchFamily="2" charset="0"/>
                  </a:rPr>
                  <a:t> as follows:</a:t>
                </a:r>
              </a:p>
              <a:p>
                <a:pPr marL="573088"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First,</a:t>
                </a:r>
                <a:r>
                  <a:rPr kumimoji="0" lang="en-US" sz="2000" b="0" i="0" u="none" strike="noStrike" kern="1200" cap="none" spc="0" normalizeH="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lay </a:t>
                </a:r>
                <a14:m>
                  <m:oMath xmlns:m="http://schemas.openxmlformats.org/officeDocument/2006/math">
                    <m:r>
                      <a:rPr kumimoji="0" lang="en-US" sz="2000" b="0" i="1" u="none" strike="noStrike" kern="1200" cap="none" spc="0" normalizeH="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𝑛</m:t>
                    </m:r>
                  </m:oMath>
                </a14:m>
                <a:r>
                  <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letter A’s in a row.</a:t>
                </a:r>
              </a:p>
              <a:p>
                <a:pPr marL="573088"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Insert a letter B somewhere between the A’s or at the rightmost place.</a:t>
                </a:r>
              </a:p>
              <a:p>
                <a:pPr marL="573088"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Prepare 2 arrows and point them at A’s to the left of the B.</a:t>
                </a:r>
              </a:p>
              <a:p>
                <a:pPr marR="0" lvl="0" algn="just" defTabSz="914400" rtl="0" eaLnBrk="1" fontAlgn="auto" latinLnBrk="0" hangingPunct="1">
                  <a:lnSpc>
                    <a:spcPct val="150000"/>
                  </a:lnSpc>
                  <a:spcBef>
                    <a:spcPts val="0"/>
                  </a:spcBef>
                  <a:spcAft>
                    <a:spcPts val="0"/>
                  </a:spcAft>
                  <a:buClrTx/>
                  <a:buSzTx/>
                  <a:tabLst/>
                  <a:defRPr/>
                </a:pPr>
                <a:r>
                  <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Number of ways to do so is exactly                               .</a:t>
                </a:r>
              </a:p>
              <a:p>
                <a:pPr marR="0" lvl="0" algn="just" defTabSz="914400" rtl="0" eaLnBrk="1" fontAlgn="auto" latinLnBrk="0" hangingPunct="1">
                  <a:lnSpc>
                    <a:spcPct val="150000"/>
                  </a:lnSpc>
                  <a:spcBef>
                    <a:spcPts val="0"/>
                  </a:spcBef>
                  <a:spcAft>
                    <a:spcPts val="0"/>
                  </a:spcAft>
                  <a:buClrTx/>
                  <a:buSzTx/>
                  <a:tabLst/>
                  <a:defRPr/>
                </a:pPr>
                <a:endPar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endParaRPr>
              </a:p>
              <a:p>
                <a:pPr marR="0" lvl="0" algn="just" defTabSz="914400" rtl="0" eaLnBrk="1" fontAlgn="auto" latinLnBrk="0" hangingPunct="1">
                  <a:lnSpc>
                    <a:spcPct val="150000"/>
                  </a:lnSpc>
                  <a:spcBef>
                    <a:spcPts val="0"/>
                  </a:spcBef>
                  <a:spcAft>
                    <a:spcPts val="0"/>
                  </a:spcAft>
                  <a:buClrTx/>
                  <a:buSzTx/>
                  <a:tabLst/>
                  <a:defRPr/>
                </a:pPr>
                <a:r>
                  <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Here are some examples (for </a:t>
                </a:r>
                <a14:m>
                  <m:oMath xmlns:m="http://schemas.openxmlformats.org/officeDocument/2006/math">
                    <m:r>
                      <a:rPr lang="en-US" sz="2000" b="0" i="1" smtClean="0">
                        <a:solidFill>
                          <a:prstClr val="black"/>
                        </a:solidFill>
                        <a:latin typeface="Latin Modern Math" panose="02000503000000000000" pitchFamily="50" charset="0"/>
                        <a:ea typeface="Latin Modern Math" panose="02000503000000000000" pitchFamily="50" charset="0"/>
                        <a:cs typeface="CMU Bright" panose="02000603000000000000" pitchFamily="2" charset="0"/>
                      </a:rPr>
                      <m:t>𝑛</m:t>
                    </m:r>
                    <m:r>
                      <a:rPr lang="en-US" sz="2000" b="0" i="1" smtClean="0">
                        <a:solidFill>
                          <a:prstClr val="black"/>
                        </a:solidFill>
                        <a:latin typeface="Latin Modern Math" panose="02000503000000000000" pitchFamily="50" charset="0"/>
                        <a:ea typeface="Latin Modern Math" panose="02000503000000000000" pitchFamily="50" charset="0"/>
                        <a:cs typeface="CMU Bright" panose="02000603000000000000" pitchFamily="2" charset="0"/>
                      </a:rPr>
                      <m:t>=5</m:t>
                    </m:r>
                  </m:oMath>
                </a14:m>
                <a:r>
                  <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 of different final products of this process:</a:t>
                </a:r>
              </a:p>
            </p:txBody>
          </p:sp>
        </mc:Choice>
        <mc:Fallback xmlns="">
          <p:sp>
            <p:nvSpPr>
              <p:cNvPr id="7" name="TextBox 6">
                <a:extLst>
                  <a:ext uri="{FF2B5EF4-FFF2-40B4-BE49-F238E27FC236}">
                    <a16:creationId xmlns:a16="http://schemas.microsoft.com/office/drawing/2014/main" id="{F4CAB32E-8E06-6554-00DC-4D15E977FDC2}"/>
                  </a:ext>
                </a:extLst>
              </p:cNvPr>
              <p:cNvSpPr txBox="1">
                <a:spLocks noRot="1" noChangeAspect="1" noMove="1" noResize="1" noEditPoints="1" noAdjustHandles="1" noChangeArrowheads="1" noChangeShapeType="1" noTextEdit="1"/>
              </p:cNvSpPr>
              <p:nvPr/>
            </p:nvSpPr>
            <p:spPr>
              <a:xfrm>
                <a:off x="394658" y="1867825"/>
                <a:ext cx="11402684" cy="3747180"/>
              </a:xfrm>
              <a:prstGeom prst="rect">
                <a:avLst/>
              </a:prstGeom>
              <a:blipFill>
                <a:blip r:embed="rId5"/>
                <a:stretch>
                  <a:fillRect l="-588" b="-1789"/>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B1354E7F-E470-84C7-C930-E4C4319593B2}"/>
              </a:ext>
            </a:extLst>
          </p:cNvPr>
          <p:cNvSpPr>
            <a:spLocks noGrp="1"/>
          </p:cNvSpPr>
          <p:nvPr>
            <p:ph type="sldNum" sz="quarter" idx="12"/>
          </p:nvPr>
        </p:nvSpPr>
        <p:spPr/>
        <p:txBody>
          <a:bodyPr/>
          <a:lstStyle/>
          <a:p>
            <a:fld id="{DF9CE5CA-BB0C-471D-B5FD-5BB2E0B61B3B}" type="slidenum">
              <a:rPr lang="en-GB" smtClean="0"/>
              <a:pPr/>
              <a:t>20</a:t>
            </a:fld>
            <a:endParaRPr lang="en-GB" dirty="0"/>
          </a:p>
        </p:txBody>
      </p:sp>
      <p:sp>
        <p:nvSpPr>
          <p:cNvPr id="3" name="TextBox 2">
            <a:extLst>
              <a:ext uri="{FF2B5EF4-FFF2-40B4-BE49-F238E27FC236}">
                <a16:creationId xmlns:a16="http://schemas.microsoft.com/office/drawing/2014/main" id="{AD549C96-564A-1555-46C6-9B1295F71FBF}"/>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Q8: Sum of Squares</a:t>
            </a:r>
          </a:p>
        </p:txBody>
      </p:sp>
      <p:sp>
        <p:nvSpPr>
          <p:cNvPr id="4" name="TextBox 3">
            <a:extLst>
              <a:ext uri="{FF2B5EF4-FFF2-40B4-BE49-F238E27FC236}">
                <a16:creationId xmlns:a16="http://schemas.microsoft.com/office/drawing/2014/main" id="{21F21B5A-1B93-E718-4BB3-C3AF3CFE321B}"/>
              </a:ext>
            </a:extLst>
          </p:cNvPr>
          <p:cNvSpPr txBox="1"/>
          <p:nvPr/>
        </p:nvSpPr>
        <p:spPr>
          <a:xfrm>
            <a:off x="394658" y="1188733"/>
            <a:ext cx="11402684" cy="515526"/>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Find</a:t>
            </a:r>
            <a:r>
              <a:rPr kumimoji="0" lang="en-US" sz="20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a formula for the sum: </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pic>
        <p:nvPicPr>
          <p:cNvPr id="6" name="Picture 5" descr="\documentclass{article}&#10;\usepackage{amsmath}&#10;\pagestyle{empty}&#10;\begin{document}&#10;&#10;\[ 1^2 + 2^2 + 3^2 + \dotsb + n^2. \]&#10;&#10;\end{document}" title="IguanaTex Bitmap Display">
            <a:extLst>
              <a:ext uri="{FF2B5EF4-FFF2-40B4-BE49-F238E27FC236}">
                <a16:creationId xmlns:a16="http://schemas.microsoft.com/office/drawing/2014/main" id="{BB6F971F-F98F-313C-4154-B8BF94ACEC61}"/>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3648365" y="1352299"/>
            <a:ext cx="2543238" cy="243810"/>
          </a:xfrm>
          <a:prstGeom prst="rect">
            <a:avLst/>
          </a:prstGeom>
        </p:spPr>
      </p:pic>
      <p:pic>
        <p:nvPicPr>
          <p:cNvPr id="10" name="Picture 9" descr="\documentclass{article}&#10;\usepackage{amsmath}&#10;\pagestyle{empty}&#10;\begin{document}&#10;&#10;\[ 1^2 + 2^2 + 3^2 + \dotsb + n^2 \]&#10;&#10;\end{document}" title="IguanaTex Bitmap Display">
            <a:extLst>
              <a:ext uri="{FF2B5EF4-FFF2-40B4-BE49-F238E27FC236}">
                <a16:creationId xmlns:a16="http://schemas.microsoft.com/office/drawing/2014/main" id="{3D0A148E-BA16-49C2-AD26-EBBE455E7E15}"/>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2476250" y="2485329"/>
            <a:ext cx="2471618" cy="243810"/>
          </a:xfrm>
          <a:prstGeom prst="rect">
            <a:avLst/>
          </a:prstGeom>
        </p:spPr>
      </p:pic>
      <p:pic>
        <p:nvPicPr>
          <p:cNvPr id="11" name="Picture 10" descr="\documentclass{article}&#10;\usepackage{amsmath}&#10;\pagestyle{empty}&#10;\begin{document}&#10;&#10;\[ 1^2 + 2^2 + 3^2 + \dotsb + n^2 \]&#10;&#10;\end{document}" title="IguanaTex Bitmap Display">
            <a:extLst>
              <a:ext uri="{FF2B5EF4-FFF2-40B4-BE49-F238E27FC236}">
                <a16:creationId xmlns:a16="http://schemas.microsoft.com/office/drawing/2014/main" id="{5C4AF658-2EDB-28C0-F312-4DB29DD853DD}"/>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4448214" y="4309511"/>
            <a:ext cx="2471618" cy="243810"/>
          </a:xfrm>
          <a:prstGeom prst="rect">
            <a:avLst/>
          </a:prstGeom>
        </p:spPr>
      </p:pic>
      <p:grpSp>
        <p:nvGrpSpPr>
          <p:cNvPr id="5" name="Group 4">
            <a:extLst>
              <a:ext uri="{FF2B5EF4-FFF2-40B4-BE49-F238E27FC236}">
                <a16:creationId xmlns:a16="http://schemas.microsoft.com/office/drawing/2014/main" id="{681A4723-C60E-8801-D606-832CA5674FE0}"/>
              </a:ext>
            </a:extLst>
          </p:cNvPr>
          <p:cNvGrpSpPr/>
          <p:nvPr/>
        </p:nvGrpSpPr>
        <p:grpSpPr>
          <a:xfrm>
            <a:off x="10014439" y="2336970"/>
            <a:ext cx="1357745" cy="515526"/>
            <a:chOff x="10014439" y="2336970"/>
            <a:chExt cx="1357745" cy="515526"/>
          </a:xfrm>
        </p:grpSpPr>
        <p:sp>
          <p:nvSpPr>
            <p:cNvPr id="23" name="Rectangle: Rounded Corners 22">
              <a:extLst>
                <a:ext uri="{FF2B5EF4-FFF2-40B4-BE49-F238E27FC236}">
                  <a16:creationId xmlns:a16="http://schemas.microsoft.com/office/drawing/2014/main" id="{3C9DCC61-FA7F-C2A4-C18B-FD83334F01B7}"/>
                </a:ext>
              </a:extLst>
            </p:cNvPr>
            <p:cNvSpPr/>
            <p:nvPr/>
          </p:nvSpPr>
          <p:spPr>
            <a:xfrm>
              <a:off x="10100358" y="2424572"/>
              <a:ext cx="1148959" cy="395409"/>
            </a:xfrm>
            <a:prstGeom prst="roundRect">
              <a:avLst/>
            </a:prstGeom>
            <a:solidFill>
              <a:schemeClr val="accent4">
                <a:lumMod val="20000"/>
                <a:lumOff val="80000"/>
              </a:schemeClr>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E40AD6ED-9B47-3146-F8B9-8F1BE97BFBE5}"/>
                </a:ext>
              </a:extLst>
            </p:cNvPr>
            <p:cNvSpPr txBox="1"/>
            <p:nvPr/>
          </p:nvSpPr>
          <p:spPr>
            <a:xfrm>
              <a:off x="10014439" y="2336970"/>
              <a:ext cx="1357745" cy="515526"/>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AAAAA</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grpSp>
      <p:grpSp>
        <p:nvGrpSpPr>
          <p:cNvPr id="8" name="Group 7">
            <a:extLst>
              <a:ext uri="{FF2B5EF4-FFF2-40B4-BE49-F238E27FC236}">
                <a16:creationId xmlns:a16="http://schemas.microsoft.com/office/drawing/2014/main" id="{7806A55A-0D15-4823-C107-AF7143FC358E}"/>
              </a:ext>
            </a:extLst>
          </p:cNvPr>
          <p:cNvGrpSpPr/>
          <p:nvPr/>
        </p:nvGrpSpPr>
        <p:grpSpPr>
          <a:xfrm>
            <a:off x="10014439" y="3048671"/>
            <a:ext cx="1357745" cy="515526"/>
            <a:chOff x="10014439" y="3048671"/>
            <a:chExt cx="1357745" cy="515526"/>
          </a:xfrm>
        </p:grpSpPr>
        <p:sp>
          <p:nvSpPr>
            <p:cNvPr id="27" name="Rectangle: Rounded Corners 26">
              <a:extLst>
                <a:ext uri="{FF2B5EF4-FFF2-40B4-BE49-F238E27FC236}">
                  <a16:creationId xmlns:a16="http://schemas.microsoft.com/office/drawing/2014/main" id="{99DB87C0-9DD8-83F7-DBBC-B296B84219B8}"/>
                </a:ext>
              </a:extLst>
            </p:cNvPr>
            <p:cNvSpPr/>
            <p:nvPr/>
          </p:nvSpPr>
          <p:spPr>
            <a:xfrm>
              <a:off x="10118830" y="3141080"/>
              <a:ext cx="1148959" cy="395409"/>
            </a:xfrm>
            <a:prstGeom prst="roundRect">
              <a:avLst/>
            </a:prstGeom>
            <a:solidFill>
              <a:schemeClr val="accent4">
                <a:lumMod val="20000"/>
                <a:lumOff val="80000"/>
              </a:schemeClr>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25942E14-4A60-AA5E-4457-B29CB7990596}"/>
                </a:ext>
              </a:extLst>
            </p:cNvPr>
            <p:cNvSpPr txBox="1"/>
            <p:nvPr/>
          </p:nvSpPr>
          <p:spPr>
            <a:xfrm>
              <a:off x="10014439" y="3048671"/>
              <a:ext cx="1357745" cy="515526"/>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AAA</a:t>
              </a:r>
              <a:r>
                <a:rPr kumimoji="0" lang="en-US" sz="200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B</a:t>
              </a: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grpSp>
      <p:grpSp>
        <p:nvGrpSpPr>
          <p:cNvPr id="9" name="Group 8">
            <a:extLst>
              <a:ext uri="{FF2B5EF4-FFF2-40B4-BE49-F238E27FC236}">
                <a16:creationId xmlns:a16="http://schemas.microsoft.com/office/drawing/2014/main" id="{5345C898-D55B-AB0E-65F9-1B5F2E115F5A}"/>
              </a:ext>
            </a:extLst>
          </p:cNvPr>
          <p:cNvGrpSpPr/>
          <p:nvPr/>
        </p:nvGrpSpPr>
        <p:grpSpPr>
          <a:xfrm>
            <a:off x="10014438" y="3883521"/>
            <a:ext cx="1357745" cy="709491"/>
            <a:chOff x="10014438" y="3883521"/>
            <a:chExt cx="1357745" cy="709491"/>
          </a:xfrm>
        </p:grpSpPr>
        <p:sp>
          <p:nvSpPr>
            <p:cNvPr id="28" name="Rectangle: Rounded Corners 27">
              <a:extLst>
                <a:ext uri="{FF2B5EF4-FFF2-40B4-BE49-F238E27FC236}">
                  <a16:creationId xmlns:a16="http://schemas.microsoft.com/office/drawing/2014/main" id="{80E24FE4-4D64-6DB1-FAD3-487931CBDB86}"/>
                </a:ext>
              </a:extLst>
            </p:cNvPr>
            <p:cNvSpPr/>
            <p:nvPr/>
          </p:nvSpPr>
          <p:spPr>
            <a:xfrm>
              <a:off x="10100357" y="4045672"/>
              <a:ext cx="1148959" cy="395409"/>
            </a:xfrm>
            <a:prstGeom prst="roundRect">
              <a:avLst/>
            </a:prstGeom>
            <a:solidFill>
              <a:schemeClr val="accent4">
                <a:lumMod val="20000"/>
                <a:lumOff val="80000"/>
              </a:schemeClr>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BD353EBC-8B72-DE2B-7130-BCFE73BCE8E2}"/>
                </a:ext>
              </a:extLst>
            </p:cNvPr>
            <p:cNvSpPr txBox="1"/>
            <p:nvPr/>
          </p:nvSpPr>
          <p:spPr>
            <a:xfrm>
              <a:off x="10014438" y="3962032"/>
              <a:ext cx="1357745" cy="515526"/>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AAA</a:t>
              </a:r>
              <a:r>
                <a:rPr kumimoji="0" lang="en-US" sz="2000" b="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B</a:t>
              </a: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16" name="Straight Arrow Connector 15">
              <a:extLst>
                <a:ext uri="{FF2B5EF4-FFF2-40B4-BE49-F238E27FC236}">
                  <a16:creationId xmlns:a16="http://schemas.microsoft.com/office/drawing/2014/main" id="{4E510A56-42B9-3C8E-4BBC-0F6C51A119F3}"/>
                </a:ext>
              </a:extLst>
            </p:cNvPr>
            <p:cNvCxnSpPr/>
            <p:nvPr/>
          </p:nvCxnSpPr>
          <p:spPr>
            <a:xfrm>
              <a:off x="10426149" y="3883521"/>
              <a:ext cx="0" cy="230909"/>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3DD23E5-0A33-6EBD-214D-37D968FDCAF7}"/>
                </a:ext>
              </a:extLst>
            </p:cNvPr>
            <p:cNvCxnSpPr/>
            <p:nvPr/>
          </p:nvCxnSpPr>
          <p:spPr>
            <a:xfrm>
              <a:off x="10264512" y="4362103"/>
              <a:ext cx="0" cy="230909"/>
            </a:xfrm>
            <a:prstGeom prst="straightConnector1">
              <a:avLst/>
            </a:prstGeom>
            <a:ln w="3810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a:extLst>
              <a:ext uri="{FF2B5EF4-FFF2-40B4-BE49-F238E27FC236}">
                <a16:creationId xmlns:a16="http://schemas.microsoft.com/office/drawing/2014/main" id="{F65A7469-DCB9-F62F-0CF9-12072EF277AD}"/>
              </a:ext>
            </a:extLst>
          </p:cNvPr>
          <p:cNvCxnSpPr>
            <a:cxnSpLocks/>
          </p:cNvCxnSpPr>
          <p:nvPr/>
        </p:nvCxnSpPr>
        <p:spPr>
          <a:xfrm>
            <a:off x="10696209" y="2827157"/>
            <a:ext cx="0" cy="239606"/>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A6E9F96-059A-155B-37DA-901C1A3977D6}"/>
              </a:ext>
            </a:extLst>
          </p:cNvPr>
          <p:cNvCxnSpPr>
            <a:cxnSpLocks/>
          </p:cNvCxnSpPr>
          <p:nvPr/>
        </p:nvCxnSpPr>
        <p:spPr>
          <a:xfrm>
            <a:off x="10693310" y="3552722"/>
            <a:ext cx="0" cy="345788"/>
          </a:xfrm>
          <a:prstGeom prst="straightConnector1">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30D374E5-E338-33C7-8CEE-32E4083E36D1}"/>
              </a:ext>
            </a:extLst>
          </p:cNvPr>
          <p:cNvGrpSpPr/>
          <p:nvPr/>
        </p:nvGrpSpPr>
        <p:grpSpPr>
          <a:xfrm>
            <a:off x="2221143" y="5695699"/>
            <a:ext cx="1357745" cy="709491"/>
            <a:chOff x="693632" y="5442410"/>
            <a:chExt cx="1357745" cy="709491"/>
          </a:xfrm>
        </p:grpSpPr>
        <p:sp>
          <p:nvSpPr>
            <p:cNvPr id="29" name="Rectangle: Rounded Corners 28">
              <a:extLst>
                <a:ext uri="{FF2B5EF4-FFF2-40B4-BE49-F238E27FC236}">
                  <a16:creationId xmlns:a16="http://schemas.microsoft.com/office/drawing/2014/main" id="{ADB4C6C6-317D-FB45-ECC6-FB85E9094ED2}"/>
                </a:ext>
              </a:extLst>
            </p:cNvPr>
            <p:cNvSpPr/>
            <p:nvPr/>
          </p:nvSpPr>
          <p:spPr>
            <a:xfrm>
              <a:off x="798023" y="5604561"/>
              <a:ext cx="1148959" cy="395409"/>
            </a:xfrm>
            <a:prstGeom prst="roundRect">
              <a:avLst/>
            </a:prstGeom>
            <a:solidFill>
              <a:schemeClr val="accent4">
                <a:lumMod val="20000"/>
                <a:lumOff val="80000"/>
              </a:schemeClr>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E1B1F004-1F95-CF17-50A4-746A4EA187D3}"/>
                </a:ext>
              </a:extLst>
            </p:cNvPr>
            <p:cNvSpPr txBox="1"/>
            <p:nvPr/>
          </p:nvSpPr>
          <p:spPr>
            <a:xfrm>
              <a:off x="693632" y="5520921"/>
              <a:ext cx="1357745" cy="515526"/>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AAA</a:t>
              </a:r>
              <a:r>
                <a:rPr kumimoji="0" lang="en-US" sz="2000" b="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B</a:t>
              </a: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  </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31" name="Straight Arrow Connector 30">
              <a:extLst>
                <a:ext uri="{FF2B5EF4-FFF2-40B4-BE49-F238E27FC236}">
                  <a16:creationId xmlns:a16="http://schemas.microsoft.com/office/drawing/2014/main" id="{28670CB4-1126-712B-08E3-6EA5385C3691}"/>
                </a:ext>
              </a:extLst>
            </p:cNvPr>
            <p:cNvCxnSpPr/>
            <p:nvPr/>
          </p:nvCxnSpPr>
          <p:spPr>
            <a:xfrm>
              <a:off x="1114579" y="5442410"/>
              <a:ext cx="0" cy="230909"/>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B8A1571-1F63-26C0-6E9F-69DA27E0A7CA}"/>
                </a:ext>
              </a:extLst>
            </p:cNvPr>
            <p:cNvCxnSpPr/>
            <p:nvPr/>
          </p:nvCxnSpPr>
          <p:spPr>
            <a:xfrm>
              <a:off x="943706" y="5920992"/>
              <a:ext cx="0" cy="230909"/>
            </a:xfrm>
            <a:prstGeom prst="straightConnector1">
              <a:avLst/>
            </a:prstGeom>
            <a:ln w="3810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34" name="Group 33">
            <a:extLst>
              <a:ext uri="{FF2B5EF4-FFF2-40B4-BE49-F238E27FC236}">
                <a16:creationId xmlns:a16="http://schemas.microsoft.com/office/drawing/2014/main" id="{2D605F13-FA94-DCDE-5B6E-FC9EB8A0D0C8}"/>
              </a:ext>
            </a:extLst>
          </p:cNvPr>
          <p:cNvGrpSpPr/>
          <p:nvPr/>
        </p:nvGrpSpPr>
        <p:grpSpPr>
          <a:xfrm>
            <a:off x="6919832" y="5695699"/>
            <a:ext cx="1357745" cy="709491"/>
            <a:chOff x="693632" y="5442410"/>
            <a:chExt cx="1357745" cy="709491"/>
          </a:xfrm>
        </p:grpSpPr>
        <p:sp>
          <p:nvSpPr>
            <p:cNvPr id="35" name="Rectangle: Rounded Corners 34">
              <a:extLst>
                <a:ext uri="{FF2B5EF4-FFF2-40B4-BE49-F238E27FC236}">
                  <a16:creationId xmlns:a16="http://schemas.microsoft.com/office/drawing/2014/main" id="{4DBF78F7-61AF-D1F5-6518-1DF561E0DB4B}"/>
                </a:ext>
              </a:extLst>
            </p:cNvPr>
            <p:cNvSpPr/>
            <p:nvPr/>
          </p:nvSpPr>
          <p:spPr>
            <a:xfrm>
              <a:off x="798023" y="5604561"/>
              <a:ext cx="1148959" cy="395409"/>
            </a:xfrm>
            <a:prstGeom prst="roundRect">
              <a:avLst/>
            </a:prstGeom>
            <a:solidFill>
              <a:schemeClr val="accent4">
                <a:lumMod val="20000"/>
                <a:lumOff val="80000"/>
              </a:schemeClr>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42C901BB-F3C3-928F-87D7-1C61B07E58DA}"/>
                </a:ext>
              </a:extLst>
            </p:cNvPr>
            <p:cNvSpPr txBox="1"/>
            <p:nvPr/>
          </p:nvSpPr>
          <p:spPr>
            <a:xfrm>
              <a:off x="693632" y="5520921"/>
              <a:ext cx="1357745" cy="515526"/>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t>
              </a:r>
              <a:r>
                <a:rPr kumimoji="0" lang="en-US" sz="2000" b="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B</a:t>
              </a: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t>
              </a:r>
              <a:r>
                <a:rPr kumimoji="0" lang="en-US" sz="2000" b="0" i="0" u="none" strike="noStrike" kern="1200" cap="none" spc="0" normalizeH="0" baseline="0" noProof="0" dirty="0">
                  <a:ln>
                    <a:noFill/>
                  </a:ln>
                  <a:effectLst/>
                  <a:uLnTx/>
                  <a:uFillTx/>
                  <a:latin typeface="CMU Bright" panose="02000603000000000000" pitchFamily="2" charset="0"/>
                  <a:ea typeface="CMU Bright" panose="02000603000000000000" pitchFamily="2" charset="0"/>
                  <a:cs typeface="CMU Bright" panose="02000603000000000000" pitchFamily="2" charset="0"/>
                </a:rPr>
                <a:t>A</a:t>
              </a: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  </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37" name="Straight Arrow Connector 36">
              <a:extLst>
                <a:ext uri="{FF2B5EF4-FFF2-40B4-BE49-F238E27FC236}">
                  <a16:creationId xmlns:a16="http://schemas.microsoft.com/office/drawing/2014/main" id="{E851BE76-DF27-A277-6563-712AF5BE13ED}"/>
                </a:ext>
              </a:extLst>
            </p:cNvPr>
            <p:cNvCxnSpPr/>
            <p:nvPr/>
          </p:nvCxnSpPr>
          <p:spPr>
            <a:xfrm>
              <a:off x="948326" y="5442410"/>
              <a:ext cx="0" cy="230909"/>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911FAC5-45BB-DA1C-0351-BA89FEF9C46D}"/>
                </a:ext>
              </a:extLst>
            </p:cNvPr>
            <p:cNvCxnSpPr/>
            <p:nvPr/>
          </p:nvCxnSpPr>
          <p:spPr>
            <a:xfrm>
              <a:off x="943706" y="5920992"/>
              <a:ext cx="0" cy="230909"/>
            </a:xfrm>
            <a:prstGeom prst="straightConnector1">
              <a:avLst/>
            </a:prstGeom>
            <a:ln w="3810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DEBF433F-63A7-8133-FC5F-DB754719DE63}"/>
              </a:ext>
            </a:extLst>
          </p:cNvPr>
          <p:cNvGrpSpPr/>
          <p:nvPr/>
        </p:nvGrpSpPr>
        <p:grpSpPr>
          <a:xfrm>
            <a:off x="5353603" y="5695699"/>
            <a:ext cx="1357745" cy="709491"/>
            <a:chOff x="693632" y="5442410"/>
            <a:chExt cx="1357745" cy="709491"/>
          </a:xfrm>
        </p:grpSpPr>
        <p:sp>
          <p:nvSpPr>
            <p:cNvPr id="40" name="Rectangle: Rounded Corners 39">
              <a:extLst>
                <a:ext uri="{FF2B5EF4-FFF2-40B4-BE49-F238E27FC236}">
                  <a16:creationId xmlns:a16="http://schemas.microsoft.com/office/drawing/2014/main" id="{BE65846D-C512-7CD7-5E04-486F3CF3BA2A}"/>
                </a:ext>
              </a:extLst>
            </p:cNvPr>
            <p:cNvSpPr/>
            <p:nvPr/>
          </p:nvSpPr>
          <p:spPr>
            <a:xfrm>
              <a:off x="798023" y="5604561"/>
              <a:ext cx="1148959" cy="395409"/>
            </a:xfrm>
            <a:prstGeom prst="roundRect">
              <a:avLst/>
            </a:prstGeom>
            <a:solidFill>
              <a:schemeClr val="accent4">
                <a:lumMod val="20000"/>
                <a:lumOff val="80000"/>
              </a:schemeClr>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37F739CC-20B8-57FF-7D19-50783D0FE674}"/>
                </a:ext>
              </a:extLst>
            </p:cNvPr>
            <p:cNvSpPr txBox="1"/>
            <p:nvPr/>
          </p:nvSpPr>
          <p:spPr>
            <a:xfrm>
              <a:off x="693632" y="5520921"/>
              <a:ext cx="1357745" cy="515526"/>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AAA</a:t>
              </a:r>
              <a:r>
                <a:rPr kumimoji="0" lang="en-US" sz="2000" b="0" i="0" u="none" strike="noStrike" kern="1200" cap="none" spc="0" normalizeH="0" baseline="0" noProof="0" dirty="0">
                  <a:ln>
                    <a:noFill/>
                  </a:ln>
                  <a:effectLst/>
                  <a:uLnTx/>
                  <a:uFillTx/>
                  <a:latin typeface="CMU Bright" panose="02000603000000000000" pitchFamily="2" charset="0"/>
                  <a:ea typeface="CMU Bright" panose="02000603000000000000" pitchFamily="2" charset="0"/>
                  <a:cs typeface="CMU Bright" panose="02000603000000000000" pitchFamily="2" charset="0"/>
                </a:rPr>
                <a:t>A</a:t>
              </a: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t>
              </a:r>
              <a:r>
                <a:rPr kumimoji="0" lang="en-US" sz="2000" b="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B</a:t>
              </a: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42" name="Straight Arrow Connector 41">
              <a:extLst>
                <a:ext uri="{FF2B5EF4-FFF2-40B4-BE49-F238E27FC236}">
                  <a16:creationId xmlns:a16="http://schemas.microsoft.com/office/drawing/2014/main" id="{E8FB37CD-B8CC-3C8A-45ED-0920F4BC2783}"/>
                </a:ext>
              </a:extLst>
            </p:cNvPr>
            <p:cNvCxnSpPr/>
            <p:nvPr/>
          </p:nvCxnSpPr>
          <p:spPr>
            <a:xfrm>
              <a:off x="1456322" y="5442410"/>
              <a:ext cx="0" cy="230909"/>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78C09-4CD0-8DD5-5DA9-B0871D371045}"/>
                </a:ext>
              </a:extLst>
            </p:cNvPr>
            <p:cNvCxnSpPr/>
            <p:nvPr/>
          </p:nvCxnSpPr>
          <p:spPr>
            <a:xfrm>
              <a:off x="1460939" y="5920992"/>
              <a:ext cx="0" cy="230909"/>
            </a:xfrm>
            <a:prstGeom prst="straightConnector1">
              <a:avLst/>
            </a:prstGeom>
            <a:ln w="3810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0E9C4654-45F8-5B96-ECD2-F4ECF49E0144}"/>
              </a:ext>
            </a:extLst>
          </p:cNvPr>
          <p:cNvGrpSpPr/>
          <p:nvPr/>
        </p:nvGrpSpPr>
        <p:grpSpPr>
          <a:xfrm>
            <a:off x="3787373" y="5695699"/>
            <a:ext cx="1357745" cy="709491"/>
            <a:chOff x="693632" y="5442410"/>
            <a:chExt cx="1357745" cy="709491"/>
          </a:xfrm>
        </p:grpSpPr>
        <p:sp>
          <p:nvSpPr>
            <p:cNvPr id="45" name="Rectangle: Rounded Corners 44">
              <a:extLst>
                <a:ext uri="{FF2B5EF4-FFF2-40B4-BE49-F238E27FC236}">
                  <a16:creationId xmlns:a16="http://schemas.microsoft.com/office/drawing/2014/main" id="{6955B84A-9E43-1243-392C-4B9C03EA841A}"/>
                </a:ext>
              </a:extLst>
            </p:cNvPr>
            <p:cNvSpPr/>
            <p:nvPr/>
          </p:nvSpPr>
          <p:spPr>
            <a:xfrm>
              <a:off x="798023" y="5604561"/>
              <a:ext cx="1148959" cy="395409"/>
            </a:xfrm>
            <a:prstGeom prst="roundRect">
              <a:avLst/>
            </a:prstGeom>
            <a:solidFill>
              <a:schemeClr val="accent4">
                <a:lumMod val="20000"/>
                <a:lumOff val="80000"/>
              </a:schemeClr>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TextBox 45">
              <a:extLst>
                <a:ext uri="{FF2B5EF4-FFF2-40B4-BE49-F238E27FC236}">
                  <a16:creationId xmlns:a16="http://schemas.microsoft.com/office/drawing/2014/main" id="{DD8D62DF-D0DA-5B8A-233D-80BA7A30C5C9}"/>
                </a:ext>
              </a:extLst>
            </p:cNvPr>
            <p:cNvSpPr txBox="1"/>
            <p:nvPr/>
          </p:nvSpPr>
          <p:spPr>
            <a:xfrm>
              <a:off x="693632" y="5520921"/>
              <a:ext cx="1357745" cy="515526"/>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AAA</a:t>
              </a:r>
              <a:r>
                <a:rPr kumimoji="0" lang="en-US" sz="2000" b="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B</a:t>
              </a: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  </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47" name="Straight Arrow Connector 46">
              <a:extLst>
                <a:ext uri="{FF2B5EF4-FFF2-40B4-BE49-F238E27FC236}">
                  <a16:creationId xmlns:a16="http://schemas.microsoft.com/office/drawing/2014/main" id="{43220837-CCC9-EBD7-363B-36AAD62F7078}"/>
                </a:ext>
              </a:extLst>
            </p:cNvPr>
            <p:cNvCxnSpPr/>
            <p:nvPr/>
          </p:nvCxnSpPr>
          <p:spPr>
            <a:xfrm>
              <a:off x="948325" y="5442410"/>
              <a:ext cx="0" cy="230909"/>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2B323F7-46A3-1F72-C48F-2C959B1B620F}"/>
                </a:ext>
              </a:extLst>
            </p:cNvPr>
            <p:cNvCxnSpPr/>
            <p:nvPr/>
          </p:nvCxnSpPr>
          <p:spPr>
            <a:xfrm>
              <a:off x="1109959" y="5920992"/>
              <a:ext cx="0" cy="230909"/>
            </a:xfrm>
            <a:prstGeom prst="straightConnector1">
              <a:avLst/>
            </a:prstGeom>
            <a:ln w="3810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273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animEffect transition="in" filter="fade">
                                      <p:cBhvr>
                                        <p:cTn id="20" dur="500"/>
                                        <p:tgtEl>
                                          <p:spTgt spid="7">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Effect transition="in" filter="fade">
                                      <p:cBhvr>
                                        <p:cTn id="25" dur="500"/>
                                        <p:tgtEl>
                                          <p:spTgt spid="7">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2" end="2"/>
                                            </p:txEl>
                                          </p:spTgt>
                                        </p:tgtEl>
                                        <p:attrNameLst>
                                          <p:attrName>style.visibility</p:attrName>
                                        </p:attrNameLst>
                                      </p:cBhvr>
                                      <p:to>
                                        <p:strVal val="visible"/>
                                      </p:to>
                                    </p:set>
                                    <p:animEffect transition="in" filter="fade">
                                      <p:cBhvr>
                                        <p:cTn id="33" dur="500"/>
                                        <p:tgtEl>
                                          <p:spTgt spid="7">
                                            <p:txEl>
                                              <p:pRg st="2" end="2"/>
                                            </p:txEl>
                                          </p:spTgt>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3" end="3"/>
                                            </p:txEl>
                                          </p:spTgt>
                                        </p:tgtEl>
                                        <p:attrNameLst>
                                          <p:attrName>style.visibility</p:attrName>
                                        </p:attrNameLst>
                                      </p:cBhvr>
                                      <p:to>
                                        <p:strVal val="visible"/>
                                      </p:to>
                                    </p:set>
                                    <p:animEffect transition="in" filter="fade">
                                      <p:cBhvr>
                                        <p:cTn id="42" dur="500"/>
                                        <p:tgtEl>
                                          <p:spTgt spid="7">
                                            <p:txEl>
                                              <p:pRg st="3" end="3"/>
                                            </p:txEl>
                                          </p:spTgt>
                                        </p:tgtEl>
                                      </p:cBhvr>
                                    </p:animEffect>
                                  </p:childTnLst>
                                </p:cTn>
                              </p:par>
                            </p:childTnLst>
                          </p:cTn>
                        </p:par>
                        <p:par>
                          <p:cTn id="43" fill="hold">
                            <p:stCondLst>
                              <p:cond delay="500"/>
                            </p:stCondLst>
                            <p:childTnLst>
                              <p:par>
                                <p:cTn id="44" presetID="22" presetClass="entr" presetSubtype="1" fill="hold"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up)">
                                      <p:cBhvr>
                                        <p:cTn id="46" dur="500"/>
                                        <p:tgtEl>
                                          <p:spTgt spid="18"/>
                                        </p:tgtEl>
                                      </p:cBhvr>
                                    </p:animEffect>
                                  </p:childTnLst>
                                </p:cTn>
                              </p:par>
                            </p:childTnLst>
                          </p:cTn>
                        </p:par>
                        <p:par>
                          <p:cTn id="47" fill="hold">
                            <p:stCondLst>
                              <p:cond delay="1000"/>
                            </p:stCondLst>
                            <p:childTnLst>
                              <p:par>
                                <p:cTn id="48" presetID="10" presetClass="entr" presetSubtype="0" fill="hold" nodeType="after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7">
                                            <p:txEl>
                                              <p:pRg st="4" end="4"/>
                                            </p:txEl>
                                          </p:spTgt>
                                        </p:tgtEl>
                                        <p:attrNameLst>
                                          <p:attrName>style.visibility</p:attrName>
                                        </p:attrNameLst>
                                      </p:cBhvr>
                                      <p:to>
                                        <p:strVal val="visible"/>
                                      </p:to>
                                    </p:set>
                                    <p:animEffect transition="in" filter="fade">
                                      <p:cBhvr>
                                        <p:cTn id="55" dur="500"/>
                                        <p:tgtEl>
                                          <p:spTgt spid="7">
                                            <p:txEl>
                                              <p:pRg st="4" end="4"/>
                                            </p:txEl>
                                          </p:spTgt>
                                        </p:tgtEl>
                                      </p:cBhvr>
                                    </p:animEffect>
                                  </p:childTnLst>
                                </p:cTn>
                              </p:par>
                            </p:childTnLst>
                          </p:cTn>
                        </p:par>
                        <p:par>
                          <p:cTn id="56" fill="hold">
                            <p:stCondLst>
                              <p:cond delay="500"/>
                            </p:stCondLst>
                            <p:childTnLst>
                              <p:par>
                                <p:cTn id="57" presetID="22" presetClass="entr" presetSubtype="1" fill="hold"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wipe(up)">
                                      <p:cBhvr>
                                        <p:cTn id="59" dur="500"/>
                                        <p:tgtEl>
                                          <p:spTgt spid="22"/>
                                        </p:tgtEl>
                                      </p:cBhvr>
                                    </p:animEffect>
                                  </p:childTnLst>
                                </p:cTn>
                              </p:par>
                            </p:childTnLst>
                          </p:cTn>
                        </p:par>
                        <p:par>
                          <p:cTn id="60" fill="hold">
                            <p:stCondLst>
                              <p:cond delay="1000"/>
                            </p:stCondLst>
                            <p:childTnLst>
                              <p:par>
                                <p:cTn id="61" presetID="10" presetClass="entr" presetSubtype="0" fill="hold" nodeType="afterEffect">
                                  <p:stCondLst>
                                    <p:cond delay="0"/>
                                  </p:stCondLst>
                                  <p:childTnLst>
                                    <p:set>
                                      <p:cBhvr>
                                        <p:cTn id="62" dur="1" fill="hold">
                                          <p:stCondLst>
                                            <p:cond delay="0"/>
                                          </p:stCondLst>
                                        </p:cTn>
                                        <p:tgtEl>
                                          <p:spTgt spid="9"/>
                                        </p:tgtEl>
                                        <p:attrNameLst>
                                          <p:attrName>style.visibility</p:attrName>
                                        </p:attrNameLst>
                                      </p:cBhvr>
                                      <p:to>
                                        <p:strVal val="visible"/>
                                      </p:to>
                                    </p:set>
                                    <p:animEffect transition="in" filter="fade">
                                      <p:cBhvr>
                                        <p:cTn id="63" dur="500"/>
                                        <p:tgtEl>
                                          <p:spTgt spid="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7">
                                            <p:txEl>
                                              <p:pRg st="5" end="5"/>
                                            </p:txEl>
                                          </p:spTgt>
                                        </p:tgtEl>
                                        <p:attrNameLst>
                                          <p:attrName>style.visibility</p:attrName>
                                        </p:attrNameLst>
                                      </p:cBhvr>
                                      <p:to>
                                        <p:strVal val="visible"/>
                                      </p:to>
                                    </p:set>
                                    <p:animEffect transition="in" filter="fade">
                                      <p:cBhvr>
                                        <p:cTn id="68" dur="500"/>
                                        <p:tgtEl>
                                          <p:spTgt spid="7">
                                            <p:txEl>
                                              <p:pRg st="5" end="5"/>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11"/>
                                        </p:tgtEl>
                                        <p:attrNameLst>
                                          <p:attrName>style.visibility</p:attrName>
                                        </p:attrNameLst>
                                      </p:cBhvr>
                                      <p:to>
                                        <p:strVal val="visible"/>
                                      </p:to>
                                    </p:set>
                                    <p:animEffect transition="in" filter="fade">
                                      <p:cBhvr>
                                        <p:cTn id="71" dur="500"/>
                                        <p:tgtEl>
                                          <p:spTgt spid="1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7">
                                            <p:txEl>
                                              <p:pRg st="7" end="7"/>
                                            </p:txEl>
                                          </p:spTgt>
                                        </p:tgtEl>
                                        <p:attrNameLst>
                                          <p:attrName>style.visibility</p:attrName>
                                        </p:attrNameLst>
                                      </p:cBhvr>
                                      <p:to>
                                        <p:strVal val="visible"/>
                                      </p:to>
                                    </p:set>
                                    <p:animEffect transition="in" filter="fade">
                                      <p:cBhvr>
                                        <p:cTn id="76" dur="500"/>
                                        <p:tgtEl>
                                          <p:spTgt spid="7">
                                            <p:txEl>
                                              <p:pRg st="7" end="7"/>
                                            </p:txEl>
                                          </p:spTgt>
                                        </p:tgtEl>
                                      </p:cBhvr>
                                    </p:animEffect>
                                  </p:childTnLst>
                                </p:cTn>
                              </p:par>
                            </p:childTnLst>
                          </p:cTn>
                        </p:par>
                        <p:par>
                          <p:cTn id="77" fill="hold">
                            <p:stCondLst>
                              <p:cond delay="500"/>
                            </p:stCondLst>
                            <p:childTnLst>
                              <p:par>
                                <p:cTn id="78" presetID="10" presetClass="entr" presetSubtype="0" fill="hold" nodeType="afterEffect">
                                  <p:stCondLst>
                                    <p:cond delay="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500"/>
                                        <p:tgtEl>
                                          <p:spTgt spid="33"/>
                                        </p:tgtEl>
                                      </p:cBhvr>
                                    </p:animEffect>
                                  </p:childTnLst>
                                </p:cTn>
                              </p:par>
                            </p:childTnLst>
                          </p:cTn>
                        </p:par>
                        <p:par>
                          <p:cTn id="81" fill="hold">
                            <p:stCondLst>
                              <p:cond delay="1000"/>
                            </p:stCondLst>
                            <p:childTnLst>
                              <p:par>
                                <p:cTn id="82" presetID="10" presetClass="entr" presetSubtype="0" fill="hold" nodeType="after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fade">
                                      <p:cBhvr>
                                        <p:cTn id="84" dur="500"/>
                                        <p:tgtEl>
                                          <p:spTgt spid="44"/>
                                        </p:tgtEl>
                                      </p:cBhvr>
                                    </p:animEffect>
                                  </p:childTnLst>
                                </p:cTn>
                              </p:par>
                            </p:childTnLst>
                          </p:cTn>
                        </p:par>
                        <p:par>
                          <p:cTn id="85" fill="hold">
                            <p:stCondLst>
                              <p:cond delay="1500"/>
                            </p:stCondLst>
                            <p:childTnLst>
                              <p:par>
                                <p:cTn id="86" presetID="10" presetClass="entr" presetSubtype="0" fill="hold" nodeType="after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fade">
                                      <p:cBhvr>
                                        <p:cTn id="88" dur="500"/>
                                        <p:tgtEl>
                                          <p:spTgt spid="39"/>
                                        </p:tgtEl>
                                      </p:cBhvr>
                                    </p:animEffect>
                                  </p:childTnLst>
                                </p:cTn>
                              </p:par>
                            </p:childTnLst>
                          </p:cTn>
                        </p:par>
                        <p:par>
                          <p:cTn id="89" fill="hold">
                            <p:stCondLst>
                              <p:cond delay="2000"/>
                            </p:stCondLst>
                            <p:childTnLst>
                              <p:par>
                                <p:cTn id="90" presetID="10" presetClass="entr" presetSubtype="0" fill="hold" nodeType="after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3" grpId="0"/>
      <p:bldP spid="4"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extBox 52">
            <a:extLst>
              <a:ext uri="{FF2B5EF4-FFF2-40B4-BE49-F238E27FC236}">
                <a16:creationId xmlns:a16="http://schemas.microsoft.com/office/drawing/2014/main" id="{F4F5DDE3-372D-B364-2085-D64FE508628B}"/>
              </a:ext>
            </a:extLst>
          </p:cNvPr>
          <p:cNvSpPr txBox="1"/>
          <p:nvPr/>
        </p:nvSpPr>
        <p:spPr>
          <a:xfrm>
            <a:off x="10576459" y="2312364"/>
            <a:ext cx="1462140" cy="515526"/>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_</a:t>
            </a:r>
            <a:r>
              <a:rPr kumimoji="0" lang="en-US" sz="2000" b="0" i="0"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X</a:t>
            </a: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_</a:t>
            </a:r>
            <a:r>
              <a:rPr kumimoji="0" lang="en-US" sz="2000" b="0" i="0"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X</a:t>
            </a: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__  </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4CAB32E-8E06-6554-00DC-4D15E977FDC2}"/>
                  </a:ext>
                </a:extLst>
              </p:cNvPr>
              <p:cNvSpPr txBox="1"/>
              <p:nvPr/>
            </p:nvSpPr>
            <p:spPr>
              <a:xfrm>
                <a:off x="397453" y="1171591"/>
                <a:ext cx="9183451" cy="4208844"/>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noProof="0" dirty="0">
                    <a:solidFill>
                      <a:prstClr val="black"/>
                    </a:solidFill>
                    <a:latin typeface="CMU Bright" panose="02000603000000000000" pitchFamily="2" charset="0"/>
                    <a:ea typeface="CMU Bright" panose="02000603000000000000" pitchFamily="2" charset="0"/>
                    <a:cs typeface="CMU Bright" panose="02000603000000000000" pitchFamily="2" charset="0"/>
                  </a:rPr>
                  <a:t>Now, we count these objects in another way! </a:t>
                </a: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There are two types of such objects:</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000" dirty="0">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Type 1: </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Two arrows point at the same A.</a:t>
                </a:r>
              </a:p>
              <a:p>
                <a:pPr marL="800100" lvl="2" indent="-342900" algn="just">
                  <a:lnSpc>
                    <a:spcPct val="150000"/>
                  </a:lnSpc>
                  <a:buFont typeface="Arial" panose="020B0604020202020204" pitchFamily="34" charset="0"/>
                  <a:buChar char="•"/>
                  <a:defRPr/>
                </a:pP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This is the same with choosing 2 blanks out of </a:t>
                </a:r>
                <a14:m>
                  <m:oMath xmlns:m="http://schemas.openxmlformats.org/officeDocument/2006/math">
                    <m:r>
                      <a:rPr lang="en-US" sz="2000" b="0" i="1" smtClean="0">
                        <a:solidFill>
                          <a:prstClr val="black"/>
                        </a:solidFill>
                        <a:latin typeface="Latin Modern Math" panose="02000503000000000000" pitchFamily="50" charset="0"/>
                        <a:ea typeface="Latin Modern Math" panose="02000503000000000000" pitchFamily="50" charset="0"/>
                        <a:cs typeface="CMU Bright" panose="02000603000000000000" pitchFamily="2" charset="0"/>
                      </a:rPr>
                      <m:t>𝑛</m:t>
                    </m:r>
                    <m:r>
                      <a:rPr lang="en-US" sz="2000" b="0" i="1" smtClean="0">
                        <a:solidFill>
                          <a:prstClr val="black"/>
                        </a:solidFill>
                        <a:latin typeface="Latin Modern Math" panose="02000503000000000000" pitchFamily="50" charset="0"/>
                        <a:ea typeface="Latin Modern Math" panose="02000503000000000000" pitchFamily="50" charset="0"/>
                        <a:cs typeface="CMU Bright" panose="02000603000000000000" pitchFamily="2" charset="0"/>
                      </a:rPr>
                      <m:t>+1</m:t>
                    </m:r>
                  </m:oMath>
                </a14:m>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 blanks.</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000" dirty="0">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Type 2: </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Two arrows point at different A’s.</a:t>
                </a:r>
              </a:p>
              <a:p>
                <a:pPr marL="800100" lvl="2" indent="-342900" algn="just">
                  <a:lnSpc>
                    <a:spcPct val="150000"/>
                  </a:lnSpc>
                  <a:buFont typeface="Arial" panose="020B0604020202020204" pitchFamily="34" charset="0"/>
                  <a:buChar char="•"/>
                  <a:defRPr/>
                </a:pP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This is the same with choosing 3 blanks out of </a:t>
                </a:r>
                <a14:m>
                  <m:oMath xmlns:m="http://schemas.openxmlformats.org/officeDocument/2006/math">
                    <m:r>
                      <a:rPr lang="en-US" sz="2000" b="0" i="1" smtClean="0">
                        <a:solidFill>
                          <a:prstClr val="black"/>
                        </a:solidFill>
                        <a:latin typeface="Latin Modern Math" panose="02000503000000000000" pitchFamily="50" charset="0"/>
                        <a:ea typeface="Latin Modern Math" panose="02000503000000000000" pitchFamily="50" charset="0"/>
                        <a:cs typeface="CMU Bright" panose="02000603000000000000" pitchFamily="2" charset="0"/>
                      </a:rPr>
                      <m:t>𝑛</m:t>
                    </m:r>
                    <m:r>
                      <a:rPr lang="en-US" sz="2000" b="0" i="1" smtClean="0">
                        <a:solidFill>
                          <a:prstClr val="black"/>
                        </a:solidFill>
                        <a:latin typeface="Latin Modern Math" panose="02000503000000000000" pitchFamily="50" charset="0"/>
                        <a:ea typeface="Latin Modern Math" panose="02000503000000000000" pitchFamily="50" charset="0"/>
                        <a:cs typeface="CMU Bright" panose="02000603000000000000" pitchFamily="2" charset="0"/>
                      </a:rPr>
                      <m:t>+1</m:t>
                    </m:r>
                  </m:oMath>
                </a14:m>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 and</a:t>
                </a:r>
              </a:p>
              <a:p>
                <a:pPr marL="800100" lvl="2" indent="-342900" algn="just">
                  <a:lnSpc>
                    <a:spcPct val="150000"/>
                  </a:lnSpc>
                  <a:buFont typeface="Arial" panose="020B0604020202020204" pitchFamily="34" charset="0"/>
                  <a:buChar char="•"/>
                  <a:defRPr/>
                </a:pP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specifying which chosen blanks the arrows point to.</a:t>
                </a:r>
              </a:p>
              <a:p>
                <a:pPr marR="0" lvl="0" algn="just" defTabSz="914400" rtl="0" eaLnBrk="1" fontAlgn="auto" latinLnBrk="0" hangingPunct="1">
                  <a:lnSpc>
                    <a:spcPct val="150000"/>
                  </a:lnSpc>
                  <a:spcBef>
                    <a:spcPts val="0"/>
                  </a:spcBef>
                  <a:spcAft>
                    <a:spcPts val="0"/>
                  </a:spcAft>
                  <a:buClrTx/>
                  <a:buSzTx/>
                  <a:tabLst/>
                  <a:defRPr/>
                </a:pPr>
                <a:endPar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endParaRPr>
              </a:p>
              <a:p>
                <a:pPr marR="0" lvl="0" algn="just" defTabSz="914400" rtl="0" eaLnBrk="1" fontAlgn="auto" latinLnBrk="0" hangingPunct="1">
                  <a:lnSpc>
                    <a:spcPct val="150000"/>
                  </a:lnSpc>
                  <a:spcBef>
                    <a:spcPts val="0"/>
                  </a:spcBef>
                  <a:spcAft>
                    <a:spcPts val="0"/>
                  </a:spcAft>
                  <a:buClrTx/>
                  <a:buSzTx/>
                  <a:tabLst/>
                  <a:defRPr/>
                </a:pP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Therefore, </a:t>
                </a:r>
              </a:p>
            </p:txBody>
          </p:sp>
        </mc:Choice>
        <mc:Fallback xmlns="">
          <p:sp>
            <p:nvSpPr>
              <p:cNvPr id="7" name="TextBox 6">
                <a:extLst>
                  <a:ext uri="{FF2B5EF4-FFF2-40B4-BE49-F238E27FC236}">
                    <a16:creationId xmlns:a16="http://schemas.microsoft.com/office/drawing/2014/main" id="{F4CAB32E-8E06-6554-00DC-4D15E977FDC2}"/>
                  </a:ext>
                </a:extLst>
              </p:cNvPr>
              <p:cNvSpPr txBox="1">
                <a:spLocks noRot="1" noChangeAspect="1" noMove="1" noResize="1" noEditPoints="1" noAdjustHandles="1" noChangeArrowheads="1" noChangeShapeType="1" noTextEdit="1"/>
              </p:cNvSpPr>
              <p:nvPr/>
            </p:nvSpPr>
            <p:spPr>
              <a:xfrm>
                <a:off x="397453" y="1171591"/>
                <a:ext cx="9183451" cy="4208844"/>
              </a:xfrm>
              <a:prstGeom prst="rect">
                <a:avLst/>
              </a:prstGeom>
              <a:blipFill>
                <a:blip r:embed="rId4"/>
                <a:stretch>
                  <a:fillRect l="-664" r="-664" b="-1447"/>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B1354E7F-E470-84C7-C930-E4C4319593B2}"/>
              </a:ext>
            </a:extLst>
          </p:cNvPr>
          <p:cNvSpPr>
            <a:spLocks noGrp="1"/>
          </p:cNvSpPr>
          <p:nvPr>
            <p:ph type="sldNum" sz="quarter" idx="12"/>
          </p:nvPr>
        </p:nvSpPr>
        <p:spPr/>
        <p:txBody>
          <a:bodyPr/>
          <a:lstStyle/>
          <a:p>
            <a:fld id="{DF9CE5CA-BB0C-471D-B5FD-5BB2E0B61B3B}" type="slidenum">
              <a:rPr lang="en-GB" smtClean="0"/>
              <a:pPr/>
              <a:t>21</a:t>
            </a:fld>
            <a:endParaRPr lang="en-GB" dirty="0"/>
          </a:p>
        </p:txBody>
      </p:sp>
      <p:sp>
        <p:nvSpPr>
          <p:cNvPr id="3" name="TextBox 2">
            <a:extLst>
              <a:ext uri="{FF2B5EF4-FFF2-40B4-BE49-F238E27FC236}">
                <a16:creationId xmlns:a16="http://schemas.microsoft.com/office/drawing/2014/main" id="{AD549C96-564A-1555-46C6-9B1295F71FBF}"/>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Q8: Sum of Squares</a:t>
            </a:r>
          </a:p>
        </p:txBody>
      </p:sp>
      <p:grpSp>
        <p:nvGrpSpPr>
          <p:cNvPr id="33" name="Group 32">
            <a:extLst>
              <a:ext uri="{FF2B5EF4-FFF2-40B4-BE49-F238E27FC236}">
                <a16:creationId xmlns:a16="http://schemas.microsoft.com/office/drawing/2014/main" id="{30D374E5-E338-33C7-8CEE-32E4083E36D1}"/>
              </a:ext>
            </a:extLst>
          </p:cNvPr>
          <p:cNvGrpSpPr/>
          <p:nvPr/>
        </p:nvGrpSpPr>
        <p:grpSpPr>
          <a:xfrm>
            <a:off x="8902031" y="2241892"/>
            <a:ext cx="1357745" cy="709491"/>
            <a:chOff x="693632" y="5442410"/>
            <a:chExt cx="1357745" cy="709491"/>
          </a:xfrm>
        </p:grpSpPr>
        <p:sp>
          <p:nvSpPr>
            <p:cNvPr id="29" name="Rectangle: Rounded Corners 28">
              <a:extLst>
                <a:ext uri="{FF2B5EF4-FFF2-40B4-BE49-F238E27FC236}">
                  <a16:creationId xmlns:a16="http://schemas.microsoft.com/office/drawing/2014/main" id="{ADB4C6C6-317D-FB45-ECC6-FB85E9094ED2}"/>
                </a:ext>
              </a:extLst>
            </p:cNvPr>
            <p:cNvSpPr/>
            <p:nvPr/>
          </p:nvSpPr>
          <p:spPr>
            <a:xfrm>
              <a:off x="798023" y="5604561"/>
              <a:ext cx="1148959" cy="395409"/>
            </a:xfrm>
            <a:prstGeom prst="roundRect">
              <a:avLst/>
            </a:prstGeom>
            <a:solidFill>
              <a:schemeClr val="accent4">
                <a:lumMod val="20000"/>
                <a:lumOff val="80000"/>
              </a:schemeClr>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a:extLst>
                <a:ext uri="{FF2B5EF4-FFF2-40B4-BE49-F238E27FC236}">
                  <a16:creationId xmlns:a16="http://schemas.microsoft.com/office/drawing/2014/main" id="{E1B1F004-1F95-CF17-50A4-746A4EA187D3}"/>
                </a:ext>
              </a:extLst>
            </p:cNvPr>
            <p:cNvSpPr txBox="1"/>
            <p:nvPr/>
          </p:nvSpPr>
          <p:spPr>
            <a:xfrm>
              <a:off x="693632" y="5520921"/>
              <a:ext cx="1357745" cy="515526"/>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AAA</a:t>
              </a:r>
              <a:r>
                <a:rPr kumimoji="0" lang="en-US" sz="2000" b="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B</a:t>
              </a: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  </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31" name="Straight Arrow Connector 30">
              <a:extLst>
                <a:ext uri="{FF2B5EF4-FFF2-40B4-BE49-F238E27FC236}">
                  <a16:creationId xmlns:a16="http://schemas.microsoft.com/office/drawing/2014/main" id="{28670CB4-1126-712B-08E3-6EA5385C3691}"/>
                </a:ext>
              </a:extLst>
            </p:cNvPr>
            <p:cNvCxnSpPr/>
            <p:nvPr/>
          </p:nvCxnSpPr>
          <p:spPr>
            <a:xfrm>
              <a:off x="1114579" y="5442410"/>
              <a:ext cx="0" cy="230909"/>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B8A1571-1F63-26C0-6E9F-69DA27E0A7CA}"/>
                </a:ext>
              </a:extLst>
            </p:cNvPr>
            <p:cNvCxnSpPr/>
            <p:nvPr/>
          </p:nvCxnSpPr>
          <p:spPr>
            <a:xfrm>
              <a:off x="1119195" y="5920992"/>
              <a:ext cx="0" cy="230909"/>
            </a:xfrm>
            <a:prstGeom prst="straightConnector1">
              <a:avLst/>
            </a:prstGeom>
            <a:ln w="3810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5" name="TextBox 4">
            <a:extLst>
              <a:ext uri="{FF2B5EF4-FFF2-40B4-BE49-F238E27FC236}">
                <a16:creationId xmlns:a16="http://schemas.microsoft.com/office/drawing/2014/main" id="{EBEFCADD-620A-14A7-9C09-D4FF5F4C5559}"/>
              </a:ext>
            </a:extLst>
          </p:cNvPr>
          <p:cNvSpPr txBox="1"/>
          <p:nvPr/>
        </p:nvSpPr>
        <p:spPr>
          <a:xfrm>
            <a:off x="2543592" y="5632671"/>
            <a:ext cx="390750" cy="60016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t>
            </a:r>
            <a:endParaRPr kumimoji="0" lang="en-GB" sz="24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pic>
        <p:nvPicPr>
          <p:cNvPr id="9" name="Picture 8" descr="\documentclass{article}&#10;\usepackage{amsmath}&#10;\pagestyle{empty}&#10;\begin{document}&#10;&#10;\[ 1^2 + 2^2 + \dotsb + n^2 \]&#10;&#10;\end{document}" title="IguanaTex Bitmap Display">
            <a:extLst>
              <a:ext uri="{FF2B5EF4-FFF2-40B4-BE49-F238E27FC236}">
                <a16:creationId xmlns:a16="http://schemas.microsoft.com/office/drawing/2014/main" id="{72ABB7C2-651A-7476-0F92-7673EEFFB55A}"/>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518945" y="5820084"/>
            <a:ext cx="1923047" cy="243810"/>
          </a:xfrm>
          <a:prstGeom prst="rect">
            <a:avLst/>
          </a:prstGeom>
        </p:spPr>
      </p:pic>
      <p:sp>
        <p:nvSpPr>
          <p:cNvPr id="15" name="TextBox 14">
            <a:extLst>
              <a:ext uri="{FF2B5EF4-FFF2-40B4-BE49-F238E27FC236}">
                <a16:creationId xmlns:a16="http://schemas.microsoft.com/office/drawing/2014/main" id="{0BFA471A-C6AA-6765-A36E-96011201AE4C}"/>
              </a:ext>
            </a:extLst>
          </p:cNvPr>
          <p:cNvSpPr txBox="1"/>
          <p:nvPr/>
        </p:nvSpPr>
        <p:spPr>
          <a:xfrm>
            <a:off x="4010536" y="5632671"/>
            <a:ext cx="390750" cy="60016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t>
            </a:r>
            <a:endParaRPr kumimoji="0" lang="en-GB" sz="24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19" name="TextBox 18">
            <a:extLst>
              <a:ext uri="{FF2B5EF4-FFF2-40B4-BE49-F238E27FC236}">
                <a16:creationId xmlns:a16="http://schemas.microsoft.com/office/drawing/2014/main" id="{8CC92978-C244-C1EE-127E-72ED75246F61}"/>
              </a:ext>
            </a:extLst>
          </p:cNvPr>
          <p:cNvSpPr txBox="1"/>
          <p:nvPr/>
        </p:nvSpPr>
        <p:spPr>
          <a:xfrm>
            <a:off x="2738967" y="5336908"/>
            <a:ext cx="1415009" cy="1169551"/>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Number of Type 1 objects</a:t>
            </a:r>
            <a:endParaRPr kumimoji="0" lang="en-GB" sz="16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20" name="TextBox 19">
            <a:extLst>
              <a:ext uri="{FF2B5EF4-FFF2-40B4-BE49-F238E27FC236}">
                <a16:creationId xmlns:a16="http://schemas.microsoft.com/office/drawing/2014/main" id="{CC692CF4-8176-32A7-3033-DE492F7A0892}"/>
              </a:ext>
            </a:extLst>
          </p:cNvPr>
          <p:cNvSpPr txBox="1"/>
          <p:nvPr/>
        </p:nvSpPr>
        <p:spPr>
          <a:xfrm>
            <a:off x="4297563" y="5336907"/>
            <a:ext cx="1415009" cy="1169551"/>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Number of Type 2 objects</a:t>
            </a:r>
            <a:endParaRPr kumimoji="0" lang="en-GB" sz="16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21" name="TextBox 20">
            <a:extLst>
              <a:ext uri="{FF2B5EF4-FFF2-40B4-BE49-F238E27FC236}">
                <a16:creationId xmlns:a16="http://schemas.microsoft.com/office/drawing/2014/main" id="{A1768E6D-02E2-B231-A40D-F6903B704F54}"/>
              </a:ext>
            </a:extLst>
          </p:cNvPr>
          <p:cNvSpPr txBox="1"/>
          <p:nvPr/>
        </p:nvSpPr>
        <p:spPr>
          <a:xfrm>
            <a:off x="5645336" y="5621600"/>
            <a:ext cx="390750" cy="60016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t>
            </a:r>
            <a:endParaRPr kumimoji="0" lang="en-GB" sz="24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pic>
        <p:nvPicPr>
          <p:cNvPr id="25" name="Picture 24" descr="\documentclass{article}&#10;\usepackage{amsmath}&#10;\pagestyle{empty}&#10;\begin{document}&#10;&#10;\[ \binom{n+1}{2} + 2\binom{n+1}{3} \]&#10;&#10;\end{document}" title="IguanaTex Bitmap Display">
            <a:extLst>
              <a:ext uri="{FF2B5EF4-FFF2-40B4-BE49-F238E27FC236}">
                <a16:creationId xmlns:a16="http://schemas.microsoft.com/office/drawing/2014/main" id="{AD407056-3FAD-EF97-7FD6-87998AF654BE}"/>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6154802" y="5664846"/>
            <a:ext cx="2250667" cy="608000"/>
          </a:xfrm>
          <a:prstGeom prst="rect">
            <a:avLst/>
          </a:prstGeom>
        </p:spPr>
      </p:pic>
      <p:grpSp>
        <p:nvGrpSpPr>
          <p:cNvPr id="56" name="Group 55">
            <a:extLst>
              <a:ext uri="{FF2B5EF4-FFF2-40B4-BE49-F238E27FC236}">
                <a16:creationId xmlns:a16="http://schemas.microsoft.com/office/drawing/2014/main" id="{6F7FA461-F129-C7FC-DA47-4DCD57F2490D}"/>
              </a:ext>
            </a:extLst>
          </p:cNvPr>
          <p:cNvGrpSpPr/>
          <p:nvPr/>
        </p:nvGrpSpPr>
        <p:grpSpPr>
          <a:xfrm>
            <a:off x="8902028" y="3531411"/>
            <a:ext cx="1357745" cy="709491"/>
            <a:chOff x="693632" y="5442410"/>
            <a:chExt cx="1357745" cy="709491"/>
          </a:xfrm>
        </p:grpSpPr>
        <p:sp>
          <p:nvSpPr>
            <p:cNvPr id="57" name="Rectangle: Rounded Corners 56">
              <a:extLst>
                <a:ext uri="{FF2B5EF4-FFF2-40B4-BE49-F238E27FC236}">
                  <a16:creationId xmlns:a16="http://schemas.microsoft.com/office/drawing/2014/main" id="{8A8C0379-B329-892A-4295-AE80C45A1650}"/>
                </a:ext>
              </a:extLst>
            </p:cNvPr>
            <p:cNvSpPr/>
            <p:nvPr/>
          </p:nvSpPr>
          <p:spPr>
            <a:xfrm>
              <a:off x="798023" y="5604561"/>
              <a:ext cx="1148959" cy="395409"/>
            </a:xfrm>
            <a:prstGeom prst="roundRect">
              <a:avLst/>
            </a:prstGeom>
            <a:solidFill>
              <a:schemeClr val="accent4">
                <a:lumMod val="20000"/>
                <a:lumOff val="80000"/>
              </a:schemeClr>
            </a:solidFill>
            <a:ln w="19050">
              <a:solidFill>
                <a:schemeClr val="tx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8" name="TextBox 57">
              <a:extLst>
                <a:ext uri="{FF2B5EF4-FFF2-40B4-BE49-F238E27FC236}">
                  <a16:creationId xmlns:a16="http://schemas.microsoft.com/office/drawing/2014/main" id="{98ACE3FA-20DD-D671-AAFB-AE472680E674}"/>
                </a:ext>
              </a:extLst>
            </p:cNvPr>
            <p:cNvSpPr txBox="1"/>
            <p:nvPr/>
          </p:nvSpPr>
          <p:spPr>
            <a:xfrm>
              <a:off x="693632" y="5520921"/>
              <a:ext cx="1357745" cy="515526"/>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AAA</a:t>
              </a:r>
              <a:r>
                <a:rPr kumimoji="0" lang="en-US" sz="2000" b="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B</a:t>
              </a: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AA  </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59" name="Straight Arrow Connector 58">
              <a:extLst>
                <a:ext uri="{FF2B5EF4-FFF2-40B4-BE49-F238E27FC236}">
                  <a16:creationId xmlns:a16="http://schemas.microsoft.com/office/drawing/2014/main" id="{212745C7-7F25-C688-5CB3-5BB78EAB7E91}"/>
                </a:ext>
              </a:extLst>
            </p:cNvPr>
            <p:cNvCxnSpPr/>
            <p:nvPr/>
          </p:nvCxnSpPr>
          <p:spPr>
            <a:xfrm>
              <a:off x="1290067" y="5442410"/>
              <a:ext cx="0" cy="230909"/>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DB2EBB6-7CA2-EBD5-A522-43F6E621D57E}"/>
                </a:ext>
              </a:extLst>
            </p:cNvPr>
            <p:cNvCxnSpPr/>
            <p:nvPr/>
          </p:nvCxnSpPr>
          <p:spPr>
            <a:xfrm>
              <a:off x="943705" y="5920992"/>
              <a:ext cx="0" cy="230909"/>
            </a:xfrm>
            <a:prstGeom prst="straightConnector1">
              <a:avLst/>
            </a:prstGeom>
            <a:ln w="3810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7977FD3F-9BA5-BEF5-C740-02594511EB8B}"/>
              </a:ext>
            </a:extLst>
          </p:cNvPr>
          <p:cNvGrpSpPr/>
          <p:nvPr/>
        </p:nvGrpSpPr>
        <p:grpSpPr>
          <a:xfrm>
            <a:off x="10576459" y="3540647"/>
            <a:ext cx="1462140" cy="709491"/>
            <a:chOff x="10576459" y="3540647"/>
            <a:chExt cx="1462140" cy="709491"/>
          </a:xfrm>
        </p:grpSpPr>
        <p:sp>
          <p:nvSpPr>
            <p:cNvPr id="61" name="TextBox 60">
              <a:extLst>
                <a:ext uri="{FF2B5EF4-FFF2-40B4-BE49-F238E27FC236}">
                  <a16:creationId xmlns:a16="http://schemas.microsoft.com/office/drawing/2014/main" id="{3C0ED908-D3FC-503E-CA4E-A38B7FA84ACA}"/>
                </a:ext>
              </a:extLst>
            </p:cNvPr>
            <p:cNvSpPr txBox="1"/>
            <p:nvPr/>
          </p:nvSpPr>
          <p:spPr>
            <a:xfrm>
              <a:off x="10576459" y="3609922"/>
              <a:ext cx="1462140" cy="515526"/>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X</a:t>
              </a:r>
              <a:r>
                <a:rPr kumimoji="0" lang="en-US" sz="2000" b="0" i="0"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_</a:t>
              </a: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X</a:t>
              </a:r>
              <a:r>
                <a:rPr kumimoji="0" lang="en-US" sz="2000" b="0" i="0"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X</a:t>
              </a: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__  </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62" name="Straight Arrow Connector 61">
              <a:extLst>
                <a:ext uri="{FF2B5EF4-FFF2-40B4-BE49-F238E27FC236}">
                  <a16:creationId xmlns:a16="http://schemas.microsoft.com/office/drawing/2014/main" id="{C1557DE7-443E-2BB6-0F57-5A8CB70F19F5}"/>
                </a:ext>
              </a:extLst>
            </p:cNvPr>
            <p:cNvCxnSpPr/>
            <p:nvPr/>
          </p:nvCxnSpPr>
          <p:spPr>
            <a:xfrm>
              <a:off x="11193336" y="3540647"/>
              <a:ext cx="0" cy="230909"/>
            </a:xfrm>
            <a:prstGeom prst="straightConnector1">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FF4395E-1530-F078-6489-9F076B6624F2}"/>
                </a:ext>
              </a:extLst>
            </p:cNvPr>
            <p:cNvCxnSpPr/>
            <p:nvPr/>
          </p:nvCxnSpPr>
          <p:spPr>
            <a:xfrm>
              <a:off x="10846974" y="4019229"/>
              <a:ext cx="0" cy="230909"/>
            </a:xfrm>
            <a:prstGeom prst="straightConnector1">
              <a:avLst/>
            </a:prstGeom>
            <a:ln w="38100">
              <a:solidFill>
                <a:schemeClr val="accent5">
                  <a:lumMod val="75000"/>
                </a:schemeClr>
              </a:solidFill>
              <a:headEnd type="triangle"/>
              <a:tailEnd type="none"/>
            </a:ln>
          </p:spPr>
          <p:style>
            <a:lnRef idx="1">
              <a:schemeClr val="accent1"/>
            </a:lnRef>
            <a:fillRef idx="0">
              <a:schemeClr val="accent1"/>
            </a:fillRef>
            <a:effectRef idx="0">
              <a:schemeClr val="accent1"/>
            </a:effectRef>
            <a:fontRef idx="minor">
              <a:schemeClr val="tx1"/>
            </a:fontRef>
          </p:style>
        </p:cxnSp>
      </p:grpSp>
      <p:cxnSp>
        <p:nvCxnSpPr>
          <p:cNvPr id="64" name="Straight Arrow Connector 63">
            <a:extLst>
              <a:ext uri="{FF2B5EF4-FFF2-40B4-BE49-F238E27FC236}">
                <a16:creationId xmlns:a16="http://schemas.microsoft.com/office/drawing/2014/main" id="{D399F69A-86D5-436D-A75F-E66D3D2AF379}"/>
              </a:ext>
            </a:extLst>
          </p:cNvPr>
          <p:cNvCxnSpPr>
            <a:cxnSpLocks/>
          </p:cNvCxnSpPr>
          <p:nvPr/>
        </p:nvCxnSpPr>
        <p:spPr>
          <a:xfrm>
            <a:off x="10229266" y="2605472"/>
            <a:ext cx="426700" cy="0"/>
          </a:xfrm>
          <a:prstGeom prst="straightConnector1">
            <a:avLst/>
          </a:prstGeom>
          <a:ln w="3810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4B4C76A-D40D-01A0-FA9A-7132BDDE0B02}"/>
              </a:ext>
            </a:extLst>
          </p:cNvPr>
          <p:cNvCxnSpPr>
            <a:cxnSpLocks/>
          </p:cNvCxnSpPr>
          <p:nvPr/>
        </p:nvCxnSpPr>
        <p:spPr>
          <a:xfrm>
            <a:off x="10229266" y="3903178"/>
            <a:ext cx="426700" cy="0"/>
          </a:xfrm>
          <a:prstGeom prst="straightConnector1">
            <a:avLst/>
          </a:prstGeom>
          <a:ln w="38100">
            <a:solidFill>
              <a:schemeClr val="accent6">
                <a:lumMod val="75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7" name="Rectangle: Rounded Corners 66">
            <a:extLst>
              <a:ext uri="{FF2B5EF4-FFF2-40B4-BE49-F238E27FC236}">
                <a16:creationId xmlns:a16="http://schemas.microsoft.com/office/drawing/2014/main" id="{73411840-A0FC-67DB-932C-2457ADA2FAA4}"/>
              </a:ext>
            </a:extLst>
          </p:cNvPr>
          <p:cNvSpPr/>
          <p:nvPr/>
        </p:nvSpPr>
        <p:spPr>
          <a:xfrm>
            <a:off x="8627141" y="4553588"/>
            <a:ext cx="3157253" cy="1485384"/>
          </a:xfrm>
          <a:prstGeom prst="roundRect">
            <a:avLst>
              <a:gd name="adj" fmla="val 10984"/>
            </a:avLst>
          </a:prstGeom>
          <a:solidFill>
            <a:schemeClr val="accent6">
              <a:lumMod val="20000"/>
              <a:lumOff val="80000"/>
            </a:schemeClr>
          </a:solidFill>
          <a:ln w="190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a:extLst>
              <a:ext uri="{FF2B5EF4-FFF2-40B4-BE49-F238E27FC236}">
                <a16:creationId xmlns:a16="http://schemas.microsoft.com/office/drawing/2014/main" id="{70DAF612-E71D-D594-655F-451356950253}"/>
              </a:ext>
            </a:extLst>
          </p:cNvPr>
          <p:cNvSpPr txBox="1"/>
          <p:nvPr/>
        </p:nvSpPr>
        <p:spPr>
          <a:xfrm>
            <a:off x="8744741" y="4585939"/>
            <a:ext cx="2956220" cy="1358064"/>
          </a:xfrm>
          <a:prstGeom prst="rect">
            <a:avLst/>
          </a:prstGeom>
          <a:noFill/>
        </p:spPr>
        <p:txBody>
          <a:bodyPr wrap="square" rtlCol="0">
            <a:spAutoFit/>
          </a:bodyPr>
          <a:lstStyle/>
          <a:p>
            <a:pPr lvl="0" algn="just">
              <a:lnSpc>
                <a:spcPct val="150000"/>
              </a:lnSpc>
              <a:defRPr/>
            </a:pPr>
            <a:r>
              <a:rPr lang="en-GB" sz="1400" dirty="0">
                <a:solidFill>
                  <a:prstClr val="black"/>
                </a:solidFill>
                <a:latin typeface="CMU Bright" panose="02000603000000000000" pitchFamily="2" charset="0"/>
                <a:ea typeface="CMU Bright" panose="02000603000000000000" pitchFamily="2" charset="0"/>
                <a:cs typeface="CMU Bright" panose="02000603000000000000" pitchFamily="2" charset="0"/>
              </a:rPr>
              <a:t>At this point, I </a:t>
            </a:r>
            <a:r>
              <a:rPr kumimoji="0" lang="en-GB" sz="14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do not expect you to come up with this kind of argument by yourself</a:t>
            </a:r>
            <a:r>
              <a:rPr kumimoji="0" lang="en-GB" sz="14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So, please don’t freak out.</a:t>
            </a:r>
            <a:endParaRPr kumimoji="0" lang="en-GB" sz="14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pic>
        <p:nvPicPr>
          <p:cNvPr id="2050" name="Picture 2" descr="Scare Stickers Sticker - Scare Stickers Thangfly Stickers">
            <a:extLst>
              <a:ext uri="{FF2B5EF4-FFF2-40B4-BE49-F238E27FC236}">
                <a16:creationId xmlns:a16="http://schemas.microsoft.com/office/drawing/2014/main" id="{2B794A0D-DBD5-EF7B-D27D-3895AC99520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9531" y="5607395"/>
            <a:ext cx="551680" cy="602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6043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500"/>
                                        <p:tgtEl>
                                          <p:spTgt spid="7">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fade">
                                      <p:cBhvr>
                                        <p:cTn id="25" dur="500"/>
                                        <p:tgtEl>
                                          <p:spTgt spid="5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xEl>
                                              <p:pRg st="3" end="3"/>
                                            </p:txEl>
                                          </p:spTgt>
                                        </p:tgtEl>
                                        <p:attrNameLst>
                                          <p:attrName>style.visibility</p:attrName>
                                        </p:attrNameLst>
                                      </p:cBhvr>
                                      <p:to>
                                        <p:strVal val="visible"/>
                                      </p:to>
                                    </p:set>
                                    <p:animEffect transition="in" filter="fade">
                                      <p:cBhvr>
                                        <p:cTn id="30" dur="500"/>
                                        <p:tgtEl>
                                          <p:spTgt spid="7">
                                            <p:txEl>
                                              <p:pRg st="3" end="3"/>
                                            </p:txEl>
                                          </p:spTgt>
                                        </p:tgtEl>
                                      </p:cBhvr>
                                    </p:animEffect>
                                  </p:childTnLst>
                                </p:cTn>
                              </p:par>
                            </p:childTnLst>
                          </p:cTn>
                        </p:par>
                        <p:par>
                          <p:cTn id="31" fill="hold">
                            <p:stCondLst>
                              <p:cond delay="500"/>
                            </p:stCondLst>
                            <p:childTnLst>
                              <p:par>
                                <p:cTn id="32" presetID="10" presetClass="entr" presetSubtype="0" fill="hold" grpId="0" nodeType="after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fade">
                                      <p:cBhvr>
                                        <p:cTn id="34" dur="500"/>
                                        <p:tgtEl>
                                          <p:spTgt spid="53"/>
                                        </p:tgtEl>
                                      </p:cBhvr>
                                    </p:animEffect>
                                  </p:childTnLst>
                                </p:cTn>
                              </p:par>
                              <p:par>
                                <p:cTn id="35" presetID="10" presetClass="entr" presetSubtype="0" fill="hold" nodeType="with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fade">
                                      <p:cBhvr>
                                        <p:cTn id="37" dur="500"/>
                                        <p:tgtEl>
                                          <p:spTgt spid="6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7">
                                            <p:txEl>
                                              <p:pRg st="5" end="5"/>
                                            </p:txEl>
                                          </p:spTgt>
                                        </p:tgtEl>
                                        <p:attrNameLst>
                                          <p:attrName>style.visibility</p:attrName>
                                        </p:attrNameLst>
                                      </p:cBhvr>
                                      <p:to>
                                        <p:strVal val="visible"/>
                                      </p:to>
                                    </p:set>
                                    <p:animEffect transition="in" filter="fade">
                                      <p:cBhvr>
                                        <p:cTn id="42" dur="500"/>
                                        <p:tgtEl>
                                          <p:spTgt spid="7">
                                            <p:txEl>
                                              <p:pRg st="5" end="5"/>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
                                            <p:txEl>
                                              <p:pRg st="6" end="6"/>
                                            </p:txEl>
                                          </p:spTgt>
                                        </p:tgtEl>
                                        <p:attrNameLst>
                                          <p:attrName>style.visibility</p:attrName>
                                        </p:attrNameLst>
                                      </p:cBhvr>
                                      <p:to>
                                        <p:strVal val="visible"/>
                                      </p:to>
                                    </p:set>
                                    <p:animEffect transition="in" filter="fade">
                                      <p:cBhvr>
                                        <p:cTn id="45" dur="500"/>
                                        <p:tgtEl>
                                          <p:spTgt spid="7">
                                            <p:txEl>
                                              <p:pRg st="6" end="6"/>
                                            </p:txEl>
                                          </p:spTgt>
                                        </p:tgtEl>
                                      </p:cBhvr>
                                    </p:animEffec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fade">
                                      <p:cBhvr>
                                        <p:cTn id="49" dur="500"/>
                                        <p:tgtEl>
                                          <p:spTgt spid="4"/>
                                        </p:tgtEl>
                                      </p:cBhvr>
                                    </p:animEffect>
                                  </p:childTnLst>
                                </p:cTn>
                              </p:par>
                              <p:par>
                                <p:cTn id="50" presetID="10" presetClass="entr" presetSubtype="0" fill="hold" nodeType="with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fade">
                                      <p:cBhvr>
                                        <p:cTn id="52" dur="500"/>
                                        <p:tgtEl>
                                          <p:spTgt spid="6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xEl>
                                              <p:pRg st="8" end="8"/>
                                            </p:txEl>
                                          </p:spTgt>
                                        </p:tgtEl>
                                        <p:attrNameLst>
                                          <p:attrName>style.visibility</p:attrName>
                                        </p:attrNameLst>
                                      </p:cBhvr>
                                      <p:to>
                                        <p:strVal val="visible"/>
                                      </p:to>
                                    </p:set>
                                    <p:animEffect transition="in" filter="fade">
                                      <p:cBhvr>
                                        <p:cTn id="57" dur="500"/>
                                        <p:tgtEl>
                                          <p:spTgt spid="7">
                                            <p:txEl>
                                              <p:pRg st="8" end="8"/>
                                            </p:txEl>
                                          </p:spTgt>
                                        </p:tgtEl>
                                      </p:cBhvr>
                                    </p:animEffect>
                                  </p:childTnLst>
                                </p:cTn>
                              </p:par>
                            </p:childTnLst>
                          </p:cTn>
                        </p:par>
                        <p:par>
                          <p:cTn id="58" fill="hold">
                            <p:stCondLst>
                              <p:cond delay="500"/>
                            </p:stCondLst>
                            <p:childTnLst>
                              <p:par>
                                <p:cTn id="59" presetID="10" presetClass="entr" presetSubtype="0" fill="hold" nodeType="after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childTnLst>
                          </p:cTn>
                        </p:par>
                        <p:par>
                          <p:cTn id="62" fill="hold">
                            <p:stCondLst>
                              <p:cond delay="1000"/>
                            </p:stCondLst>
                            <p:childTnLst>
                              <p:par>
                                <p:cTn id="63" presetID="10" presetClass="entr" presetSubtype="0" fill="hold" grpId="0" nodeType="afterEffect">
                                  <p:stCondLst>
                                    <p:cond delay="0"/>
                                  </p:stCondLst>
                                  <p:childTnLst>
                                    <p:set>
                                      <p:cBhvr>
                                        <p:cTn id="64" dur="1" fill="hold">
                                          <p:stCondLst>
                                            <p:cond delay="0"/>
                                          </p:stCondLst>
                                        </p:cTn>
                                        <p:tgtEl>
                                          <p:spTgt spid="5">
                                            <p:txEl>
                                              <p:pRg st="0" end="0"/>
                                            </p:txEl>
                                          </p:spTgt>
                                        </p:tgtEl>
                                        <p:attrNameLst>
                                          <p:attrName>style.visibility</p:attrName>
                                        </p:attrNameLst>
                                      </p:cBhvr>
                                      <p:to>
                                        <p:strVal val="visible"/>
                                      </p:to>
                                    </p:set>
                                    <p:animEffect transition="in" filter="fade">
                                      <p:cBhvr>
                                        <p:cTn id="65" dur="500"/>
                                        <p:tgtEl>
                                          <p:spTgt spid="5">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5">
                                            <p:txEl>
                                              <p:pRg st="0" end="0"/>
                                            </p:txEl>
                                          </p:spTgt>
                                        </p:tgtEl>
                                        <p:attrNameLst>
                                          <p:attrName>style.visibility</p:attrName>
                                        </p:attrNameLst>
                                      </p:cBhvr>
                                      <p:to>
                                        <p:strVal val="visible"/>
                                      </p:to>
                                    </p:set>
                                    <p:animEffect transition="in" filter="fade">
                                      <p:cBhvr>
                                        <p:cTn id="70" dur="500"/>
                                        <p:tgtEl>
                                          <p:spTgt spid="15">
                                            <p:txEl>
                                              <p:pRg st="0" end="0"/>
                                            </p:txEl>
                                          </p:spTgt>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9">
                                            <p:txEl>
                                              <p:pRg st="0" end="0"/>
                                            </p:txEl>
                                          </p:spTgt>
                                        </p:tgtEl>
                                        <p:attrNameLst>
                                          <p:attrName>style.visibility</p:attrName>
                                        </p:attrNameLst>
                                      </p:cBhvr>
                                      <p:to>
                                        <p:strVal val="visible"/>
                                      </p:to>
                                    </p:set>
                                    <p:animEffect transition="in" filter="fade">
                                      <p:cBhvr>
                                        <p:cTn id="73" dur="500"/>
                                        <p:tgtEl>
                                          <p:spTgt spid="19">
                                            <p:txEl>
                                              <p:pRg st="0" end="0"/>
                                            </p:txEl>
                                          </p:spTgt>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0">
                                            <p:txEl>
                                              <p:pRg st="0" end="0"/>
                                            </p:txEl>
                                          </p:spTgt>
                                        </p:tgtEl>
                                        <p:attrNameLst>
                                          <p:attrName>style.visibility</p:attrName>
                                        </p:attrNameLst>
                                      </p:cBhvr>
                                      <p:to>
                                        <p:strVal val="visible"/>
                                      </p:to>
                                    </p:set>
                                    <p:animEffect transition="in" filter="fade">
                                      <p:cBhvr>
                                        <p:cTn id="76" dur="500"/>
                                        <p:tgtEl>
                                          <p:spTgt spid="20">
                                            <p:txEl>
                                              <p:pRg st="0" end="0"/>
                                            </p:txEl>
                                          </p:spTgt>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21">
                                            <p:txEl>
                                              <p:pRg st="0" end="0"/>
                                            </p:txEl>
                                          </p:spTgt>
                                        </p:tgtEl>
                                        <p:attrNameLst>
                                          <p:attrName>style.visibility</p:attrName>
                                        </p:attrNameLst>
                                      </p:cBhvr>
                                      <p:to>
                                        <p:strVal val="visible"/>
                                      </p:to>
                                    </p:set>
                                    <p:animEffect transition="in" filter="fade">
                                      <p:cBhvr>
                                        <p:cTn id="79" dur="500"/>
                                        <p:tgtEl>
                                          <p:spTgt spid="21">
                                            <p:txEl>
                                              <p:pRg st="0" end="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25"/>
                                        </p:tgtEl>
                                        <p:attrNameLst>
                                          <p:attrName>style.visibility</p:attrName>
                                        </p:attrNameLst>
                                      </p:cBhvr>
                                      <p:to>
                                        <p:strVal val="visible"/>
                                      </p:to>
                                    </p:set>
                                    <p:animEffect transition="in" filter="fade">
                                      <p:cBhvr>
                                        <p:cTn id="84" dur="500"/>
                                        <p:tgtEl>
                                          <p:spTgt spid="25"/>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fade">
                                      <p:cBhvr>
                                        <p:cTn id="89" dur="500"/>
                                        <p:tgtEl>
                                          <p:spTgt spid="67"/>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68"/>
                                        </p:tgtEl>
                                        <p:attrNameLst>
                                          <p:attrName>style.visibility</p:attrName>
                                        </p:attrNameLst>
                                      </p:cBhvr>
                                      <p:to>
                                        <p:strVal val="visible"/>
                                      </p:to>
                                    </p:set>
                                    <p:animEffect transition="in" filter="fade">
                                      <p:cBhvr>
                                        <p:cTn id="92" dur="500"/>
                                        <p:tgtEl>
                                          <p:spTgt spid="68"/>
                                        </p:tgtEl>
                                      </p:cBhvr>
                                    </p:animEffect>
                                  </p:childTnLst>
                                </p:cTn>
                              </p:par>
                            </p:childTnLst>
                          </p:cTn>
                        </p:par>
                        <p:par>
                          <p:cTn id="93" fill="hold">
                            <p:stCondLst>
                              <p:cond delay="500"/>
                            </p:stCondLst>
                            <p:childTnLst>
                              <p:par>
                                <p:cTn id="94" presetID="10" presetClass="entr" presetSubtype="0" fill="hold" nodeType="afterEffect">
                                  <p:stCondLst>
                                    <p:cond delay="0"/>
                                  </p:stCondLst>
                                  <p:childTnLst>
                                    <p:set>
                                      <p:cBhvr>
                                        <p:cTn id="95" dur="1" fill="hold">
                                          <p:stCondLst>
                                            <p:cond delay="0"/>
                                          </p:stCondLst>
                                        </p:cTn>
                                        <p:tgtEl>
                                          <p:spTgt spid="2050"/>
                                        </p:tgtEl>
                                        <p:attrNameLst>
                                          <p:attrName>style.visibility</p:attrName>
                                        </p:attrNameLst>
                                      </p:cBhvr>
                                      <p:to>
                                        <p:strVal val="visible"/>
                                      </p:to>
                                    </p:set>
                                    <p:animEffect transition="in" filter="fade">
                                      <p:cBhvr>
                                        <p:cTn id="96"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7" grpId="0" uiExpand="1" build="p"/>
      <p:bldP spid="5" grpId="0" uiExpand="1" build="p"/>
      <p:bldP spid="15" grpId="0" uiExpand="1" build="p"/>
      <p:bldP spid="19" grpId="0" uiExpand="1" build="p"/>
      <p:bldP spid="20" grpId="0" uiExpand="1" build="p"/>
      <p:bldP spid="21" grpId="0" uiExpand="1" build="p"/>
      <p:bldP spid="67" grpId="0" animBg="1"/>
      <p:bldP spid="68"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354E7F-E470-84C7-C930-E4C4319593B2}"/>
              </a:ext>
            </a:extLst>
          </p:cNvPr>
          <p:cNvSpPr>
            <a:spLocks noGrp="1"/>
          </p:cNvSpPr>
          <p:nvPr>
            <p:ph type="sldNum" sz="quarter" idx="12"/>
          </p:nvPr>
        </p:nvSpPr>
        <p:spPr/>
        <p:txBody>
          <a:bodyPr/>
          <a:lstStyle/>
          <a:p>
            <a:fld id="{DF9CE5CA-BB0C-471D-B5FD-5BB2E0B61B3B}" type="slidenum">
              <a:rPr lang="en-GB" smtClean="0"/>
              <a:pPr/>
              <a:t>22</a:t>
            </a:fld>
            <a:endParaRPr lang="en-GB" dirty="0"/>
          </a:p>
        </p:txBody>
      </p:sp>
      <p:sp>
        <p:nvSpPr>
          <p:cNvPr id="3" name="TextBox 2">
            <a:extLst>
              <a:ext uri="{FF2B5EF4-FFF2-40B4-BE49-F238E27FC236}">
                <a16:creationId xmlns:a16="http://schemas.microsoft.com/office/drawing/2014/main" id="{AD549C96-564A-1555-46C6-9B1295F71FBF}"/>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Finale: The Binomial Theorem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9E2FC60-2776-BAEF-943F-52DE9CFDE60F}"/>
                  </a:ext>
                </a:extLst>
              </p:cNvPr>
              <p:cNvSpPr txBox="1"/>
              <p:nvPr/>
            </p:nvSpPr>
            <p:spPr>
              <a:xfrm>
                <a:off x="397453" y="1171591"/>
                <a:ext cx="9183451" cy="515526"/>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noProof="0" dirty="0">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Theorem: </a:t>
                </a:r>
                <a:r>
                  <a:rPr lang="en-US" sz="2000" noProof="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For all real numbers </a:t>
                </a:r>
                <a14:m>
                  <m:oMath xmlns:m="http://schemas.openxmlformats.org/officeDocument/2006/math">
                    <m:r>
                      <a:rPr lang="en-US" sz="2000" b="0" i="1" noProof="0" smtClean="0">
                        <a:solidFill>
                          <a:schemeClr val="accent6">
                            <a:lumMod val="75000"/>
                          </a:schemeClr>
                        </a:solidFill>
                        <a:latin typeface="Latin Modern Math" panose="02000503000000000000" pitchFamily="50" charset="0"/>
                        <a:ea typeface="Latin Modern Math" panose="02000503000000000000" pitchFamily="50" charset="0"/>
                        <a:cs typeface="CMU Bright" panose="02000603000000000000" pitchFamily="2" charset="0"/>
                      </a:rPr>
                      <m:t>𝑥</m:t>
                    </m:r>
                  </m:oMath>
                </a14:m>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and </a:t>
                </a:r>
                <a14:m>
                  <m:oMath xmlns:m="http://schemas.openxmlformats.org/officeDocument/2006/math">
                    <m:r>
                      <a:rPr lang="en-US" sz="2000" b="0" i="1" smtClean="0">
                        <a:solidFill>
                          <a:schemeClr val="accent6">
                            <a:lumMod val="75000"/>
                          </a:schemeClr>
                        </a:solidFill>
                        <a:latin typeface="Latin Modern Math" panose="02000503000000000000" pitchFamily="50" charset="0"/>
                        <a:ea typeface="Latin Modern Math" panose="02000503000000000000" pitchFamily="50" charset="0"/>
                        <a:cs typeface="CMU Bright" panose="02000603000000000000" pitchFamily="2" charset="0"/>
                      </a:rPr>
                      <m:t>𝑦</m:t>
                    </m:r>
                  </m:oMath>
                </a14:m>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we have</a:t>
                </a:r>
                <a:endPar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endParaRPr>
              </a:p>
            </p:txBody>
          </p:sp>
        </mc:Choice>
        <mc:Fallback xmlns="">
          <p:sp>
            <p:nvSpPr>
              <p:cNvPr id="5" name="TextBox 4">
                <a:extLst>
                  <a:ext uri="{FF2B5EF4-FFF2-40B4-BE49-F238E27FC236}">
                    <a16:creationId xmlns:a16="http://schemas.microsoft.com/office/drawing/2014/main" id="{79E2FC60-2776-BAEF-943F-52DE9CFDE60F}"/>
                  </a:ext>
                </a:extLst>
              </p:cNvPr>
              <p:cNvSpPr txBox="1">
                <a:spLocks noRot="1" noChangeAspect="1" noMove="1" noResize="1" noEditPoints="1" noAdjustHandles="1" noChangeArrowheads="1" noChangeShapeType="1" noTextEdit="1"/>
              </p:cNvSpPr>
              <p:nvPr/>
            </p:nvSpPr>
            <p:spPr>
              <a:xfrm>
                <a:off x="397453" y="1171591"/>
                <a:ext cx="9183451" cy="515526"/>
              </a:xfrm>
              <a:prstGeom prst="rect">
                <a:avLst/>
              </a:prstGeom>
              <a:blipFill>
                <a:blip r:embed="rId6"/>
                <a:stretch>
                  <a:fillRect l="-664" b="-18824"/>
                </a:stretch>
              </a:blipFill>
            </p:spPr>
            <p:txBody>
              <a:bodyPr/>
              <a:lstStyle/>
              <a:p>
                <a:r>
                  <a:rPr lang="en-GB">
                    <a:noFill/>
                  </a:rPr>
                  <a:t> </a:t>
                </a:r>
              </a:p>
            </p:txBody>
          </p:sp>
        </mc:Fallback>
      </mc:AlternateContent>
      <p:pic>
        <p:nvPicPr>
          <p:cNvPr id="9" name="Picture 8" descr="\documentclass{article}&#10;\usepackage{amsmath}&#10;\pagestyle{empty}&#10;\begin{document}&#10;&#10;\[ (x + y)^n = \binom{n}{0}x^n + \binom{n}{1}x^{n-1}y + \binom{n}{2}x^{n-2}y^2 + \dotsb + \binom{n}{n}y^n. \]&#10;&#10;\end{document}" title="IguanaTex Bitmap Display">
            <a:extLst>
              <a:ext uri="{FF2B5EF4-FFF2-40B4-BE49-F238E27FC236}">
                <a16:creationId xmlns:a16="http://schemas.microsoft.com/office/drawing/2014/main" id="{C5496B72-877C-DFA1-7AD3-7D4C4FE9B9C1}"/>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2655190" y="1822766"/>
            <a:ext cx="6925714" cy="608000"/>
          </a:xfrm>
          <a:prstGeom prst="rect">
            <a:avLst/>
          </a:prstGeom>
        </p:spPr>
      </p:pic>
      <p:sp>
        <p:nvSpPr>
          <p:cNvPr id="10" name="TextBox 9">
            <a:extLst>
              <a:ext uri="{FF2B5EF4-FFF2-40B4-BE49-F238E27FC236}">
                <a16:creationId xmlns:a16="http://schemas.microsoft.com/office/drawing/2014/main" id="{963EABEA-6326-634F-C065-423E0D29FECD}"/>
              </a:ext>
            </a:extLst>
          </p:cNvPr>
          <p:cNvSpPr txBox="1"/>
          <p:nvPr/>
        </p:nvSpPr>
        <p:spPr>
          <a:xfrm>
            <a:off x="397453" y="2566415"/>
            <a:ext cx="9183451" cy="977191"/>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u="sng" noProof="0" dirty="0">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Simple and Elegant Proof</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latin typeface="CMU Bright" panose="02000603000000000000" pitchFamily="2" charset="0"/>
                <a:ea typeface="CMU Bright" panose="02000603000000000000" pitchFamily="2" charset="0"/>
                <a:cs typeface="CMU Bright" panose="02000603000000000000" pitchFamily="2" charset="0"/>
              </a:rPr>
              <a:t>Simply expand everything:</a:t>
            </a:r>
          </a:p>
        </p:txBody>
      </p:sp>
      <p:sp>
        <p:nvSpPr>
          <p:cNvPr id="11" name="TextBox 10">
            <a:extLst>
              <a:ext uri="{FF2B5EF4-FFF2-40B4-BE49-F238E27FC236}">
                <a16:creationId xmlns:a16="http://schemas.microsoft.com/office/drawing/2014/main" id="{E1E4A33C-2BE4-E01D-5890-E2378A7EC4E5}"/>
              </a:ext>
            </a:extLst>
          </p:cNvPr>
          <p:cNvSpPr txBox="1"/>
          <p:nvPr/>
        </p:nvSpPr>
        <p:spPr>
          <a:xfrm>
            <a:off x="2482472" y="3543606"/>
            <a:ext cx="7041526" cy="515526"/>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(x + y)</a:t>
            </a:r>
            <a:r>
              <a:rPr lang="en-US" sz="2000" baseline="30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4</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 (x + y)(x + y)(x + y)(x + y) </a:t>
            </a:r>
            <a:endParaRPr kumimoji="0" lang="en-GB" sz="2000" b="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19" name="TextBox 18">
            <a:extLst>
              <a:ext uri="{FF2B5EF4-FFF2-40B4-BE49-F238E27FC236}">
                <a16:creationId xmlns:a16="http://schemas.microsoft.com/office/drawing/2014/main" id="{9CEC8446-9438-5E38-1068-C4EB1F92BEF0}"/>
              </a:ext>
            </a:extLst>
          </p:cNvPr>
          <p:cNvSpPr txBox="1"/>
          <p:nvPr/>
        </p:nvSpPr>
        <p:spPr>
          <a:xfrm>
            <a:off x="3421568" y="4086840"/>
            <a:ext cx="7394214" cy="977191"/>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a:t>
            </a:r>
            <a:r>
              <a:rPr lang="en-US" sz="2000" dirty="0" err="1">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xxxx</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 </a:t>
            </a:r>
            <a:r>
              <a:rPr lang="en-US" sz="2000" dirty="0" err="1">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xxxy</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 </a:t>
            </a:r>
            <a:r>
              <a:rPr lang="en-US" sz="2000" dirty="0" err="1">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xxyx</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 </a:t>
            </a:r>
            <a:r>
              <a:rPr lang="en-US" sz="2000" dirty="0" err="1">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xyxx</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 </a:t>
            </a:r>
            <a:r>
              <a:rPr lang="en-US" sz="2000" dirty="0" err="1">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yxxx</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 </a:t>
            </a:r>
            <a:r>
              <a:rPr lang="en-US" sz="2000" dirty="0" err="1">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xxyy</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 </a:t>
            </a:r>
            <a:r>
              <a:rPr lang="en-US" sz="2000" dirty="0" err="1">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xyxy</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 </a:t>
            </a:r>
            <a:r>
              <a:rPr lang="en-US" sz="2000" dirty="0" err="1">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xyyx</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  </a:t>
            </a:r>
            <a:r>
              <a:rPr lang="en-US" sz="2000" dirty="0" err="1">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yxxy</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 </a:t>
            </a:r>
            <a:r>
              <a:rPr lang="en-US" sz="2000" dirty="0" err="1">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yxyx</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 </a:t>
            </a:r>
            <a:r>
              <a:rPr lang="en-US" sz="2000" dirty="0" err="1">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yyxx</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 </a:t>
            </a:r>
            <a:r>
              <a:rPr lang="en-US" sz="2000" dirty="0" err="1">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xyyy</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 </a:t>
            </a:r>
            <a:r>
              <a:rPr lang="en-US" sz="2000" dirty="0" err="1">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yxyy</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 </a:t>
            </a:r>
            <a:r>
              <a:rPr lang="en-US" sz="2000" dirty="0" err="1">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yyxy</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 </a:t>
            </a:r>
            <a:r>
              <a:rPr lang="en-US" sz="2000" dirty="0" err="1">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yyyx</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 </a:t>
            </a:r>
            <a:r>
              <a:rPr lang="en-US" sz="2000" dirty="0" err="1">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yyyy</a:t>
            </a:r>
            <a:endParaRPr kumimoji="0" lang="en-GB" sz="2000" b="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0DB1141-751D-0A13-98AA-C37E700B9836}"/>
                  </a:ext>
                </a:extLst>
              </p:cNvPr>
              <p:cNvSpPr txBox="1"/>
              <p:nvPr/>
            </p:nvSpPr>
            <p:spPr>
              <a:xfrm>
                <a:off x="397453" y="5199680"/>
                <a:ext cx="11138765" cy="143885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noProof="0" dirty="0">
                    <a:latin typeface="CMU Bright" panose="02000603000000000000" pitchFamily="2" charset="0"/>
                    <a:ea typeface="CMU Bright" panose="02000603000000000000" pitchFamily="2" charset="0"/>
                    <a:cs typeface="CMU Bright" panose="02000603000000000000" pitchFamily="2" charset="0"/>
                  </a:rPr>
                  <a:t>The expansion contains all </a:t>
                </a:r>
                <a14:m>
                  <m:oMath xmlns:m="http://schemas.openxmlformats.org/officeDocument/2006/math">
                    <m:r>
                      <a:rPr lang="en-US" sz="2000" b="0" i="1" noProof="0" smtClean="0">
                        <a:latin typeface="Latin Modern Math" panose="02000503000000000000" pitchFamily="50" charset="0"/>
                        <a:ea typeface="Latin Modern Math" panose="02000503000000000000" pitchFamily="50" charset="0"/>
                        <a:cs typeface="CMU Bright" panose="02000603000000000000" pitchFamily="2" charset="0"/>
                      </a:rPr>
                      <m:t>𝑛</m:t>
                    </m:r>
                  </m:oMath>
                </a14:m>
                <a:r>
                  <a:rPr lang="en-US" sz="2000" noProof="0" dirty="0">
                    <a:latin typeface="CMU Bright" panose="02000603000000000000" pitchFamily="2" charset="0"/>
                    <a:ea typeface="CMU Bright" panose="02000603000000000000" pitchFamily="2" charset="0"/>
                    <a:cs typeface="CMU Bright" panose="02000603000000000000" pitchFamily="2" charset="0"/>
                  </a:rPr>
                  <a:t>-letter words where each letter is either x or y.</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latin typeface="CMU Bright" panose="02000603000000000000" pitchFamily="2" charset="0"/>
                    <a:ea typeface="CMU Bright" panose="02000603000000000000" pitchFamily="2" charset="0"/>
                    <a:cs typeface="CMU Bright" panose="02000603000000000000" pitchFamily="2" charset="0"/>
                  </a:rPr>
                  <a:t>Thus, coefficient of            is equal to number of </a:t>
                </a:r>
                <a14:m>
                  <m:oMath xmlns:m="http://schemas.openxmlformats.org/officeDocument/2006/math">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𝑛</m:t>
                    </m:r>
                  </m:oMath>
                </a14:m>
                <a:r>
                  <a:rPr lang="en-US" sz="2000" dirty="0">
                    <a:latin typeface="CMU Bright" panose="02000603000000000000" pitchFamily="2" charset="0"/>
                    <a:ea typeface="CMU Bright" panose="02000603000000000000" pitchFamily="2" charset="0"/>
                    <a:cs typeface="CMU Bright" panose="02000603000000000000" pitchFamily="2" charset="0"/>
                  </a:rPr>
                  <a:t>-letter words with </a:t>
                </a:r>
                <a14:m>
                  <m:oMath xmlns:m="http://schemas.openxmlformats.org/officeDocument/2006/math">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𝑘</m:t>
                    </m:r>
                  </m:oMath>
                </a14:m>
                <a:r>
                  <a:rPr lang="en-US" sz="2000" dirty="0">
                    <a:latin typeface="CMU Bright" panose="02000603000000000000" pitchFamily="2" charset="0"/>
                    <a:ea typeface="CMU Bright" panose="02000603000000000000" pitchFamily="2" charset="0"/>
                    <a:cs typeface="CMU Bright" panose="02000603000000000000" pitchFamily="2" charset="0"/>
                  </a:rPr>
                  <a:t> y’s and </a:t>
                </a:r>
                <a14:m>
                  <m:oMath xmlns:m="http://schemas.openxmlformats.org/officeDocument/2006/math">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𝑛</m:t>
                    </m:r>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m:t>
                    </m:r>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𝑘</m:t>
                    </m:r>
                  </m:oMath>
                </a14:m>
                <a:r>
                  <a:rPr lang="en-US" sz="2000" dirty="0">
                    <a:latin typeface="CMU Bright" panose="02000603000000000000" pitchFamily="2" charset="0"/>
                    <a:ea typeface="CMU Bright" panose="02000603000000000000" pitchFamily="2" charset="0"/>
                    <a:cs typeface="CMU Bright" panose="02000603000000000000" pitchFamily="2" charset="0"/>
                  </a:rPr>
                  <a:t> x’s.</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latin typeface="CMU Bright" panose="02000603000000000000" pitchFamily="2" charset="0"/>
                    <a:ea typeface="CMU Bright" panose="02000603000000000000" pitchFamily="2" charset="0"/>
                    <a:cs typeface="CMU Bright" panose="02000603000000000000" pitchFamily="2" charset="0"/>
                  </a:rPr>
                  <a:t>Thus, coefficient of            is equal to       .</a:t>
                </a:r>
              </a:p>
            </p:txBody>
          </p:sp>
        </mc:Choice>
        <mc:Fallback xmlns="">
          <p:sp>
            <p:nvSpPr>
              <p:cNvPr id="21" name="TextBox 20">
                <a:extLst>
                  <a:ext uri="{FF2B5EF4-FFF2-40B4-BE49-F238E27FC236}">
                    <a16:creationId xmlns:a16="http://schemas.microsoft.com/office/drawing/2014/main" id="{40DB1141-751D-0A13-98AA-C37E700B9836}"/>
                  </a:ext>
                </a:extLst>
              </p:cNvPr>
              <p:cNvSpPr txBox="1">
                <a:spLocks noRot="1" noChangeAspect="1" noMove="1" noResize="1" noEditPoints="1" noAdjustHandles="1" noChangeArrowheads="1" noChangeShapeType="1" noTextEdit="1"/>
              </p:cNvSpPr>
              <p:nvPr/>
            </p:nvSpPr>
            <p:spPr>
              <a:xfrm>
                <a:off x="397453" y="5199680"/>
                <a:ext cx="11138765" cy="1438855"/>
              </a:xfrm>
              <a:prstGeom prst="rect">
                <a:avLst/>
              </a:prstGeom>
              <a:blipFill>
                <a:blip r:embed="rId8"/>
                <a:stretch>
                  <a:fillRect l="-547" b="-6356"/>
                </a:stretch>
              </a:blipFill>
            </p:spPr>
            <p:txBody>
              <a:bodyPr/>
              <a:lstStyle/>
              <a:p>
                <a:r>
                  <a:rPr lang="en-GB">
                    <a:noFill/>
                  </a:rPr>
                  <a:t> </a:t>
                </a:r>
              </a:p>
            </p:txBody>
          </p:sp>
        </mc:Fallback>
      </mc:AlternateContent>
      <p:pic>
        <p:nvPicPr>
          <p:cNvPr id="24" name="Picture 23" descr="\documentclass{article}&#10;\usepackage{amsmath}&#10;\pagestyle{empty}&#10;\begin{document}&#10;&#10;\[ x^{n-k}y^k \]&#10;&#10;\end{document}" title="IguanaTex Bitmap Display">
            <a:extLst>
              <a:ext uri="{FF2B5EF4-FFF2-40B4-BE49-F238E27FC236}">
                <a16:creationId xmlns:a16="http://schemas.microsoft.com/office/drawing/2014/main" id="{6877CEFD-F27B-70F3-E815-228EBF3BAE8B}"/>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2743200" y="5803138"/>
            <a:ext cx="780190" cy="280381"/>
          </a:xfrm>
          <a:prstGeom prst="rect">
            <a:avLst/>
          </a:prstGeom>
        </p:spPr>
      </p:pic>
      <p:pic>
        <p:nvPicPr>
          <p:cNvPr id="26" name="Picture 25" descr="\documentclass{article}&#10;\usepackage{amsmath}&#10;\pagestyle{empty}&#10;\begin{document}&#10;&#10;\[ x^{n-k}y^k \]&#10;&#10;\end{document}" title="IguanaTex Bitmap Display">
            <a:extLst>
              <a:ext uri="{FF2B5EF4-FFF2-40B4-BE49-F238E27FC236}">
                <a16:creationId xmlns:a16="http://schemas.microsoft.com/office/drawing/2014/main" id="{CC448421-6B03-8C23-8822-EDF487913F51}"/>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2743200" y="6261556"/>
            <a:ext cx="780190" cy="280381"/>
          </a:xfrm>
          <a:prstGeom prst="rect">
            <a:avLst/>
          </a:prstGeom>
        </p:spPr>
      </p:pic>
      <p:pic>
        <p:nvPicPr>
          <p:cNvPr id="29" name="Picture 28" descr="\documentclass{article}&#10;\usepackage{amsmath}&#10;\pagestyle{empty}&#10;\begin{document}&#10;&#10;\[ \binom{n}{k} \]&#10;&#10;\end{document}" title="IguanaTex Bitmap Display">
            <a:extLst>
              <a:ext uri="{FF2B5EF4-FFF2-40B4-BE49-F238E27FC236}">
                <a16:creationId xmlns:a16="http://schemas.microsoft.com/office/drawing/2014/main" id="{139FCF38-D07A-A2A4-369A-0B3BFAEE5864}"/>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4876800" y="6161154"/>
            <a:ext cx="419048" cy="608000"/>
          </a:xfrm>
          <a:prstGeom prst="rect">
            <a:avLst/>
          </a:prstGeom>
        </p:spPr>
      </p:pic>
    </p:spTree>
    <p:extLst>
      <p:ext uri="{BB962C8B-B14F-4D97-AF65-F5344CB8AC3E}">
        <p14:creationId xmlns:p14="http://schemas.microsoft.com/office/powerpoint/2010/main" val="347520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500"/>
                                        <p:tgtEl>
                                          <p:spTgt spid="10">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fade">
                                      <p:cBhvr>
                                        <p:cTn id="26" dur="500"/>
                                        <p:tgtEl>
                                          <p:spTgt spid="10">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animEffect transition="in" filter="fade">
                                      <p:cBhvr>
                                        <p:cTn id="31" dur="500"/>
                                        <p:tgtEl>
                                          <p:spTgt spid="11">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xEl>
                                              <p:pRg st="0" end="0"/>
                                            </p:txEl>
                                          </p:spTgt>
                                        </p:tgtEl>
                                        <p:attrNameLst>
                                          <p:attrName>style.visibility</p:attrName>
                                        </p:attrNameLst>
                                      </p:cBhvr>
                                      <p:to>
                                        <p:strVal val="visible"/>
                                      </p:to>
                                    </p:set>
                                    <p:animEffect transition="in" filter="fade">
                                      <p:cBhvr>
                                        <p:cTn id="36" dur="500"/>
                                        <p:tgtEl>
                                          <p:spTgt spid="19">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1">
                                            <p:txEl>
                                              <p:pRg st="0" end="0"/>
                                            </p:txEl>
                                          </p:spTgt>
                                        </p:tgtEl>
                                        <p:attrNameLst>
                                          <p:attrName>style.visibility</p:attrName>
                                        </p:attrNameLst>
                                      </p:cBhvr>
                                      <p:to>
                                        <p:strVal val="visible"/>
                                      </p:to>
                                    </p:set>
                                    <p:animEffect transition="in" filter="fade">
                                      <p:cBhvr>
                                        <p:cTn id="41" dur="500"/>
                                        <p:tgtEl>
                                          <p:spTgt spid="21">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21">
                                            <p:txEl>
                                              <p:pRg st="1" end="1"/>
                                            </p:txEl>
                                          </p:spTgt>
                                        </p:tgtEl>
                                        <p:attrNameLst>
                                          <p:attrName>style.visibility</p:attrName>
                                        </p:attrNameLst>
                                      </p:cBhvr>
                                      <p:to>
                                        <p:strVal val="visible"/>
                                      </p:to>
                                    </p:set>
                                    <p:animEffect transition="in" filter="fade">
                                      <p:cBhvr>
                                        <p:cTn id="46" dur="500"/>
                                        <p:tgtEl>
                                          <p:spTgt spid="21">
                                            <p:txEl>
                                              <p:pRg st="1" end="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500"/>
                                        <p:tgtEl>
                                          <p:spTgt spid="2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1">
                                            <p:txEl>
                                              <p:pRg st="2" end="2"/>
                                            </p:txEl>
                                          </p:spTgt>
                                        </p:tgtEl>
                                        <p:attrNameLst>
                                          <p:attrName>style.visibility</p:attrName>
                                        </p:attrNameLst>
                                      </p:cBhvr>
                                      <p:to>
                                        <p:strVal val="visible"/>
                                      </p:to>
                                    </p:set>
                                    <p:animEffect transition="in" filter="fade">
                                      <p:cBhvr>
                                        <p:cTn id="54" dur="500"/>
                                        <p:tgtEl>
                                          <p:spTgt spid="21">
                                            <p:txEl>
                                              <p:pRg st="2" end="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fade">
                                      <p:cBhvr>
                                        <p:cTn id="6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uiExpand="1" build="p"/>
      <p:bldP spid="10" grpId="0" uiExpand="1" build="p"/>
      <p:bldP spid="11" grpId="0" uiExpand="1" build="p"/>
      <p:bldP spid="19" grpId="0" uiExpand="1" build="p"/>
      <p:bldP spid="21"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354E7F-E470-84C7-C930-E4C4319593B2}"/>
              </a:ext>
            </a:extLst>
          </p:cNvPr>
          <p:cNvSpPr>
            <a:spLocks noGrp="1"/>
          </p:cNvSpPr>
          <p:nvPr>
            <p:ph type="sldNum" sz="quarter" idx="12"/>
          </p:nvPr>
        </p:nvSpPr>
        <p:spPr/>
        <p:txBody>
          <a:bodyPr/>
          <a:lstStyle/>
          <a:p>
            <a:fld id="{DF9CE5CA-BB0C-471D-B5FD-5BB2E0B61B3B}" type="slidenum">
              <a:rPr lang="en-GB" smtClean="0"/>
              <a:pPr/>
              <a:t>23</a:t>
            </a:fld>
            <a:endParaRPr lang="en-GB" dirty="0"/>
          </a:p>
        </p:txBody>
      </p:sp>
      <p:sp>
        <p:nvSpPr>
          <p:cNvPr id="3" name="TextBox 2">
            <a:extLst>
              <a:ext uri="{FF2B5EF4-FFF2-40B4-BE49-F238E27FC236}">
                <a16:creationId xmlns:a16="http://schemas.microsoft.com/office/drawing/2014/main" id="{AD549C96-564A-1555-46C6-9B1295F71FBF}"/>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Finale: The Binomial Theorem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2835A05-865D-216F-DD34-E4844EFBB7EB}"/>
                  </a:ext>
                </a:extLst>
              </p:cNvPr>
              <p:cNvSpPr txBox="1"/>
              <p:nvPr/>
            </p:nvSpPr>
            <p:spPr>
              <a:xfrm>
                <a:off x="440487" y="1055439"/>
                <a:ext cx="7148655" cy="5593839"/>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noProof="0" dirty="0">
                    <a:latin typeface="CMU Bright" panose="02000603000000000000" pitchFamily="2" charset="0"/>
                    <a:ea typeface="CMU Bright" panose="02000603000000000000" pitchFamily="2" charset="0"/>
                    <a:cs typeface="CMU Bright" panose="02000603000000000000" pitchFamily="2" charset="0"/>
                  </a:rPr>
                  <a:t>I will now show an unnecessarily complicated proof that uses a very important technique in combinatorics.</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2000" dirty="0">
                  <a:latin typeface="CMU Bright" panose="02000603000000000000" pitchFamily="2" charset="0"/>
                  <a:ea typeface="CMU Bright" panose="02000603000000000000" pitchFamily="2" charset="0"/>
                  <a:cs typeface="CMU Bright" panose="02000603000000000000" pitchFamily="2"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Step 1:</a:t>
                </a:r>
                <a:r>
                  <a:rPr lang="en-US" sz="2000" dirty="0">
                    <a:latin typeface="CMU Bright" panose="02000603000000000000" pitchFamily="2" charset="0"/>
                    <a:ea typeface="CMU Bright" panose="02000603000000000000" pitchFamily="2" charset="0"/>
                    <a:cs typeface="CMU Bright" panose="02000603000000000000" pitchFamily="2" charset="0"/>
                  </a:rPr>
                  <a:t> </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We will first prove the following version of the binomial theorem for </a:t>
                </a:r>
                <a:r>
                  <a:rPr lang="en-US" sz="2000" u="sng"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positive integers</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a:t>
                </a:r>
                <a14:m>
                  <m:oMath xmlns:m="http://schemas.openxmlformats.org/officeDocument/2006/math">
                    <m:r>
                      <a:rPr lang="en-US" sz="2000" b="0" i="1" smtClean="0">
                        <a:solidFill>
                          <a:schemeClr val="accent6">
                            <a:lumMod val="75000"/>
                          </a:schemeClr>
                        </a:solidFill>
                        <a:latin typeface="Latin Modern Math" panose="02000503000000000000" pitchFamily="50" charset="0"/>
                        <a:ea typeface="Latin Modern Math" panose="02000503000000000000" pitchFamily="50" charset="0"/>
                        <a:cs typeface="CMU Bright" panose="02000603000000000000" pitchFamily="2" charset="0"/>
                      </a:rPr>
                      <m:t>𝑥</m:t>
                    </m:r>
                  </m:oMath>
                </a14:m>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2000" dirty="0">
                  <a:latin typeface="CMU Bright" panose="02000603000000000000" pitchFamily="2" charset="0"/>
                  <a:ea typeface="CMU Bright" panose="02000603000000000000" pitchFamily="2" charset="0"/>
                  <a:cs typeface="CMU Bright" panose="02000603000000000000" pitchFamily="2"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2000" dirty="0">
                  <a:latin typeface="CMU Bright" panose="02000603000000000000" pitchFamily="2" charset="0"/>
                  <a:ea typeface="CMU Bright" panose="02000603000000000000" pitchFamily="2" charset="0"/>
                  <a:cs typeface="CMU Bright" panose="02000603000000000000" pitchFamily="2"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2000" dirty="0">
                  <a:latin typeface="CMU Bright" panose="02000603000000000000" pitchFamily="2" charset="0"/>
                  <a:ea typeface="CMU Bright" panose="02000603000000000000" pitchFamily="2" charset="0"/>
                  <a:cs typeface="CMU Bright" panose="02000603000000000000" pitchFamily="2" charset="0"/>
                </a:endParaRP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000" dirty="0">
                    <a:latin typeface="CMU Bright" panose="02000603000000000000" pitchFamily="2" charset="0"/>
                    <a:ea typeface="CMU Bright" panose="02000603000000000000" pitchFamily="2" charset="0"/>
                    <a:cs typeface="CMU Bright" panose="02000603000000000000" pitchFamily="2" charset="0"/>
                  </a:rPr>
                  <a:t>LHS is the number of </a:t>
                </a:r>
                <a14:m>
                  <m:oMath xmlns:m="http://schemas.openxmlformats.org/officeDocument/2006/math">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𝑛</m:t>
                    </m:r>
                  </m:oMath>
                </a14:m>
                <a:r>
                  <a:rPr lang="en-US" sz="2000" dirty="0">
                    <a:latin typeface="CMU Bright" panose="02000603000000000000" pitchFamily="2" charset="0"/>
                    <a:ea typeface="CMU Bright" panose="02000603000000000000" pitchFamily="2" charset="0"/>
                    <a:cs typeface="CMU Bright" panose="02000603000000000000" pitchFamily="2" charset="0"/>
                  </a:rPr>
                  <a:t>-letter words where each letter is chosen from a bucket of </a:t>
                </a:r>
                <a14:m>
                  <m:oMath xmlns:m="http://schemas.openxmlformats.org/officeDocument/2006/math">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𝑥</m:t>
                    </m:r>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+1</m:t>
                    </m:r>
                  </m:oMath>
                </a14:m>
                <a:r>
                  <a:rPr lang="en-US" sz="2000" dirty="0">
                    <a:latin typeface="CMU Bright" panose="02000603000000000000" pitchFamily="2" charset="0"/>
                    <a:ea typeface="CMU Bright" panose="02000603000000000000" pitchFamily="2" charset="0"/>
                    <a:cs typeface="CMU Bright" panose="02000603000000000000" pitchFamily="2" charset="0"/>
                  </a:rPr>
                  <a:t> letters.</a:t>
                </a:r>
              </a:p>
              <a:p>
                <a:pPr marL="342900" marR="0" lvl="0" indent="-34290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000" dirty="0">
                    <a:latin typeface="CMU Bright" panose="02000603000000000000" pitchFamily="2" charset="0"/>
                    <a:ea typeface="CMU Bright" panose="02000603000000000000" pitchFamily="2" charset="0"/>
                    <a:cs typeface="CMU Bright" panose="02000603000000000000" pitchFamily="2" charset="0"/>
                  </a:rPr>
                  <a:t>RHS is the number of subsets of                      where each element of the subset is coloured with one of the </a:t>
                </a:r>
                <a14:m>
                  <m:oMath xmlns:m="http://schemas.openxmlformats.org/officeDocument/2006/math">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𝑥</m:t>
                    </m:r>
                  </m:oMath>
                </a14:m>
                <a:r>
                  <a:rPr lang="en-US" sz="2000" dirty="0">
                    <a:latin typeface="CMU Bright" panose="02000603000000000000" pitchFamily="2" charset="0"/>
                    <a:ea typeface="CMU Bright" panose="02000603000000000000" pitchFamily="2" charset="0"/>
                    <a:cs typeface="CMU Bright" panose="02000603000000000000" pitchFamily="2" charset="0"/>
                  </a:rPr>
                  <a:t> colours.</a:t>
                </a:r>
              </a:p>
            </p:txBody>
          </p:sp>
        </mc:Choice>
        <mc:Fallback xmlns="">
          <p:sp>
            <p:nvSpPr>
              <p:cNvPr id="4" name="TextBox 3">
                <a:extLst>
                  <a:ext uri="{FF2B5EF4-FFF2-40B4-BE49-F238E27FC236}">
                    <a16:creationId xmlns:a16="http://schemas.microsoft.com/office/drawing/2014/main" id="{72835A05-865D-216F-DD34-E4844EFBB7EB}"/>
                  </a:ext>
                </a:extLst>
              </p:cNvPr>
              <p:cNvSpPr txBox="1">
                <a:spLocks noRot="1" noChangeAspect="1" noMove="1" noResize="1" noEditPoints="1" noAdjustHandles="1" noChangeArrowheads="1" noChangeShapeType="1" noTextEdit="1"/>
              </p:cNvSpPr>
              <p:nvPr/>
            </p:nvSpPr>
            <p:spPr>
              <a:xfrm>
                <a:off x="440487" y="1055439"/>
                <a:ext cx="7148655" cy="5593839"/>
              </a:xfrm>
              <a:prstGeom prst="rect">
                <a:avLst/>
              </a:prstGeom>
              <a:blipFill>
                <a:blip r:embed="rId8"/>
                <a:stretch>
                  <a:fillRect l="-853" r="-853" b="-871"/>
                </a:stretch>
              </a:blipFill>
            </p:spPr>
            <p:txBody>
              <a:bodyPr/>
              <a:lstStyle/>
              <a:p>
                <a:r>
                  <a:rPr lang="en-GB">
                    <a:noFill/>
                  </a:rPr>
                  <a:t> </a:t>
                </a:r>
              </a:p>
            </p:txBody>
          </p:sp>
        </mc:Fallback>
      </mc:AlternateContent>
      <p:pic>
        <p:nvPicPr>
          <p:cNvPr id="6" name="Picture 5" descr="\documentclass{article}&#10;\usepackage{amsmath}&#10;\pagestyle{empty}&#10;\begin{document}&#10;&#10;\[ (1 + x)^n = \binom{n}0 + \binom{n}1 x + \binom{n}2 x^2 + \binom{n}3 x^3 + \dotsb + \binom{n}n x^n. \]&#10;&#10;\end{document}" title="IguanaTex Bitmap Display">
            <a:extLst>
              <a:ext uri="{FF2B5EF4-FFF2-40B4-BE49-F238E27FC236}">
                <a16:creationId xmlns:a16="http://schemas.microsoft.com/office/drawing/2014/main" id="{47CF15FE-0FD4-6355-ACF9-58892DA5D0A7}"/>
              </a:ext>
            </a:extLst>
          </p:cNvPr>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773994" y="3740841"/>
            <a:ext cx="6681904" cy="608000"/>
          </a:xfrm>
          <a:prstGeom prst="rect">
            <a:avLst/>
          </a:prstGeom>
        </p:spPr>
      </p:pic>
      <p:pic>
        <p:nvPicPr>
          <p:cNvPr id="7" name="Picture 6" descr="\documentclass{article}&#10;\usepackage{amsmath}&#10;\pagestyle{empty}&#10;\begin{document}&#10;&#10;\[ \{ 1, 2, 3, \dotsc, n \} \]&#10;&#10;\end{document}" title="IguanaTex Bitmap Display">
            <a:extLst>
              <a:ext uri="{FF2B5EF4-FFF2-40B4-BE49-F238E27FC236}">
                <a16:creationId xmlns:a16="http://schemas.microsoft.com/office/drawing/2014/main" id="{8E55C3CE-A4A2-18D1-3939-2044B3F9F1D3}"/>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4586184" y="5802561"/>
            <a:ext cx="1537524" cy="254476"/>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34A0B1-0F9D-6ABA-F7F8-08D57A5ED1FB}"/>
                  </a:ext>
                </a:extLst>
              </p:cNvPr>
              <p:cNvSpPr txBox="1"/>
              <p:nvPr/>
            </p:nvSpPr>
            <p:spPr>
              <a:xfrm>
                <a:off x="8154003" y="1597213"/>
                <a:ext cx="3428397" cy="143885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2000" b="0" i="0" u="sng" strike="noStrike" kern="1200" cap="none" spc="0" normalizeH="0" baseline="0" noProof="0" dirty="0">
                    <a:ln>
                      <a:noFill/>
                    </a:ln>
                    <a:solidFill>
                      <a:schemeClr val="accent5">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Example for </a:t>
                </a:r>
                <a14:m>
                  <m:oMath xmlns:m="http://schemas.openxmlformats.org/officeDocument/2006/math">
                    <m:r>
                      <a:rPr kumimoji="0" lang="en-US" sz="2000" b="0" i="1" u="sng" strike="noStrike" kern="1200" cap="none" spc="0" normalizeH="0" baseline="0" noProof="0" smtClean="0">
                        <a:ln>
                          <a:noFill/>
                        </a:ln>
                        <a:solidFill>
                          <a:schemeClr val="accent5">
                            <a:lumMod val="75000"/>
                          </a:schemeClr>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𝑛</m:t>
                    </m:r>
                    <m:r>
                      <a:rPr kumimoji="0" lang="en-US" sz="2000" b="0" i="1" u="sng" strike="noStrike" kern="1200" cap="none" spc="0" normalizeH="0" baseline="0" noProof="0" smtClean="0">
                        <a:ln>
                          <a:noFill/>
                        </a:ln>
                        <a:solidFill>
                          <a:schemeClr val="accent5">
                            <a:lumMod val="75000"/>
                          </a:schemeClr>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=6</m:t>
                    </m:r>
                  </m:oMath>
                </a14:m>
                <a:r>
                  <a:rPr kumimoji="0" lang="en-GB" sz="2000" b="0" i="0" u="sng" strike="noStrike" kern="1200" cap="none" spc="0" normalizeH="0" baseline="0" noProof="0" dirty="0">
                    <a:ln>
                      <a:noFill/>
                    </a:ln>
                    <a:solidFill>
                      <a:schemeClr val="accent5">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 </a:t>
                </a:r>
                <a14:m>
                  <m:oMath xmlns:m="http://schemas.openxmlformats.org/officeDocument/2006/math">
                    <m:r>
                      <a:rPr kumimoji="0" lang="en-US" sz="2000" b="0" i="1" u="sng" strike="noStrike" kern="1200" cap="none" spc="0" normalizeH="0" baseline="0" noProof="0" smtClean="0">
                        <a:ln>
                          <a:noFill/>
                        </a:ln>
                        <a:solidFill>
                          <a:schemeClr val="accent5">
                            <a:lumMod val="75000"/>
                          </a:schemeClr>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𝑥</m:t>
                    </m:r>
                    <m:r>
                      <a:rPr kumimoji="0" lang="en-US" sz="2000" b="0" i="1" u="sng" strike="noStrike" kern="1200" cap="none" spc="0" normalizeH="0" baseline="0" noProof="0" smtClean="0">
                        <a:ln>
                          <a:noFill/>
                        </a:ln>
                        <a:solidFill>
                          <a:schemeClr val="accent5">
                            <a:lumMod val="75000"/>
                          </a:schemeClr>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=3</m:t>
                    </m:r>
                  </m:oMath>
                </a14:m>
                <a:endParaRPr kumimoji="0" lang="en-GB" sz="2000" b="0" i="0" u="sng" strike="noStrike" kern="1200" cap="none" spc="0" normalizeH="0" baseline="0" noProof="0" dirty="0">
                  <a:ln>
                    <a:noFill/>
                  </a:ln>
                  <a:solidFill>
                    <a:schemeClr val="accent5">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GB" sz="2000" dirty="0">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Letters: </a:t>
                </a:r>
                <a:r>
                  <a:rPr lang="en-GB"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A, B, C, S</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GB" sz="2000" b="0" i="0" u="none" strike="noStrike" kern="1200" cap="none" spc="0" normalizeH="0" baseline="0" noProof="0" dirty="0">
                    <a:ln>
                      <a:noFill/>
                    </a:ln>
                    <a:solidFill>
                      <a:schemeClr val="accent5">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Colours: </a:t>
                </a:r>
                <a:r>
                  <a:rPr kumimoji="0" lang="en-GB" sz="20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A, B, C</a:t>
                </a:r>
              </a:p>
            </p:txBody>
          </p:sp>
        </mc:Choice>
        <mc:Fallback xmlns="">
          <p:sp>
            <p:nvSpPr>
              <p:cNvPr id="8" name="TextBox 7">
                <a:extLst>
                  <a:ext uri="{FF2B5EF4-FFF2-40B4-BE49-F238E27FC236}">
                    <a16:creationId xmlns:a16="http://schemas.microsoft.com/office/drawing/2014/main" id="{0834A0B1-0F9D-6ABA-F7F8-08D57A5ED1FB}"/>
                  </a:ext>
                </a:extLst>
              </p:cNvPr>
              <p:cNvSpPr txBox="1">
                <a:spLocks noRot="1" noChangeAspect="1" noMove="1" noResize="1" noEditPoints="1" noAdjustHandles="1" noChangeArrowheads="1" noChangeShapeType="1" noTextEdit="1"/>
              </p:cNvSpPr>
              <p:nvPr/>
            </p:nvSpPr>
            <p:spPr>
              <a:xfrm>
                <a:off x="8154003" y="1597213"/>
                <a:ext cx="3428397" cy="1438855"/>
              </a:xfrm>
              <a:prstGeom prst="rect">
                <a:avLst/>
              </a:prstGeom>
              <a:blipFill>
                <a:blip r:embed="rId11"/>
                <a:stretch>
                  <a:fillRect l="-1957" b="-6356"/>
                </a:stretch>
              </a:blipFill>
            </p:spPr>
            <p:txBody>
              <a:bodyPr/>
              <a:lstStyle/>
              <a:p>
                <a:r>
                  <a:rPr lang="en-GB">
                    <a:noFill/>
                  </a:rPr>
                  <a:t> </a:t>
                </a:r>
              </a:p>
            </p:txBody>
          </p:sp>
        </mc:Fallback>
      </mc:AlternateContent>
      <p:grpSp>
        <p:nvGrpSpPr>
          <p:cNvPr id="38" name="Group 37">
            <a:extLst>
              <a:ext uri="{FF2B5EF4-FFF2-40B4-BE49-F238E27FC236}">
                <a16:creationId xmlns:a16="http://schemas.microsoft.com/office/drawing/2014/main" id="{FB65934E-39FB-EE07-FAC3-632C4A76B00F}"/>
              </a:ext>
            </a:extLst>
          </p:cNvPr>
          <p:cNvGrpSpPr/>
          <p:nvPr/>
        </p:nvGrpSpPr>
        <p:grpSpPr>
          <a:xfrm>
            <a:off x="8739830" y="3261904"/>
            <a:ext cx="2958418" cy="698894"/>
            <a:chOff x="8739830" y="3261904"/>
            <a:chExt cx="2958418" cy="698894"/>
          </a:xfrm>
        </p:grpSpPr>
        <p:pic>
          <p:nvPicPr>
            <p:cNvPr id="9" name="Picture 8" descr="\documentclass{article}&#10;\usepackage{amsmath}&#10;\pagestyle{empty}&#10;\begin{document}&#10;&#10;\[ \{ 2, 5, 6 \} \]&#10;&#10;\end{document}" title="IguanaTex Bitmap Display">
              <a:extLst>
                <a:ext uri="{FF2B5EF4-FFF2-40B4-BE49-F238E27FC236}">
                  <a16:creationId xmlns:a16="http://schemas.microsoft.com/office/drawing/2014/main" id="{E6CF217D-71C3-7F2D-DC44-2F5181CE3AC8}"/>
                </a:ext>
              </a:extLst>
            </p:cNvPr>
            <p:cNvPicPr>
              <a:picLocks noChangeAspect="1"/>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8739830" y="3438609"/>
              <a:ext cx="822857" cy="254476"/>
            </a:xfrm>
            <a:prstGeom prst="rect">
              <a:avLst/>
            </a:prstGeom>
          </p:spPr>
        </p:pic>
        <p:sp>
          <p:nvSpPr>
            <p:cNvPr id="13" name="TextBox 12">
              <a:extLst>
                <a:ext uri="{FF2B5EF4-FFF2-40B4-BE49-F238E27FC236}">
                  <a16:creationId xmlns:a16="http://schemas.microsoft.com/office/drawing/2014/main" id="{CA254C85-99B4-43BF-658F-766BAD277586}"/>
                </a:ext>
              </a:extLst>
            </p:cNvPr>
            <p:cNvSpPr txBox="1"/>
            <p:nvPr/>
          </p:nvSpPr>
          <p:spPr>
            <a:xfrm>
              <a:off x="10340503" y="3261904"/>
              <a:ext cx="1357745" cy="515526"/>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SASSBA</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17" name="Straight Arrow Connector 16">
              <a:extLst>
                <a:ext uri="{FF2B5EF4-FFF2-40B4-BE49-F238E27FC236}">
                  <a16:creationId xmlns:a16="http://schemas.microsoft.com/office/drawing/2014/main" id="{AC27C9E2-1543-7ED4-B1AF-E9C079F275FB}"/>
                </a:ext>
              </a:extLst>
            </p:cNvPr>
            <p:cNvCxnSpPr/>
            <p:nvPr/>
          </p:nvCxnSpPr>
          <p:spPr>
            <a:xfrm>
              <a:off x="9734319" y="3558962"/>
              <a:ext cx="526473" cy="0"/>
            </a:xfrm>
            <a:prstGeom prst="straightConnector1">
              <a:avLst/>
            </a:prstGeom>
            <a:ln w="38100">
              <a:solidFill>
                <a:schemeClr val="accent6">
                  <a:lumMod val="75000"/>
                </a:schemeClr>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F4A6F59-FD22-B0B5-C2E8-A3B4541B1476}"/>
                </a:ext>
              </a:extLst>
            </p:cNvPr>
            <p:cNvSpPr txBox="1"/>
            <p:nvPr/>
          </p:nvSpPr>
          <p:spPr>
            <a:xfrm>
              <a:off x="8759927" y="3525398"/>
              <a:ext cx="328699" cy="430887"/>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A</a:t>
              </a:r>
              <a:endParaRPr kumimoji="0" lang="en-GB"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22" name="TextBox 21">
              <a:extLst>
                <a:ext uri="{FF2B5EF4-FFF2-40B4-BE49-F238E27FC236}">
                  <a16:creationId xmlns:a16="http://schemas.microsoft.com/office/drawing/2014/main" id="{88854EA5-2F49-17E6-D83A-CADD7E4004B1}"/>
                </a:ext>
              </a:extLst>
            </p:cNvPr>
            <p:cNvSpPr txBox="1"/>
            <p:nvPr/>
          </p:nvSpPr>
          <p:spPr>
            <a:xfrm>
              <a:off x="8996957" y="3528102"/>
              <a:ext cx="328699" cy="430887"/>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B</a:t>
              </a:r>
              <a:endParaRPr kumimoji="0" lang="en-GB"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23" name="TextBox 22">
              <a:extLst>
                <a:ext uri="{FF2B5EF4-FFF2-40B4-BE49-F238E27FC236}">
                  <a16:creationId xmlns:a16="http://schemas.microsoft.com/office/drawing/2014/main" id="{38ED465F-8694-D082-6B7B-CA040C38CBCA}"/>
                </a:ext>
              </a:extLst>
            </p:cNvPr>
            <p:cNvSpPr txBox="1"/>
            <p:nvPr/>
          </p:nvSpPr>
          <p:spPr>
            <a:xfrm>
              <a:off x="9233987" y="3529911"/>
              <a:ext cx="328699" cy="430887"/>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A</a:t>
              </a:r>
              <a:endParaRPr kumimoji="0" lang="en-GB"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grpSp>
      <p:grpSp>
        <p:nvGrpSpPr>
          <p:cNvPr id="39" name="Group 38">
            <a:extLst>
              <a:ext uri="{FF2B5EF4-FFF2-40B4-BE49-F238E27FC236}">
                <a16:creationId xmlns:a16="http://schemas.microsoft.com/office/drawing/2014/main" id="{388857FE-9FF5-6711-8AE6-6038E2AB4470}"/>
              </a:ext>
            </a:extLst>
          </p:cNvPr>
          <p:cNvGrpSpPr/>
          <p:nvPr/>
        </p:nvGrpSpPr>
        <p:grpSpPr>
          <a:xfrm>
            <a:off x="8499738" y="3934688"/>
            <a:ext cx="3198509" cy="710541"/>
            <a:chOff x="8499738" y="3934688"/>
            <a:chExt cx="3198509" cy="710541"/>
          </a:xfrm>
        </p:grpSpPr>
        <p:pic>
          <p:nvPicPr>
            <p:cNvPr id="10" name="Picture 9" descr="\documentclass{article}&#10;\usepackage{amsmath}&#10;\pagestyle{empty}&#10;\begin{document}&#10;&#10;\[ \{ 1, 2, 3, 5 \} \]&#10;&#10;\end{document}" title="IguanaTex Bitmap Display">
              <a:extLst>
                <a:ext uri="{FF2B5EF4-FFF2-40B4-BE49-F238E27FC236}">
                  <a16:creationId xmlns:a16="http://schemas.microsoft.com/office/drawing/2014/main" id="{AAC71469-F197-4775-E263-190739DFAA88}"/>
                </a:ext>
              </a:extLst>
            </p:cNvPr>
            <p:cNvPicPr>
              <a:picLocks noChangeAspect="1"/>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8502116" y="4111393"/>
              <a:ext cx="1060571" cy="254476"/>
            </a:xfrm>
            <a:prstGeom prst="rect">
              <a:avLst/>
            </a:prstGeom>
          </p:spPr>
        </p:pic>
        <p:sp>
          <p:nvSpPr>
            <p:cNvPr id="14" name="TextBox 13">
              <a:extLst>
                <a:ext uri="{FF2B5EF4-FFF2-40B4-BE49-F238E27FC236}">
                  <a16:creationId xmlns:a16="http://schemas.microsoft.com/office/drawing/2014/main" id="{801E75FA-19AD-4260-B826-D4D66FB93705}"/>
                </a:ext>
              </a:extLst>
            </p:cNvPr>
            <p:cNvSpPr txBox="1"/>
            <p:nvPr/>
          </p:nvSpPr>
          <p:spPr>
            <a:xfrm>
              <a:off x="10340502" y="3934688"/>
              <a:ext cx="1357745" cy="515526"/>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CBBSAS</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18" name="Straight Arrow Connector 17">
              <a:extLst>
                <a:ext uri="{FF2B5EF4-FFF2-40B4-BE49-F238E27FC236}">
                  <a16:creationId xmlns:a16="http://schemas.microsoft.com/office/drawing/2014/main" id="{B7474327-4D07-23B5-5697-ACCC57926C21}"/>
                </a:ext>
              </a:extLst>
            </p:cNvPr>
            <p:cNvCxnSpPr/>
            <p:nvPr/>
          </p:nvCxnSpPr>
          <p:spPr>
            <a:xfrm>
              <a:off x="9734319" y="4219361"/>
              <a:ext cx="526473" cy="0"/>
            </a:xfrm>
            <a:prstGeom prst="straightConnector1">
              <a:avLst/>
            </a:prstGeom>
            <a:ln w="38100">
              <a:solidFill>
                <a:schemeClr val="accent6">
                  <a:lumMod val="75000"/>
                </a:schemeClr>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57B2DDE-92AD-843D-469C-224F211FEDC2}"/>
                </a:ext>
              </a:extLst>
            </p:cNvPr>
            <p:cNvSpPr txBox="1"/>
            <p:nvPr/>
          </p:nvSpPr>
          <p:spPr>
            <a:xfrm>
              <a:off x="8499738" y="4214342"/>
              <a:ext cx="328699" cy="430887"/>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C</a:t>
              </a:r>
              <a:endParaRPr kumimoji="0" lang="en-GB"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25" name="TextBox 24">
              <a:extLst>
                <a:ext uri="{FF2B5EF4-FFF2-40B4-BE49-F238E27FC236}">
                  <a16:creationId xmlns:a16="http://schemas.microsoft.com/office/drawing/2014/main" id="{638AA72B-6A86-2B17-78B5-384972A3D077}"/>
                </a:ext>
              </a:extLst>
            </p:cNvPr>
            <p:cNvSpPr txBox="1"/>
            <p:nvPr/>
          </p:nvSpPr>
          <p:spPr>
            <a:xfrm>
              <a:off x="9202775" y="4214342"/>
              <a:ext cx="328699" cy="430887"/>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A</a:t>
              </a:r>
              <a:endParaRPr kumimoji="0" lang="en-GB"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26" name="TextBox 25">
              <a:extLst>
                <a:ext uri="{FF2B5EF4-FFF2-40B4-BE49-F238E27FC236}">
                  <a16:creationId xmlns:a16="http://schemas.microsoft.com/office/drawing/2014/main" id="{D299B8C1-A534-BA4F-16E9-BBA8D523B7D6}"/>
                </a:ext>
              </a:extLst>
            </p:cNvPr>
            <p:cNvSpPr txBox="1"/>
            <p:nvPr/>
          </p:nvSpPr>
          <p:spPr>
            <a:xfrm>
              <a:off x="8728710" y="4214342"/>
              <a:ext cx="344819" cy="430887"/>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B</a:t>
              </a:r>
              <a:endParaRPr kumimoji="0" lang="en-GB"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27" name="TextBox 26">
              <a:extLst>
                <a:ext uri="{FF2B5EF4-FFF2-40B4-BE49-F238E27FC236}">
                  <a16:creationId xmlns:a16="http://schemas.microsoft.com/office/drawing/2014/main" id="{95318747-39CA-9733-D766-554C2B41121C}"/>
                </a:ext>
              </a:extLst>
            </p:cNvPr>
            <p:cNvSpPr txBox="1"/>
            <p:nvPr/>
          </p:nvSpPr>
          <p:spPr>
            <a:xfrm>
              <a:off x="8973802" y="4214342"/>
              <a:ext cx="328699" cy="430887"/>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B</a:t>
              </a:r>
              <a:endParaRPr kumimoji="0" lang="en-GB"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grpSp>
      <p:grpSp>
        <p:nvGrpSpPr>
          <p:cNvPr id="40" name="Group 39">
            <a:extLst>
              <a:ext uri="{FF2B5EF4-FFF2-40B4-BE49-F238E27FC236}">
                <a16:creationId xmlns:a16="http://schemas.microsoft.com/office/drawing/2014/main" id="{7CCF56D6-CF86-9C84-764E-9CD1D6F30BB3}"/>
              </a:ext>
            </a:extLst>
          </p:cNvPr>
          <p:cNvGrpSpPr/>
          <p:nvPr/>
        </p:nvGrpSpPr>
        <p:grpSpPr>
          <a:xfrm>
            <a:off x="9202775" y="4641412"/>
            <a:ext cx="2524291" cy="515526"/>
            <a:chOff x="9202775" y="4641412"/>
            <a:chExt cx="2524291" cy="515526"/>
          </a:xfrm>
        </p:grpSpPr>
        <p:pic>
          <p:nvPicPr>
            <p:cNvPr id="28" name="Picture 27" descr="\documentclass{article}&#10;\usepackage{amsmath}&#10;\pagestyle{empty}&#10;\begin{document}&#10;&#10;\[ \{ \enspace \} \]&#10;&#10;\end{document}" title="IguanaTex Bitmap Display">
              <a:extLst>
                <a:ext uri="{FF2B5EF4-FFF2-40B4-BE49-F238E27FC236}">
                  <a16:creationId xmlns:a16="http://schemas.microsoft.com/office/drawing/2014/main" id="{27B83094-4E92-CFEE-72C0-2DFE8DA233EA}"/>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Lst>
            </a:blip>
            <a:stretch>
              <a:fillRect/>
            </a:stretch>
          </p:blipFill>
          <p:spPr>
            <a:xfrm>
              <a:off x="9202775" y="4796092"/>
              <a:ext cx="344381" cy="254476"/>
            </a:xfrm>
            <a:prstGeom prst="rect">
              <a:avLst/>
            </a:prstGeom>
          </p:spPr>
        </p:pic>
        <p:sp>
          <p:nvSpPr>
            <p:cNvPr id="29" name="TextBox 28">
              <a:extLst>
                <a:ext uri="{FF2B5EF4-FFF2-40B4-BE49-F238E27FC236}">
                  <a16:creationId xmlns:a16="http://schemas.microsoft.com/office/drawing/2014/main" id="{F039B9F3-B62C-45A0-6C5B-833EB78AE7B9}"/>
                </a:ext>
              </a:extLst>
            </p:cNvPr>
            <p:cNvSpPr txBox="1"/>
            <p:nvPr/>
          </p:nvSpPr>
          <p:spPr>
            <a:xfrm>
              <a:off x="10369321" y="4641412"/>
              <a:ext cx="1357745" cy="515526"/>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SSSSSS</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30" name="Straight Arrow Connector 29">
              <a:extLst>
                <a:ext uri="{FF2B5EF4-FFF2-40B4-BE49-F238E27FC236}">
                  <a16:creationId xmlns:a16="http://schemas.microsoft.com/office/drawing/2014/main" id="{FED0DF43-9C2A-93F1-F694-841BF9119924}"/>
                </a:ext>
              </a:extLst>
            </p:cNvPr>
            <p:cNvCxnSpPr/>
            <p:nvPr/>
          </p:nvCxnSpPr>
          <p:spPr>
            <a:xfrm>
              <a:off x="9746496" y="4911461"/>
              <a:ext cx="526473" cy="0"/>
            </a:xfrm>
            <a:prstGeom prst="straightConnector1">
              <a:avLst/>
            </a:prstGeom>
            <a:ln w="38100">
              <a:solidFill>
                <a:schemeClr val="accent6">
                  <a:lumMod val="75000"/>
                </a:schemeClr>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1A5C07DE-7238-9754-F849-21C493F88070}"/>
              </a:ext>
            </a:extLst>
          </p:cNvPr>
          <p:cNvSpPr txBox="1"/>
          <p:nvPr/>
        </p:nvSpPr>
        <p:spPr>
          <a:xfrm>
            <a:off x="10340502" y="5279923"/>
            <a:ext cx="1357745" cy="515526"/>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ABSSSC</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grpSp>
        <p:nvGrpSpPr>
          <p:cNvPr id="41" name="Group 40">
            <a:extLst>
              <a:ext uri="{FF2B5EF4-FFF2-40B4-BE49-F238E27FC236}">
                <a16:creationId xmlns:a16="http://schemas.microsoft.com/office/drawing/2014/main" id="{BC5393C6-E76E-C865-D480-360E148C6B7C}"/>
              </a:ext>
            </a:extLst>
          </p:cNvPr>
          <p:cNvGrpSpPr/>
          <p:nvPr/>
        </p:nvGrpSpPr>
        <p:grpSpPr>
          <a:xfrm>
            <a:off x="8724299" y="5416905"/>
            <a:ext cx="1548670" cy="558125"/>
            <a:chOff x="8724299" y="5416905"/>
            <a:chExt cx="1548670" cy="558125"/>
          </a:xfrm>
        </p:grpSpPr>
        <p:pic>
          <p:nvPicPr>
            <p:cNvPr id="32" name="Picture 31" descr="\documentclass{article}&#10;\usepackage{amsmath}&#10;\pagestyle{empty}&#10;\begin{document}&#10;&#10;\[ \{1, 2, 6\} \]&#10;&#10;\end{document}" title="IguanaTex Bitmap Display">
              <a:extLst>
                <a:ext uri="{FF2B5EF4-FFF2-40B4-BE49-F238E27FC236}">
                  <a16:creationId xmlns:a16="http://schemas.microsoft.com/office/drawing/2014/main" id="{8F4F2598-57CB-F50A-C648-783A1FED1A69}"/>
                </a:ext>
              </a:extLst>
            </p:cNvPr>
            <p:cNvPicPr>
              <a:picLocks noChangeAspect="1"/>
            </p:cNvPicPr>
            <p:nvPr>
              <p:custDataLst>
                <p:tags r:id="rId3"/>
              </p:custDataLst>
            </p:nvPr>
          </p:nvPicPr>
          <p:blipFill>
            <a:blip r:embed="rId15">
              <a:extLst>
                <a:ext uri="{28A0092B-C50C-407E-A947-70E740481C1C}">
                  <a14:useLocalDpi xmlns:a14="http://schemas.microsoft.com/office/drawing/2010/main" val="0"/>
                </a:ext>
              </a:extLst>
            </a:blip>
            <a:stretch>
              <a:fillRect/>
            </a:stretch>
          </p:blipFill>
          <p:spPr>
            <a:xfrm>
              <a:off x="8724299" y="5416905"/>
              <a:ext cx="822857" cy="254476"/>
            </a:xfrm>
            <a:prstGeom prst="rect">
              <a:avLst/>
            </a:prstGeom>
          </p:spPr>
        </p:pic>
        <p:sp>
          <p:nvSpPr>
            <p:cNvPr id="33" name="TextBox 32">
              <a:extLst>
                <a:ext uri="{FF2B5EF4-FFF2-40B4-BE49-F238E27FC236}">
                  <a16:creationId xmlns:a16="http://schemas.microsoft.com/office/drawing/2014/main" id="{65749D61-C9E8-62D1-7881-C9644470B82A}"/>
                </a:ext>
              </a:extLst>
            </p:cNvPr>
            <p:cNvSpPr txBox="1"/>
            <p:nvPr/>
          </p:nvSpPr>
          <p:spPr>
            <a:xfrm>
              <a:off x="8737143" y="5539630"/>
              <a:ext cx="328699" cy="430887"/>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A</a:t>
              </a:r>
              <a:endParaRPr kumimoji="0" lang="en-GB"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34" name="TextBox 33">
              <a:extLst>
                <a:ext uri="{FF2B5EF4-FFF2-40B4-BE49-F238E27FC236}">
                  <a16:creationId xmlns:a16="http://schemas.microsoft.com/office/drawing/2014/main" id="{EF995CD0-CCC0-0F45-A5EB-F65D89ED61FC}"/>
                </a:ext>
              </a:extLst>
            </p:cNvPr>
            <p:cNvSpPr txBox="1"/>
            <p:nvPr/>
          </p:nvSpPr>
          <p:spPr>
            <a:xfrm>
              <a:off x="8974173" y="5542334"/>
              <a:ext cx="328699" cy="430887"/>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B</a:t>
              </a:r>
              <a:endParaRPr kumimoji="0" lang="en-GB"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35" name="TextBox 34">
              <a:extLst>
                <a:ext uri="{FF2B5EF4-FFF2-40B4-BE49-F238E27FC236}">
                  <a16:creationId xmlns:a16="http://schemas.microsoft.com/office/drawing/2014/main" id="{6D7D4AFE-B323-541D-B468-85DE13925FB2}"/>
                </a:ext>
              </a:extLst>
            </p:cNvPr>
            <p:cNvSpPr txBox="1"/>
            <p:nvPr/>
          </p:nvSpPr>
          <p:spPr>
            <a:xfrm>
              <a:off x="9211203" y="5544143"/>
              <a:ext cx="328699" cy="430887"/>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C</a:t>
              </a:r>
              <a:endParaRPr kumimoji="0" lang="en-GB" sz="1600" b="0" i="1"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37" name="Straight Arrow Connector 36">
              <a:extLst>
                <a:ext uri="{FF2B5EF4-FFF2-40B4-BE49-F238E27FC236}">
                  <a16:creationId xmlns:a16="http://schemas.microsoft.com/office/drawing/2014/main" id="{B49AF6BF-A526-BD91-C218-9E73D8267B6F}"/>
                </a:ext>
              </a:extLst>
            </p:cNvPr>
            <p:cNvCxnSpPr/>
            <p:nvPr/>
          </p:nvCxnSpPr>
          <p:spPr>
            <a:xfrm>
              <a:off x="9746496" y="5547787"/>
              <a:ext cx="526473" cy="0"/>
            </a:xfrm>
            <a:prstGeom prst="straightConnector1">
              <a:avLst/>
            </a:prstGeom>
            <a:ln w="38100">
              <a:solidFill>
                <a:schemeClr val="accent6">
                  <a:lumMod val="75000"/>
                </a:schemeClr>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1492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animEffect transition="in" filter="fade">
                                      <p:cBhvr>
                                        <p:cTn id="21" dur="500"/>
                                        <p:tgtEl>
                                          <p:spTgt spid="4">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500"/>
                                        <p:tgtEl>
                                          <p:spTgt spid="4">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8">
                                            <p:txEl>
                                              <p:pRg st="0" end="0"/>
                                            </p:txEl>
                                          </p:spTgt>
                                        </p:tgtEl>
                                        <p:attrNameLst>
                                          <p:attrName>style.visibility</p:attrName>
                                        </p:attrNameLst>
                                      </p:cBhvr>
                                      <p:to>
                                        <p:strVal val="visible"/>
                                      </p:to>
                                    </p:set>
                                    <p:animEffect transition="in" filter="fade">
                                      <p:cBhvr>
                                        <p:cTn id="34" dur="500"/>
                                        <p:tgtEl>
                                          <p:spTgt spid="8">
                                            <p:txEl>
                                              <p:pRg st="0" end="0"/>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8">
                                            <p:txEl>
                                              <p:pRg st="1" end="1"/>
                                            </p:txEl>
                                          </p:spTgt>
                                        </p:tgtEl>
                                        <p:attrNameLst>
                                          <p:attrName>style.visibility</p:attrName>
                                        </p:attrNameLst>
                                      </p:cBhvr>
                                      <p:to>
                                        <p:strVal val="visible"/>
                                      </p:to>
                                    </p:set>
                                    <p:animEffect transition="in" filter="fade">
                                      <p:cBhvr>
                                        <p:cTn id="38" dur="500"/>
                                        <p:tgtEl>
                                          <p:spTgt spid="8">
                                            <p:txEl>
                                              <p:pRg st="1" end="1"/>
                                            </p:txEl>
                                          </p:spTgt>
                                        </p:tgtEl>
                                      </p:cBhvr>
                                    </p:animEffect>
                                  </p:childTnLst>
                                </p:cTn>
                              </p:par>
                            </p:childTnLst>
                          </p:cTn>
                        </p:par>
                        <p:par>
                          <p:cTn id="39" fill="hold">
                            <p:stCondLst>
                              <p:cond delay="1000"/>
                            </p:stCondLst>
                            <p:childTnLst>
                              <p:par>
                                <p:cTn id="40" presetID="10" presetClass="entr" presetSubtype="0" fill="hold" grpId="0" nodeType="after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animEffect transition="in" filter="fade">
                                      <p:cBhvr>
                                        <p:cTn id="42" dur="500"/>
                                        <p:tgtEl>
                                          <p:spTgt spid="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fade">
                                      <p:cBhvr>
                                        <p:cTn id="47" dur="500"/>
                                        <p:tgtEl>
                                          <p:spTgt spid="38"/>
                                        </p:tgtEl>
                                      </p:cBhvr>
                                    </p:animEffect>
                                  </p:childTnLst>
                                </p:cTn>
                              </p:par>
                            </p:childTnLst>
                          </p:cTn>
                        </p:par>
                        <p:par>
                          <p:cTn id="48" fill="hold">
                            <p:stCondLst>
                              <p:cond delay="500"/>
                            </p:stCondLst>
                            <p:childTnLst>
                              <p:par>
                                <p:cTn id="49" presetID="10" presetClass="entr" presetSubtype="0" fill="hold" nodeType="afterEffect">
                                  <p:stCondLst>
                                    <p:cond delay="0"/>
                                  </p:stCondLst>
                                  <p:childTnLst>
                                    <p:set>
                                      <p:cBhvr>
                                        <p:cTn id="50" dur="1" fill="hold">
                                          <p:stCondLst>
                                            <p:cond delay="0"/>
                                          </p:stCondLst>
                                        </p:cTn>
                                        <p:tgtEl>
                                          <p:spTgt spid="39"/>
                                        </p:tgtEl>
                                        <p:attrNameLst>
                                          <p:attrName>style.visibility</p:attrName>
                                        </p:attrNameLst>
                                      </p:cBhvr>
                                      <p:to>
                                        <p:strVal val="visible"/>
                                      </p:to>
                                    </p:set>
                                    <p:animEffect transition="in" filter="fade">
                                      <p:cBhvr>
                                        <p:cTn id="51" dur="500"/>
                                        <p:tgtEl>
                                          <p:spTgt spid="39"/>
                                        </p:tgtEl>
                                      </p:cBhvr>
                                    </p:animEffect>
                                  </p:childTnLst>
                                </p:cTn>
                              </p:par>
                            </p:childTnLst>
                          </p:cTn>
                        </p:par>
                        <p:par>
                          <p:cTn id="52" fill="hold">
                            <p:stCondLst>
                              <p:cond delay="1000"/>
                            </p:stCondLst>
                            <p:childTnLst>
                              <p:par>
                                <p:cTn id="53" presetID="10" presetClass="entr" presetSubtype="0" fill="hold" nodeType="afterEffect">
                                  <p:stCondLst>
                                    <p:cond delay="0"/>
                                  </p:stCondLst>
                                  <p:childTnLst>
                                    <p:set>
                                      <p:cBhvr>
                                        <p:cTn id="54" dur="1" fill="hold">
                                          <p:stCondLst>
                                            <p:cond delay="0"/>
                                          </p:stCondLst>
                                        </p:cTn>
                                        <p:tgtEl>
                                          <p:spTgt spid="40"/>
                                        </p:tgtEl>
                                        <p:attrNameLst>
                                          <p:attrName>style.visibility</p:attrName>
                                        </p:attrNameLst>
                                      </p:cBhvr>
                                      <p:to>
                                        <p:strVal val="visible"/>
                                      </p:to>
                                    </p:set>
                                    <p:animEffect transition="in" filter="fade">
                                      <p:cBhvr>
                                        <p:cTn id="55" dur="500"/>
                                        <p:tgtEl>
                                          <p:spTgt spid="4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fade">
                                      <p:cBhvr>
                                        <p:cTn id="65"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uiExpand="1" build="p"/>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3E877A-8708-4778-9DFF-4117F4DCF756}"/>
              </a:ext>
            </a:extLst>
          </p:cNvPr>
          <p:cNvSpPr>
            <a:spLocks noGrp="1"/>
          </p:cNvSpPr>
          <p:nvPr>
            <p:ph type="sldNum" sz="quarter" idx="12"/>
          </p:nvPr>
        </p:nvSpPr>
        <p:spPr/>
        <p:txBody>
          <a:bodyPr/>
          <a:lstStyle/>
          <a:p>
            <a:fld id="{DF9CE5CA-BB0C-471D-B5FD-5BB2E0B61B3B}" type="slidenum">
              <a:rPr lang="en-GB" smtClean="0"/>
              <a:pPr/>
              <a:t>24</a:t>
            </a:fld>
            <a:endParaRPr lang="en-GB" dirty="0"/>
          </a:p>
        </p:txBody>
      </p:sp>
      <p:sp>
        <p:nvSpPr>
          <p:cNvPr id="3" name="TextBox 2">
            <a:extLst>
              <a:ext uri="{FF2B5EF4-FFF2-40B4-BE49-F238E27FC236}">
                <a16:creationId xmlns:a16="http://schemas.microsoft.com/office/drawing/2014/main" id="{4C16147E-0DF0-FE31-6300-36E9D9D9CCED}"/>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Finale: The Binomial Theorem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AE7AA80-470D-E5F8-AE7F-D9BE09D015AF}"/>
                  </a:ext>
                </a:extLst>
              </p:cNvPr>
              <p:cNvSpPr txBox="1"/>
              <p:nvPr/>
            </p:nvSpPr>
            <p:spPr>
              <a:xfrm>
                <a:off x="440487" y="1055439"/>
                <a:ext cx="9922713" cy="5132174"/>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noProof="0" dirty="0">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Step 2: </a:t>
                </a:r>
                <a:r>
                  <a:rPr lang="en-US" sz="2000" noProof="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Next, we show that this identity holds for all </a:t>
                </a:r>
                <a:r>
                  <a:rPr lang="en-US" sz="2000" u="sng" noProof="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real numbers</a:t>
                </a:r>
                <a:r>
                  <a:rPr lang="en-US" sz="2000" noProof="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a:t>
                </a:r>
                <a14:m>
                  <m:oMath xmlns:m="http://schemas.openxmlformats.org/officeDocument/2006/math">
                    <m:r>
                      <a:rPr lang="en-US" sz="2000" b="0" i="1" noProof="0" smtClean="0">
                        <a:solidFill>
                          <a:schemeClr val="accent6">
                            <a:lumMod val="75000"/>
                          </a:schemeClr>
                        </a:solidFill>
                        <a:latin typeface="Latin Modern Math" panose="02000503000000000000" pitchFamily="50" charset="0"/>
                        <a:ea typeface="Latin Modern Math" panose="02000503000000000000" pitchFamily="50" charset="0"/>
                        <a:cs typeface="CMU Bright" panose="02000603000000000000" pitchFamily="2" charset="0"/>
                      </a:rPr>
                      <m:t>𝑥</m:t>
                    </m:r>
                  </m:oMath>
                </a14:m>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a:t>
                </a:r>
                <a:endParaRPr lang="en-US" sz="2000" dirty="0">
                  <a:latin typeface="CMU Bright" panose="02000603000000000000" pitchFamily="2" charset="0"/>
                  <a:ea typeface="CMU Bright" panose="02000603000000000000" pitchFamily="2" charset="0"/>
                  <a:cs typeface="CMU Bright" panose="02000603000000000000" pitchFamily="2"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2000" dirty="0">
                  <a:latin typeface="CMU Bright" panose="02000603000000000000" pitchFamily="2" charset="0"/>
                  <a:ea typeface="CMU Bright" panose="02000603000000000000" pitchFamily="2" charset="0"/>
                  <a:cs typeface="CMU Bright" panose="02000603000000000000" pitchFamily="2"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2000" dirty="0">
                  <a:latin typeface="CMU Bright" panose="02000603000000000000" pitchFamily="2" charset="0"/>
                  <a:ea typeface="CMU Bright" panose="02000603000000000000" pitchFamily="2" charset="0"/>
                  <a:cs typeface="CMU Bright" panose="02000603000000000000" pitchFamily="2"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Fact: </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If </a:t>
                </a:r>
                <a14:m>
                  <m:oMath xmlns:m="http://schemas.openxmlformats.org/officeDocument/2006/math">
                    <m:r>
                      <a:rPr lang="en-US" sz="2000" b="0" i="1" smtClean="0">
                        <a:solidFill>
                          <a:schemeClr val="accent6">
                            <a:lumMod val="75000"/>
                          </a:schemeClr>
                        </a:solidFill>
                        <a:latin typeface="Latin Modern Math" panose="02000503000000000000" pitchFamily="50" charset="0"/>
                        <a:ea typeface="Latin Modern Math" panose="02000503000000000000" pitchFamily="50" charset="0"/>
                        <a:cs typeface="CMU Bright" panose="02000603000000000000" pitchFamily="2" charset="0"/>
                      </a:rPr>
                      <m:t>𝑃</m:t>
                    </m:r>
                  </m:oMath>
                </a14:m>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is a non-zero polynomial, say of degree </a:t>
                </a:r>
                <a14:m>
                  <m:oMath xmlns:m="http://schemas.openxmlformats.org/officeDocument/2006/math">
                    <m:r>
                      <a:rPr lang="en-US" sz="2000" b="0" i="1" smtClean="0">
                        <a:solidFill>
                          <a:schemeClr val="accent6">
                            <a:lumMod val="75000"/>
                          </a:schemeClr>
                        </a:solidFill>
                        <a:latin typeface="Latin Modern Math" panose="02000503000000000000" pitchFamily="50" charset="0"/>
                        <a:ea typeface="Latin Modern Math" panose="02000503000000000000" pitchFamily="50" charset="0"/>
                        <a:cs typeface="CMU Bright" panose="02000603000000000000" pitchFamily="2" charset="0"/>
                      </a:rPr>
                      <m:t>𝑁</m:t>
                    </m:r>
                  </m:oMath>
                </a14:m>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then </a:t>
                </a:r>
                <a14:m>
                  <m:oMath xmlns:m="http://schemas.openxmlformats.org/officeDocument/2006/math">
                    <m:r>
                      <a:rPr lang="en-US" sz="2000" b="0" i="1" smtClean="0">
                        <a:solidFill>
                          <a:schemeClr val="accent6">
                            <a:lumMod val="75000"/>
                          </a:schemeClr>
                        </a:solidFill>
                        <a:latin typeface="Latin Modern Math" panose="02000503000000000000" pitchFamily="50" charset="0"/>
                        <a:ea typeface="Latin Modern Math" panose="02000503000000000000" pitchFamily="50" charset="0"/>
                        <a:cs typeface="CMU Bright" panose="02000603000000000000" pitchFamily="2" charset="0"/>
                      </a:rPr>
                      <m:t>𝑃</m:t>
                    </m:r>
                  </m:oMath>
                </a14:m>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has at most </a:t>
                </a:r>
                <a14:m>
                  <m:oMath xmlns:m="http://schemas.openxmlformats.org/officeDocument/2006/math">
                    <m:r>
                      <a:rPr lang="en-US" sz="2000" b="0" i="1" smtClean="0">
                        <a:solidFill>
                          <a:schemeClr val="accent6">
                            <a:lumMod val="75000"/>
                          </a:schemeClr>
                        </a:solidFill>
                        <a:latin typeface="Latin Modern Math" panose="02000503000000000000" pitchFamily="50" charset="0"/>
                        <a:ea typeface="Latin Modern Math" panose="02000503000000000000" pitchFamily="50" charset="0"/>
                        <a:cs typeface="CMU Bright" panose="02000603000000000000" pitchFamily="2" charset="0"/>
                      </a:rPr>
                      <m:t>𝑁</m:t>
                    </m:r>
                  </m:oMath>
                </a14:m>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distinct roots. (Proof is just induction + factor theorem)</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2000" dirty="0">
                  <a:latin typeface="CMU Bright" panose="02000603000000000000" pitchFamily="2" charset="0"/>
                  <a:ea typeface="CMU Bright" panose="02000603000000000000" pitchFamily="2" charset="0"/>
                  <a:cs typeface="CMU Bright" panose="02000603000000000000" pitchFamily="2"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Corollary: </a:t>
                </a:r>
                <a:r>
                  <a:rPr lang="en-US"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If a polynomial has infinitely many roots, then it must be the zero polynomial.</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2000" dirty="0">
                  <a:latin typeface="CMU Bright" panose="02000603000000000000" pitchFamily="2" charset="0"/>
                  <a:ea typeface="CMU Bright" panose="02000603000000000000" pitchFamily="2" charset="0"/>
                  <a:cs typeface="CMU Bright" panose="02000603000000000000" pitchFamily="2"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latin typeface="CMU Bright" panose="02000603000000000000" pitchFamily="2" charset="0"/>
                    <a:ea typeface="CMU Bright" panose="02000603000000000000" pitchFamily="2" charset="0"/>
                    <a:cs typeface="CMU Bright" panose="02000603000000000000" pitchFamily="2" charset="0"/>
                  </a:rPr>
                  <a:t>Now, consider LHS – RHS of our desired identity.</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latin typeface="CMU Bright" panose="02000603000000000000" pitchFamily="2" charset="0"/>
                    <a:ea typeface="CMU Bright" panose="02000603000000000000" pitchFamily="2" charset="0"/>
                    <a:cs typeface="CMU Bright" panose="02000603000000000000" pitchFamily="2" charset="0"/>
                  </a:rPr>
                  <a:t>This is a polynomial in </a:t>
                </a:r>
                <a14:m>
                  <m:oMath xmlns:m="http://schemas.openxmlformats.org/officeDocument/2006/math">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𝑥</m:t>
                    </m:r>
                  </m:oMath>
                </a14:m>
                <a:r>
                  <a:rPr lang="en-US" sz="2000" dirty="0">
                    <a:latin typeface="CMU Bright" panose="02000603000000000000" pitchFamily="2" charset="0"/>
                    <a:ea typeface="CMU Bright" panose="02000603000000000000" pitchFamily="2" charset="0"/>
                    <a:cs typeface="CMU Bright" panose="02000603000000000000" pitchFamily="2" charset="0"/>
                  </a:rPr>
                  <a:t>, and it is equal to zero for all positive integers </a:t>
                </a:r>
                <a14:m>
                  <m:oMath xmlns:m="http://schemas.openxmlformats.org/officeDocument/2006/math">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𝑥</m:t>
                    </m:r>
                  </m:oMath>
                </a14:m>
                <a:r>
                  <a:rPr lang="en-US" sz="2000" dirty="0">
                    <a:latin typeface="CMU Bright" panose="02000603000000000000" pitchFamily="2" charset="0"/>
                    <a:ea typeface="CMU Bright" panose="02000603000000000000" pitchFamily="2" charset="0"/>
                    <a:cs typeface="CMU Bright" panose="02000603000000000000" pitchFamily="2" charset="0"/>
                  </a:rPr>
                  <a: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latin typeface="CMU Bright" panose="02000603000000000000" pitchFamily="2" charset="0"/>
                    <a:ea typeface="CMU Bright" panose="02000603000000000000" pitchFamily="2" charset="0"/>
                    <a:cs typeface="CMU Bright" panose="02000603000000000000" pitchFamily="2" charset="0"/>
                  </a:rPr>
                  <a:t>Therefore, it must be zero polynomial! So, LHS = RHS for all real </a:t>
                </a:r>
                <a14:m>
                  <m:oMath xmlns:m="http://schemas.openxmlformats.org/officeDocument/2006/math">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𝑥</m:t>
                    </m:r>
                  </m:oMath>
                </a14:m>
                <a:r>
                  <a:rPr lang="en-US" sz="2000" dirty="0">
                    <a:latin typeface="CMU Bright" panose="02000603000000000000" pitchFamily="2" charset="0"/>
                    <a:ea typeface="CMU Bright" panose="02000603000000000000" pitchFamily="2" charset="0"/>
                    <a:cs typeface="CMU Bright" panose="02000603000000000000" pitchFamily="2" charset="0"/>
                  </a:rPr>
                  <a:t>!!!</a:t>
                </a:r>
              </a:p>
            </p:txBody>
          </p:sp>
        </mc:Choice>
        <mc:Fallback xmlns="">
          <p:sp>
            <p:nvSpPr>
              <p:cNvPr id="4" name="TextBox 3">
                <a:extLst>
                  <a:ext uri="{FF2B5EF4-FFF2-40B4-BE49-F238E27FC236}">
                    <a16:creationId xmlns:a16="http://schemas.microsoft.com/office/drawing/2014/main" id="{DAE7AA80-470D-E5F8-AE7F-D9BE09D015AF}"/>
                  </a:ext>
                </a:extLst>
              </p:cNvPr>
              <p:cNvSpPr txBox="1">
                <a:spLocks noRot="1" noChangeAspect="1" noMove="1" noResize="1" noEditPoints="1" noAdjustHandles="1" noChangeArrowheads="1" noChangeShapeType="1" noTextEdit="1"/>
              </p:cNvSpPr>
              <p:nvPr/>
            </p:nvSpPr>
            <p:spPr>
              <a:xfrm>
                <a:off x="440487" y="1055439"/>
                <a:ext cx="9922713" cy="5132174"/>
              </a:xfrm>
              <a:prstGeom prst="rect">
                <a:avLst/>
              </a:prstGeom>
              <a:blipFill>
                <a:blip r:embed="rId3"/>
                <a:stretch>
                  <a:fillRect l="-614" r="-676" b="-1069"/>
                </a:stretch>
              </a:blipFill>
            </p:spPr>
            <p:txBody>
              <a:bodyPr/>
              <a:lstStyle/>
              <a:p>
                <a:r>
                  <a:rPr lang="en-GB">
                    <a:noFill/>
                  </a:rPr>
                  <a:t> </a:t>
                </a:r>
              </a:p>
            </p:txBody>
          </p:sp>
        </mc:Fallback>
      </mc:AlternateContent>
      <p:pic>
        <p:nvPicPr>
          <p:cNvPr id="5" name="Picture 4" descr="\documentclass{article}&#10;\usepackage{amsmath}&#10;\pagestyle{empty}&#10;\begin{document}&#10;&#10;\[ (1 + x)^n = \binom{n}0 + \binom{n}1 x + \binom{n}2 x^2 + \binom{n}3 x^3 + \dotsb + \binom{n}n x^n. \]&#10;&#10;\end{document}" title="IguanaTex Bitmap Display">
            <a:extLst>
              <a:ext uri="{FF2B5EF4-FFF2-40B4-BE49-F238E27FC236}">
                <a16:creationId xmlns:a16="http://schemas.microsoft.com/office/drawing/2014/main" id="{B08D347B-4F35-03C6-A78D-7A33DF698E27}"/>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403529" y="1692463"/>
            <a:ext cx="6681904" cy="608000"/>
          </a:xfrm>
          <a:prstGeom prst="rect">
            <a:avLst/>
          </a:prstGeom>
        </p:spPr>
      </p:pic>
      <p:sp>
        <p:nvSpPr>
          <p:cNvPr id="6" name="Rectangle: Rounded Corners 5">
            <a:extLst>
              <a:ext uri="{FF2B5EF4-FFF2-40B4-BE49-F238E27FC236}">
                <a16:creationId xmlns:a16="http://schemas.microsoft.com/office/drawing/2014/main" id="{1273BFD8-B70B-0F8A-04D1-56EBB00F52B8}"/>
              </a:ext>
            </a:extLst>
          </p:cNvPr>
          <p:cNvSpPr/>
          <p:nvPr/>
        </p:nvSpPr>
        <p:spPr>
          <a:xfrm>
            <a:off x="8801656" y="4478944"/>
            <a:ext cx="3157253" cy="1323617"/>
          </a:xfrm>
          <a:prstGeom prst="roundRect">
            <a:avLst>
              <a:gd name="adj" fmla="val 10984"/>
            </a:avLst>
          </a:prstGeom>
          <a:solidFill>
            <a:schemeClr val="accent6">
              <a:lumMod val="20000"/>
              <a:lumOff val="80000"/>
            </a:schemeClr>
          </a:solidFill>
          <a:ln w="190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A0822B66-4A42-63B1-72DA-A9A7E088E98C}"/>
              </a:ext>
            </a:extLst>
          </p:cNvPr>
          <p:cNvSpPr txBox="1"/>
          <p:nvPr/>
        </p:nvSpPr>
        <p:spPr>
          <a:xfrm>
            <a:off x="8902173" y="4521284"/>
            <a:ext cx="2956220" cy="117724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This is the black</a:t>
            </a:r>
            <a:r>
              <a:rPr kumimoji="0" lang="en-GB" sz="12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magic of polynomials. Once you know that a polynomial identity is true for all positive integers, you get all reals (in fact all complex) for free!</a:t>
            </a:r>
            <a:endParaRPr kumimoji="0" lang="en-GB" sz="12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Tree>
    <p:extLst>
      <p:ext uri="{BB962C8B-B14F-4D97-AF65-F5344CB8AC3E}">
        <p14:creationId xmlns:p14="http://schemas.microsoft.com/office/powerpoint/2010/main" val="1584918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xEl>
                                              <p:pRg st="7" end="7"/>
                                            </p:txEl>
                                          </p:spTgt>
                                        </p:tgtEl>
                                        <p:attrNameLst>
                                          <p:attrName>style.visibility</p:attrName>
                                        </p:attrNameLst>
                                      </p:cBhvr>
                                      <p:to>
                                        <p:strVal val="visible"/>
                                      </p:to>
                                    </p:set>
                                    <p:animEffect transition="in" filter="fade">
                                      <p:cBhvr>
                                        <p:cTn id="26" dur="500"/>
                                        <p:tgtEl>
                                          <p:spTgt spid="4">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xEl>
                                              <p:pRg st="9" end="9"/>
                                            </p:txEl>
                                          </p:spTgt>
                                        </p:tgtEl>
                                        <p:attrNameLst>
                                          <p:attrName>style.visibility</p:attrName>
                                        </p:attrNameLst>
                                      </p:cBhvr>
                                      <p:to>
                                        <p:strVal val="visible"/>
                                      </p:to>
                                    </p:set>
                                    <p:animEffect transition="in" filter="fade">
                                      <p:cBhvr>
                                        <p:cTn id="36" dur="500"/>
                                        <p:tgtEl>
                                          <p:spTgt spid="4">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0F8B9DF0-C6BB-4667-0567-BC32EE879EF4}"/>
              </a:ext>
            </a:extLst>
          </p:cNvPr>
          <p:cNvSpPr/>
          <p:nvPr/>
        </p:nvSpPr>
        <p:spPr>
          <a:xfrm>
            <a:off x="4331335" y="4980892"/>
            <a:ext cx="6308957" cy="1486036"/>
          </a:xfrm>
          <a:prstGeom prst="roundRect">
            <a:avLst>
              <a:gd name="adj" fmla="val 9208"/>
            </a:avLst>
          </a:prstGeom>
          <a:solidFill>
            <a:schemeClr val="accent4">
              <a:lumMod val="20000"/>
              <a:lumOff val="80000"/>
            </a:schemeClr>
          </a:solidFill>
          <a:ln w="3175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F0A5A8CF-037D-68A2-0885-A6C5FDE90C18}"/>
              </a:ext>
            </a:extLst>
          </p:cNvPr>
          <p:cNvSpPr txBox="1"/>
          <p:nvPr/>
        </p:nvSpPr>
        <p:spPr>
          <a:xfrm>
            <a:off x="1332881" y="5279094"/>
            <a:ext cx="1331933" cy="800219"/>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Bijective</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Proof</a:t>
            </a:r>
            <a:endParaRPr kumimoji="0" lang="en-GB" sz="1600" b="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21" name="TextBox 20">
            <a:extLst>
              <a:ext uri="{FF2B5EF4-FFF2-40B4-BE49-F238E27FC236}">
                <a16:creationId xmlns:a16="http://schemas.microsoft.com/office/drawing/2014/main" id="{027AB554-B4B3-432B-39B0-CFE749F29D85}"/>
              </a:ext>
            </a:extLst>
          </p:cNvPr>
          <p:cNvSpPr txBox="1"/>
          <p:nvPr/>
        </p:nvSpPr>
        <p:spPr>
          <a:xfrm>
            <a:off x="4366491" y="5273787"/>
            <a:ext cx="1331933" cy="800219"/>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Polynomial</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black magic</a:t>
            </a:r>
            <a:endParaRPr kumimoji="0" lang="en-GB" sz="1600" b="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26" name="TextBox 25">
            <a:extLst>
              <a:ext uri="{FF2B5EF4-FFF2-40B4-BE49-F238E27FC236}">
                <a16:creationId xmlns:a16="http://schemas.microsoft.com/office/drawing/2014/main" id="{B95F7D04-8205-8FE2-3FF1-3CF48E887A70}"/>
              </a:ext>
            </a:extLst>
          </p:cNvPr>
          <p:cNvSpPr txBox="1"/>
          <p:nvPr/>
        </p:nvSpPr>
        <p:spPr>
          <a:xfrm>
            <a:off x="7307738" y="5289473"/>
            <a:ext cx="1331933" cy="800219"/>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Just a</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6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FE trick</a:t>
            </a:r>
            <a:endParaRPr kumimoji="0" lang="en-GB" sz="1600" b="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2" name="Slide Number Placeholder 1">
            <a:extLst>
              <a:ext uri="{FF2B5EF4-FFF2-40B4-BE49-F238E27FC236}">
                <a16:creationId xmlns:a16="http://schemas.microsoft.com/office/drawing/2014/main" id="{FA6034D4-1FEF-30BE-3A12-37DA86B2A8A9}"/>
              </a:ext>
            </a:extLst>
          </p:cNvPr>
          <p:cNvSpPr>
            <a:spLocks noGrp="1"/>
          </p:cNvSpPr>
          <p:nvPr>
            <p:ph type="sldNum" sz="quarter" idx="12"/>
          </p:nvPr>
        </p:nvSpPr>
        <p:spPr/>
        <p:txBody>
          <a:bodyPr/>
          <a:lstStyle/>
          <a:p>
            <a:fld id="{DF9CE5CA-BB0C-471D-B5FD-5BB2E0B61B3B}" type="slidenum">
              <a:rPr lang="en-GB" smtClean="0"/>
              <a:pPr/>
              <a:t>25</a:t>
            </a:fld>
            <a:endParaRPr lang="en-GB" dirty="0"/>
          </a:p>
        </p:txBody>
      </p:sp>
      <p:sp>
        <p:nvSpPr>
          <p:cNvPr id="3" name="TextBox 2">
            <a:extLst>
              <a:ext uri="{FF2B5EF4-FFF2-40B4-BE49-F238E27FC236}">
                <a16:creationId xmlns:a16="http://schemas.microsoft.com/office/drawing/2014/main" id="{5D083126-9426-8D08-04DB-65E3877DC8B9}"/>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Finale: The Binomial Theorem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EDA3C76-2DD5-538E-27A2-3D24847330EF}"/>
                  </a:ext>
                </a:extLst>
              </p:cNvPr>
              <p:cNvSpPr txBox="1"/>
              <p:nvPr/>
            </p:nvSpPr>
            <p:spPr>
              <a:xfrm>
                <a:off x="440487" y="1055439"/>
                <a:ext cx="9922713" cy="3747180"/>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noProof="0" dirty="0">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Step 3: </a:t>
                </a:r>
                <a:r>
                  <a:rPr lang="en-US" sz="2000" noProof="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We finish up with a FE trick!</a:t>
                </a:r>
                <a:endParaRPr lang="en-US" sz="2000" dirty="0">
                  <a:latin typeface="CMU Bright" panose="02000603000000000000" pitchFamily="2" charset="0"/>
                  <a:ea typeface="CMU Bright" panose="02000603000000000000" pitchFamily="2" charset="0"/>
                  <a:cs typeface="CMU Bright" panose="02000603000000000000" pitchFamily="2"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latin typeface="CMU Bright" panose="02000603000000000000" pitchFamily="2" charset="0"/>
                    <a:ea typeface="CMU Bright" panose="02000603000000000000" pitchFamily="2" charset="0"/>
                    <a:cs typeface="CMU Bright" panose="02000603000000000000" pitchFamily="2" charset="0"/>
                  </a:rPr>
                  <a:t>Let </a:t>
                </a:r>
                <a14:m>
                  <m:oMath xmlns:m="http://schemas.openxmlformats.org/officeDocument/2006/math">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𝑥</m:t>
                    </m:r>
                  </m:oMath>
                </a14:m>
                <a:r>
                  <a:rPr lang="en-US" sz="2000" dirty="0">
                    <a:latin typeface="CMU Bright" panose="02000603000000000000" pitchFamily="2" charset="0"/>
                    <a:ea typeface="CMU Bright" panose="02000603000000000000" pitchFamily="2" charset="0"/>
                    <a:cs typeface="CMU Bright" panose="02000603000000000000" pitchFamily="2" charset="0"/>
                  </a:rPr>
                  <a:t> and </a:t>
                </a:r>
                <a14:m>
                  <m:oMath xmlns:m="http://schemas.openxmlformats.org/officeDocument/2006/math">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𝑦</m:t>
                    </m:r>
                  </m:oMath>
                </a14:m>
                <a:r>
                  <a:rPr lang="en-US" sz="2000" dirty="0">
                    <a:latin typeface="CMU Bright" panose="02000603000000000000" pitchFamily="2" charset="0"/>
                    <a:ea typeface="CMU Bright" panose="02000603000000000000" pitchFamily="2" charset="0"/>
                    <a:cs typeface="CMU Bright" panose="02000603000000000000" pitchFamily="2" charset="0"/>
                  </a:rPr>
                  <a:t> be real numbers with </a:t>
                </a:r>
                <a14:m>
                  <m:oMath xmlns:m="http://schemas.openxmlformats.org/officeDocument/2006/math">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𝑦</m:t>
                    </m:r>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≠0</m:t>
                    </m:r>
                  </m:oMath>
                </a14:m>
                <a:r>
                  <a:rPr lang="en-US" sz="2000" dirty="0">
                    <a:latin typeface="CMU Bright" panose="02000603000000000000" pitchFamily="2" charset="0"/>
                    <a:ea typeface="CMU Bright" panose="02000603000000000000" pitchFamily="2" charset="0"/>
                    <a:cs typeface="CMU Bright" panose="02000603000000000000" pitchFamily="2" charset="0"/>
                  </a:rPr>
                  <a:t>. By step 2, we know that</a:t>
                </a: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2000" dirty="0">
                  <a:latin typeface="CMU Bright" panose="02000603000000000000" pitchFamily="2" charset="0"/>
                  <a:ea typeface="CMU Bright" panose="02000603000000000000" pitchFamily="2" charset="0"/>
                  <a:cs typeface="CMU Bright" panose="02000603000000000000" pitchFamily="2"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2000" dirty="0">
                  <a:latin typeface="CMU Bright" panose="02000603000000000000" pitchFamily="2" charset="0"/>
                  <a:ea typeface="CMU Bright" panose="02000603000000000000" pitchFamily="2" charset="0"/>
                  <a:cs typeface="CMU Bright" panose="02000603000000000000" pitchFamily="2"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lang="en-US" sz="2000" dirty="0">
                  <a:latin typeface="CMU Bright" panose="02000603000000000000" pitchFamily="2" charset="0"/>
                  <a:ea typeface="CMU Bright" panose="02000603000000000000" pitchFamily="2" charset="0"/>
                  <a:cs typeface="CMU Bright" panose="02000603000000000000" pitchFamily="2" charset="0"/>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latin typeface="CMU Bright" panose="02000603000000000000" pitchFamily="2" charset="0"/>
                    <a:ea typeface="CMU Bright" panose="02000603000000000000" pitchFamily="2" charset="0"/>
                    <a:cs typeface="CMU Bright" panose="02000603000000000000" pitchFamily="2" charset="0"/>
                  </a:rPr>
                  <a:t>Binomial theorem follows by multiplying both sides with     .</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latin typeface="CMU Bright" panose="02000603000000000000" pitchFamily="2" charset="0"/>
                    <a:ea typeface="CMU Bright" panose="02000603000000000000" pitchFamily="2" charset="0"/>
                    <a:cs typeface="CMU Bright" panose="02000603000000000000" pitchFamily="2" charset="0"/>
                  </a:rPr>
                  <a:t>In the case </a:t>
                </a:r>
                <a14:m>
                  <m:oMath xmlns:m="http://schemas.openxmlformats.org/officeDocument/2006/math">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𝑦</m:t>
                    </m:r>
                    <m:r>
                      <a:rPr lang="en-US" sz="2000" b="0" i="1" smtClean="0">
                        <a:latin typeface="Latin Modern Math" panose="02000503000000000000" pitchFamily="50" charset="0"/>
                        <a:ea typeface="Latin Modern Math" panose="02000503000000000000" pitchFamily="50" charset="0"/>
                        <a:cs typeface="CMU Bright" panose="02000603000000000000" pitchFamily="2" charset="0"/>
                      </a:rPr>
                      <m:t>=0</m:t>
                    </m:r>
                  </m:oMath>
                </a14:m>
                <a:r>
                  <a:rPr lang="en-US" sz="2000" dirty="0">
                    <a:latin typeface="CMU Bright" panose="02000603000000000000" pitchFamily="2" charset="0"/>
                    <a:ea typeface="CMU Bright" panose="02000603000000000000" pitchFamily="2" charset="0"/>
                    <a:cs typeface="CMU Bright" panose="02000603000000000000" pitchFamily="2" charset="0"/>
                  </a:rPr>
                  <a:t>, the binomial theorem is obviously true. We are done!!!</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000" dirty="0">
                    <a:latin typeface="CMU Bright" panose="02000603000000000000" pitchFamily="2" charset="0"/>
                    <a:ea typeface="CMU Bright" panose="02000603000000000000" pitchFamily="2" charset="0"/>
                    <a:cs typeface="CMU Bright" panose="02000603000000000000" pitchFamily="2" charset="0"/>
                  </a:rPr>
                  <a:t>The following picture summarizes this complicated proof:</a:t>
                </a:r>
              </a:p>
            </p:txBody>
          </p:sp>
        </mc:Choice>
        <mc:Fallback xmlns="">
          <p:sp>
            <p:nvSpPr>
              <p:cNvPr id="5" name="TextBox 4">
                <a:extLst>
                  <a:ext uri="{FF2B5EF4-FFF2-40B4-BE49-F238E27FC236}">
                    <a16:creationId xmlns:a16="http://schemas.microsoft.com/office/drawing/2014/main" id="{1EDA3C76-2DD5-538E-27A2-3D24847330EF}"/>
                  </a:ext>
                </a:extLst>
              </p:cNvPr>
              <p:cNvSpPr txBox="1">
                <a:spLocks noRot="1" noChangeAspect="1" noMove="1" noResize="1" noEditPoints="1" noAdjustHandles="1" noChangeArrowheads="1" noChangeShapeType="1" noTextEdit="1"/>
              </p:cNvSpPr>
              <p:nvPr/>
            </p:nvSpPr>
            <p:spPr>
              <a:xfrm>
                <a:off x="440487" y="1055439"/>
                <a:ext cx="9922713" cy="3747180"/>
              </a:xfrm>
              <a:prstGeom prst="rect">
                <a:avLst/>
              </a:prstGeom>
              <a:blipFill>
                <a:blip r:embed="rId4"/>
                <a:stretch>
                  <a:fillRect l="-614" b="-1789"/>
                </a:stretch>
              </a:blipFill>
            </p:spPr>
            <p:txBody>
              <a:bodyPr/>
              <a:lstStyle/>
              <a:p>
                <a:r>
                  <a:rPr lang="en-GB">
                    <a:noFill/>
                  </a:rPr>
                  <a:t> </a:t>
                </a:r>
              </a:p>
            </p:txBody>
          </p:sp>
        </mc:Fallback>
      </mc:AlternateContent>
      <p:pic>
        <p:nvPicPr>
          <p:cNvPr id="7" name="Picture 6" descr="\documentclass{article}&#10;\usepackage{amsmath}&#10;\pagestyle{empty}&#10;\begin{document}&#10;&#10;\[ \left( 1 + \frac{x}y \right)^n &#10;= \binom{n}0 + \binom{n}1 \frac{x}y + \binom{n}2 \frac{x^2}{y^2} + \binom{n}3 \frac{x^3}{y^3} + \dotsb + \binom{n}{n} \frac{x^n}{y^n}. \]&#10;&#10;\end{document}" title="IguanaTex Bitmap Display">
            <a:extLst>
              <a:ext uri="{FF2B5EF4-FFF2-40B4-BE49-F238E27FC236}">
                <a16:creationId xmlns:a16="http://schemas.microsoft.com/office/drawing/2014/main" id="{CD6F5D67-7133-486C-FEE2-E83C11B17F15}"/>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2436759" y="2336798"/>
            <a:ext cx="7132952" cy="623238"/>
          </a:xfrm>
          <a:prstGeom prst="rect">
            <a:avLst/>
          </a:prstGeom>
        </p:spPr>
      </p:pic>
      <p:pic>
        <p:nvPicPr>
          <p:cNvPr id="9" name="Picture 8" descr="\documentclass{article}&#10;\usepackage{amsmath}&#10;\pagestyle{empty}&#10;\begin{document}&#10;&#10;\[ y^n \]&#10;&#10;\end{document}" title="IguanaTex Bitmap Display">
            <a:extLst>
              <a:ext uri="{FF2B5EF4-FFF2-40B4-BE49-F238E27FC236}">
                <a16:creationId xmlns:a16="http://schemas.microsoft.com/office/drawing/2014/main" id="{8B9E2237-940D-7D00-F96C-B6A24A26C11A}"/>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6733309" y="3533161"/>
            <a:ext cx="243810" cy="234667"/>
          </a:xfrm>
          <a:prstGeom prst="rect">
            <a:avLst/>
          </a:prstGeom>
        </p:spPr>
      </p:pic>
      <p:sp>
        <p:nvSpPr>
          <p:cNvPr id="10" name="TextBox 9">
            <a:extLst>
              <a:ext uri="{FF2B5EF4-FFF2-40B4-BE49-F238E27FC236}">
                <a16:creationId xmlns:a16="http://schemas.microsoft.com/office/drawing/2014/main" id="{3047C048-BF4C-DBEE-3F72-8847B0DC2003}"/>
              </a:ext>
            </a:extLst>
          </p:cNvPr>
          <p:cNvSpPr txBox="1"/>
          <p:nvPr/>
        </p:nvSpPr>
        <p:spPr>
          <a:xfrm>
            <a:off x="440487" y="5458454"/>
            <a:ext cx="1022582" cy="430887"/>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Start</a:t>
            </a:r>
            <a:endParaRPr kumimoji="0" lang="en-GB" sz="16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11" name="TextBox 10">
            <a:extLst>
              <a:ext uri="{FF2B5EF4-FFF2-40B4-BE49-F238E27FC236}">
                <a16:creationId xmlns:a16="http://schemas.microsoft.com/office/drawing/2014/main" id="{4084E823-8F79-76F1-C906-80F89A15443E}"/>
              </a:ext>
            </a:extLst>
          </p:cNvPr>
          <p:cNvSpPr txBox="1"/>
          <p:nvPr/>
        </p:nvSpPr>
        <p:spPr>
          <a:xfrm>
            <a:off x="2657990" y="5103664"/>
            <a:ext cx="1845513" cy="1169551"/>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Simple binomial theorem for positive integers.</a:t>
            </a:r>
            <a:endParaRPr kumimoji="0" lang="en-GB" sz="16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12" name="TextBox 11">
            <a:extLst>
              <a:ext uri="{FF2B5EF4-FFF2-40B4-BE49-F238E27FC236}">
                <a16:creationId xmlns:a16="http://schemas.microsoft.com/office/drawing/2014/main" id="{5CE72E7E-DCE2-3890-9FB3-A1ABC905D55F}"/>
              </a:ext>
            </a:extLst>
          </p:cNvPr>
          <p:cNvSpPr txBox="1"/>
          <p:nvPr/>
        </p:nvSpPr>
        <p:spPr>
          <a:xfrm>
            <a:off x="5698424" y="5103664"/>
            <a:ext cx="1845513" cy="1169551"/>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Simple binomial theorem for real numbers</a:t>
            </a:r>
            <a:endParaRPr kumimoji="0" lang="en-GB" sz="16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13" name="TextBox 12">
            <a:extLst>
              <a:ext uri="{FF2B5EF4-FFF2-40B4-BE49-F238E27FC236}">
                <a16:creationId xmlns:a16="http://schemas.microsoft.com/office/drawing/2014/main" id="{0D33D947-15DB-1D16-C6DD-14595DFE8A49}"/>
              </a:ext>
            </a:extLst>
          </p:cNvPr>
          <p:cNvSpPr txBox="1"/>
          <p:nvPr/>
        </p:nvSpPr>
        <p:spPr>
          <a:xfrm>
            <a:off x="8738859" y="5103664"/>
            <a:ext cx="1845513" cy="1169551"/>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Desired binomial theorem for all real</a:t>
            </a:r>
            <a:r>
              <a:rPr kumimoji="0" lang="en-US" sz="16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numbers.</a:t>
            </a:r>
            <a:endParaRPr kumimoji="0" lang="en-GB" sz="16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14" name="Straight Arrow Connector 13">
            <a:extLst>
              <a:ext uri="{FF2B5EF4-FFF2-40B4-BE49-F238E27FC236}">
                <a16:creationId xmlns:a16="http://schemas.microsoft.com/office/drawing/2014/main" id="{3580BE68-8F9D-4C58-E0F5-6502A6A6CD6C}"/>
              </a:ext>
            </a:extLst>
          </p:cNvPr>
          <p:cNvCxnSpPr>
            <a:cxnSpLocks/>
          </p:cNvCxnSpPr>
          <p:nvPr/>
        </p:nvCxnSpPr>
        <p:spPr>
          <a:xfrm>
            <a:off x="1326884" y="5721744"/>
            <a:ext cx="1499443" cy="7579"/>
          </a:xfrm>
          <a:prstGeom prst="straightConnector1">
            <a:avLst/>
          </a:prstGeom>
          <a:ln w="38100">
            <a:solidFill>
              <a:schemeClr val="accent6">
                <a:lumMod val="7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31DD0EF-A2BC-3E85-1C74-4021770C0CE5}"/>
              </a:ext>
            </a:extLst>
          </p:cNvPr>
          <p:cNvCxnSpPr>
            <a:cxnSpLocks/>
          </p:cNvCxnSpPr>
          <p:nvPr/>
        </p:nvCxnSpPr>
        <p:spPr>
          <a:xfrm>
            <a:off x="4262185" y="5729323"/>
            <a:ext cx="1494557" cy="0"/>
          </a:xfrm>
          <a:prstGeom prst="straightConnector1">
            <a:avLst/>
          </a:prstGeom>
          <a:ln w="38100">
            <a:solidFill>
              <a:schemeClr val="accent6">
                <a:lumMod val="7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02356F1-3E40-6BAB-9481-4CF027147594}"/>
              </a:ext>
            </a:extLst>
          </p:cNvPr>
          <p:cNvCxnSpPr>
            <a:cxnSpLocks/>
          </p:cNvCxnSpPr>
          <p:nvPr/>
        </p:nvCxnSpPr>
        <p:spPr>
          <a:xfrm>
            <a:off x="7434826" y="5729323"/>
            <a:ext cx="1256590" cy="0"/>
          </a:xfrm>
          <a:prstGeom prst="straightConnector1">
            <a:avLst/>
          </a:prstGeom>
          <a:ln w="38100">
            <a:solidFill>
              <a:schemeClr val="accent6">
                <a:lumMod val="75000"/>
              </a:schemeClr>
            </a:solidFill>
            <a:headEnd type="none" w="med" len="lg"/>
            <a:tailEnd type="triangle" w="med" len="lg"/>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0B49DB6-55F5-DED1-37D7-F43C843E5A69}"/>
              </a:ext>
            </a:extLst>
          </p:cNvPr>
          <p:cNvSpPr txBox="1"/>
          <p:nvPr/>
        </p:nvSpPr>
        <p:spPr>
          <a:xfrm>
            <a:off x="9043660" y="4494504"/>
            <a:ext cx="2796230" cy="430887"/>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accent5">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This part is entirely algebra!</a:t>
            </a:r>
            <a:endParaRPr kumimoji="0" lang="en-GB" sz="1600" b="0" i="0" u="none" strike="noStrike" kern="1200" cap="none" spc="0" normalizeH="0" baseline="0" noProof="0" dirty="0">
              <a:ln>
                <a:noFill/>
              </a:ln>
              <a:solidFill>
                <a:schemeClr val="accent5">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Tree>
    <p:extLst>
      <p:ext uri="{BB962C8B-B14F-4D97-AF65-F5344CB8AC3E}">
        <p14:creationId xmlns:p14="http://schemas.microsoft.com/office/powerpoint/2010/main" val="47215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500"/>
                                        <p:tgtEl>
                                          <p:spTgt spid="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
                                            <p:txEl>
                                              <p:pRg st="0" end="0"/>
                                            </p:txEl>
                                          </p:spTgt>
                                        </p:tgtEl>
                                        <p:attrNameLst>
                                          <p:attrName>style.visibility</p:attrName>
                                        </p:attrNameLst>
                                      </p:cBhvr>
                                      <p:to>
                                        <p:strVal val="visible"/>
                                      </p:to>
                                    </p:set>
                                    <p:animEffect transition="in" filter="fade">
                                      <p:cBhvr>
                                        <p:cTn id="39" dur="500"/>
                                        <p:tgtEl>
                                          <p:spTgt spid="10">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wipe(left)">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par>
                          <p:cTn id="48" fill="hold">
                            <p:stCondLst>
                              <p:cond delay="500"/>
                            </p:stCondLst>
                            <p:childTnLst>
                              <p:par>
                                <p:cTn id="49" presetID="10" presetClass="entr" presetSubtype="0" fill="hold" grpId="0" nodeType="afterEffect">
                                  <p:stCondLst>
                                    <p:cond delay="0"/>
                                  </p:stCondLst>
                                  <p:childTnLst>
                                    <p:set>
                                      <p:cBhvr>
                                        <p:cTn id="50" dur="1" fill="hold">
                                          <p:stCondLst>
                                            <p:cond delay="0"/>
                                          </p:stCondLst>
                                        </p:cTn>
                                        <p:tgtEl>
                                          <p:spTgt spid="11"/>
                                        </p:tgtEl>
                                        <p:attrNameLst>
                                          <p:attrName>style.visibility</p:attrName>
                                        </p:attrNameLst>
                                      </p:cBhvr>
                                      <p:to>
                                        <p:strVal val="visible"/>
                                      </p:to>
                                    </p:set>
                                    <p:animEffect transition="in" filter="fade">
                                      <p:cBhvr>
                                        <p:cTn id="51" dur="500"/>
                                        <p:tgtEl>
                                          <p:spTgt spid="11"/>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fade">
                                      <p:cBhvr>
                                        <p:cTn id="56" dur="500"/>
                                        <p:tgtEl>
                                          <p:spTgt spid="21"/>
                                        </p:tgtEl>
                                      </p:cBhvr>
                                    </p:animEffect>
                                  </p:childTnLst>
                                </p:cTn>
                              </p:par>
                              <p:par>
                                <p:cTn id="57" presetID="22" presetClass="entr" presetSubtype="8"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left)">
                                      <p:cBhvr>
                                        <p:cTn id="59" dur="500"/>
                                        <p:tgtEl>
                                          <p:spTgt spid="17"/>
                                        </p:tgtEl>
                                      </p:cBhvr>
                                    </p:animEffect>
                                  </p:childTnLst>
                                </p:cTn>
                              </p:par>
                            </p:childTnLst>
                          </p:cTn>
                        </p:par>
                        <p:par>
                          <p:cTn id="60" fill="hold">
                            <p:stCondLst>
                              <p:cond delay="500"/>
                            </p:stCondLst>
                            <p:childTnLst>
                              <p:par>
                                <p:cTn id="61" presetID="10" presetClass="entr" presetSubtype="0" fill="hold" grpId="0" nodeType="after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fade">
                                      <p:cBhvr>
                                        <p:cTn id="63" dur="500"/>
                                        <p:tgtEl>
                                          <p:spTgt spid="12"/>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par>
                                <p:cTn id="69" presetID="22" presetClass="entr" presetSubtype="8" fill="hold" nodeType="with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left)">
                                      <p:cBhvr>
                                        <p:cTn id="71" dur="500"/>
                                        <p:tgtEl>
                                          <p:spTgt spid="18"/>
                                        </p:tgtEl>
                                      </p:cBhvr>
                                    </p:animEffect>
                                  </p:childTnLst>
                                </p:cTn>
                              </p:par>
                            </p:childTnLst>
                          </p:cTn>
                        </p:par>
                        <p:par>
                          <p:cTn id="72" fill="hold">
                            <p:stCondLst>
                              <p:cond delay="500"/>
                            </p:stCondLst>
                            <p:childTnLst>
                              <p:par>
                                <p:cTn id="73" presetID="10" presetClass="entr" presetSubtype="0" fill="hold" grpId="0" nodeType="after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fade">
                                      <p:cBhvr>
                                        <p:cTn id="75" dur="500"/>
                                        <p:tgtEl>
                                          <p:spTgt spid="13"/>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0" grpId="0"/>
      <p:bldP spid="21" grpId="0"/>
      <p:bldP spid="26" grpId="0"/>
      <p:bldP spid="5" grpId="0" uiExpand="1" build="p"/>
      <p:bldP spid="10" grpId="0" uiExpand="1" build="p"/>
      <p:bldP spid="11" grpId="0"/>
      <p:bldP spid="12" grpId="0"/>
      <p:bldP spid="13" grpId="0"/>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15B8B0-DEC1-564B-FC3F-783E0FD599C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DF9CE5CA-BB0C-471D-B5FD-5BB2E0B61B3B}" type="slidenum">
              <a:rPr kumimoji="0" lang="en-GB" sz="2000" b="1" i="0" u="none" strike="noStrike" kern="1200" cap="none" spc="0" normalizeH="0" baseline="0" noProof="0" smtClean="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pPr marL="0" marR="0" lvl="0" indent="0" algn="ctr" defTabSz="914400" rtl="0" eaLnBrk="1" fontAlgn="auto" latinLnBrk="0" hangingPunct="1">
                <a:lnSpc>
                  <a:spcPct val="100000"/>
                </a:lnSpc>
                <a:spcBef>
                  <a:spcPts val="0"/>
                </a:spcBef>
                <a:spcAft>
                  <a:spcPts val="0"/>
                </a:spcAft>
                <a:buClrTx/>
                <a:buSzTx/>
                <a:buFontTx/>
                <a:buNone/>
                <a:tabLst/>
                <a:defRPr/>
              </a:pPr>
              <a:t>26</a:t>
            </a:fld>
            <a:endParaRPr kumimoji="0" lang="en-GB" sz="2000" b="1"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3" name="TextBox 2">
            <a:extLst>
              <a:ext uri="{FF2B5EF4-FFF2-40B4-BE49-F238E27FC236}">
                <a16:creationId xmlns:a16="http://schemas.microsoft.com/office/drawing/2014/main" id="{9456D341-4D77-5610-EDE7-FAB324F7D272}"/>
              </a:ext>
            </a:extLst>
          </p:cNvPr>
          <p:cNvSpPr txBox="1"/>
          <p:nvPr/>
        </p:nvSpPr>
        <p:spPr>
          <a:xfrm>
            <a:off x="2494722" y="208722"/>
            <a:ext cx="701702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spc="100" dirty="0">
                <a:solidFill>
                  <a:srgbClr val="FAD95B"/>
                </a:solidFill>
                <a:latin typeface="CMU Bright" panose="02000603000000000000" pitchFamily="2" charset="0"/>
                <a:ea typeface="CMU Bright" panose="02000603000000000000" pitchFamily="2" charset="0"/>
                <a:cs typeface="CMU Bright" panose="02000603000000000000" pitchFamily="2" charset="0"/>
              </a:rPr>
              <a:t>Summary of Important Ideas</a:t>
            </a:r>
            <a:endParaRPr kumimoji="0" lang="en-GB" sz="2800" b="1" i="0" u="none" strike="noStrike" kern="1200" cap="none" spc="100" normalizeH="0" baseline="0" noProof="0" dirty="0">
              <a:ln>
                <a:noFill/>
              </a:ln>
              <a:solidFill>
                <a:srgbClr val="FAD95B"/>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37C8D7-6D44-B7CD-DF63-7A0773C7C6D9}"/>
                  </a:ext>
                </a:extLst>
              </p:cNvPr>
              <p:cNvSpPr txBox="1"/>
              <p:nvPr/>
            </p:nvSpPr>
            <p:spPr>
              <a:xfrm>
                <a:off x="454292" y="1135099"/>
                <a:ext cx="11243956" cy="5451492"/>
              </a:xfrm>
              <a:prstGeom prst="rect">
                <a:avLst/>
              </a:prstGeom>
              <a:noFill/>
            </p:spPr>
            <p:txBody>
              <a:bodyPr wrap="square" rtlCol="0">
                <a:spAutoFit/>
              </a:bodyPr>
              <a:lstStyle/>
              <a:p>
                <a:pPr marL="0" marR="0" lvl="0" indent="0" algn="just" defTabSz="914400" rtl="0" eaLnBrk="1" fontAlgn="auto" latinLnBrk="0" hangingPunct="1">
                  <a:lnSpc>
                    <a:spcPts val="3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accent5">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Main Philosophy: </a:t>
                </a:r>
                <a:r>
                  <a:rPr kumimoji="0" lang="en-US" b="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Use</a:t>
                </a:r>
                <a:r>
                  <a:rPr kumimoji="0" lang="en-US" b="0" i="0" u="none" strike="noStrike" kern="1200" cap="none" spc="0" normalizeH="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 bijections to reduce a unfamiliar counting problem into a familiar one.</a:t>
                </a:r>
                <a:endParaRPr kumimoji="0" lang="en-US" b="0" i="0" u="none" strike="noStrike" kern="1200" cap="none" spc="0" normalizeH="0" baseline="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endParaRPr>
              </a:p>
              <a:p>
                <a:pPr marL="0" marR="0" lvl="0" indent="0" algn="just" defTabSz="914400" rtl="0" eaLnBrk="1" fontAlgn="auto" latinLnBrk="0" hangingPunct="1">
                  <a:lnSpc>
                    <a:spcPts val="3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a:p>
                <a:pPr marL="0" marR="0" lvl="0" indent="0" algn="just" defTabSz="914400" rtl="0" eaLnBrk="1" fontAlgn="auto" latinLnBrk="0" hangingPunct="1">
                  <a:lnSpc>
                    <a:spcPts val="3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accent5">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Constructing a Bijection:</a:t>
                </a:r>
                <a:r>
                  <a:rPr kumimoji="0" lang="en-US" b="0" i="0" u="none" strike="noStrike" kern="1200" cap="none" spc="0" normalizeH="0" noProof="0" dirty="0">
                    <a:ln>
                      <a:noFill/>
                    </a:ln>
                    <a:solidFill>
                      <a:schemeClr val="accent5">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 </a:t>
                </a:r>
                <a:r>
                  <a:rPr kumimoji="0" lang="en-US"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Suppose you have two sets of objects </a:t>
                </a:r>
                <a14:m>
                  <m:oMath xmlns:m="http://schemas.openxmlformats.org/officeDocument/2006/math">
                    <m:r>
                      <a:rPr kumimoji="0" lang="en-US" b="0" i="1" u="none" strike="noStrike" kern="1200" cap="none" spc="0" normalizeH="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𝐴</m:t>
                    </m:r>
                  </m:oMath>
                </a14:m>
                <a:r>
                  <a:rPr lang="en-GB" dirty="0">
                    <a:solidFill>
                      <a:prstClr val="black"/>
                    </a:solidFill>
                    <a:latin typeface="CMU Bright" panose="02000603000000000000" pitchFamily="2" charset="0"/>
                    <a:ea typeface="CMU Bright" panose="02000603000000000000" pitchFamily="2" charset="0"/>
                    <a:cs typeface="CMU Bright" panose="02000603000000000000" pitchFamily="2" charset="0"/>
                  </a:rPr>
                  <a:t> and </a:t>
                </a:r>
                <a14:m>
                  <m:oMath xmlns:m="http://schemas.openxmlformats.org/officeDocument/2006/math">
                    <m:r>
                      <a:rPr lang="en-US" b="0" i="1" smtClean="0">
                        <a:solidFill>
                          <a:prstClr val="black"/>
                        </a:solidFill>
                        <a:latin typeface="Latin Modern Math" panose="02000503000000000000" pitchFamily="50" charset="0"/>
                        <a:ea typeface="Latin Modern Math" panose="02000503000000000000" pitchFamily="50" charset="0"/>
                        <a:cs typeface="CMU Bright" panose="02000603000000000000" pitchFamily="2" charset="0"/>
                      </a:rPr>
                      <m:t>𝐵</m:t>
                    </m:r>
                  </m:oMath>
                </a14:m>
                <a:r>
                  <a:rPr lang="en-GB" dirty="0">
                    <a:solidFill>
                      <a:prstClr val="black"/>
                    </a:solidFill>
                    <a:latin typeface="CMU Bright" panose="02000603000000000000" pitchFamily="2" charset="0"/>
                    <a:ea typeface="CMU Bright" panose="02000603000000000000" pitchFamily="2" charset="0"/>
                    <a:cs typeface="CMU Bright" panose="02000603000000000000" pitchFamily="2" charset="0"/>
                  </a:rPr>
                  <a:t>. You first associating each element of </a:t>
                </a:r>
                <a14:m>
                  <m:oMath xmlns:m="http://schemas.openxmlformats.org/officeDocument/2006/math">
                    <m:r>
                      <a:rPr lang="en-US" b="0" i="1" smtClean="0">
                        <a:solidFill>
                          <a:prstClr val="black"/>
                        </a:solidFill>
                        <a:latin typeface="Latin Modern Math" panose="02000503000000000000" pitchFamily="50" charset="0"/>
                        <a:ea typeface="Latin Modern Math" panose="02000503000000000000" pitchFamily="50" charset="0"/>
                        <a:cs typeface="CMU Bright" panose="02000603000000000000" pitchFamily="2" charset="0"/>
                      </a:rPr>
                      <m:t>𝐴</m:t>
                    </m:r>
                  </m:oMath>
                </a14:m>
                <a:r>
                  <a:rPr lang="en-GB" dirty="0">
                    <a:solidFill>
                      <a:prstClr val="black"/>
                    </a:solidFill>
                    <a:latin typeface="CMU Bright" panose="02000603000000000000" pitchFamily="2" charset="0"/>
                    <a:ea typeface="CMU Bright" panose="02000603000000000000" pitchFamily="2" charset="0"/>
                    <a:cs typeface="CMU Bright" panose="02000603000000000000" pitchFamily="2" charset="0"/>
                  </a:rPr>
                  <a:t> with an element of </a:t>
                </a:r>
                <a14:m>
                  <m:oMath xmlns:m="http://schemas.openxmlformats.org/officeDocument/2006/math">
                    <m:r>
                      <a:rPr lang="en-US" b="0" i="1" smtClean="0">
                        <a:solidFill>
                          <a:prstClr val="black"/>
                        </a:solidFill>
                        <a:latin typeface="Latin Modern Math" panose="02000503000000000000" pitchFamily="50" charset="0"/>
                        <a:ea typeface="Latin Modern Math" panose="02000503000000000000" pitchFamily="50" charset="0"/>
                        <a:cs typeface="CMU Bright" panose="02000603000000000000" pitchFamily="2" charset="0"/>
                      </a:rPr>
                      <m:t>𝐵</m:t>
                    </m:r>
                  </m:oMath>
                </a14:m>
                <a:r>
                  <a:rPr lang="en-GB" dirty="0">
                    <a:solidFill>
                      <a:prstClr val="black"/>
                    </a:solidFill>
                    <a:latin typeface="CMU Bright" panose="02000603000000000000" pitchFamily="2" charset="0"/>
                    <a:ea typeface="CMU Bright" panose="02000603000000000000" pitchFamily="2" charset="0"/>
                    <a:cs typeface="CMU Bright" panose="02000603000000000000" pitchFamily="2" charset="0"/>
                  </a:rPr>
                  <a:t>. Then, you show that from each element of </a:t>
                </a:r>
                <a14:m>
                  <m:oMath xmlns:m="http://schemas.openxmlformats.org/officeDocument/2006/math">
                    <m:r>
                      <a:rPr lang="en-US" b="0" i="1" smtClean="0">
                        <a:solidFill>
                          <a:prstClr val="black"/>
                        </a:solidFill>
                        <a:latin typeface="Latin Modern Math" panose="02000503000000000000" pitchFamily="50" charset="0"/>
                        <a:ea typeface="Latin Modern Math" panose="02000503000000000000" pitchFamily="50" charset="0"/>
                        <a:cs typeface="CMU Bright" panose="02000603000000000000" pitchFamily="2" charset="0"/>
                      </a:rPr>
                      <m:t>𝐵</m:t>
                    </m:r>
                  </m:oMath>
                </a14:m>
                <a:r>
                  <a:rPr lang="en-GB" dirty="0">
                    <a:solidFill>
                      <a:prstClr val="black"/>
                    </a:solidFill>
                    <a:latin typeface="CMU Bright" panose="02000603000000000000" pitchFamily="2" charset="0"/>
                    <a:ea typeface="CMU Bright" panose="02000603000000000000" pitchFamily="2" charset="0"/>
                    <a:cs typeface="CMU Bright" panose="02000603000000000000" pitchFamily="2" charset="0"/>
                  </a:rPr>
                  <a:t>, the associating element in </a:t>
                </a:r>
                <a14:m>
                  <m:oMath xmlns:m="http://schemas.openxmlformats.org/officeDocument/2006/math">
                    <m:r>
                      <a:rPr lang="en-US" b="0" i="1" smtClean="0">
                        <a:solidFill>
                          <a:prstClr val="black"/>
                        </a:solidFill>
                        <a:latin typeface="Latin Modern Math" panose="02000503000000000000" pitchFamily="50" charset="0"/>
                        <a:ea typeface="Latin Modern Math" panose="02000503000000000000" pitchFamily="50" charset="0"/>
                        <a:cs typeface="CMU Bright" panose="02000603000000000000" pitchFamily="2" charset="0"/>
                      </a:rPr>
                      <m:t>𝐴</m:t>
                    </m:r>
                  </m:oMath>
                </a14:m>
                <a:r>
                  <a:rPr lang="en-GB" dirty="0">
                    <a:solidFill>
                      <a:prstClr val="black"/>
                    </a:solidFill>
                    <a:latin typeface="CMU Bright" panose="02000603000000000000" pitchFamily="2" charset="0"/>
                    <a:ea typeface="CMU Bright" panose="02000603000000000000" pitchFamily="2" charset="0"/>
                    <a:cs typeface="CMU Bright" panose="02000603000000000000" pitchFamily="2" charset="0"/>
                  </a:rPr>
                  <a:t> can be uniquely recovered.</a:t>
                </a:r>
              </a:p>
              <a:p>
                <a:pPr marL="0" marR="0" lvl="0" indent="0" algn="just" defTabSz="914400" rtl="0" eaLnBrk="1" fontAlgn="auto" latinLnBrk="0" hangingPunct="1">
                  <a:lnSpc>
                    <a:spcPts val="3000"/>
                  </a:lnSpc>
                  <a:spcBef>
                    <a:spcPts val="0"/>
                  </a:spcBef>
                  <a:spcAft>
                    <a:spcPts val="0"/>
                  </a:spcAft>
                  <a:buClrTx/>
                  <a:buSzTx/>
                  <a:buFontTx/>
                  <a:buNone/>
                  <a:tabLst/>
                  <a:defRPr/>
                </a:pPr>
                <a:r>
                  <a:rPr lang="en-GB"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Note: In most problems, you are only given </a:t>
                </a:r>
                <a14:m>
                  <m:oMath xmlns:m="http://schemas.openxmlformats.org/officeDocument/2006/math">
                    <m:r>
                      <a:rPr lang="en-US" b="0" i="1" smtClean="0">
                        <a:solidFill>
                          <a:schemeClr val="accent6">
                            <a:lumMod val="75000"/>
                          </a:schemeClr>
                        </a:solidFill>
                        <a:latin typeface="Latin Modern Math" panose="02000503000000000000" pitchFamily="50" charset="0"/>
                        <a:ea typeface="Latin Modern Math" panose="02000503000000000000" pitchFamily="50" charset="0"/>
                        <a:cs typeface="CMU Bright" panose="02000603000000000000" pitchFamily="2" charset="0"/>
                      </a:rPr>
                      <m:t>𝐴</m:t>
                    </m:r>
                  </m:oMath>
                </a14:m>
                <a:r>
                  <a:rPr lang="en-GB"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The mysterious set </a:t>
                </a:r>
                <a14:m>
                  <m:oMath xmlns:m="http://schemas.openxmlformats.org/officeDocument/2006/math">
                    <m:r>
                      <a:rPr lang="en-US" b="0" i="1" smtClean="0">
                        <a:solidFill>
                          <a:schemeClr val="accent6">
                            <a:lumMod val="75000"/>
                          </a:schemeClr>
                        </a:solidFill>
                        <a:latin typeface="Latin Modern Math" panose="02000503000000000000" pitchFamily="50" charset="0"/>
                        <a:ea typeface="Latin Modern Math" panose="02000503000000000000" pitchFamily="50" charset="0"/>
                        <a:cs typeface="CMU Bright" panose="02000603000000000000" pitchFamily="2" charset="0"/>
                      </a:rPr>
                      <m:t>𝐵</m:t>
                    </m:r>
                  </m:oMath>
                </a14:m>
                <a:r>
                  <a:rPr lang="en-GB"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 and the association are for you to figure out on your own!</a:t>
                </a:r>
              </a:p>
              <a:p>
                <a:pPr marL="0" marR="0" lvl="0" indent="0" algn="just" defTabSz="914400" rtl="0" eaLnBrk="1" fontAlgn="auto" latinLnBrk="0" hangingPunct="1">
                  <a:lnSpc>
                    <a:spcPts val="3000"/>
                  </a:lnSpc>
                  <a:spcBef>
                    <a:spcPts val="0"/>
                  </a:spcBef>
                  <a:spcAft>
                    <a:spcPts val="0"/>
                  </a:spcAft>
                  <a:buClrTx/>
                  <a:buSzTx/>
                  <a:buFontTx/>
                  <a:buNone/>
                  <a:tabLst/>
                  <a:defRPr/>
                </a:pPr>
                <a:endParaRPr lang="en-GB" dirty="0">
                  <a:solidFill>
                    <a:prstClr val="black"/>
                  </a:solidFill>
                  <a:latin typeface="CMU Bright" panose="02000603000000000000" pitchFamily="2" charset="0"/>
                  <a:ea typeface="CMU Bright" panose="02000603000000000000" pitchFamily="2" charset="0"/>
                  <a:cs typeface="CMU Bright" panose="02000603000000000000" pitchFamily="2" charset="0"/>
                </a:endParaRPr>
              </a:p>
              <a:p>
                <a:pPr marL="0" marR="0" lvl="0" indent="0" algn="just" defTabSz="914400" rtl="0" eaLnBrk="1" fontAlgn="auto" latinLnBrk="0" hangingPunct="1">
                  <a:lnSpc>
                    <a:spcPts val="3000"/>
                  </a:lnSpc>
                  <a:spcBef>
                    <a:spcPts val="0"/>
                  </a:spcBef>
                  <a:spcAft>
                    <a:spcPts val="0"/>
                  </a:spcAft>
                  <a:buClrTx/>
                  <a:buSzTx/>
                  <a:buFontTx/>
                  <a:buNone/>
                  <a:tabLst/>
                  <a:defRPr/>
                </a:pPr>
                <a:r>
                  <a:rPr lang="en-GB" dirty="0">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Stars and Bars Trick:</a:t>
                </a:r>
                <a:r>
                  <a:rPr lang="en-GB" dirty="0">
                    <a:solidFill>
                      <a:prstClr val="black"/>
                    </a:solidFill>
                    <a:latin typeface="CMU Bright" panose="02000603000000000000" pitchFamily="2" charset="0"/>
                    <a:ea typeface="CMU Bright" panose="02000603000000000000" pitchFamily="2" charset="0"/>
                    <a:cs typeface="CMU Bright" panose="02000603000000000000" pitchFamily="2" charset="0"/>
                  </a:rPr>
                  <a:t> Many counting problems can be recast into the problem of counting the number of ways to distribute identical marbles into distinct boxes. They can always be solved by the stars and bars trick: stars act as marbles and bars separate them into boxes.</a:t>
                </a:r>
              </a:p>
              <a:p>
                <a:pPr marL="0" marR="0" lvl="0" indent="0" algn="just" defTabSz="914400" rtl="0" eaLnBrk="1" fontAlgn="auto" latinLnBrk="0" hangingPunct="1">
                  <a:lnSpc>
                    <a:spcPts val="3000"/>
                  </a:lnSpc>
                  <a:spcBef>
                    <a:spcPts val="0"/>
                  </a:spcBef>
                  <a:spcAft>
                    <a:spcPts val="0"/>
                  </a:spcAft>
                  <a:buClrTx/>
                  <a:buSzTx/>
                  <a:buFontTx/>
                  <a:buNone/>
                  <a:tabLst/>
                  <a:defRPr/>
                </a:pPr>
                <a:endParaRPr lang="en-GB" dirty="0">
                  <a:solidFill>
                    <a:prstClr val="black"/>
                  </a:solidFill>
                  <a:latin typeface="CMU Bright" panose="02000603000000000000" pitchFamily="2" charset="0"/>
                  <a:ea typeface="CMU Bright" panose="02000603000000000000" pitchFamily="2" charset="0"/>
                  <a:cs typeface="CMU Bright" panose="02000603000000000000" pitchFamily="2" charset="0"/>
                </a:endParaRPr>
              </a:p>
              <a:p>
                <a:pPr marL="0" marR="0" lvl="0" indent="0" algn="just" defTabSz="914400" rtl="0" eaLnBrk="1" fontAlgn="auto" latinLnBrk="0" hangingPunct="1">
                  <a:lnSpc>
                    <a:spcPts val="3000"/>
                  </a:lnSpc>
                  <a:spcBef>
                    <a:spcPts val="0"/>
                  </a:spcBef>
                  <a:spcAft>
                    <a:spcPts val="0"/>
                  </a:spcAft>
                  <a:buClrTx/>
                  <a:buSzTx/>
                  <a:buFontTx/>
                  <a:buNone/>
                  <a:tabLst/>
                  <a:defRPr/>
                </a:pPr>
                <a:r>
                  <a:rPr lang="en-GB" dirty="0">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Interpreting </a:t>
                </a:r>
                <a:r>
                  <a:rPr lang="en-GB" dirty="0" err="1">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Combinatorially</a:t>
                </a:r>
                <a:r>
                  <a:rPr lang="en-GB" dirty="0">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 </a:t>
                </a:r>
                <a:r>
                  <a:rPr lang="en-GB" dirty="0">
                    <a:solidFill>
                      <a:prstClr val="black"/>
                    </a:solidFill>
                    <a:latin typeface="CMU Bright" panose="02000603000000000000" pitchFamily="2" charset="0"/>
                    <a:ea typeface="CMU Bright" panose="02000603000000000000" pitchFamily="2" charset="0"/>
                    <a:cs typeface="CMU Bright" panose="02000603000000000000" pitchFamily="2" charset="0"/>
                  </a:rPr>
                  <a:t>When proving/simplifying identities, it is useful to think of the objects that your expression is counting. Count it in a different way to obtain the simplification.</a:t>
                </a:r>
              </a:p>
            </p:txBody>
          </p:sp>
        </mc:Choice>
        <mc:Fallback xmlns="">
          <p:sp>
            <p:nvSpPr>
              <p:cNvPr id="4" name="TextBox 3">
                <a:extLst>
                  <a:ext uri="{FF2B5EF4-FFF2-40B4-BE49-F238E27FC236}">
                    <a16:creationId xmlns:a16="http://schemas.microsoft.com/office/drawing/2014/main" id="{3237C8D7-6D44-B7CD-DF63-7A0773C7C6D9}"/>
                  </a:ext>
                </a:extLst>
              </p:cNvPr>
              <p:cNvSpPr txBox="1">
                <a:spLocks noRot="1" noChangeAspect="1" noMove="1" noResize="1" noEditPoints="1" noAdjustHandles="1" noChangeArrowheads="1" noChangeShapeType="1" noTextEdit="1"/>
              </p:cNvSpPr>
              <p:nvPr/>
            </p:nvSpPr>
            <p:spPr>
              <a:xfrm>
                <a:off x="454292" y="1135099"/>
                <a:ext cx="11243956" cy="5451492"/>
              </a:xfrm>
              <a:prstGeom prst="rect">
                <a:avLst/>
              </a:prstGeom>
              <a:blipFill>
                <a:blip r:embed="rId2"/>
                <a:stretch>
                  <a:fillRect l="-488" r="-434" b="-895"/>
                </a:stretch>
              </a:blipFill>
            </p:spPr>
            <p:txBody>
              <a:bodyPr/>
              <a:lstStyle/>
              <a:p>
                <a:r>
                  <a:rPr lang="en-GB">
                    <a:noFill/>
                  </a:rPr>
                  <a:t> </a:t>
                </a:r>
              </a:p>
            </p:txBody>
          </p:sp>
        </mc:Fallback>
      </mc:AlternateContent>
    </p:spTree>
    <p:extLst>
      <p:ext uri="{BB962C8B-B14F-4D97-AF65-F5344CB8AC3E}">
        <p14:creationId xmlns:p14="http://schemas.microsoft.com/office/powerpoint/2010/main" val="346849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C9785-6FB5-265D-9E1E-EEC8D38492ED}"/>
              </a:ext>
            </a:extLst>
          </p:cNvPr>
          <p:cNvSpPr txBox="1"/>
          <p:nvPr/>
        </p:nvSpPr>
        <p:spPr>
          <a:xfrm rot="573447">
            <a:off x="2410790" y="2968581"/>
            <a:ext cx="8686801" cy="1200329"/>
          </a:xfrm>
          <a:prstGeom prst="rect">
            <a:avLst/>
          </a:prstGeom>
          <a:noFill/>
        </p:spPr>
        <p:txBody>
          <a:bodyPr wrap="square" rtlCol="0">
            <a:spAutoFit/>
          </a:bodyPr>
          <a:lstStyle/>
          <a:p>
            <a:r>
              <a:rPr lang="en-GB" sz="2400" spc="100" dirty="0">
                <a:latin typeface="CMU Bright" panose="02000603000000000000" pitchFamily="2" charset="0"/>
                <a:ea typeface="CMU Bright" panose="02000603000000000000" pitchFamily="2" charset="0"/>
                <a:cs typeface="CMU Bright" panose="02000603000000000000" pitchFamily="2" charset="0"/>
              </a:rPr>
              <a:t>That’s it! I hope my lessons convince you that </a:t>
            </a:r>
          </a:p>
          <a:p>
            <a:endParaRPr lang="en-GB" sz="2400" spc="100" dirty="0">
              <a:latin typeface="CMU Bright" panose="02000603000000000000" pitchFamily="2" charset="0"/>
              <a:ea typeface="CMU Bright" panose="02000603000000000000" pitchFamily="2" charset="0"/>
              <a:cs typeface="CMU Bright" panose="02000603000000000000" pitchFamily="2" charset="0"/>
            </a:endParaRPr>
          </a:p>
          <a:p>
            <a:r>
              <a:rPr lang="en-GB" sz="2400" spc="100" dirty="0">
                <a:latin typeface="CMU Bright" panose="02000603000000000000" pitchFamily="2" charset="0"/>
                <a:ea typeface="CMU Bright" panose="02000603000000000000" pitchFamily="2" charset="0"/>
                <a:cs typeface="CMU Bright" panose="02000603000000000000" pitchFamily="2" charset="0"/>
              </a:rPr>
              <a:t>combinatorics is a beautiful subject.</a:t>
            </a:r>
          </a:p>
        </p:txBody>
      </p:sp>
      <p:cxnSp>
        <p:nvCxnSpPr>
          <p:cNvPr id="3" name="Straight Connector 2">
            <a:extLst>
              <a:ext uri="{FF2B5EF4-FFF2-40B4-BE49-F238E27FC236}">
                <a16:creationId xmlns:a16="http://schemas.microsoft.com/office/drawing/2014/main" id="{B407F6F5-827D-B562-46A3-3975FA776AC0}"/>
              </a:ext>
            </a:extLst>
          </p:cNvPr>
          <p:cNvCxnSpPr>
            <a:cxnSpLocks/>
          </p:cNvCxnSpPr>
          <p:nvPr/>
        </p:nvCxnSpPr>
        <p:spPr>
          <a:xfrm>
            <a:off x="2537350" y="2815893"/>
            <a:ext cx="6616589" cy="11299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198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8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953D12-1450-F032-2035-3053C7FA4D26}"/>
              </a:ext>
            </a:extLst>
          </p:cNvPr>
          <p:cNvSpPr>
            <a:spLocks noGrp="1"/>
          </p:cNvSpPr>
          <p:nvPr>
            <p:ph type="sldNum" sz="quarter" idx="12"/>
          </p:nvPr>
        </p:nvSpPr>
        <p:spPr/>
        <p:txBody>
          <a:bodyPr/>
          <a:lstStyle/>
          <a:p>
            <a:fld id="{DF9CE5CA-BB0C-471D-B5FD-5BB2E0B61B3B}" type="slidenum">
              <a:rPr lang="en-GB" smtClean="0"/>
              <a:pPr/>
              <a:t>3</a:t>
            </a:fld>
            <a:endParaRPr lang="en-GB" dirty="0"/>
          </a:p>
        </p:txBody>
      </p:sp>
      <p:sp>
        <p:nvSpPr>
          <p:cNvPr id="3" name="TextBox 2">
            <a:extLst>
              <a:ext uri="{FF2B5EF4-FFF2-40B4-BE49-F238E27FC236}">
                <a16:creationId xmlns:a16="http://schemas.microsoft.com/office/drawing/2014/main" id="{F1887566-BD1D-CDD5-D164-84BED0A283C7}"/>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Q1: Number of Committees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0A64B85-7445-29CC-425C-1EF2DAE28962}"/>
                  </a:ext>
                </a:extLst>
              </p:cNvPr>
              <p:cNvSpPr txBox="1"/>
              <p:nvPr/>
            </p:nvSpPr>
            <p:spPr>
              <a:xfrm>
                <a:off x="422367" y="2980582"/>
                <a:ext cx="11402684" cy="97719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Let </a:t>
                </a: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𝑛</m:t>
                    </m:r>
                  </m:oMath>
                </a14:m>
                <a:r>
                  <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and </a:t>
                </a: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𝑟</m:t>
                    </m:r>
                    <m:r>
                      <a:rPr kumimoji="0" lang="en-US" sz="2000" b="0" i="1" u="none" strike="noStrike" kern="1200" cap="none" spc="0" normalizeH="0" baseline="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m:t>
                    </m:r>
                    <m:r>
                      <a:rPr kumimoji="0" lang="en-US" sz="2000" b="0" i="1" u="none" strike="noStrike" kern="1200" cap="none" spc="0" normalizeH="0" baseline="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𝑛</m:t>
                    </m:r>
                  </m:oMath>
                </a14:m>
                <a:r>
                  <a:rPr kumimoji="0" lang="en-GB" sz="2000" b="0" i="0" u="none" strike="noStrike" kern="1200" cap="none" spc="0" normalizeH="0" baseline="0" noProof="0" dirty="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a:t> </a:t>
                </a:r>
                <a:r>
                  <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be positive integers. From a committee of </a:t>
                </a: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𝑛</m:t>
                    </m:r>
                  </m:oMath>
                </a14:m>
                <a:r>
                  <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people, we want to select </a:t>
                </a: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𝑟</m:t>
                    </m:r>
                  </m:oMath>
                </a14:m>
                <a:r>
                  <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people</a:t>
                </a:r>
                <a:r>
                  <a:rPr kumimoji="0" lang="en-GB" sz="20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and form a subcommittee. In how many ways can we create the subcommittee?</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mc:Choice>
        <mc:Fallback xmlns="">
          <p:sp>
            <p:nvSpPr>
              <p:cNvPr id="4" name="TextBox 3">
                <a:extLst>
                  <a:ext uri="{FF2B5EF4-FFF2-40B4-BE49-F238E27FC236}">
                    <a16:creationId xmlns:a16="http://schemas.microsoft.com/office/drawing/2014/main" id="{40A64B85-7445-29CC-425C-1EF2DAE28962}"/>
                  </a:ext>
                </a:extLst>
              </p:cNvPr>
              <p:cNvSpPr txBox="1">
                <a:spLocks noRot="1" noChangeAspect="1" noMove="1" noResize="1" noEditPoints="1" noAdjustHandles="1" noChangeArrowheads="1" noChangeShapeType="1" noTextEdit="1"/>
              </p:cNvSpPr>
              <p:nvPr/>
            </p:nvSpPr>
            <p:spPr>
              <a:xfrm>
                <a:off x="422367" y="2980582"/>
                <a:ext cx="11402684" cy="977191"/>
              </a:xfrm>
              <a:prstGeom prst="rect">
                <a:avLst/>
              </a:prstGeom>
              <a:blipFill>
                <a:blip r:embed="rId2"/>
                <a:stretch>
                  <a:fillRect l="-534" b="-10000"/>
                </a:stretch>
              </a:blipFill>
            </p:spPr>
            <p:txBody>
              <a:bodyPr/>
              <a:lstStyle/>
              <a:p>
                <a:r>
                  <a:rPr lang="en-GB">
                    <a:noFill/>
                  </a:rPr>
                  <a:t> </a:t>
                </a:r>
              </a:p>
            </p:txBody>
          </p:sp>
        </mc:Fallback>
      </mc:AlternateContent>
    </p:spTree>
    <p:extLst>
      <p:ext uri="{BB962C8B-B14F-4D97-AF65-F5344CB8AC3E}">
        <p14:creationId xmlns:p14="http://schemas.microsoft.com/office/powerpoint/2010/main" val="336649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82B34-26AE-864F-FBD5-C60B5CE2559B}"/>
                  </a:ext>
                </a:extLst>
              </p:cNvPr>
              <p:cNvSpPr txBox="1"/>
              <p:nvPr/>
            </p:nvSpPr>
            <p:spPr>
              <a:xfrm>
                <a:off x="394658" y="1234909"/>
                <a:ext cx="11402684" cy="467050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Let </a:t>
                </a: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𝑛</m:t>
                    </m:r>
                  </m:oMath>
                </a14:m>
                <a:r>
                  <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a:t>
                </a: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be a positive integer and </a:t>
                </a: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0≤</m:t>
                    </m:r>
                    <m:r>
                      <a:rPr kumimoji="0" lang="en-US" sz="2000" b="0" i="1" u="none" strike="noStrike" kern="1200" cap="none" spc="0" normalizeH="0" baseline="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𝑟</m:t>
                    </m:r>
                    <m:r>
                      <a:rPr kumimoji="0" lang="en-US" sz="2000" b="0" i="1" u="none" strike="noStrike" kern="1200" cap="none" spc="0" normalizeH="0" baseline="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m:t>
                    </m:r>
                    <m:r>
                      <a:rPr kumimoji="0" lang="en-US" sz="2000" b="0" i="1" u="none" strike="noStrike" kern="1200" cap="none" spc="0" normalizeH="0" baseline="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𝑛</m:t>
                    </m:r>
                  </m:oMath>
                </a14:m>
                <a:r>
                  <a:rPr kumimoji="0" lang="en-GB" sz="2000" b="0" i="0" u="none" strike="noStrike" kern="1200" cap="none" spc="0" normalizeH="0" baseline="0" noProof="0" dirty="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a:t> </a:t>
                </a:r>
                <a:r>
                  <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be an integer. We</a:t>
                </a:r>
                <a:r>
                  <a:rPr kumimoji="0" lang="en-GB" sz="20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define         </a:t>
                </a:r>
                <a:r>
                  <a:rPr kumimoji="0" lang="en-GB" sz="2000" b="0" i="0" u="none" strike="noStrike" kern="1200" cap="none" spc="0" normalizeH="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(read </a:t>
                </a:r>
                <a14:m>
                  <m:oMath xmlns:m="http://schemas.openxmlformats.org/officeDocument/2006/math">
                    <m:r>
                      <a:rPr kumimoji="0" lang="en-US" sz="2000" b="0" i="1" u="none" strike="noStrike" kern="1200" cap="none" spc="0" normalizeH="0" noProof="0" smtClean="0">
                        <a:ln>
                          <a:noFill/>
                        </a:ln>
                        <a:solidFill>
                          <a:schemeClr val="accent6">
                            <a:lumMod val="75000"/>
                          </a:schemeClr>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𝑛</m:t>
                    </m:r>
                  </m:oMath>
                </a14:m>
                <a:r>
                  <a:rPr kumimoji="0" lang="en-GB" sz="2000" b="0" i="0" u="none" strike="noStrike" kern="1200" cap="none" spc="0" normalizeH="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 choose </a:t>
                </a:r>
                <a14:m>
                  <m:oMath xmlns:m="http://schemas.openxmlformats.org/officeDocument/2006/math">
                    <m:r>
                      <a:rPr kumimoji="0" lang="en-US" sz="2000" b="0" i="1" u="none" strike="noStrike" kern="1200" cap="none" spc="0" normalizeH="0" noProof="0" smtClean="0">
                        <a:ln>
                          <a:noFill/>
                        </a:ln>
                        <a:solidFill>
                          <a:schemeClr val="accent6">
                            <a:lumMod val="75000"/>
                          </a:schemeClr>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𝑟</m:t>
                    </m:r>
                  </m:oMath>
                </a14:m>
                <a:r>
                  <a:rPr kumimoji="0" lang="en-GB" sz="2000" b="0" i="0" u="none" strike="noStrike" kern="1200" cap="none" spc="0" normalizeH="0" noProof="0" dirty="0">
                    <a:ln>
                      <a:noFill/>
                    </a:ln>
                    <a:solidFill>
                      <a:schemeClr val="accent6">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 </a:t>
                </a:r>
                <a:r>
                  <a:rPr kumimoji="0" lang="en-GB" sz="20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to be the number of </a:t>
                </a:r>
                <a14:m>
                  <m:oMath xmlns:m="http://schemas.openxmlformats.org/officeDocument/2006/math">
                    <m:r>
                      <a:rPr kumimoji="0" lang="en-US" sz="2000" b="0" i="1" u="none" strike="noStrike" kern="1200" cap="none" spc="0" normalizeH="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𝑟</m:t>
                    </m:r>
                  </m:oMath>
                </a14:m>
                <a:r>
                  <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-element subsets</a:t>
                </a:r>
                <a:r>
                  <a:rPr kumimoji="0" lang="en-GB" sz="20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of the set                    .</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GB" sz="2000" baseline="0" dirty="0">
                  <a:solidFill>
                    <a:prstClr val="black"/>
                  </a:solidFill>
                  <a:latin typeface="CMU Bright" panose="02000603000000000000" pitchFamily="2" charset="0"/>
                  <a:ea typeface="CMU Bright" panose="02000603000000000000" pitchFamily="2" charset="0"/>
                  <a:cs typeface="CMU Bright" panose="02000603000000000000" pitchFamily="2"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GB" sz="20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We can compute        as follows:</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GB" sz="2000" baseline="0" dirty="0">
                  <a:solidFill>
                    <a:prstClr val="black"/>
                  </a:solidFill>
                  <a:latin typeface="CMU Bright" panose="02000603000000000000" pitchFamily="2" charset="0"/>
                  <a:ea typeface="CMU Bright" panose="02000603000000000000" pitchFamily="2" charset="0"/>
                  <a:cs typeface="CMU Bright" panose="02000603000000000000" pitchFamily="2"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GB" sz="20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GB" sz="20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GB"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For example,</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GB" sz="2000" dirty="0">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Important special cases:                        </a:t>
                </a:r>
                <a:r>
                  <a:rPr lang="en-GB" sz="2000" dirty="0">
                    <a:solidFill>
                      <a:schemeClr val="accent6">
                        <a:lumMod val="75000"/>
                      </a:schemeClr>
                    </a:solidFill>
                    <a:latin typeface="CMU Bright" panose="02000603000000000000" pitchFamily="2" charset="0"/>
                    <a:ea typeface="CMU Bright" panose="02000603000000000000" pitchFamily="2" charset="0"/>
                    <a:cs typeface="CMU Bright" panose="02000603000000000000" pitchFamily="2" charset="0"/>
                  </a:rPr>
                  <a:t>and</a:t>
                </a:r>
                <a:r>
                  <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   </a:t>
                </a:r>
                <a:endParaRPr lang="en-GB" sz="2000" baseline="0" dirty="0">
                  <a:solidFill>
                    <a:prstClr val="black"/>
                  </a:solidFill>
                  <a:latin typeface="CMU Bright" panose="02000603000000000000" pitchFamily="2" charset="0"/>
                  <a:ea typeface="CMU Bright" panose="02000603000000000000" pitchFamily="2" charset="0"/>
                  <a:cs typeface="CMU Bright" panose="02000603000000000000" pitchFamily="2" charset="0"/>
                </a:endParaRPr>
              </a:p>
            </p:txBody>
          </p:sp>
        </mc:Choice>
        <mc:Fallback xmlns="">
          <p:sp>
            <p:nvSpPr>
              <p:cNvPr id="4" name="TextBox 3">
                <a:extLst>
                  <a:ext uri="{FF2B5EF4-FFF2-40B4-BE49-F238E27FC236}">
                    <a16:creationId xmlns:a16="http://schemas.microsoft.com/office/drawing/2014/main" id="{24782B34-26AE-864F-FBD5-C60B5CE2559B}"/>
                  </a:ext>
                </a:extLst>
              </p:cNvPr>
              <p:cNvSpPr txBox="1">
                <a:spLocks noRot="1" noChangeAspect="1" noMove="1" noResize="1" noEditPoints="1" noAdjustHandles="1" noChangeArrowheads="1" noChangeShapeType="1" noTextEdit="1"/>
              </p:cNvSpPr>
              <p:nvPr/>
            </p:nvSpPr>
            <p:spPr>
              <a:xfrm>
                <a:off x="394658" y="1234909"/>
                <a:ext cx="11402684" cy="4670509"/>
              </a:xfrm>
              <a:prstGeom prst="rect">
                <a:avLst/>
              </a:prstGeom>
              <a:blipFill>
                <a:blip r:embed="rId9"/>
                <a:stretch>
                  <a:fillRect l="-588" b="-1305"/>
                </a:stretch>
              </a:blipFill>
            </p:spPr>
            <p:txBody>
              <a:bodyPr/>
              <a:lstStyle/>
              <a:p>
                <a:r>
                  <a:rPr lang="en-GB">
                    <a:noFill/>
                  </a:rPr>
                  <a:t> </a:t>
                </a:r>
              </a:p>
            </p:txBody>
          </p:sp>
        </mc:Fallback>
      </mc:AlternateContent>
      <p:sp>
        <p:nvSpPr>
          <p:cNvPr id="18" name="Rectangle: Rounded Corners 17">
            <a:extLst>
              <a:ext uri="{FF2B5EF4-FFF2-40B4-BE49-F238E27FC236}">
                <a16:creationId xmlns:a16="http://schemas.microsoft.com/office/drawing/2014/main" id="{9E167DF3-6E0B-71FA-D6FD-44C1691193CE}"/>
              </a:ext>
            </a:extLst>
          </p:cNvPr>
          <p:cNvSpPr/>
          <p:nvPr/>
        </p:nvSpPr>
        <p:spPr>
          <a:xfrm>
            <a:off x="3395738" y="3271734"/>
            <a:ext cx="5981752" cy="948009"/>
          </a:xfrm>
          <a:prstGeom prst="roundRect">
            <a:avLst/>
          </a:prstGeom>
          <a:solidFill>
            <a:schemeClr val="accent4">
              <a:lumMod val="20000"/>
              <a:lumOff val="80000"/>
            </a:schemeClr>
          </a:solidFill>
          <a:ln w="254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651E9674-828E-61BF-594E-74186AE9F499}"/>
              </a:ext>
            </a:extLst>
          </p:cNvPr>
          <p:cNvSpPr>
            <a:spLocks noGrp="1"/>
          </p:cNvSpPr>
          <p:nvPr>
            <p:ph type="sldNum" sz="quarter" idx="12"/>
          </p:nvPr>
        </p:nvSpPr>
        <p:spPr/>
        <p:txBody>
          <a:bodyPr/>
          <a:lstStyle/>
          <a:p>
            <a:fld id="{DF9CE5CA-BB0C-471D-B5FD-5BB2E0B61B3B}" type="slidenum">
              <a:rPr lang="en-GB" smtClean="0"/>
              <a:pPr/>
              <a:t>4</a:t>
            </a:fld>
            <a:endParaRPr lang="en-GB" dirty="0"/>
          </a:p>
        </p:txBody>
      </p:sp>
      <p:sp>
        <p:nvSpPr>
          <p:cNvPr id="3" name="TextBox 2">
            <a:extLst>
              <a:ext uri="{FF2B5EF4-FFF2-40B4-BE49-F238E27FC236}">
                <a16:creationId xmlns:a16="http://schemas.microsoft.com/office/drawing/2014/main" id="{80A0E418-7479-AFA4-31E5-295B4652DA34}"/>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Combinations</a:t>
            </a:r>
          </a:p>
        </p:txBody>
      </p:sp>
      <p:pic>
        <p:nvPicPr>
          <p:cNvPr id="6" name="Picture 5" descr="\documentclass{article}&#10;\usepackage{amsmath}&#10;\pagestyle{empty}&#10;\begin{document}&#10;&#10;\[ \binom{n}{r} \]&#10;&#10;\end{document}" title="IguanaTex Bitmap Display">
            <a:extLst>
              <a:ext uri="{FF2B5EF4-FFF2-40B4-BE49-F238E27FC236}">
                <a16:creationId xmlns:a16="http://schemas.microsoft.com/office/drawing/2014/main" id="{7F3A2DF4-0CF0-039F-7C1B-59705FCB6817}"/>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7943272" y="1234909"/>
            <a:ext cx="419048" cy="608000"/>
          </a:xfrm>
          <a:prstGeom prst="rect">
            <a:avLst/>
          </a:prstGeom>
        </p:spPr>
      </p:pic>
      <p:pic>
        <p:nvPicPr>
          <p:cNvPr id="8" name="Picture 7" descr="\documentclass{article}&#10;\usepackage{amsmath}&#10;\pagestyle{empty}&#10;\begin{document}&#10;&#10;\[ \{ 1, 2, 3, \dotsc, n \} \]&#10;&#10;\end{document}" title="IguanaTex Bitmap Display">
            <a:extLst>
              <a:ext uri="{FF2B5EF4-FFF2-40B4-BE49-F238E27FC236}">
                <a16:creationId xmlns:a16="http://schemas.microsoft.com/office/drawing/2014/main" id="{BF37C973-D8EE-DD2F-A5C9-85FBDED94BC3}"/>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4849090" y="1879853"/>
            <a:ext cx="1537524" cy="254476"/>
          </a:xfrm>
          <a:prstGeom prst="rect">
            <a:avLst/>
          </a:prstGeom>
        </p:spPr>
      </p:pic>
      <p:pic>
        <p:nvPicPr>
          <p:cNvPr id="9" name="Picture 8" descr="\documentclass{article}&#10;\usepackage{amsmath}&#10;\pagestyle{empty}&#10;\begin{document}&#10;&#10;\[ \binom{n}{r} \]&#10;&#10;\end{document}" title="IguanaTex Bitmap Display">
            <a:extLst>
              <a:ext uri="{FF2B5EF4-FFF2-40B4-BE49-F238E27FC236}">
                <a16:creationId xmlns:a16="http://schemas.microsoft.com/office/drawing/2014/main" id="{7F1A5181-588C-5FD9-B339-8D158F525D77}"/>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2485486" y="2624982"/>
            <a:ext cx="419048" cy="608000"/>
          </a:xfrm>
          <a:prstGeom prst="rect">
            <a:avLst/>
          </a:prstGeom>
        </p:spPr>
      </p:pic>
      <p:pic>
        <p:nvPicPr>
          <p:cNvPr id="11" name="Picture 10" descr="\documentclass{article}&#10;\usepackage{amsmath}&#10;\pagestyle{empty}&#10;\begin{document}&#10;&#10;\[ \binom{n}{r} = \frac{n!}{r!(n-r)!} &#10;= \frac{n(n-1)(n-2)\dotsb(n-r+1)}{1\times2\times \dotsb \times r} \]&#10;&#10;\end{document}" title="IguanaTex Bitmap Display">
            <a:extLst>
              <a:ext uri="{FF2B5EF4-FFF2-40B4-BE49-F238E27FC236}">
                <a16:creationId xmlns:a16="http://schemas.microsoft.com/office/drawing/2014/main" id="{767AB758-A5DD-C8A8-2E5F-33E48602DC81}"/>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3607486" y="3441739"/>
            <a:ext cx="5592381" cy="608000"/>
          </a:xfrm>
          <a:prstGeom prst="rect">
            <a:avLst/>
          </a:prstGeom>
        </p:spPr>
      </p:pic>
      <p:pic>
        <p:nvPicPr>
          <p:cNvPr id="13" name="Picture 12" descr="\documentclass{article}&#10;\usepackage{amsmath}&#10;\pagestyle{empty}&#10;\begin{document}&#10;&#10;\[ \binom{7}{4} = \frac{7 \times 6 \times 5 \times 4}{1 \times 2 \times 3 \times 4} = 35. \]&#10;&#10;\end{document}" title="IguanaTex Bitmap Display">
            <a:extLst>
              <a:ext uri="{FF2B5EF4-FFF2-40B4-BE49-F238E27FC236}">
                <a16:creationId xmlns:a16="http://schemas.microsoft.com/office/drawing/2014/main" id="{FC4721BB-21B2-A488-0B78-78FA32162C4F}"/>
              </a:ext>
            </a:extLst>
          </p:cNvPr>
          <p:cNvPicPr>
            <a:picLocks noChangeAspect="1"/>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1979604" y="4457729"/>
            <a:ext cx="2918095" cy="608000"/>
          </a:xfrm>
          <a:prstGeom prst="rect">
            <a:avLst/>
          </a:prstGeom>
        </p:spPr>
      </p:pic>
      <p:pic>
        <p:nvPicPr>
          <p:cNvPr id="15" name="Picture 14" descr="\documentclass{article}&#10;\usepackage{amsmath}&#10;\pagestyle{empty}&#10;\begin{document}&#10;&#10;\[ \binom{n}{0} = \binom{n}{n} = 1 \]&#10;&#10;\end{document}" title="IguanaTex Bitmap Display">
            <a:extLst>
              <a:ext uri="{FF2B5EF4-FFF2-40B4-BE49-F238E27FC236}">
                <a16:creationId xmlns:a16="http://schemas.microsoft.com/office/drawing/2014/main" id="{73C3C3E2-3763-A096-C97F-6887FD34D33A}"/>
              </a:ext>
            </a:extLst>
          </p:cNvPr>
          <p:cNvPicPr>
            <a:picLocks noChangeAspect="1"/>
          </p:cNvPicPr>
          <p:nvPr>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3186547" y="5357149"/>
            <a:ext cx="1778286" cy="608000"/>
          </a:xfrm>
          <a:prstGeom prst="rect">
            <a:avLst/>
          </a:prstGeom>
        </p:spPr>
      </p:pic>
      <p:pic>
        <p:nvPicPr>
          <p:cNvPr id="17" name="Picture 16" descr="\documentclass{article}&#10;\usepackage{amsmath}&#10;\pagestyle{empty}&#10;\begin{document}&#10;&#10;\[ \binom{n}{1} = n \]&#10;&#10;\end{document}" title="IguanaTex Bitmap Display">
            <a:extLst>
              <a:ext uri="{FF2B5EF4-FFF2-40B4-BE49-F238E27FC236}">
                <a16:creationId xmlns:a16="http://schemas.microsoft.com/office/drawing/2014/main" id="{9AC5F8D2-6663-67B1-329E-4C3B084144E0}"/>
              </a:ext>
            </a:extLst>
          </p:cNvPr>
          <p:cNvPicPr>
            <a:picLocks noChangeAspect="1"/>
          </p:cNvPicPr>
          <p:nvPr>
            <p:custDataLst>
              <p:tags r:id="rId7"/>
            </p:custDataLst>
          </p:nvPr>
        </p:nvPicPr>
        <p:blipFill>
          <a:blip r:embed="rId15">
            <a:extLst>
              <a:ext uri="{28A0092B-C50C-407E-A947-70E740481C1C}">
                <a14:useLocalDpi xmlns:a14="http://schemas.microsoft.com/office/drawing/2010/main" val="0"/>
              </a:ext>
            </a:extLst>
          </a:blip>
          <a:stretch>
            <a:fillRect/>
          </a:stretch>
        </p:blipFill>
        <p:spPr>
          <a:xfrm>
            <a:off x="5617852" y="5357149"/>
            <a:ext cx="955429" cy="608000"/>
          </a:xfrm>
          <a:prstGeom prst="rect">
            <a:avLst/>
          </a:prstGeom>
        </p:spPr>
      </p:pic>
    </p:spTree>
    <p:extLst>
      <p:ext uri="{BB962C8B-B14F-4D97-AF65-F5344CB8AC3E}">
        <p14:creationId xmlns:p14="http://schemas.microsoft.com/office/powerpoint/2010/main" val="2629678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animEffect transition="in" filter="fade">
                                      <p:cBhvr>
                                        <p:cTn id="23" dur="500"/>
                                        <p:tgtEl>
                                          <p:spTgt spid="4">
                                            <p:txEl>
                                              <p:pRg st="2" end="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animEffect transition="in" filter="fade">
                                      <p:cBhvr>
                                        <p:cTn id="39" dur="500"/>
                                        <p:tgtEl>
                                          <p:spTgt spid="4">
                                            <p:txEl>
                                              <p:pRg st="6" end="6"/>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par>
                                <p:cTn id="51" presetID="10"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8"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953D12-1450-F032-2035-3053C7FA4D26}"/>
              </a:ext>
            </a:extLst>
          </p:cNvPr>
          <p:cNvSpPr>
            <a:spLocks noGrp="1"/>
          </p:cNvSpPr>
          <p:nvPr>
            <p:ph type="sldNum" sz="quarter" idx="12"/>
          </p:nvPr>
        </p:nvSpPr>
        <p:spPr/>
        <p:txBody>
          <a:bodyPr/>
          <a:lstStyle/>
          <a:p>
            <a:fld id="{DF9CE5CA-BB0C-471D-B5FD-5BB2E0B61B3B}" type="slidenum">
              <a:rPr lang="en-GB" smtClean="0"/>
              <a:pPr/>
              <a:t>5</a:t>
            </a:fld>
            <a:endParaRPr lang="en-GB" dirty="0"/>
          </a:p>
        </p:txBody>
      </p:sp>
      <p:sp>
        <p:nvSpPr>
          <p:cNvPr id="3" name="TextBox 2">
            <a:extLst>
              <a:ext uri="{FF2B5EF4-FFF2-40B4-BE49-F238E27FC236}">
                <a16:creationId xmlns:a16="http://schemas.microsoft.com/office/drawing/2014/main" id="{F1887566-BD1D-CDD5-D164-84BED0A283C7}"/>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Q2: Number of Words</a:t>
            </a:r>
          </a:p>
        </p:txBody>
      </p:sp>
      <p:sp>
        <p:nvSpPr>
          <p:cNvPr id="4" name="TextBox 3">
            <a:extLst>
              <a:ext uri="{FF2B5EF4-FFF2-40B4-BE49-F238E27FC236}">
                <a16:creationId xmlns:a16="http://schemas.microsoft.com/office/drawing/2014/main" id="{40A64B85-7445-29CC-425C-1EF2DAE28962}"/>
              </a:ext>
            </a:extLst>
          </p:cNvPr>
          <p:cNvSpPr txBox="1"/>
          <p:nvPr/>
        </p:nvSpPr>
        <p:spPr>
          <a:xfrm>
            <a:off x="394658" y="1197964"/>
            <a:ext cx="11402684" cy="51552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How many</a:t>
            </a:r>
            <a:r>
              <a:rPr kumimoji="0" lang="en-US" sz="20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12-letter words can you make using 3 letter A’s, 4 letter B’s and 5 letter C’s?</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sp>
        <p:nvSpPr>
          <p:cNvPr id="5" name="TextBox 4">
            <a:extLst>
              <a:ext uri="{FF2B5EF4-FFF2-40B4-BE49-F238E27FC236}">
                <a16:creationId xmlns:a16="http://schemas.microsoft.com/office/drawing/2014/main" id="{BAFBAC94-5536-153A-16FB-51FC326AAE4E}"/>
              </a:ext>
            </a:extLst>
          </p:cNvPr>
          <p:cNvSpPr txBox="1"/>
          <p:nvPr/>
        </p:nvSpPr>
        <p:spPr>
          <a:xfrm>
            <a:off x="394658" y="1812183"/>
            <a:ext cx="11402684" cy="4670509"/>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sng" strike="noStrike" kern="1200" cap="none" spc="0" normalizeH="0" baseline="0" noProof="0" dirty="0">
                <a:ln>
                  <a:noFill/>
                </a:ln>
                <a:solidFill>
                  <a:schemeClr val="accent5">
                    <a:lumMod val="75000"/>
                  </a:schemeClr>
                </a:solidFill>
                <a:effectLst/>
                <a:uLnTx/>
                <a:uFillTx/>
                <a:latin typeface="CMU Bright" panose="02000603000000000000" pitchFamily="2" charset="0"/>
                <a:ea typeface="CMU Bright" panose="02000603000000000000" pitchFamily="2" charset="0"/>
                <a:cs typeface="CMU Bright" panose="02000603000000000000" pitchFamily="2" charset="0"/>
              </a:rPr>
              <a:t>Solution</a:t>
            </a:r>
          </a:p>
          <a:p>
            <a:pPr marL="0" marR="0" lvl="0" indent="0" algn="l" defTabSz="914400" rtl="0" eaLnBrk="1" fontAlgn="auto" latinLnBrk="0" hangingPunct="1">
              <a:lnSpc>
                <a:spcPct val="150000"/>
              </a:lnSpc>
              <a:spcBef>
                <a:spcPts val="0"/>
              </a:spcBef>
              <a:spcAft>
                <a:spcPts val="0"/>
              </a:spcAft>
              <a:buClrTx/>
              <a:buSzTx/>
              <a:buFontTx/>
              <a:buNone/>
              <a:tabLst/>
              <a:defRPr/>
            </a:pPr>
            <a:r>
              <a:rPr lang="en-US" sz="2000" noProof="0" dirty="0">
                <a:solidFill>
                  <a:prstClr val="black"/>
                </a:solidFill>
                <a:latin typeface="CMU Bright" panose="02000603000000000000" pitchFamily="2" charset="0"/>
                <a:ea typeface="CMU Bright" panose="02000603000000000000" pitchFamily="2" charset="0"/>
                <a:cs typeface="CMU Bright" panose="02000603000000000000" pitchFamily="2" charset="0"/>
              </a:rPr>
              <a:t>First, prepare 12 spaces for 12 letters.</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US" sz="2000" noProof="0" dirty="0">
              <a:solidFill>
                <a:prstClr val="black"/>
              </a:solidFill>
              <a:latin typeface="CMU Bright" panose="02000603000000000000" pitchFamily="2" charset="0"/>
              <a:ea typeface="CMU Bright" panose="02000603000000000000" pitchFamily="2" charset="0"/>
              <a:cs typeface="CMU Bright" panose="02000603000000000000" pitchFamily="2" charset="0"/>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Choose</a:t>
            </a:r>
            <a:r>
              <a:rPr kumimoji="0" lang="en-US" sz="2000" b="0" i="0" u="none" strike="noStrike" kern="1200" cap="none" spc="0" normalizeH="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3 spaces for letter A’s.</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sz="2000" b="0" i="0" u="none" strike="noStrike" kern="1200" cap="none" spc="0" normalizeH="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000" baseline="0" noProof="0" dirty="0">
                <a:solidFill>
                  <a:prstClr val="black"/>
                </a:solidFill>
                <a:latin typeface="CMU Bright" panose="02000603000000000000" pitchFamily="2" charset="0"/>
                <a:ea typeface="CMU Bright" panose="02000603000000000000" pitchFamily="2" charset="0"/>
                <a:cs typeface="CMU Bright" panose="02000603000000000000" pitchFamily="2" charset="0"/>
              </a:rPr>
              <a:t>Choose 4 spaces</a:t>
            </a:r>
            <a:r>
              <a:rPr lang="en-US" sz="2000" noProof="0" dirty="0">
                <a:solidFill>
                  <a:prstClr val="black"/>
                </a:solidFill>
                <a:latin typeface="CMU Bright" panose="02000603000000000000" pitchFamily="2" charset="0"/>
                <a:ea typeface="CMU Bright" panose="02000603000000000000" pitchFamily="2" charset="0"/>
                <a:cs typeface="CMU Bright" panose="02000603000000000000" pitchFamily="2" charset="0"/>
              </a:rPr>
              <a:t> out of the remaining 9 for letter B’s.</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sz="2000" noProof="0" dirty="0">
              <a:solidFill>
                <a:prstClr val="black"/>
              </a:solidFill>
              <a:latin typeface="CMU Bright" panose="02000603000000000000" pitchFamily="2" charset="0"/>
              <a:ea typeface="CMU Bright" panose="02000603000000000000" pitchFamily="2" charset="0"/>
              <a:cs typeface="CMU Bright" panose="02000603000000000000" pitchFamily="2" charset="0"/>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Choose 5 spaces out of the remaining 5 for</a:t>
            </a:r>
            <a:r>
              <a:rPr kumimoji="0" lang="en-US" sz="2000" b="0" i="0" u="none" strike="noStrike" kern="1200" cap="none" spc="0" normalizeH="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letter C’s.</a:t>
            </a:r>
          </a:p>
          <a:p>
            <a:pPr marR="0" lvl="0" algn="l" defTabSz="914400" rtl="0" eaLnBrk="1" fontAlgn="auto" latinLnBrk="0" hangingPunct="1">
              <a:lnSpc>
                <a:spcPct val="150000"/>
              </a:lnSpc>
              <a:spcBef>
                <a:spcPts val="0"/>
              </a:spcBef>
              <a:spcAft>
                <a:spcPts val="0"/>
              </a:spcAft>
              <a:buClrTx/>
              <a:buSzTx/>
              <a:tabLst/>
              <a:defRPr/>
            </a:pPr>
            <a:endParaRPr lang="en-US" sz="2000" baseline="0" noProof="0" dirty="0">
              <a:solidFill>
                <a:prstClr val="black"/>
              </a:solidFill>
              <a:latin typeface="CMU Bright" panose="02000603000000000000" pitchFamily="2" charset="0"/>
              <a:ea typeface="CMU Bright" panose="02000603000000000000" pitchFamily="2" charset="0"/>
              <a:cs typeface="CMU Bright" panose="02000603000000000000" pitchFamily="2" charset="0"/>
            </a:endParaRPr>
          </a:p>
          <a:p>
            <a:pPr marR="0" lvl="0" algn="l" defTabSz="914400" rtl="0" eaLnBrk="1" fontAlgn="auto" latinLnBrk="0" hangingPunct="1">
              <a:lnSpc>
                <a:spcPct val="150000"/>
              </a:lnSpc>
              <a:spcBef>
                <a:spcPts val="0"/>
              </a:spcBef>
              <a:spcAft>
                <a:spcPts val="0"/>
              </a:spcAft>
              <a:buClrTx/>
              <a:buSzTx/>
              <a:tabLst/>
              <a:defRPr/>
            </a:pPr>
            <a:r>
              <a:rPr kumimoji="0" lang="en-US" sz="2000" b="0" i="0" u="none" strike="noStrike" kern="1200" cap="none" spc="0" normalizeH="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Therefore, number of possible words is </a:t>
            </a:r>
            <a:endParaRPr kumimoji="0" lang="en-GB"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pic>
        <p:nvPicPr>
          <p:cNvPr id="9" name="Picture 8" descr="\documentclass{article}&#10;\usepackage{amsmath}&#10;\pagestyle{empty}&#10;\begin{document}&#10;&#10;\[ \binom{12}{3} \times \binom{9}{4} \times \binom{5}{5} &#10;= \frac{12!}{3!9!} \times \frac{9!}{4!5!} \times \frac{5!}{5!0!} = \frac{12!}{3! \times 4! \times 5!}. \]&#10;&#10;\end{document}" title="IguanaTex Bitmap Display">
            <a:extLst>
              <a:ext uri="{FF2B5EF4-FFF2-40B4-BE49-F238E27FC236}">
                <a16:creationId xmlns:a16="http://schemas.microsoft.com/office/drawing/2014/main" id="{40F181EC-FC8B-5C6F-E7F1-243A92B080AB}"/>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4793673" y="5930108"/>
            <a:ext cx="6163810" cy="608000"/>
          </a:xfrm>
          <a:prstGeom prst="rect">
            <a:avLst/>
          </a:prstGeom>
        </p:spPr>
      </p:pic>
      <p:cxnSp>
        <p:nvCxnSpPr>
          <p:cNvPr id="10" name="Straight Arrow Connector 9">
            <a:extLst>
              <a:ext uri="{FF2B5EF4-FFF2-40B4-BE49-F238E27FC236}">
                <a16:creationId xmlns:a16="http://schemas.microsoft.com/office/drawing/2014/main" id="{5164F4C9-FEFA-B122-C593-8074893A7872}"/>
              </a:ext>
            </a:extLst>
          </p:cNvPr>
          <p:cNvCxnSpPr>
            <a:cxnSpLocks/>
          </p:cNvCxnSpPr>
          <p:nvPr/>
        </p:nvCxnSpPr>
        <p:spPr>
          <a:xfrm flipH="1">
            <a:off x="4256820" y="3484419"/>
            <a:ext cx="730817" cy="0"/>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9CA1EF8-71DE-7254-C1E7-3B71C62462F8}"/>
              </a:ext>
            </a:extLst>
          </p:cNvPr>
          <p:cNvSpPr txBox="1"/>
          <p:nvPr/>
        </p:nvSpPr>
        <p:spPr>
          <a:xfrm>
            <a:off x="5707847" y="3171237"/>
            <a:ext cx="1144958" cy="515526"/>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4169E2">
                    <a:lumMod val="75000"/>
                  </a:srgbClr>
                </a:solidFill>
                <a:effectLst/>
                <a:uLnTx/>
                <a:uFillTx/>
                <a:latin typeface="CMU Bright" panose="02000603000000000000" pitchFamily="2" charset="0"/>
                <a:ea typeface="CMU Bright" panose="02000603000000000000" pitchFamily="2" charset="0"/>
                <a:cs typeface="CMU Bright" panose="02000603000000000000" pitchFamily="2" charset="0"/>
              </a:rPr>
              <a:t>ways</a:t>
            </a:r>
            <a:endParaRPr kumimoji="0" lang="en-GB" sz="2000" b="0" i="0" u="none" strike="noStrike" kern="1200" cap="none" spc="0" normalizeH="0" baseline="0" noProof="0" dirty="0">
              <a:ln>
                <a:noFill/>
              </a:ln>
              <a:solidFill>
                <a:srgbClr val="4169E2">
                  <a:lumMod val="75000"/>
                </a:srgb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13" name="Straight Arrow Connector 12">
            <a:extLst>
              <a:ext uri="{FF2B5EF4-FFF2-40B4-BE49-F238E27FC236}">
                <a16:creationId xmlns:a16="http://schemas.microsoft.com/office/drawing/2014/main" id="{C36592D8-C426-F5ED-DDC1-484B6A846110}"/>
              </a:ext>
            </a:extLst>
          </p:cNvPr>
          <p:cNvCxnSpPr>
            <a:cxnSpLocks/>
          </p:cNvCxnSpPr>
          <p:nvPr/>
        </p:nvCxnSpPr>
        <p:spPr>
          <a:xfrm flipH="1">
            <a:off x="6782965" y="4394509"/>
            <a:ext cx="730817" cy="0"/>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234FC8C-8130-A3A9-F99D-25506EE26BDA}"/>
              </a:ext>
            </a:extLst>
          </p:cNvPr>
          <p:cNvSpPr txBox="1"/>
          <p:nvPr/>
        </p:nvSpPr>
        <p:spPr>
          <a:xfrm>
            <a:off x="8151269" y="4081327"/>
            <a:ext cx="1144958" cy="515526"/>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4169E2">
                    <a:lumMod val="75000"/>
                  </a:srgbClr>
                </a:solidFill>
                <a:effectLst/>
                <a:uLnTx/>
                <a:uFillTx/>
                <a:latin typeface="CMU Bright" panose="02000603000000000000" pitchFamily="2" charset="0"/>
                <a:ea typeface="CMU Bright" panose="02000603000000000000" pitchFamily="2" charset="0"/>
                <a:cs typeface="CMU Bright" panose="02000603000000000000" pitchFamily="2" charset="0"/>
              </a:rPr>
              <a:t>ways</a:t>
            </a:r>
            <a:endParaRPr kumimoji="0" lang="en-GB" sz="2000" b="0" i="0" u="none" strike="noStrike" kern="1200" cap="none" spc="0" normalizeH="0" baseline="0" noProof="0" dirty="0">
              <a:ln>
                <a:noFill/>
              </a:ln>
              <a:solidFill>
                <a:srgbClr val="4169E2">
                  <a:lumMod val="75000"/>
                </a:srgb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cxnSp>
        <p:nvCxnSpPr>
          <p:cNvPr id="15" name="Straight Arrow Connector 14">
            <a:extLst>
              <a:ext uri="{FF2B5EF4-FFF2-40B4-BE49-F238E27FC236}">
                <a16:creationId xmlns:a16="http://schemas.microsoft.com/office/drawing/2014/main" id="{326E419F-B009-443B-41DD-ED96B550160E}"/>
              </a:ext>
            </a:extLst>
          </p:cNvPr>
          <p:cNvCxnSpPr>
            <a:cxnSpLocks/>
          </p:cNvCxnSpPr>
          <p:nvPr/>
        </p:nvCxnSpPr>
        <p:spPr>
          <a:xfrm flipH="1">
            <a:off x="6746021" y="5305625"/>
            <a:ext cx="730817" cy="0"/>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8" name="Picture 17" descr="\documentclass{article}&#10;\usepackage{amsmath}&#10;\pagestyle{empty}&#10;\begin{document}&#10;&#10;\[ \binom{12}{3} \]&#10;&#10;\end{document}" title="IguanaTex Bitmap Display">
            <a:extLst>
              <a:ext uri="{FF2B5EF4-FFF2-40B4-BE49-F238E27FC236}">
                <a16:creationId xmlns:a16="http://schemas.microsoft.com/office/drawing/2014/main" id="{603A5E72-5613-7EAC-CE1F-9E82125F4CF2}"/>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5105082" y="3180419"/>
            <a:ext cx="522667" cy="608000"/>
          </a:xfrm>
          <a:prstGeom prst="rect">
            <a:avLst/>
          </a:prstGeom>
        </p:spPr>
      </p:pic>
      <p:pic>
        <p:nvPicPr>
          <p:cNvPr id="22" name="Picture 21" descr="\documentclass{article}&#10;\usepackage{amsmath}&#10;\pagestyle{empty}&#10;\begin{document}&#10;&#10;\[ \binom{9}{4} \]&#10;&#10;\end{document}" title="IguanaTex Bitmap Display">
            <a:extLst>
              <a:ext uri="{FF2B5EF4-FFF2-40B4-BE49-F238E27FC236}">
                <a16:creationId xmlns:a16="http://schemas.microsoft.com/office/drawing/2014/main" id="{915C1E86-8460-A12A-5CB1-C15F95D7FCD0}"/>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7696446" y="4079874"/>
            <a:ext cx="394667" cy="608000"/>
          </a:xfrm>
          <a:prstGeom prst="rect">
            <a:avLst/>
          </a:prstGeom>
        </p:spPr>
      </p:pic>
      <p:sp>
        <p:nvSpPr>
          <p:cNvPr id="23" name="TextBox 22">
            <a:extLst>
              <a:ext uri="{FF2B5EF4-FFF2-40B4-BE49-F238E27FC236}">
                <a16:creationId xmlns:a16="http://schemas.microsoft.com/office/drawing/2014/main" id="{75DE00E4-8E42-4EE8-5A79-C4550F857BD4}"/>
              </a:ext>
            </a:extLst>
          </p:cNvPr>
          <p:cNvSpPr txBox="1"/>
          <p:nvPr/>
        </p:nvSpPr>
        <p:spPr>
          <a:xfrm>
            <a:off x="8151269" y="5000681"/>
            <a:ext cx="1144958" cy="515526"/>
          </a:xfrm>
          <a:prstGeom prst="rect">
            <a:avLst/>
          </a:prstGeom>
          <a:noFill/>
        </p:spPr>
        <p:txBody>
          <a:bodyPr wrap="square" rtlCol="0">
            <a:spAutoFit/>
          </a:bodyPr>
          <a:lstStyle/>
          <a:p>
            <a:pPr marL="0" marR="0" lvl="0" indent="0"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4169E2">
                    <a:lumMod val="75000"/>
                  </a:srgbClr>
                </a:solidFill>
                <a:effectLst/>
                <a:uLnTx/>
                <a:uFillTx/>
                <a:latin typeface="CMU Bright" panose="02000603000000000000" pitchFamily="2" charset="0"/>
                <a:ea typeface="CMU Bright" panose="02000603000000000000" pitchFamily="2" charset="0"/>
                <a:cs typeface="CMU Bright" panose="02000603000000000000" pitchFamily="2" charset="0"/>
              </a:rPr>
              <a:t>ways</a:t>
            </a:r>
            <a:endParaRPr kumimoji="0" lang="en-GB" sz="2000" b="0" i="0" u="none" strike="noStrike" kern="1200" cap="none" spc="0" normalizeH="0" baseline="0" noProof="0" dirty="0">
              <a:ln>
                <a:noFill/>
              </a:ln>
              <a:solidFill>
                <a:srgbClr val="4169E2">
                  <a:lumMod val="75000"/>
                </a:srgbClr>
              </a:solidFill>
              <a:effectLst/>
              <a:uLnTx/>
              <a:uFillTx/>
              <a:latin typeface="CMU Bright" panose="02000603000000000000" pitchFamily="2" charset="0"/>
              <a:ea typeface="CMU Bright" panose="02000603000000000000" pitchFamily="2" charset="0"/>
              <a:cs typeface="CMU Bright" panose="02000603000000000000" pitchFamily="2" charset="0"/>
            </a:endParaRPr>
          </a:p>
        </p:txBody>
      </p:sp>
      <p:pic>
        <p:nvPicPr>
          <p:cNvPr id="26" name="Picture 25" descr="\documentclass{article}&#10;\usepackage{amsmath}&#10;\pagestyle{empty}&#10;\begin{document}&#10;&#10;\[ \binom{5}{5} \]&#10;&#10;\end{document}" title="IguanaTex Bitmap Display">
            <a:extLst>
              <a:ext uri="{FF2B5EF4-FFF2-40B4-BE49-F238E27FC236}">
                <a16:creationId xmlns:a16="http://schemas.microsoft.com/office/drawing/2014/main" id="{F5735B61-AEE5-DEAD-FF18-99B69F86AA19}"/>
              </a:ext>
            </a:extLst>
          </p:cNvPr>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7696446" y="4999228"/>
            <a:ext cx="394667" cy="608000"/>
          </a:xfrm>
          <a:prstGeom prst="rect">
            <a:avLst/>
          </a:prstGeom>
        </p:spPr>
      </p:pic>
    </p:spTree>
    <p:extLst>
      <p:ext uri="{BB962C8B-B14F-4D97-AF65-F5344CB8AC3E}">
        <p14:creationId xmlns:p14="http://schemas.microsoft.com/office/powerpoint/2010/main" val="13240493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5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5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fade">
                                      <p:cBhvr>
                                        <p:cTn id="37" dur="500"/>
                                        <p:tgtEl>
                                          <p:spTgt spid="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right)">
                                      <p:cBhvr>
                                        <p:cTn id="42" dur="500"/>
                                        <p:tgtEl>
                                          <p:spTgt spid="10"/>
                                        </p:tgtEl>
                                      </p:cBhvr>
                                    </p:animEffect>
                                  </p:childTnLst>
                                </p:cTn>
                              </p:par>
                              <p:par>
                                <p:cTn id="43" presetID="10"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11"/>
                                        </p:tgtEl>
                                        <p:attrNameLst>
                                          <p:attrName>style.visibility</p:attrName>
                                        </p:attrNameLst>
                                      </p:cBhvr>
                                      <p:to>
                                        <p:strVal val="visible"/>
                                      </p:to>
                                    </p:set>
                                    <p:animEffect transition="in" filter="fade">
                                      <p:cBhvr>
                                        <p:cTn id="49" dur="500"/>
                                        <p:tgtEl>
                                          <p:spTgt spid="11"/>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2"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wipe(right)">
                                      <p:cBhvr>
                                        <p:cTn id="54" dur="500"/>
                                        <p:tgtEl>
                                          <p:spTgt spid="13"/>
                                        </p:tgtEl>
                                      </p:cBhvr>
                                    </p:animEffect>
                                  </p:childTnLst>
                                </p:cTn>
                              </p:par>
                              <p:par>
                                <p:cTn id="55" presetID="10" presetClass="entr" presetSubtype="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fade">
                                      <p:cBhvr>
                                        <p:cTn id="57" dur="500"/>
                                        <p:tgtEl>
                                          <p:spTgt spid="22"/>
                                        </p:tgtEl>
                                      </p:cBhvr>
                                    </p:animEffect>
                                  </p:childTnLst>
                                </p:cTn>
                              </p:par>
                            </p:childTnLst>
                          </p:cTn>
                        </p:par>
                        <p:par>
                          <p:cTn id="58" fill="hold">
                            <p:stCondLst>
                              <p:cond delay="500"/>
                            </p:stCondLst>
                            <p:childTnLst>
                              <p:par>
                                <p:cTn id="59" presetID="10" presetClass="entr" presetSubtype="0" fill="hold" grpId="0" nodeType="after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2" fill="hold" nodeType="click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wipe(right)">
                                      <p:cBhvr>
                                        <p:cTn id="66" dur="500"/>
                                        <p:tgtEl>
                                          <p:spTgt spid="15"/>
                                        </p:tgtEl>
                                      </p:cBhvr>
                                    </p:animEffect>
                                  </p:childTnLst>
                                </p:cTn>
                              </p:par>
                            </p:childTnLst>
                          </p:cTn>
                        </p:par>
                        <p:par>
                          <p:cTn id="67" fill="hold">
                            <p:stCondLst>
                              <p:cond delay="500"/>
                            </p:stCondLst>
                            <p:childTnLst>
                              <p:par>
                                <p:cTn id="68" presetID="10" presetClass="entr" presetSubtype="0" fill="hold" grpId="0" nodeType="after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par>
                                <p:cTn id="71" presetID="10" presetClass="entr" presetSubtype="0" fill="hold"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fade">
                                      <p:cBhvr>
                                        <p:cTn id="73" dur="500"/>
                                        <p:tgtEl>
                                          <p:spTgt spid="2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5">
                                            <p:txEl>
                                              <p:pRg st="9" end="9"/>
                                            </p:txEl>
                                          </p:spTgt>
                                        </p:tgtEl>
                                        <p:attrNameLst>
                                          <p:attrName>style.visibility</p:attrName>
                                        </p:attrNameLst>
                                      </p:cBhvr>
                                      <p:to>
                                        <p:strVal val="visible"/>
                                      </p:to>
                                    </p:set>
                                    <p:animEffect transition="in" filter="fade">
                                      <p:cBhvr>
                                        <p:cTn id="78" dur="500"/>
                                        <p:tgtEl>
                                          <p:spTgt spid="5">
                                            <p:txEl>
                                              <p:pRg st="9" end="9"/>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9"/>
                                        </p:tgtEl>
                                        <p:attrNameLst>
                                          <p:attrName>style.visibility</p:attrName>
                                        </p:attrNameLst>
                                      </p:cBhvr>
                                      <p:to>
                                        <p:strVal val="visible"/>
                                      </p:to>
                                    </p:set>
                                    <p:animEffect transition="in" filter="fade">
                                      <p:cBhvr>
                                        <p:cTn id="8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P spid="5" grpId="0" uiExpand="1" build="p"/>
      <p:bldP spid="11" grpId="0"/>
      <p:bldP spid="14"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CAA1C92C-2DE5-C67C-E18D-51E7936F5803}"/>
              </a:ext>
            </a:extLst>
          </p:cNvPr>
          <p:cNvSpPr/>
          <p:nvPr/>
        </p:nvSpPr>
        <p:spPr>
          <a:xfrm>
            <a:off x="4827540" y="5487264"/>
            <a:ext cx="2820335" cy="948009"/>
          </a:xfrm>
          <a:prstGeom prst="roundRect">
            <a:avLst/>
          </a:prstGeom>
          <a:solidFill>
            <a:schemeClr val="accent4">
              <a:lumMod val="20000"/>
              <a:lumOff val="80000"/>
            </a:schemeClr>
          </a:solidFill>
          <a:ln w="254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Slide Number Placeholder 1">
            <a:extLst>
              <a:ext uri="{FF2B5EF4-FFF2-40B4-BE49-F238E27FC236}">
                <a16:creationId xmlns:a16="http://schemas.microsoft.com/office/drawing/2014/main" id="{651E9674-828E-61BF-594E-74186AE9F499}"/>
              </a:ext>
            </a:extLst>
          </p:cNvPr>
          <p:cNvSpPr>
            <a:spLocks noGrp="1"/>
          </p:cNvSpPr>
          <p:nvPr>
            <p:ph type="sldNum" sz="quarter" idx="12"/>
          </p:nvPr>
        </p:nvSpPr>
        <p:spPr/>
        <p:txBody>
          <a:bodyPr/>
          <a:lstStyle/>
          <a:p>
            <a:fld id="{DF9CE5CA-BB0C-471D-B5FD-5BB2E0B61B3B}" type="slidenum">
              <a:rPr lang="en-GB" smtClean="0"/>
              <a:pPr/>
              <a:t>6</a:t>
            </a:fld>
            <a:endParaRPr lang="en-GB" dirty="0"/>
          </a:p>
        </p:txBody>
      </p:sp>
      <p:sp>
        <p:nvSpPr>
          <p:cNvPr id="3" name="TextBox 2">
            <a:extLst>
              <a:ext uri="{FF2B5EF4-FFF2-40B4-BE49-F238E27FC236}">
                <a16:creationId xmlns:a16="http://schemas.microsoft.com/office/drawing/2014/main" id="{80A0E418-7479-AFA4-31E5-295B4652DA34}"/>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Repeated Permutations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4782B34-26AE-864F-FBD5-C60B5CE2559B}"/>
                  </a:ext>
                </a:extLst>
              </p:cNvPr>
              <p:cNvSpPr txBox="1"/>
              <p:nvPr/>
            </p:nvSpPr>
            <p:spPr>
              <a:xfrm>
                <a:off x="394658" y="1234909"/>
                <a:ext cx="11402684" cy="420884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Suppose we want to arrange</a:t>
                </a:r>
                <a:r>
                  <a:rPr kumimoji="0" lang="en-US" sz="2000" b="0" i="0" u="none" strike="noStrike" kern="1200" cap="none" spc="0" normalizeH="0" noProof="0" dirty="0">
                    <a:ln>
                      <a:noFill/>
                    </a:ln>
                    <a:solidFill>
                      <a:prstClr val="black"/>
                    </a:solidFill>
                    <a:effectLst/>
                    <a:uLnTx/>
                    <a:uFillTx/>
                    <a:latin typeface="CMU Bright" panose="02000603000000000000" pitchFamily="2" charset="0"/>
                    <a:ea typeface="CMU Bright" panose="02000603000000000000" pitchFamily="2" charset="0"/>
                    <a:cs typeface="CMU Bright" panose="02000603000000000000" pitchFamily="2" charset="0"/>
                  </a:rPr>
                  <a:t> </a:t>
                </a:r>
                <a14:m>
                  <m:oMath xmlns:m="http://schemas.openxmlformats.org/officeDocument/2006/math">
                    <m:r>
                      <a:rPr kumimoji="0" lang="en-US" sz="2000" b="0" i="1" u="none" strike="noStrike" kern="1200" cap="none" spc="0" normalizeH="0" noProof="0" smtClean="0">
                        <a:ln>
                          <a:noFill/>
                        </a:ln>
                        <a:solidFill>
                          <a:prstClr val="black"/>
                        </a:solidFill>
                        <a:effectLst/>
                        <a:uLnTx/>
                        <a:uFillTx/>
                        <a:latin typeface="Latin Modern Math" panose="02000503000000000000" pitchFamily="50" charset="0"/>
                        <a:ea typeface="Latin Modern Math" panose="02000503000000000000" pitchFamily="50" charset="0"/>
                        <a:cs typeface="CMU Bright" panose="02000603000000000000" pitchFamily="2" charset="0"/>
                      </a:rPr>
                      <m:t>𝑛</m:t>
                    </m:r>
                  </m:oMath>
                </a14:m>
                <a:r>
                  <a:rPr lang="en-GB" sz="2000" baseline="0" dirty="0">
                    <a:solidFill>
                      <a:prstClr val="black"/>
                    </a:solidFill>
                    <a:latin typeface="CMU Bright" panose="02000603000000000000" pitchFamily="2" charset="0"/>
                    <a:ea typeface="CMU Bright" panose="02000603000000000000" pitchFamily="2" charset="0"/>
                    <a:cs typeface="CMU Bright" panose="02000603000000000000" pitchFamily="2" charset="0"/>
                  </a:rPr>
                  <a:t> objects in a row. Out of</a:t>
                </a:r>
                <a:r>
                  <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 these</a:t>
                </a:r>
              </a:p>
              <a:p>
                <a:pPr marL="0" marR="0" lvl="0" indent="0" algn="l" defTabSz="914400" rtl="0" eaLnBrk="1" fontAlgn="auto" latinLnBrk="0" hangingPunct="1">
                  <a:lnSpc>
                    <a:spcPct val="150000"/>
                  </a:lnSpc>
                  <a:spcBef>
                    <a:spcPts val="0"/>
                  </a:spcBef>
                  <a:spcAft>
                    <a:spcPts val="0"/>
                  </a:spcAft>
                  <a:buClrTx/>
                  <a:buSzTx/>
                  <a:buFontTx/>
                  <a:buNone/>
                  <a:tabLst/>
                  <a:defRPr/>
                </a:pPr>
                <a:endPar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endParaRP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    objects are of type 1,</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    objects are of type 2,</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a:t>
                </a:r>
              </a:p>
              <a:p>
                <a:pPr marL="342900" marR="0" lvl="0" indent="-3429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    objects are of type </a:t>
                </a:r>
                <a14:m>
                  <m:oMath xmlns:m="http://schemas.openxmlformats.org/officeDocument/2006/math">
                    <m:r>
                      <a:rPr lang="en-US" sz="2000" b="0" i="1" smtClean="0">
                        <a:solidFill>
                          <a:prstClr val="black"/>
                        </a:solidFill>
                        <a:latin typeface="Latin Modern Math" panose="02000503000000000000" pitchFamily="50" charset="0"/>
                        <a:ea typeface="Latin Modern Math" panose="02000503000000000000" pitchFamily="50" charset="0"/>
                        <a:cs typeface="CMU Bright" panose="02000603000000000000" pitchFamily="2" charset="0"/>
                      </a:rPr>
                      <m:t>𝑘</m:t>
                    </m:r>
                  </m:oMath>
                </a14:m>
                <a:r>
                  <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a:t>
                </a:r>
              </a:p>
              <a:p>
                <a:pPr marR="0" lvl="0" algn="l" defTabSz="914400" rtl="0" eaLnBrk="1" fontAlgn="auto" latinLnBrk="0" hangingPunct="1">
                  <a:lnSpc>
                    <a:spcPct val="150000"/>
                  </a:lnSpc>
                  <a:spcBef>
                    <a:spcPts val="0"/>
                  </a:spcBef>
                  <a:spcAft>
                    <a:spcPts val="0"/>
                  </a:spcAft>
                  <a:buClrTx/>
                  <a:buSzTx/>
                  <a:tabLst/>
                  <a:defRPr/>
                </a:pPr>
                <a:endPar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endParaRPr>
              </a:p>
              <a:p>
                <a:pPr marR="0" lvl="0" algn="l" defTabSz="914400" rtl="0" eaLnBrk="1" fontAlgn="auto" latinLnBrk="0" hangingPunct="1">
                  <a:lnSpc>
                    <a:spcPct val="150000"/>
                  </a:lnSpc>
                  <a:spcBef>
                    <a:spcPts val="0"/>
                  </a:spcBef>
                  <a:spcAft>
                    <a:spcPts val="0"/>
                  </a:spcAft>
                  <a:buClrTx/>
                  <a:buSzTx/>
                  <a:tabLst/>
                  <a:defRPr/>
                </a:pPr>
                <a:r>
                  <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The remaining objects are all distinct from all other objects. Then, the number of ways to arrange all these </a:t>
                </a:r>
                <a14:m>
                  <m:oMath xmlns:m="http://schemas.openxmlformats.org/officeDocument/2006/math">
                    <m:r>
                      <a:rPr lang="en-US" sz="2000" b="0" i="1" smtClean="0">
                        <a:solidFill>
                          <a:prstClr val="black"/>
                        </a:solidFill>
                        <a:latin typeface="Latin Modern Math" panose="02000503000000000000" pitchFamily="50" charset="0"/>
                        <a:ea typeface="Latin Modern Math" panose="02000503000000000000" pitchFamily="50" charset="0"/>
                        <a:cs typeface="CMU Bright" panose="02000603000000000000" pitchFamily="2" charset="0"/>
                      </a:rPr>
                      <m:t>𝑛</m:t>
                    </m:r>
                  </m:oMath>
                </a14:m>
                <a:r>
                  <a:rPr lang="en-GB"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 objects in a row is equal to </a:t>
                </a:r>
              </a:p>
            </p:txBody>
          </p:sp>
        </mc:Choice>
        <mc:Fallback xmlns="">
          <p:sp>
            <p:nvSpPr>
              <p:cNvPr id="4" name="TextBox 3">
                <a:extLst>
                  <a:ext uri="{FF2B5EF4-FFF2-40B4-BE49-F238E27FC236}">
                    <a16:creationId xmlns:a16="http://schemas.microsoft.com/office/drawing/2014/main" id="{24782B34-26AE-864F-FBD5-C60B5CE2559B}"/>
                  </a:ext>
                </a:extLst>
              </p:cNvPr>
              <p:cNvSpPr txBox="1">
                <a:spLocks noRot="1" noChangeAspect="1" noMove="1" noResize="1" noEditPoints="1" noAdjustHandles="1" noChangeArrowheads="1" noChangeShapeType="1" noTextEdit="1"/>
              </p:cNvSpPr>
              <p:nvPr/>
            </p:nvSpPr>
            <p:spPr>
              <a:xfrm>
                <a:off x="394658" y="1234909"/>
                <a:ext cx="11402684" cy="4208844"/>
              </a:xfrm>
              <a:prstGeom prst="rect">
                <a:avLst/>
              </a:prstGeom>
              <a:blipFill>
                <a:blip r:embed="rId6"/>
                <a:stretch>
                  <a:fillRect l="-588" b="-1594"/>
                </a:stretch>
              </a:blipFill>
            </p:spPr>
            <p:txBody>
              <a:bodyPr/>
              <a:lstStyle/>
              <a:p>
                <a:r>
                  <a:rPr lang="en-GB">
                    <a:noFill/>
                  </a:rPr>
                  <a:t> </a:t>
                </a:r>
              </a:p>
            </p:txBody>
          </p:sp>
        </mc:Fallback>
      </mc:AlternateContent>
      <p:pic>
        <p:nvPicPr>
          <p:cNvPr id="7" name="Picture 6" descr="\documentclass{article}&#10;\usepackage{amsmath}&#10;\pagestyle{empty}&#10;\begin{document}&#10;&#10;\[ n_1 \]&#10;&#10;\end{document}" title="IguanaTex Bitmap Display">
            <a:extLst>
              <a:ext uri="{FF2B5EF4-FFF2-40B4-BE49-F238E27FC236}">
                <a16:creationId xmlns:a16="http://schemas.microsoft.com/office/drawing/2014/main" id="{FF118035-203A-CD7E-6454-265B3C3040D8}"/>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785091" y="2401453"/>
            <a:ext cx="230095" cy="149333"/>
          </a:xfrm>
          <a:prstGeom prst="rect">
            <a:avLst/>
          </a:prstGeom>
        </p:spPr>
      </p:pic>
      <p:pic>
        <p:nvPicPr>
          <p:cNvPr id="12" name="Picture 11" descr="\documentclass{article}&#10;\usepackage{amsmath}&#10;\pagestyle{empty}&#10;\begin{document}&#10;&#10;\[ n_2 \]&#10;&#10;\end{document}" title="IguanaTex Bitmap Display">
            <a:extLst>
              <a:ext uri="{FF2B5EF4-FFF2-40B4-BE49-F238E27FC236}">
                <a16:creationId xmlns:a16="http://schemas.microsoft.com/office/drawing/2014/main" id="{493E0027-0B55-2CFE-F99F-A7B12E5E86EE}"/>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785091" y="2835562"/>
            <a:ext cx="236190" cy="149333"/>
          </a:xfrm>
          <a:prstGeom prst="rect">
            <a:avLst/>
          </a:prstGeom>
        </p:spPr>
      </p:pic>
      <p:pic>
        <p:nvPicPr>
          <p:cNvPr id="16" name="Picture 15" descr="\documentclass{article}&#10;\usepackage{amsmath}&#10;\pagestyle{empty}&#10;\begin{document}&#10;&#10;\[ n_k \]&#10;&#10;\end{document}" title="IguanaTex Bitmap Display">
            <a:extLst>
              <a:ext uri="{FF2B5EF4-FFF2-40B4-BE49-F238E27FC236}">
                <a16:creationId xmlns:a16="http://schemas.microsoft.com/office/drawing/2014/main" id="{F5FFE9CA-618D-A759-56F9-125D3B040E23}"/>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785091" y="3775840"/>
            <a:ext cx="246857" cy="150857"/>
          </a:xfrm>
          <a:prstGeom prst="rect">
            <a:avLst/>
          </a:prstGeom>
        </p:spPr>
      </p:pic>
      <p:pic>
        <p:nvPicPr>
          <p:cNvPr id="20" name="Picture 19" descr="\documentclass{article}&#10;\usepackage{amsmath}&#10;\pagestyle{empty}&#10;\begin{document}&#10;&#10;\[ \frac{n!}{n_1! \times n_2! \times \dotsb \times n_k!} \]&#10;&#10;\end{document}" title="IguanaTex Bitmap Display">
            <a:extLst>
              <a:ext uri="{FF2B5EF4-FFF2-40B4-BE49-F238E27FC236}">
                <a16:creationId xmlns:a16="http://schemas.microsoft.com/office/drawing/2014/main" id="{9039D8AA-B4C2-3770-3C72-2A9D36067FC7}"/>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5116946" y="5642690"/>
            <a:ext cx="2241524" cy="565333"/>
          </a:xfrm>
          <a:prstGeom prst="rect">
            <a:avLst/>
          </a:prstGeom>
        </p:spPr>
      </p:pic>
    </p:spTree>
    <p:extLst>
      <p:ext uri="{BB962C8B-B14F-4D97-AF65-F5344CB8AC3E}">
        <p14:creationId xmlns:p14="http://schemas.microsoft.com/office/powerpoint/2010/main" val="175313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animEffect transition="in" filter="fade">
                                      <p:cBhvr>
                                        <p:cTn id="33" dur="500"/>
                                        <p:tgtEl>
                                          <p:spTgt spid="4">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fade">
                                      <p:cBhvr>
                                        <p:cTn id="38" dur="500"/>
                                        <p:tgtEl>
                                          <p:spTgt spid="4">
                                            <p:txEl>
                                              <p:pRg st="5" end="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4">
                                            <p:txEl>
                                              <p:pRg st="7" end="7"/>
                                            </p:txEl>
                                          </p:spTgt>
                                        </p:tgtEl>
                                        <p:attrNameLst>
                                          <p:attrName>style.visibility</p:attrName>
                                        </p:attrNameLst>
                                      </p:cBhvr>
                                      <p:to>
                                        <p:strVal val="visible"/>
                                      </p:to>
                                    </p:set>
                                    <p:animEffect transition="in" filter="fade">
                                      <p:cBhvr>
                                        <p:cTn id="46" dur="500"/>
                                        <p:tgtEl>
                                          <p:spTgt spid="4">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fade">
                                      <p:cBhvr>
                                        <p:cTn id="51" dur="500"/>
                                        <p:tgtEl>
                                          <p:spTgt spid="21"/>
                                        </p:tgtEl>
                                      </p:cBhvr>
                                    </p:animEffect>
                                  </p:childTnLst>
                                </p:cTn>
                              </p:par>
                              <p:par>
                                <p:cTn id="52" presetID="10" presetClass="entr" presetSubtype="0" fill="hold" nodeType="with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fade">
                                      <p:cBhvr>
                                        <p:cTn id="5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 grpId="0"/>
      <p:bldP spid="4"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4C9785-6FB5-265D-9E1E-EEC8D38492ED}"/>
              </a:ext>
            </a:extLst>
          </p:cNvPr>
          <p:cNvSpPr txBox="1"/>
          <p:nvPr/>
        </p:nvSpPr>
        <p:spPr>
          <a:xfrm rot="573447">
            <a:off x="2410790" y="2845470"/>
            <a:ext cx="8686801" cy="1446550"/>
          </a:xfrm>
          <a:prstGeom prst="rect">
            <a:avLst/>
          </a:prstGeom>
          <a:noFill/>
        </p:spPr>
        <p:txBody>
          <a:bodyPr wrap="square" rtlCol="0">
            <a:spAutoFit/>
          </a:bodyPr>
          <a:lstStyle/>
          <a:p>
            <a:r>
              <a:rPr lang="en-GB" sz="2800" spc="100" dirty="0">
                <a:latin typeface="CMU Bright" panose="02000603000000000000" pitchFamily="2" charset="0"/>
                <a:ea typeface="CMU Bright" panose="02000603000000000000" pitchFamily="2" charset="0"/>
                <a:cs typeface="CMU Bright" panose="02000603000000000000" pitchFamily="2" charset="0"/>
              </a:rPr>
              <a:t>Section – II</a:t>
            </a:r>
          </a:p>
          <a:p>
            <a:endParaRPr lang="en-GB" sz="3200" spc="100" dirty="0">
              <a:latin typeface="CMU Bright" panose="02000603000000000000" pitchFamily="2" charset="0"/>
              <a:ea typeface="CMU Bright" panose="02000603000000000000" pitchFamily="2" charset="0"/>
              <a:cs typeface="CMU Bright" panose="02000603000000000000" pitchFamily="2" charset="0"/>
            </a:endParaRPr>
          </a:p>
          <a:p>
            <a:r>
              <a:rPr lang="en-GB" sz="2800" spc="100" dirty="0">
                <a:latin typeface="CMU Bright" panose="02000603000000000000" pitchFamily="2" charset="0"/>
                <a:ea typeface="CMU Bright" panose="02000603000000000000" pitchFamily="2" charset="0"/>
                <a:cs typeface="CMU Bright" panose="02000603000000000000" pitchFamily="2" charset="0"/>
              </a:rPr>
              <a:t>Bijections with Words</a:t>
            </a:r>
          </a:p>
        </p:txBody>
      </p:sp>
      <p:cxnSp>
        <p:nvCxnSpPr>
          <p:cNvPr id="3" name="Straight Connector 2">
            <a:extLst>
              <a:ext uri="{FF2B5EF4-FFF2-40B4-BE49-F238E27FC236}">
                <a16:creationId xmlns:a16="http://schemas.microsoft.com/office/drawing/2014/main" id="{B407F6F5-827D-B562-46A3-3975FA776AC0}"/>
              </a:ext>
            </a:extLst>
          </p:cNvPr>
          <p:cNvCxnSpPr>
            <a:cxnSpLocks/>
          </p:cNvCxnSpPr>
          <p:nvPr/>
        </p:nvCxnSpPr>
        <p:spPr>
          <a:xfrm>
            <a:off x="2537350" y="2815893"/>
            <a:ext cx="6616589" cy="112994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717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iterate type="lt">
                                    <p:tmPct val="8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953D12-1450-F032-2035-3053C7FA4D26}"/>
              </a:ext>
            </a:extLst>
          </p:cNvPr>
          <p:cNvSpPr>
            <a:spLocks noGrp="1"/>
          </p:cNvSpPr>
          <p:nvPr>
            <p:ph type="sldNum" sz="quarter" idx="12"/>
          </p:nvPr>
        </p:nvSpPr>
        <p:spPr/>
        <p:txBody>
          <a:bodyPr/>
          <a:lstStyle/>
          <a:p>
            <a:fld id="{DF9CE5CA-BB0C-471D-B5FD-5BB2E0B61B3B}" type="slidenum">
              <a:rPr lang="en-GB" smtClean="0"/>
              <a:pPr/>
              <a:t>8</a:t>
            </a:fld>
            <a:endParaRPr lang="en-GB" dirty="0"/>
          </a:p>
        </p:txBody>
      </p:sp>
      <p:sp>
        <p:nvSpPr>
          <p:cNvPr id="3" name="TextBox 2">
            <a:extLst>
              <a:ext uri="{FF2B5EF4-FFF2-40B4-BE49-F238E27FC236}">
                <a16:creationId xmlns:a16="http://schemas.microsoft.com/office/drawing/2014/main" id="{F1887566-BD1D-CDD5-D164-84BED0A283C7}"/>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Q3: Revisiting Townsville</a:t>
            </a:r>
          </a:p>
        </p:txBody>
      </p:sp>
      <p:sp>
        <p:nvSpPr>
          <p:cNvPr id="4" name="TextBox 3">
            <a:extLst>
              <a:ext uri="{FF2B5EF4-FFF2-40B4-BE49-F238E27FC236}">
                <a16:creationId xmlns:a16="http://schemas.microsoft.com/office/drawing/2014/main" id="{40A64B85-7445-29CC-425C-1EF2DAE28962}"/>
              </a:ext>
            </a:extLst>
          </p:cNvPr>
          <p:cNvSpPr txBox="1"/>
          <p:nvPr/>
        </p:nvSpPr>
        <p:spPr>
          <a:xfrm>
            <a:off x="468549" y="1197964"/>
            <a:ext cx="11402684" cy="977191"/>
          </a:xfrm>
          <a:prstGeom prst="rect">
            <a:avLst/>
          </a:prstGeom>
          <a:noFill/>
        </p:spPr>
        <p:txBody>
          <a:bodyPr wrap="square" rtlCol="0">
            <a:spAutoFit/>
          </a:bodyPr>
          <a:lstStyle/>
          <a:p>
            <a:pPr lvl="0">
              <a:lnSpc>
                <a:spcPct val="150000"/>
              </a:lnSpc>
              <a:defRPr/>
            </a:pP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The road map of Townsville is given. Josh wants to go from A to B by going only northwards or eastwards. In how many ways can Josh go?</a:t>
            </a:r>
          </a:p>
        </p:txBody>
      </p:sp>
      <p:graphicFrame>
        <p:nvGraphicFramePr>
          <p:cNvPr id="5" name="Table 4">
            <a:extLst>
              <a:ext uri="{FF2B5EF4-FFF2-40B4-BE49-F238E27FC236}">
                <a16:creationId xmlns:a16="http://schemas.microsoft.com/office/drawing/2014/main" id="{90090CBF-E2D8-A6E1-5015-9B84A17BCEB0}"/>
              </a:ext>
            </a:extLst>
          </p:cNvPr>
          <p:cNvGraphicFramePr>
            <a:graphicFrameLocks noGrp="1"/>
          </p:cNvGraphicFramePr>
          <p:nvPr>
            <p:extLst>
              <p:ext uri="{D42A27DB-BD31-4B8C-83A1-F6EECF244321}">
                <p14:modId xmlns:p14="http://schemas.microsoft.com/office/powerpoint/2010/main" val="488625035"/>
              </p:ext>
            </p:extLst>
          </p:nvPr>
        </p:nvGraphicFramePr>
        <p:xfrm>
          <a:off x="4267200" y="2484277"/>
          <a:ext cx="3657600" cy="36576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3194251203"/>
                    </a:ext>
                  </a:extLst>
                </a:gridCol>
                <a:gridCol w="609600">
                  <a:extLst>
                    <a:ext uri="{9D8B030D-6E8A-4147-A177-3AD203B41FA5}">
                      <a16:colId xmlns:a16="http://schemas.microsoft.com/office/drawing/2014/main" val="1471218285"/>
                    </a:ext>
                  </a:extLst>
                </a:gridCol>
                <a:gridCol w="609600">
                  <a:extLst>
                    <a:ext uri="{9D8B030D-6E8A-4147-A177-3AD203B41FA5}">
                      <a16:colId xmlns:a16="http://schemas.microsoft.com/office/drawing/2014/main" val="3327142403"/>
                    </a:ext>
                  </a:extLst>
                </a:gridCol>
                <a:gridCol w="609600">
                  <a:extLst>
                    <a:ext uri="{9D8B030D-6E8A-4147-A177-3AD203B41FA5}">
                      <a16:colId xmlns:a16="http://schemas.microsoft.com/office/drawing/2014/main" val="4186670893"/>
                    </a:ext>
                  </a:extLst>
                </a:gridCol>
                <a:gridCol w="609600">
                  <a:extLst>
                    <a:ext uri="{9D8B030D-6E8A-4147-A177-3AD203B41FA5}">
                      <a16:colId xmlns:a16="http://schemas.microsoft.com/office/drawing/2014/main" val="4014650781"/>
                    </a:ext>
                  </a:extLst>
                </a:gridCol>
                <a:gridCol w="609600">
                  <a:extLst>
                    <a:ext uri="{9D8B030D-6E8A-4147-A177-3AD203B41FA5}">
                      <a16:colId xmlns:a16="http://schemas.microsoft.com/office/drawing/2014/main" val="2413057797"/>
                    </a:ext>
                  </a:extLst>
                </a:gridCol>
              </a:tblGrid>
              <a:tr h="609600">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57150" cap="flat" cmpd="sng" algn="ctr">
                      <a:solidFill>
                        <a:schemeClr val="accent5">
                          <a:lumMod val="75000"/>
                        </a:schemeClr>
                      </a:solidFill>
                      <a:prstDash val="solid"/>
                      <a:round/>
                      <a:headEnd type="none" w="med" len="med"/>
                      <a:tailEnd type="none" w="med" len="med"/>
                    </a:lnB>
                  </a:tcPr>
                </a:tc>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57150" cap="flat" cmpd="sng" algn="ctr">
                      <a:solidFill>
                        <a:schemeClr val="accent5">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57150" cap="flat" cmpd="sng" algn="ctr">
                      <a:solidFill>
                        <a:schemeClr val="accent5">
                          <a:lumMod val="75000"/>
                        </a:schemeClr>
                      </a:solidFill>
                      <a:prstDash val="solid"/>
                      <a:round/>
                      <a:headEnd type="none" w="med" len="med"/>
                      <a:tailEnd type="none" w="med" len="med"/>
                    </a:lnB>
                  </a:tcPr>
                </a:tc>
                <a:extLst>
                  <a:ext uri="{0D108BD9-81ED-4DB2-BD59-A6C34878D82A}">
                    <a16:rowId xmlns:a16="http://schemas.microsoft.com/office/drawing/2014/main" val="3915017207"/>
                  </a:ext>
                </a:extLst>
              </a:tr>
              <a:tr h="609600">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57150" cap="flat" cmpd="sng" algn="ctr">
                      <a:solidFill>
                        <a:schemeClr val="accent5">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dirty="0"/>
                    </a:p>
                  </a:txBody>
                  <a:tcPr>
                    <a:lnL w="57150" cap="flat" cmpd="sng" algn="ctr">
                      <a:solidFill>
                        <a:schemeClr val="accent5">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57150" cap="flat" cmpd="sng" algn="ctr">
                      <a:solidFill>
                        <a:schemeClr val="accent5">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57150" cap="flat" cmpd="sng" algn="ctr">
                      <a:solidFill>
                        <a:schemeClr val="accent5">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2426220117"/>
                  </a:ext>
                </a:extLst>
              </a:tr>
              <a:tr h="609600">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57150" cap="flat" cmpd="sng" algn="ctr">
                      <a:solidFill>
                        <a:schemeClr val="accent5">
                          <a:lumMod val="75000"/>
                        </a:schemeClr>
                      </a:solidFill>
                      <a:prstDash val="solid"/>
                      <a:round/>
                      <a:headEnd type="none" w="med" len="med"/>
                      <a:tailEnd type="none" w="med" len="med"/>
                    </a:lnB>
                  </a:tcPr>
                </a:tc>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57150" cap="flat" cmpd="sng" algn="ctr">
                      <a:solidFill>
                        <a:schemeClr val="accent5">
                          <a:lumMod val="75000"/>
                        </a:schemeClr>
                      </a:solidFill>
                      <a:prstDash val="solid"/>
                      <a:round/>
                      <a:headEnd type="none" w="med" len="med"/>
                      <a:tailEnd type="none" w="med" len="med"/>
                    </a:lnB>
                  </a:tcPr>
                </a:tc>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57150" cap="flat" cmpd="sng" algn="ctr">
                      <a:solidFill>
                        <a:schemeClr val="accent5">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57150" cap="flat" cmpd="sng" algn="ctr">
                      <a:solidFill>
                        <a:schemeClr val="accent5">
                          <a:lumMod val="75000"/>
                        </a:schemeClr>
                      </a:solidFill>
                      <a:prstDash val="solid"/>
                      <a:round/>
                      <a:headEnd type="none" w="med" len="med"/>
                      <a:tailEnd type="none" w="med" len="med"/>
                    </a:lnB>
                  </a:tcPr>
                </a:tc>
                <a:tc>
                  <a:txBody>
                    <a:bodyPr/>
                    <a:lstStyle/>
                    <a:p>
                      <a:endParaRPr lang="en-GB" dirty="0"/>
                    </a:p>
                  </a:txBody>
                  <a:tcPr>
                    <a:lnL w="57150" cap="flat" cmpd="sng" algn="ctr">
                      <a:solidFill>
                        <a:schemeClr val="accent5">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1819245960"/>
                  </a:ext>
                </a:extLst>
              </a:tr>
              <a:tr h="609600">
                <a:tc>
                  <a:txBody>
                    <a:bodyPr/>
                    <a:lstStyle/>
                    <a:p>
                      <a:endParaRPr lang="en-GB"/>
                    </a:p>
                  </a:txBody>
                  <a:tcPr>
                    <a:lnL w="28575" cap="flat" cmpd="sng" algn="ctr">
                      <a:solidFill>
                        <a:schemeClr val="accent6">
                          <a:lumMod val="75000"/>
                        </a:schemeClr>
                      </a:solidFill>
                      <a:prstDash val="solid"/>
                      <a:round/>
                      <a:headEnd type="none" w="med" len="med"/>
                      <a:tailEnd type="none" w="med" len="med"/>
                    </a:lnL>
                    <a:lnR w="57150" cap="flat" cmpd="sng" algn="ctr">
                      <a:solidFill>
                        <a:schemeClr val="accent5">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dirty="0"/>
                    </a:p>
                  </a:txBody>
                  <a:tcPr>
                    <a:lnL w="57150" cap="flat" cmpd="sng" algn="ctr">
                      <a:solidFill>
                        <a:schemeClr val="accent5">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57150" cap="flat" cmpd="sng" algn="ctr">
                      <a:solidFill>
                        <a:schemeClr val="accent5">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57150" cap="flat" cmpd="sng" algn="ctr">
                      <a:solidFill>
                        <a:schemeClr val="accent5">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57150" cap="flat" cmpd="sng" algn="ctr">
                      <a:solidFill>
                        <a:schemeClr val="accent5">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17262311"/>
                  </a:ext>
                </a:extLst>
              </a:tr>
              <a:tr h="609600">
                <a:tc>
                  <a:txBody>
                    <a:bodyPr/>
                    <a:lstStyle/>
                    <a:p>
                      <a:endParaRPr lang="en-GB"/>
                    </a:p>
                  </a:txBody>
                  <a:tcPr>
                    <a:lnL w="28575" cap="flat" cmpd="sng" algn="ctr">
                      <a:solidFill>
                        <a:schemeClr val="accent6">
                          <a:lumMod val="75000"/>
                        </a:schemeClr>
                      </a:solidFill>
                      <a:prstDash val="solid"/>
                      <a:round/>
                      <a:headEnd type="none" w="med" len="med"/>
                      <a:tailEnd type="none" w="med" len="med"/>
                    </a:lnL>
                    <a:lnR w="57150" cap="flat" cmpd="sng" algn="ctr">
                      <a:solidFill>
                        <a:schemeClr val="accent5">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dirty="0"/>
                    </a:p>
                  </a:txBody>
                  <a:tcPr>
                    <a:lnL w="57150" cap="flat" cmpd="sng" algn="ctr">
                      <a:solidFill>
                        <a:schemeClr val="accent5">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2108481656"/>
                  </a:ext>
                </a:extLst>
              </a:tr>
              <a:tr h="609600">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57150" cap="flat" cmpd="sng" algn="ctr">
                      <a:solidFill>
                        <a:schemeClr val="accent5">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57150" cap="flat" cmpd="sng" algn="ctr">
                      <a:solidFill>
                        <a:schemeClr val="accent5">
                          <a:lumMod val="75000"/>
                        </a:schemeClr>
                      </a:solidFill>
                      <a:prstDash val="solid"/>
                      <a:round/>
                      <a:headEnd type="none" w="med" len="med"/>
                      <a:tailEnd type="none" w="med" len="med"/>
                    </a:lnB>
                  </a:tcPr>
                </a:tc>
                <a:tc>
                  <a:txBody>
                    <a:bodyPr/>
                    <a:lstStyle/>
                    <a:p>
                      <a:endParaRPr lang="en-GB" dirty="0"/>
                    </a:p>
                  </a:txBody>
                  <a:tcPr>
                    <a:lnL w="57150" cap="flat" cmpd="sng" algn="ctr">
                      <a:solidFill>
                        <a:schemeClr val="accent5">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3973860579"/>
                  </a:ext>
                </a:extLst>
              </a:tr>
            </a:tbl>
          </a:graphicData>
        </a:graphic>
      </p:graphicFrame>
      <p:sp>
        <p:nvSpPr>
          <p:cNvPr id="6" name="Oval 5">
            <a:extLst>
              <a:ext uri="{FF2B5EF4-FFF2-40B4-BE49-F238E27FC236}">
                <a16:creationId xmlns:a16="http://schemas.microsoft.com/office/drawing/2014/main" id="{4F833018-6230-A371-EE4A-A8F23AAC4BEE}"/>
              </a:ext>
            </a:extLst>
          </p:cNvPr>
          <p:cNvSpPr/>
          <p:nvPr/>
        </p:nvSpPr>
        <p:spPr>
          <a:xfrm>
            <a:off x="4174835" y="6047205"/>
            <a:ext cx="175491" cy="175491"/>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F7DAC240-8FA8-BADE-EC1D-80C50A6A5F5D}"/>
              </a:ext>
            </a:extLst>
          </p:cNvPr>
          <p:cNvSpPr/>
          <p:nvPr/>
        </p:nvSpPr>
        <p:spPr>
          <a:xfrm>
            <a:off x="7832438" y="2403458"/>
            <a:ext cx="175491" cy="175491"/>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documentclass{article}&#10;\usepackage{amsmath}&#10;\pagestyle{empty}&#10;\begin{document}&#10;&#10;\[ A \]&#10;&#10;\end{document}" title="IguanaTex Bitmap Display">
            <a:extLst>
              <a:ext uri="{FF2B5EF4-FFF2-40B4-BE49-F238E27FC236}">
                <a16:creationId xmlns:a16="http://schemas.microsoft.com/office/drawing/2014/main" id="{6C1E5AE9-96D1-F419-5244-6B4454463DAE}"/>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3999597" y="6222696"/>
            <a:ext cx="175238" cy="181333"/>
          </a:xfrm>
          <a:prstGeom prst="rect">
            <a:avLst/>
          </a:prstGeom>
        </p:spPr>
      </p:pic>
      <p:pic>
        <p:nvPicPr>
          <p:cNvPr id="9" name="Picture 8" descr="\documentclass{article}&#10;\usepackage{amsmath}&#10;\pagestyle{empty}&#10;\begin{document}&#10;&#10;\[ B \]&#10;&#10;\end{document}" title="IguanaTex Bitmap Display">
            <a:extLst>
              <a:ext uri="{FF2B5EF4-FFF2-40B4-BE49-F238E27FC236}">
                <a16:creationId xmlns:a16="http://schemas.microsoft.com/office/drawing/2014/main" id="{7FFB7C53-6CAC-2446-78B8-DA2A3EC67002}"/>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8007929" y="2222125"/>
            <a:ext cx="182857" cy="172190"/>
          </a:xfrm>
          <a:prstGeom prst="rect">
            <a:avLst/>
          </a:prstGeom>
        </p:spPr>
      </p:pic>
    </p:spTree>
    <p:extLst>
      <p:ext uri="{BB962C8B-B14F-4D97-AF65-F5344CB8AC3E}">
        <p14:creationId xmlns:p14="http://schemas.microsoft.com/office/powerpoint/2010/main" val="1639583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953D12-1450-F032-2035-3053C7FA4D26}"/>
              </a:ext>
            </a:extLst>
          </p:cNvPr>
          <p:cNvSpPr>
            <a:spLocks noGrp="1"/>
          </p:cNvSpPr>
          <p:nvPr>
            <p:ph type="sldNum" sz="quarter" idx="12"/>
          </p:nvPr>
        </p:nvSpPr>
        <p:spPr/>
        <p:txBody>
          <a:bodyPr/>
          <a:lstStyle/>
          <a:p>
            <a:fld id="{DF9CE5CA-BB0C-471D-B5FD-5BB2E0B61B3B}" type="slidenum">
              <a:rPr lang="en-GB" smtClean="0"/>
              <a:pPr/>
              <a:t>9</a:t>
            </a:fld>
            <a:endParaRPr lang="en-GB" dirty="0"/>
          </a:p>
        </p:txBody>
      </p:sp>
      <p:sp>
        <p:nvSpPr>
          <p:cNvPr id="3" name="TextBox 2">
            <a:extLst>
              <a:ext uri="{FF2B5EF4-FFF2-40B4-BE49-F238E27FC236}">
                <a16:creationId xmlns:a16="http://schemas.microsoft.com/office/drawing/2014/main" id="{F1887566-BD1D-CDD5-D164-84BED0A283C7}"/>
              </a:ext>
            </a:extLst>
          </p:cNvPr>
          <p:cNvSpPr txBox="1"/>
          <p:nvPr/>
        </p:nvSpPr>
        <p:spPr>
          <a:xfrm>
            <a:off x="2494722" y="208722"/>
            <a:ext cx="7017026" cy="523220"/>
          </a:xfrm>
          <a:prstGeom prst="rect">
            <a:avLst/>
          </a:prstGeom>
          <a:noFill/>
        </p:spPr>
        <p:txBody>
          <a:bodyPr wrap="square" rtlCol="0">
            <a:spAutoFit/>
          </a:bodyPr>
          <a:lstStyle/>
          <a:p>
            <a:r>
              <a:rPr lang="en-GB" sz="2800" b="1" spc="100" dirty="0">
                <a:latin typeface="CMU Bright" panose="02000603000000000000" pitchFamily="2" charset="0"/>
                <a:ea typeface="CMU Bright" panose="02000603000000000000" pitchFamily="2" charset="0"/>
                <a:cs typeface="CMU Bright" panose="02000603000000000000" pitchFamily="2" charset="0"/>
              </a:rPr>
              <a:t>Q3: Revisiting Townsville</a:t>
            </a:r>
          </a:p>
        </p:txBody>
      </p:sp>
      <p:sp>
        <p:nvSpPr>
          <p:cNvPr id="4" name="TextBox 3">
            <a:extLst>
              <a:ext uri="{FF2B5EF4-FFF2-40B4-BE49-F238E27FC236}">
                <a16:creationId xmlns:a16="http://schemas.microsoft.com/office/drawing/2014/main" id="{40A64B85-7445-29CC-425C-1EF2DAE28962}"/>
              </a:ext>
            </a:extLst>
          </p:cNvPr>
          <p:cNvSpPr txBox="1"/>
          <p:nvPr/>
        </p:nvSpPr>
        <p:spPr>
          <a:xfrm>
            <a:off x="457444" y="1391927"/>
            <a:ext cx="7036004" cy="4208844"/>
          </a:xfrm>
          <a:prstGeom prst="rect">
            <a:avLst/>
          </a:prstGeom>
          <a:noFill/>
        </p:spPr>
        <p:txBody>
          <a:bodyPr wrap="square" rtlCol="0">
            <a:spAutoFit/>
          </a:bodyPr>
          <a:lstStyle/>
          <a:p>
            <a:pPr lvl="0">
              <a:lnSpc>
                <a:spcPct val="150000"/>
              </a:lnSpc>
              <a:defRPr/>
            </a:pPr>
            <a:r>
              <a:rPr lang="en-US" sz="2000" u="sng" dirty="0">
                <a:solidFill>
                  <a:schemeClr val="accent5">
                    <a:lumMod val="75000"/>
                  </a:schemeClr>
                </a:solidFill>
                <a:latin typeface="CMU Bright" panose="02000603000000000000" pitchFamily="2" charset="0"/>
                <a:ea typeface="CMU Bright" panose="02000603000000000000" pitchFamily="2" charset="0"/>
                <a:cs typeface="CMU Bright" panose="02000603000000000000" pitchFamily="2" charset="0"/>
              </a:rPr>
              <a:t>Solution</a:t>
            </a:r>
          </a:p>
          <a:p>
            <a:pPr lvl="0">
              <a:lnSpc>
                <a:spcPct val="150000"/>
              </a:lnSpc>
              <a:defRPr/>
            </a:pPr>
            <a:endPar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endParaRPr>
          </a:p>
          <a:p>
            <a:pPr lvl="0">
              <a:lnSpc>
                <a:spcPct val="150000"/>
              </a:lnSpc>
              <a:defRPr/>
            </a:pP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Record the movements: R for eastwards, U for northwards.</a:t>
            </a:r>
          </a:p>
          <a:p>
            <a:pPr lvl="0">
              <a:lnSpc>
                <a:spcPct val="150000"/>
              </a:lnSpc>
              <a:defRPr/>
            </a:pPr>
            <a:endPar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endParaRPr>
          </a:p>
          <a:p>
            <a:pPr lvl="0">
              <a:lnSpc>
                <a:spcPct val="150000"/>
              </a:lnSpc>
              <a:defRPr/>
            </a:pP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Then, a way to go from A to be can be thought of as an 12-letter word with 6 R’s and 6 U’s.</a:t>
            </a:r>
          </a:p>
          <a:p>
            <a:pPr lvl="0">
              <a:lnSpc>
                <a:spcPct val="150000"/>
              </a:lnSpc>
              <a:defRPr/>
            </a:pP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(For example, the path shown is RUUURRRUURRU)</a:t>
            </a:r>
          </a:p>
          <a:p>
            <a:pPr lvl="0">
              <a:lnSpc>
                <a:spcPct val="150000"/>
              </a:lnSpc>
              <a:defRPr/>
            </a:pPr>
            <a:endPar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endParaRPr>
          </a:p>
          <a:p>
            <a:pPr lvl="0">
              <a:lnSpc>
                <a:spcPct val="150000"/>
              </a:lnSpc>
              <a:defRPr/>
            </a:pPr>
            <a:r>
              <a:rPr lang="en-US" sz="2000" dirty="0">
                <a:solidFill>
                  <a:prstClr val="black"/>
                </a:solidFill>
                <a:latin typeface="CMU Bright" panose="02000603000000000000" pitchFamily="2" charset="0"/>
                <a:ea typeface="CMU Bright" panose="02000603000000000000" pitchFamily="2" charset="0"/>
                <a:cs typeface="CMU Bright" panose="02000603000000000000" pitchFamily="2" charset="0"/>
              </a:rPr>
              <a:t>So, the answer is</a:t>
            </a:r>
          </a:p>
        </p:txBody>
      </p:sp>
      <p:graphicFrame>
        <p:nvGraphicFramePr>
          <p:cNvPr id="5" name="Table 4">
            <a:extLst>
              <a:ext uri="{FF2B5EF4-FFF2-40B4-BE49-F238E27FC236}">
                <a16:creationId xmlns:a16="http://schemas.microsoft.com/office/drawing/2014/main" id="{90090CBF-E2D8-A6E1-5015-9B84A17BCEB0}"/>
              </a:ext>
            </a:extLst>
          </p:cNvPr>
          <p:cNvGraphicFramePr>
            <a:graphicFrameLocks noGrp="1"/>
          </p:cNvGraphicFramePr>
          <p:nvPr>
            <p:extLst>
              <p:ext uri="{D42A27DB-BD31-4B8C-83A1-F6EECF244321}">
                <p14:modId xmlns:p14="http://schemas.microsoft.com/office/powerpoint/2010/main" val="386177290"/>
              </p:ext>
            </p:extLst>
          </p:nvPr>
        </p:nvGraphicFramePr>
        <p:xfrm>
          <a:off x="7984594" y="1854041"/>
          <a:ext cx="3657600" cy="3657600"/>
        </p:xfrm>
        <a:graphic>
          <a:graphicData uri="http://schemas.openxmlformats.org/drawingml/2006/table">
            <a:tbl>
              <a:tblPr firstRow="1" bandRow="1">
                <a:tableStyleId>{2D5ABB26-0587-4C30-8999-92F81FD0307C}</a:tableStyleId>
              </a:tblPr>
              <a:tblGrid>
                <a:gridCol w="609600">
                  <a:extLst>
                    <a:ext uri="{9D8B030D-6E8A-4147-A177-3AD203B41FA5}">
                      <a16:colId xmlns:a16="http://schemas.microsoft.com/office/drawing/2014/main" val="3194251203"/>
                    </a:ext>
                  </a:extLst>
                </a:gridCol>
                <a:gridCol w="609600">
                  <a:extLst>
                    <a:ext uri="{9D8B030D-6E8A-4147-A177-3AD203B41FA5}">
                      <a16:colId xmlns:a16="http://schemas.microsoft.com/office/drawing/2014/main" val="1471218285"/>
                    </a:ext>
                  </a:extLst>
                </a:gridCol>
                <a:gridCol w="609600">
                  <a:extLst>
                    <a:ext uri="{9D8B030D-6E8A-4147-A177-3AD203B41FA5}">
                      <a16:colId xmlns:a16="http://schemas.microsoft.com/office/drawing/2014/main" val="3327142403"/>
                    </a:ext>
                  </a:extLst>
                </a:gridCol>
                <a:gridCol w="609600">
                  <a:extLst>
                    <a:ext uri="{9D8B030D-6E8A-4147-A177-3AD203B41FA5}">
                      <a16:colId xmlns:a16="http://schemas.microsoft.com/office/drawing/2014/main" val="4186670893"/>
                    </a:ext>
                  </a:extLst>
                </a:gridCol>
                <a:gridCol w="609600">
                  <a:extLst>
                    <a:ext uri="{9D8B030D-6E8A-4147-A177-3AD203B41FA5}">
                      <a16:colId xmlns:a16="http://schemas.microsoft.com/office/drawing/2014/main" val="4014650781"/>
                    </a:ext>
                  </a:extLst>
                </a:gridCol>
                <a:gridCol w="609600">
                  <a:extLst>
                    <a:ext uri="{9D8B030D-6E8A-4147-A177-3AD203B41FA5}">
                      <a16:colId xmlns:a16="http://schemas.microsoft.com/office/drawing/2014/main" val="2413057797"/>
                    </a:ext>
                  </a:extLst>
                </a:gridCol>
              </a:tblGrid>
              <a:tr h="609600">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57150" cap="flat" cmpd="sng" algn="ctr">
                      <a:solidFill>
                        <a:schemeClr val="accent5">
                          <a:lumMod val="75000"/>
                        </a:schemeClr>
                      </a:solidFill>
                      <a:prstDash val="solid"/>
                      <a:round/>
                      <a:headEnd type="none" w="med" len="med"/>
                      <a:tailEnd type="none" w="med" len="med"/>
                    </a:lnB>
                  </a:tcPr>
                </a:tc>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57150" cap="flat" cmpd="sng" algn="ctr">
                      <a:solidFill>
                        <a:schemeClr val="accent5">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57150" cap="flat" cmpd="sng" algn="ctr">
                      <a:solidFill>
                        <a:schemeClr val="accent5">
                          <a:lumMod val="75000"/>
                        </a:schemeClr>
                      </a:solidFill>
                      <a:prstDash val="solid"/>
                      <a:round/>
                      <a:headEnd type="none" w="med" len="med"/>
                      <a:tailEnd type="none" w="med" len="med"/>
                    </a:lnB>
                  </a:tcPr>
                </a:tc>
                <a:extLst>
                  <a:ext uri="{0D108BD9-81ED-4DB2-BD59-A6C34878D82A}">
                    <a16:rowId xmlns:a16="http://schemas.microsoft.com/office/drawing/2014/main" val="3915017207"/>
                  </a:ext>
                </a:extLst>
              </a:tr>
              <a:tr h="609600">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57150" cap="flat" cmpd="sng" algn="ctr">
                      <a:solidFill>
                        <a:schemeClr val="accent5">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dirty="0"/>
                    </a:p>
                  </a:txBody>
                  <a:tcPr>
                    <a:lnL w="57150" cap="flat" cmpd="sng" algn="ctr">
                      <a:solidFill>
                        <a:schemeClr val="accent5">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57150" cap="flat" cmpd="sng" algn="ctr">
                      <a:solidFill>
                        <a:schemeClr val="accent5">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57150" cap="flat" cmpd="sng" algn="ctr">
                      <a:solidFill>
                        <a:schemeClr val="accent5">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2426220117"/>
                  </a:ext>
                </a:extLst>
              </a:tr>
              <a:tr h="609600">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57150" cap="flat" cmpd="sng" algn="ctr">
                      <a:solidFill>
                        <a:schemeClr val="accent5">
                          <a:lumMod val="75000"/>
                        </a:schemeClr>
                      </a:solidFill>
                      <a:prstDash val="solid"/>
                      <a:round/>
                      <a:headEnd type="none" w="med" len="med"/>
                      <a:tailEnd type="none" w="med" len="med"/>
                    </a:lnB>
                  </a:tcPr>
                </a:tc>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57150" cap="flat" cmpd="sng" algn="ctr">
                      <a:solidFill>
                        <a:schemeClr val="accent5">
                          <a:lumMod val="75000"/>
                        </a:schemeClr>
                      </a:solidFill>
                      <a:prstDash val="solid"/>
                      <a:round/>
                      <a:headEnd type="none" w="med" len="med"/>
                      <a:tailEnd type="none" w="med" len="med"/>
                    </a:lnB>
                  </a:tcPr>
                </a:tc>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57150" cap="flat" cmpd="sng" algn="ctr">
                      <a:solidFill>
                        <a:schemeClr val="accent5">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57150" cap="flat" cmpd="sng" algn="ctr">
                      <a:solidFill>
                        <a:schemeClr val="accent5">
                          <a:lumMod val="75000"/>
                        </a:schemeClr>
                      </a:solidFill>
                      <a:prstDash val="solid"/>
                      <a:round/>
                      <a:headEnd type="none" w="med" len="med"/>
                      <a:tailEnd type="none" w="med" len="med"/>
                    </a:lnB>
                  </a:tcPr>
                </a:tc>
                <a:tc>
                  <a:txBody>
                    <a:bodyPr/>
                    <a:lstStyle/>
                    <a:p>
                      <a:endParaRPr lang="en-GB" dirty="0"/>
                    </a:p>
                  </a:txBody>
                  <a:tcPr>
                    <a:lnL w="57150" cap="flat" cmpd="sng" algn="ctr">
                      <a:solidFill>
                        <a:schemeClr val="accent5">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1819245960"/>
                  </a:ext>
                </a:extLst>
              </a:tr>
              <a:tr h="609600">
                <a:tc>
                  <a:txBody>
                    <a:bodyPr/>
                    <a:lstStyle/>
                    <a:p>
                      <a:endParaRPr lang="en-GB"/>
                    </a:p>
                  </a:txBody>
                  <a:tcPr>
                    <a:lnL w="28575" cap="flat" cmpd="sng" algn="ctr">
                      <a:solidFill>
                        <a:schemeClr val="accent6">
                          <a:lumMod val="75000"/>
                        </a:schemeClr>
                      </a:solidFill>
                      <a:prstDash val="solid"/>
                      <a:round/>
                      <a:headEnd type="none" w="med" len="med"/>
                      <a:tailEnd type="none" w="med" len="med"/>
                    </a:lnL>
                    <a:lnR w="57150" cap="flat" cmpd="sng" algn="ctr">
                      <a:solidFill>
                        <a:schemeClr val="accent5">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dirty="0"/>
                    </a:p>
                  </a:txBody>
                  <a:tcPr>
                    <a:lnL w="57150" cap="flat" cmpd="sng" algn="ctr">
                      <a:solidFill>
                        <a:schemeClr val="accent5">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57150" cap="flat" cmpd="sng" algn="ctr">
                      <a:solidFill>
                        <a:schemeClr val="accent5">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57150" cap="flat" cmpd="sng" algn="ctr">
                      <a:solidFill>
                        <a:schemeClr val="accent5">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57150" cap="flat" cmpd="sng" algn="ctr">
                      <a:solidFill>
                        <a:schemeClr val="accent5">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17262311"/>
                  </a:ext>
                </a:extLst>
              </a:tr>
              <a:tr h="609600">
                <a:tc>
                  <a:txBody>
                    <a:bodyPr/>
                    <a:lstStyle/>
                    <a:p>
                      <a:endParaRPr lang="en-GB"/>
                    </a:p>
                  </a:txBody>
                  <a:tcPr>
                    <a:lnL w="28575" cap="flat" cmpd="sng" algn="ctr">
                      <a:solidFill>
                        <a:schemeClr val="accent6">
                          <a:lumMod val="75000"/>
                        </a:schemeClr>
                      </a:solidFill>
                      <a:prstDash val="solid"/>
                      <a:round/>
                      <a:headEnd type="none" w="med" len="med"/>
                      <a:tailEnd type="none" w="med" len="med"/>
                    </a:lnL>
                    <a:lnR w="57150" cap="flat" cmpd="sng" algn="ctr">
                      <a:solidFill>
                        <a:schemeClr val="accent5">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dirty="0"/>
                    </a:p>
                  </a:txBody>
                  <a:tcPr>
                    <a:lnL w="57150" cap="flat" cmpd="sng" algn="ctr">
                      <a:solidFill>
                        <a:schemeClr val="accent5">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2108481656"/>
                  </a:ext>
                </a:extLst>
              </a:tr>
              <a:tr h="609600">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57150" cap="flat" cmpd="sng" algn="ctr">
                      <a:solidFill>
                        <a:schemeClr val="accent5">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57150" cap="flat" cmpd="sng" algn="ctr">
                      <a:solidFill>
                        <a:schemeClr val="accent5">
                          <a:lumMod val="75000"/>
                        </a:schemeClr>
                      </a:solidFill>
                      <a:prstDash val="solid"/>
                      <a:round/>
                      <a:headEnd type="none" w="med" len="med"/>
                      <a:tailEnd type="none" w="med" len="med"/>
                    </a:lnB>
                  </a:tcPr>
                </a:tc>
                <a:tc>
                  <a:txBody>
                    <a:bodyPr/>
                    <a:lstStyle/>
                    <a:p>
                      <a:endParaRPr lang="en-GB" dirty="0"/>
                    </a:p>
                  </a:txBody>
                  <a:tcPr>
                    <a:lnL w="57150" cap="flat" cmpd="sng" algn="ctr">
                      <a:solidFill>
                        <a:schemeClr val="accent5">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tc>
                  <a:txBody>
                    <a:bodyPr/>
                    <a:lstStyle/>
                    <a:p>
                      <a:endParaRPr lang="en-GB" dirty="0"/>
                    </a:p>
                  </a:txBody>
                  <a:tcPr>
                    <a:lnL w="28575" cap="flat" cmpd="sng" algn="ctr">
                      <a:solidFill>
                        <a:schemeClr val="accent6">
                          <a:lumMod val="75000"/>
                        </a:schemeClr>
                      </a:solidFill>
                      <a:prstDash val="solid"/>
                      <a:round/>
                      <a:headEnd type="none" w="med" len="med"/>
                      <a:tailEnd type="none" w="med" len="med"/>
                    </a:lnL>
                    <a:lnR w="28575" cap="flat" cmpd="sng" algn="ctr">
                      <a:solidFill>
                        <a:schemeClr val="accent6">
                          <a:lumMod val="75000"/>
                        </a:schemeClr>
                      </a:solidFill>
                      <a:prstDash val="solid"/>
                      <a:round/>
                      <a:headEnd type="none" w="med" len="med"/>
                      <a:tailEnd type="none" w="med" len="med"/>
                    </a:lnR>
                    <a:lnT w="28575" cap="flat" cmpd="sng" algn="ctr">
                      <a:solidFill>
                        <a:schemeClr val="accent6">
                          <a:lumMod val="75000"/>
                        </a:schemeClr>
                      </a:solidFill>
                      <a:prstDash val="solid"/>
                      <a:round/>
                      <a:headEnd type="none" w="med" len="med"/>
                      <a:tailEnd type="none" w="med" len="med"/>
                    </a:lnT>
                    <a:lnB w="28575" cap="flat" cmpd="sng" algn="ctr">
                      <a:solidFill>
                        <a:schemeClr val="accent6">
                          <a:lumMod val="75000"/>
                        </a:schemeClr>
                      </a:solidFill>
                      <a:prstDash val="solid"/>
                      <a:round/>
                      <a:headEnd type="none" w="med" len="med"/>
                      <a:tailEnd type="none" w="med" len="med"/>
                    </a:lnB>
                  </a:tcPr>
                </a:tc>
                <a:extLst>
                  <a:ext uri="{0D108BD9-81ED-4DB2-BD59-A6C34878D82A}">
                    <a16:rowId xmlns:a16="http://schemas.microsoft.com/office/drawing/2014/main" val="3973860579"/>
                  </a:ext>
                </a:extLst>
              </a:tr>
            </a:tbl>
          </a:graphicData>
        </a:graphic>
      </p:graphicFrame>
      <p:sp>
        <p:nvSpPr>
          <p:cNvPr id="6" name="Oval 5">
            <a:extLst>
              <a:ext uri="{FF2B5EF4-FFF2-40B4-BE49-F238E27FC236}">
                <a16:creationId xmlns:a16="http://schemas.microsoft.com/office/drawing/2014/main" id="{4F833018-6230-A371-EE4A-A8F23AAC4BEE}"/>
              </a:ext>
            </a:extLst>
          </p:cNvPr>
          <p:cNvSpPr/>
          <p:nvPr/>
        </p:nvSpPr>
        <p:spPr>
          <a:xfrm>
            <a:off x="7901462" y="5423286"/>
            <a:ext cx="175491" cy="175491"/>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F7DAC240-8FA8-BADE-EC1D-80C50A6A5F5D}"/>
              </a:ext>
            </a:extLst>
          </p:cNvPr>
          <p:cNvSpPr/>
          <p:nvPr/>
        </p:nvSpPr>
        <p:spPr>
          <a:xfrm>
            <a:off x="11559065" y="1770303"/>
            <a:ext cx="175491" cy="175491"/>
          </a:xfrm>
          <a:prstGeom prst="ellipse">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descr="\documentclass{article}&#10;\usepackage{amsmath}&#10;\pagestyle{empty}&#10;\begin{document}&#10;&#10;\[ A \]&#10;&#10;\end{document}" title="IguanaTex Bitmap Display">
            <a:extLst>
              <a:ext uri="{FF2B5EF4-FFF2-40B4-BE49-F238E27FC236}">
                <a16:creationId xmlns:a16="http://schemas.microsoft.com/office/drawing/2014/main" id="{6C1E5AE9-96D1-F419-5244-6B4454463DAE}"/>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7726224" y="5598777"/>
            <a:ext cx="175238" cy="181333"/>
          </a:xfrm>
          <a:prstGeom prst="rect">
            <a:avLst/>
          </a:prstGeom>
        </p:spPr>
      </p:pic>
      <p:pic>
        <p:nvPicPr>
          <p:cNvPr id="9" name="Picture 8" descr="\documentclass{article}&#10;\usepackage{amsmath}&#10;\pagestyle{empty}&#10;\begin{document}&#10;&#10;\[ B \]&#10;&#10;\end{document}" title="IguanaTex Bitmap Display">
            <a:extLst>
              <a:ext uri="{FF2B5EF4-FFF2-40B4-BE49-F238E27FC236}">
                <a16:creationId xmlns:a16="http://schemas.microsoft.com/office/drawing/2014/main" id="{7FFB7C53-6CAC-2446-78B8-DA2A3EC67002}"/>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11734556" y="1588970"/>
            <a:ext cx="182857" cy="172190"/>
          </a:xfrm>
          <a:prstGeom prst="rect">
            <a:avLst/>
          </a:prstGeom>
        </p:spPr>
      </p:pic>
      <p:pic>
        <p:nvPicPr>
          <p:cNvPr id="11" name="Picture 10" descr="\documentclass{article}&#10;\usepackage{amsmath}&#10;\pagestyle{empty}&#10;\begin{document}&#10;&#10;\[ \frac{12!}{6! \times 6!} = \binom{12}{6} = 924. \]&#10;&#10;\end{document}" title="IguanaTex Bitmap Display">
            <a:extLst>
              <a:ext uri="{FF2B5EF4-FFF2-40B4-BE49-F238E27FC236}">
                <a16:creationId xmlns:a16="http://schemas.microsoft.com/office/drawing/2014/main" id="{01AC9FA7-82C9-DDF5-BDBD-7D6A89C1A168}"/>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2540902" y="5072207"/>
            <a:ext cx="2460952" cy="608000"/>
          </a:xfrm>
          <a:prstGeom prst="rect">
            <a:avLst/>
          </a:prstGeom>
        </p:spPr>
      </p:pic>
    </p:spTree>
    <p:extLst>
      <p:ext uri="{BB962C8B-B14F-4D97-AF65-F5344CB8AC3E}">
        <p14:creationId xmlns:p14="http://schemas.microsoft.com/office/powerpoint/2010/main" val="3992043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5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fade">
                                      <p:cBhvr>
                                        <p:cTn id="32" dur="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P spid="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206.2243"/>
  <p:tag name="LATEXADDIN" val="\documentclass{article}&#10;\usepackage{amsmath}&#10;\pagestyle{empty}&#10;\begin{document}&#10;&#10;\[ \binom{n}{r} \]&#10;&#10;\end{document}"/>
  <p:tag name="IGUANATEXSIZE" val="20"/>
  <p:tag name="IGUANATEXCURSOR" val="99"/>
  <p:tag name="TRANSPARENCY" val="True"/>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94.2258"/>
  <p:tag name="LATEXADDIN" val="\documentclass{article}&#10;\usepackage{amsmath}&#10;\pagestyle{empty}&#10;\begin{document}&#10;&#10;\[ \binom{9}{4} \]&#10;&#10;\end{document}"/>
  <p:tag name="IGUANATEXSIZE" val="20"/>
  <p:tag name="IGUANATEXCURSOR" val="95"/>
  <p:tag name="TRANSPARENCY" val="True"/>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94.2258"/>
  <p:tag name="LATEXADDIN" val="\documentclass{article}&#10;\usepackage{amsmath}&#10;\pagestyle{empty}&#10;\begin{document}&#10;&#10;\[ \binom{5}{5} \]&#10;&#10;\end{document}"/>
  <p:tag name="IGUANATEXSIZE" val="20"/>
  <p:tag name="IGUANATEXCURSOR" val="95"/>
  <p:tag name="TRANSPARENCY" val="True"/>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13.2358"/>
  <p:tag name="LATEXADDIN" val="\documentclass{article}&#10;\usepackage{amsmath}&#10;\pagestyle{empty}&#10;\begin{document}&#10;&#10;\[ n_1 \]&#10;&#10;\end{document}"/>
  <p:tag name="IGUANATEXSIZE" val="20"/>
  <p:tag name="IGUANATEXCURSOR" val="90"/>
  <p:tag name="TRANSPARENCY" val="True"/>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16.2354"/>
  <p:tag name="LATEXADDIN" val="\documentclass{article}&#10;\usepackage{amsmath}&#10;\pagestyle{empty}&#10;\begin{document}&#10;&#10;\[ n_2 \]&#10;&#10;\end{document}"/>
  <p:tag name="IGUANATEXSIZE" val="20"/>
  <p:tag name="IGUANATEXCURSOR" val="90"/>
  <p:tag name="TRANSPARENCY" val="True"/>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74.24071"/>
  <p:tag name="ORIGINALWIDTH" val="121.4848"/>
  <p:tag name="LATEXADDIN" val="\documentclass{article}&#10;\usepackage{amsmath}&#10;\pagestyle{empty}&#10;\begin{document}&#10;&#10;\[ n_k \]&#10;&#10;\end{document}"/>
  <p:tag name="IGUANATEXSIZE" val="20"/>
  <p:tag name="IGUANATEXCURSOR" val="90"/>
  <p:tag name="TRANSPARENCY" val="True"/>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278.2152"/>
  <p:tag name="ORIGINALWIDTH" val="1103.112"/>
  <p:tag name="LATEXADDIN" val="\documentclass{article}&#10;\usepackage{amsmath}&#10;\pagestyle{empty}&#10;\begin{document}&#10;&#10;\[ \frac{n!}{n_1! \times n_2! \times \dotsb \times n_k!} \]&#10;&#10;\end{document}"/>
  <p:tag name="IGUANATEXSIZE" val="20"/>
  <p:tag name="IGUANATEXCURSOR" val="140"/>
  <p:tag name="TRANSPARENCY" val="True"/>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86.23921"/>
  <p:tag name="LATEXADDIN" val="\documentclass{article}&#10;\usepackage{amsmath}&#10;\pagestyle{empty}&#10;\begin{document}&#10;&#10;\[ A \]&#10;&#10;\end{document}"/>
  <p:tag name="IGUANATEXSIZE" val="20"/>
  <p:tag name="IGUANATEXCURSOR" val="88"/>
  <p:tag name="TRANSPARENCY" val="True"/>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89.98874"/>
  <p:tag name="LATEXADDIN" val="\documentclass{article}&#10;\usepackage{amsmath}&#10;\pagestyle{empty}&#10;\begin{document}&#10;&#10;\[ B \]&#10;&#10;\end{document}"/>
  <p:tag name="IGUANATEXSIZE" val="20"/>
  <p:tag name="IGUANATEXCURSOR" val="85"/>
  <p:tag name="TRANSPARENCY" val="True"/>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86.23921"/>
  <p:tag name="LATEXADDIN" val="\documentclass{article}&#10;\usepackage{amsmath}&#10;\pagestyle{empty}&#10;\begin{document}&#10;&#10;\[ A \]&#10;&#10;\end{document}"/>
  <p:tag name="IGUANATEXSIZE" val="20"/>
  <p:tag name="IGUANATEXCURSOR" val="88"/>
  <p:tag name="TRANSPARENCY" val="True"/>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89.98874"/>
  <p:tag name="LATEXADDIN" val="\documentclass{article}&#10;\usepackage{amsmath}&#10;\pagestyle{empty}&#10;\begin{document}&#10;&#10;\[ B \]&#10;&#10;\end{document}"/>
  <p:tag name="IGUANATEXSIZE" val="20"/>
  <p:tag name="IGUANATEXCURSOR" val="85"/>
  <p:tag name="TRANSPARENCY" val="True"/>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756.6555"/>
  <p:tag name="LATEXADDIN" val="\documentclass{article}&#10;\usepackage{amsmath}&#10;\pagestyle{empty}&#10;\begin{document}&#10;&#10;\[ \{ 1, 2, 3, \dotsc, n \} \]&#10;&#10;\end{document}"/>
  <p:tag name="IGUANATEXSIZE" val="20"/>
  <p:tag name="IGUANATEXCURSOR" val="111"/>
  <p:tag name="TRANSPARENCY" val="True"/>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211.099"/>
  <p:tag name="LATEXADDIN" val="\documentclass{article}&#10;\usepackage{amsmath}&#10;\pagestyle{empty}&#10;\begin{document}&#10;&#10;\[ \frac{12!}{6! \times 6!} = \binom{12}{6} = 924. \]&#10;&#10;\end{document}"/>
  <p:tag name="IGUANATEXSIZE" val="20"/>
  <p:tag name="IGUANATEXCURSOR" val="134"/>
  <p:tag name="TRANSPARENCY" val="True"/>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981.6273"/>
  <p:tag name="ORIGINALWIDTH" val="1735.283"/>
  <p:tag name="LATEXADDIN" val="\documentclass{article}&#10;\usepackage{amsmath}&#10;\pagestyle{empty}&#10;\begin{document}&#10;&#10;\begin{tabular}{rccccccccc}&#10;&amp;    &amp;    &amp;    &amp;    &amp;  1\\\noalign{\smallskip\smallskip}&#10;&amp;    &amp;    &amp;    &amp;  1 &amp;    &amp;  1\\\noalign{\smallskip\smallskip}&#10;&amp;    &amp;    &amp;  1 &amp;    &amp;  2 &amp;    &amp;  1\\\noalign{\smallskip\smallskip}&#10;&amp;    &amp;  1 &amp;    &amp;  3 &amp;    &amp;  3 &amp;    &amp;  1\\\noalign{\smallskip\smallskip}&#10;&amp;  1 &amp;    &amp;  4 &amp;    &amp;  6 &amp;    &amp;  4 &amp;    &amp;  1\\\noalign{\smallskip\smallskip}&#10;\end{tabular}&#10;&#10;\end{document}"/>
  <p:tag name="IGUANATEXSIZE" val="20"/>
  <p:tag name="IGUANATEXCURSOR" val="367"/>
  <p:tag name="TRANSPARENCY" val="True"/>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1080.615"/>
  <p:tag name="ORIGINALWIDTH" val="2630.671"/>
  <p:tag name="LATEXADDIN" val="\documentclass{article}&#10;\usepackage{amsmath}&#10;\pagestyle{empty}&#10;\begin{document}&#10;&#10;\begin{tabular}{rccccccccc}&#10;&amp;    &amp;    &amp;    &amp;    &amp;  $\binom00$ \\\noalign{\smallskip\smallskip}&#10;&amp;    &amp;    &amp;    &amp;  $\binom10$ &amp;    &amp;  $\binom11$\\\noalign{\smallskip\smallskip}&#10;&amp;    &amp;    &amp;  $\binom20$ &amp;    &amp;  $\binom21$ &amp;    &amp;  $\binom22$\\\noalign{\smallskip\smallskip}&#10;&amp;    &amp;  $\binom30$ &amp;    &amp;  $\binom31$ &amp;    &amp;  $\binom32$ &amp;    &amp;  $\binom33$\\\noalign{\smallskip\smallskip}&#10;&amp;  $\binom40$ &amp;    &amp;  $\binom41$ &amp;    &amp;  $\binom42$ &amp;    &amp;  $\binom43$ &amp;    &amp;  $\binom44$\\\noalign{\smallskip\smallskip}&#10;\end{tabular}&#10;&#10;\end{document}"/>
  <p:tag name="IGUANATEXSIZE" val="20"/>
  <p:tag name="IGUANATEXCURSOR" val="547"/>
  <p:tag name="TRANSPARENCY" val="True"/>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206.2243"/>
  <p:tag name="LATEXADDIN" val="\documentclass{article}&#10;\usepackage{amsmath}&#10;\pagestyle{empty}&#10;\begin{document}&#10;&#10;\[ \binom{n}{r} \]&#10;&#10;\end{document}"/>
  <p:tag name="IGUANATEXSIZE" val="20"/>
  <p:tag name="IGUANATEXCURSOR" val="99"/>
  <p:tag name="TRANSPARENCY" val="True"/>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86.23921"/>
  <p:tag name="LATEXADDIN" val="\documentclass{article}&#10;\usepackage{amsmath}&#10;\pagestyle{empty}&#10;\begin{document}&#10;&#10;\[ A \]&#10;&#10;\end{document}"/>
  <p:tag name="IGUANATEXSIZE" val="20"/>
  <p:tag name="IGUANATEXCURSOR" val="88"/>
  <p:tag name="TRANSPARENCY" val="True"/>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62.99213"/>
  <p:tag name="LATEXADDIN" val="\documentclass{article}&#10;\usepackage{amsmath}&#10;\pagestyle{empty}&#10;\begin{document}&#10;&#10;\[ x \]&#10;&#10;\end{document}"/>
  <p:tag name="IGUANATEXSIZE" val="20"/>
  <p:tag name="IGUANATEXCURSOR" val="88"/>
  <p:tag name="TRANSPARENCY" val="True"/>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58.49268"/>
  <p:tag name="LATEXADDIN" val="\documentclass{article}&#10;\usepackage{amsmath}&#10;\pagestyle{empty}&#10;\begin{document}&#10;&#10;\[ y \]&#10;&#10;\end{document}"/>
  <p:tag name="IGUANATEXSIZE" val="20"/>
  <p:tag name="IGUANATEXCURSOR" val="85"/>
  <p:tag name="TRANSPARENCY" val="True"/>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98.23772"/>
  <p:tag name="ORIGINALWIDTH" val="281.9647"/>
  <p:tag name="LATEXADDIN" val="\documentclass{article}&#10;\usepackage{amsmath}&#10;\pagestyle{empty}&#10;\begin{document}&#10;&#10;\[ x + y \]&#10;&#10;\end{document}"/>
  <p:tag name="IGUANATEXSIZE" val="20"/>
  <p:tag name="IGUANATEXCURSOR" val="92"/>
  <p:tag name="TRANSPARENCY" val="True"/>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206.2243"/>
  <p:tag name="LATEXADDIN" val="\documentclass{article}&#10;\usepackage{amsmath}&#10;\pagestyle{empty}&#10;\begin{document}&#10;&#10;\[ \binom{n}{r} \]&#10;&#10;\end{document}"/>
  <p:tag name="IGUANATEXSIZE" val="20"/>
  <p:tag name="IGUANATEXCURSOR" val="99"/>
  <p:tag name="TRANSPARENCY" val="True"/>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86.23921"/>
  <p:tag name="LATEXADDIN" val="\documentclass{article}&#10;\usepackage{amsmath}&#10;\pagestyle{empty}&#10;\begin{document}&#10;&#10;\[ A \]&#10;&#10;\end{document}"/>
  <p:tag name="IGUANATEXSIZE" val="20"/>
  <p:tag name="IGUANATEXCURSOR" val="88"/>
  <p:tag name="TRANSPARENCY" val="True"/>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206.2243"/>
  <p:tag name="LATEXADDIN" val="\documentclass{article}&#10;\usepackage{amsmath}&#10;\pagestyle{empty}&#10;\begin{document}&#10;&#10;\[ \binom{n}{r} \]&#10;&#10;\end{document}"/>
  <p:tag name="IGUANATEXSIZE" val="20"/>
  <p:tag name="IGUANATEXCURSOR" val="99"/>
  <p:tag name="TRANSPARENCY" val="True"/>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89.98874"/>
  <p:tag name="LATEXADDIN" val="\documentclass{article}&#10;\usepackage{amsmath}&#10;\pagestyle{empty}&#10;\begin{document}&#10;&#10;\[ B \]&#10;&#10;\end{document}"/>
  <p:tag name="IGUANATEXSIZE" val="20"/>
  <p:tag name="IGUANATEXCURSOR" val="85"/>
  <p:tag name="TRANSPARENCY" val="True"/>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23882"/>
  <p:tag name="LATEXADDIN" val="\documentclass{article}&#10;\usepackage{amsmath}&#10;\pagestyle{empty}&#10;\begin{document}&#10;&#10;\[ C \]&#10;&#10;\end{document}"/>
  <p:tag name="IGUANATEXSIZE" val="20"/>
  <p:tag name="IGUANATEXCURSOR" val="85"/>
  <p:tag name="TRANSPARENCY" val="True"/>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261.7173"/>
  <p:tag name="ORIGINALWIDTH" val="633.6708"/>
  <p:tag name="LATEXADDIN" val="\documentclass{article}&#10;\usepackage{amsmath}&#10;\pagestyle{empty}&#10;\begin{document}&#10;&#10;\[ \frac{8!}{3! \times 2! \times 3!}. \]&#10;&#10;\end{document}"/>
  <p:tag name="IGUANATEXSIZE" val="20"/>
  <p:tag name="IGUANATEXCURSOR" val="118"/>
  <p:tag name="TRANSPARENCY" val="True"/>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369.7038"/>
  <p:tag name="LATEXADDIN" val="\documentclass{article}&#10;\usepackage{amsmath}&#10;\pagestyle{empty}&#10;\begin{document}&#10;&#10;\[ (3, 3, 4) \]&#10;&#10;\end{document}"/>
  <p:tag name="IGUANATEXSIZE" val="20"/>
  <p:tag name="IGUANATEXCURSOR" val="96"/>
  <p:tag name="TRANSPARENCY" val="True"/>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369.7038"/>
  <p:tag name="LATEXADDIN" val="\documentclass{article}&#10;\usepackage{amsmath}&#10;\pagestyle{empty}&#10;\begin{document}&#10;&#10;\[ (0, 9, 1) \]&#10;&#10;\end{document}"/>
  <p:tag name="IGUANATEXSIZE" val="20"/>
  <p:tag name="IGUANATEXCURSOR" val="96"/>
  <p:tag name="TRANSPARENCY" val="True"/>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431.946"/>
  <p:tag name="LATEXADDIN" val="\documentclass{article}&#10;\usepackage{amsmath}&#10;\pagestyle{empty}&#10;\begin{document}&#10;&#10;\[ (10, 0, 0) \]&#10;&#10;\end{document}"/>
  <p:tag name="IGUANATEXSIZE" val="20"/>
  <p:tag name="IGUANATEXCURSOR" val="97"/>
  <p:tag name="TRANSPARENCY" val="True"/>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383.2021"/>
  <p:tag name="LATEXADDIN" val="\documentclass{article}&#10;\usepackage{amsmath}&#10;\pagestyle{empty}&#10;\begin{document}&#10;&#10;\[ (x, y, z) \]&#10;&#10;\end{document}"/>
  <p:tag name="IGUANATEXSIZE" val="20"/>
  <p:tag name="IGUANATEXCURSOR" val="96"/>
  <p:tag name="TRANSPARENCY" val="True"/>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62.99213"/>
  <p:tag name="LATEXADDIN" val="\documentclass{article}&#10;\usepackage{amsmath}&#10;\pagestyle{empty}&#10;\begin{document}&#10;&#10;\[ x \]&#10;&#10;\end{document}"/>
  <p:tag name="IGUANATEXSIZE" val="20"/>
  <p:tag name="IGUANATEXCURSOR" val="88"/>
  <p:tag name="TRANSPARENCY" val="True"/>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58.49268"/>
  <p:tag name="LATEXADDIN" val="\documentclass{article}&#10;\usepackage{amsmath}&#10;\pagestyle{empty}&#10;\begin{document}&#10;&#10;\[ y \]&#10;&#10;\end{document}"/>
  <p:tag name="IGUANATEXSIZE" val="20"/>
  <p:tag name="IGUANATEXCURSOR" val="85"/>
  <p:tag name="TRANSPARENCY" val="True"/>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53.24331"/>
  <p:tag name="LATEXADDIN" val="\documentclass{article}&#10;\usepackage{amsmath}&#10;\pagestyle{empty}&#10;\begin{document}&#10;&#10;\[ z \]&#10;&#10;\end{document}"/>
  <p:tag name="IGUANATEXSIZE" val="20"/>
  <p:tag name="IGUANATEXCURSOR" val="85"/>
  <p:tag name="TRANSPARENCY" val="True"/>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2752.156"/>
  <p:tag name="LATEXADDIN" val="\documentclass{article}&#10;\usepackage{amsmath}&#10;\pagestyle{empty}&#10;\begin{document}&#10;&#10;\[ \binom{n}{r} = \frac{n!}{r!(n-r)!} &#10;= \frac{n(n-1)(n-2)\dotsb(n-r+1)}{1\times2\times \dotsb \times r} \]&#10;&#10;\end{document}"/>
  <p:tag name="IGUANATEXSIZE" val="20"/>
  <p:tag name="IGUANATEXCURSOR" val="185"/>
  <p:tag name="TRANSPARENCY" val="True"/>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920.1349"/>
  <p:tag name="LATEXADDIN" val="\documentclass{article}&#10;\usepackage{amsmath}&#10;\pagestyle{empty}&#10;\begin{document}&#10;&#10;\[ \frac{12!}{10! \times 2!} = \binom{12}{2}. \]&#10;&#10;\end{document}"/>
  <p:tag name="IGUANATEXSIZE" val="20"/>
  <p:tag name="IGUANATEXCURSOR" val="129"/>
  <p:tag name="TRANSPARENCY" val="True"/>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2080.24"/>
  <p:tag name="LATEXADDIN" val="\documentclass{article}&#10;\usepackage{amsmath}&#10;\pagestyle{empty}&#10;\begin{document}&#10;&#10;\[ \binom{n}0 + \binom{n}1 + \binom{n}2 + \dotsb + \binom{n}{n} = 2^n. \]&#10;&#10;\end{document}"/>
  <p:tag name="IGUANATEXSIZE" val="20"/>
  <p:tag name="IGUANATEXCURSOR" val="151"/>
  <p:tag name="TRANSPARENCY" val="True"/>
  <p:tag name="LATEXENGINEID" val="0"/>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756.6555"/>
  <p:tag name="LATEXADDIN" val="\documentclass{article}&#10;\usepackage{amsmath}&#10;\pagestyle{empty}&#10;\begin{document}&#10;&#10;\[ \{ 1, 2, 3, \dotsc, n \} \]&#10;&#10;\end{document}"/>
  <p:tag name="IGUANATEXSIZE" val="20"/>
  <p:tag name="IGUANATEXCURSOR" val="111"/>
  <p:tag name="TRANSPARENCY" val="True"/>
  <p:tag name="LATEXENGINEID" val="0"/>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757.4053"/>
  <p:tag name="LATEXADDIN" val="\documentclass{article}&#10;\usepackage{amsmath}&#10;\pagestyle{empty}&#10;\begin{document}&#10;&#10;\[ \{ 1, 2, 3, 4, 5, 6 \} \]&#10;&#10;\end{document}"/>
  <p:tag name="IGUANATEXSIZE" val="20"/>
  <p:tag name="IGUANATEXCURSOR" val="109"/>
  <p:tag name="TRANSPARENCY" val="True"/>
  <p:tag name="LATEXENGINEID" val="0"/>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69.4788"/>
  <p:tag name="LATEXADDIN" val="\documentclass{article}&#10;\usepackage{amsmath}&#10;\pagestyle{empty}&#10;\begin{document}&#10;&#10;\[ \{ \enspace \} \]&#10;&#10;\end{document}"/>
  <p:tag name="IGUANATEXSIZE" val="20"/>
  <p:tag name="IGUANATEXCURSOR" val="101"/>
  <p:tag name="TRANSPARENCY" val="True"/>
  <p:tag name="LATEXENGINEID" val="0"/>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521.9348"/>
  <p:tag name="LATEXADDIN" val="\documentclass{article}&#10;\usepackage{amsmath}&#10;\pagestyle{empty}&#10;\begin{document}&#10;&#10;\[ \{ 1, 2, 3, 5 \} \]&#10;&#10;\end{document}"/>
  <p:tag name="IGUANATEXSIZE" val="20"/>
  <p:tag name="IGUANATEXCURSOR" val="97"/>
  <p:tag name="TRANSPARENCY" val="True"/>
  <p:tag name="LATEXENGINEID" val="0"/>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404.9494"/>
  <p:tag name="LATEXADDIN" val="\documentclass{article}&#10;\usepackage{amsmath}&#10;\pagestyle{empty}&#10;\begin{document}&#10;&#10;\[ \{ 2, 5, 6 \} \]&#10;&#10;\end{document}"/>
  <p:tag name="IGUANATEXSIZE" val="20"/>
  <p:tag name="IGUANATEXCURSOR" val="100"/>
  <p:tag name="TRANSPARENCY" val="True"/>
  <p:tag name="LATEXENGINEID" val="0"/>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301.087"/>
  <p:tag name="LATEXADDIN" val="\documentclass{article}&#10;\usepackage{amsmath}&#10;\pagestyle{empty}&#10;\begin{document}&#10;&#10;\[ \binom{n+1}{100} - \binom{n}{99} = \binom{x}{y} \]&#10;&#10;\end{document}"/>
  <p:tag name="IGUANATEXSIZE" val="20"/>
  <p:tag name="IGUANATEXCURSOR" val="115"/>
  <p:tag name="TRANSPARENCY" val="True"/>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00.862"/>
  <p:tag name="LATEXADDIN" val="\documentclass{article}&#10;\usepackage{amsmath}&#10;\pagestyle{empty}&#10;\begin{document}&#10;&#10;\[ \{1, 2, 3, \dotsc, n, n+1 \}\]&#10;&#10;\end{document}"/>
  <p:tag name="IGUANATEXSIZE" val="20"/>
  <p:tag name="IGUANATEXCURSOR" val="92"/>
  <p:tag name="TRANSPARENCY" val="True"/>
  <p:tag name="LATEXENGINEID" val="0"/>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756.6555"/>
  <p:tag name="LATEXADDIN" val="\documentclass{article}&#10;\usepackage{amsmath}&#10;\pagestyle{empty}&#10;\begin{document}&#10;&#10;\[ \{1, 2, 3, \dotsc, n \}\]&#10;&#10;\end{document}"/>
  <p:tag name="IGUANATEXSIZE" val="20"/>
  <p:tag name="IGUANATEXCURSOR" val="104"/>
  <p:tag name="TRANSPARENCY" val="True"/>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436.071"/>
  <p:tag name="LATEXADDIN" val="\documentclass{article}&#10;\usepackage{amsmath}&#10;\pagestyle{empty}&#10;\begin{document}&#10;&#10;\[ \binom{7}{4} = \frac{7 \times 6 \times 5 \times 4}{1 \times 2 \times 3 \times 4} = 35. \]&#10;&#10;\end{document}"/>
  <p:tag name="IGUANATEXSIZE" val="20"/>
  <p:tag name="IGUANATEXCURSOR" val="173"/>
  <p:tag name="TRANSPARENCY" val="True"/>
  <p:tag name="LATEXENGINEID" val="0"/>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257.2179"/>
  <p:tag name="LATEXADDIN" val="\documentclass{article}&#10;\usepackage{amsmath}&#10;\pagestyle{empty}&#10;\begin{document}&#10;&#10;\[ \binom{n}{99} \]&#10;&#10;\end{document}"/>
  <p:tag name="IGUANATEXSIZE" val="14"/>
  <p:tag name="IGUANATEXCURSOR" val="100"/>
  <p:tag name="TRANSPARENCY" val="True"/>
  <p:tag name="LATEXENGINEID" val="0"/>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420.6974"/>
  <p:tag name="LATEXADDIN" val="\documentclass{article}&#10;\usepackage{amsmath}&#10;\pagestyle{empty}&#10;\begin{document}&#10;&#10;\[ \binom{n+1}{100} \]&#10;&#10;\end{document}"/>
  <p:tag name="IGUANATEXSIZE" val="14"/>
  <p:tag name="IGUANATEXCURSOR" val="99"/>
  <p:tag name="TRANSPARENCY" val="True"/>
  <p:tag name="LATEXENGINEID" val="0"/>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881.1398"/>
  <p:tag name="LATEXADDIN" val="\documentclass{article}&#10;\usepackage{amsmath}&#10;\pagestyle{empty}&#10;\begin{document}&#10;&#10;\[ \binom{n+1}{100} - \binom{n}{99} \]&#10;&#10;\end{document}"/>
  <p:tag name="IGUANATEXSIZE" val="20"/>
  <p:tag name="IGUANATEXCURSOR" val="116"/>
  <p:tag name="TRANSPARENCY" val="True"/>
  <p:tag name="LATEXENGINEID" val="0"/>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756.6555"/>
  <p:tag name="LATEXADDIN" val="\documentclass{article}&#10;\usepackage{amsmath}&#10;\pagestyle{empty}&#10;\begin{document}&#10;&#10;\[ \{1, 2, 3, \dotsc, n \}\]&#10;&#10;\end{document}"/>
  <p:tag name="IGUANATEXSIZE" val="20"/>
  <p:tag name="IGUANATEXCURSOR" val="104"/>
  <p:tag name="TRANSPARENCY" val="True"/>
  <p:tag name="LATEXENGINEID" val="0"/>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318.7101"/>
  <p:tag name="LATEXADDIN" val="\documentclass{article}&#10;\usepackage{amsmath}&#10;\pagestyle{empty}&#10;\begin{document}&#10;&#10;\[ \binom{n}{100} \]&#10;&#10;\end{document}"/>
  <p:tag name="IGUANATEXSIZE" val="20"/>
  <p:tag name="IGUANATEXCURSOR" val="101"/>
  <p:tag name="TRANSPARENCY" val="True"/>
  <p:tag name="LATEXENGINEID" val="0"/>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00.862"/>
  <p:tag name="LATEXADDIN" val="\documentclass{article}&#10;\usepackage{amsmath}&#10;\pagestyle{empty}&#10;\begin{document}&#10;&#10;\[ \{1, 2, 3, \dotsc, n, n+1 \}\]&#10;&#10;\end{document}"/>
  <p:tag name="IGUANATEXSIZE" val="20"/>
  <p:tag name="IGUANATEXCURSOR" val="92"/>
  <p:tag name="TRANSPARENCY" val="True"/>
  <p:tag name="LATEXENGINEID" val="0"/>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19.985"/>
  <p:tag name="ORIGINALWIDTH" val="1251.594"/>
  <p:tag name="LATEXADDIN" val="\documentclass{article}&#10;\usepackage{amsmath}&#10;\pagestyle{empty}&#10;\begin{document}&#10;&#10;\[ 1^2 + 2^2 + 3^2 + \dotsb + n^2. \]&#10;&#10;\end{document}"/>
  <p:tag name="IGUANATEXSIZE" val="20"/>
  <p:tag name="IGUANATEXCURSOR" val="115"/>
  <p:tag name="TRANSPARENCY" val="True"/>
  <p:tag name="LATEXENGINEID" val="0"/>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119.985"/>
  <p:tag name="ORIGINALWIDTH" val="1216.348"/>
  <p:tag name="LATEXADDIN" val="\documentclass{article}&#10;\usepackage{amsmath}&#10;\pagestyle{empty}&#10;\begin{document}&#10;&#10;\[ 1^2 + 2^2 + 3^2 + \dotsb + n^2 \]&#10;&#10;\end{document}"/>
  <p:tag name="IGUANATEXSIZE" val="20"/>
  <p:tag name="IGUANATEXCURSOR" val="114"/>
  <p:tag name="TRANSPARENCY" val="True"/>
  <p:tag name="LATEXENGINEID" val="0"/>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19.985"/>
  <p:tag name="ORIGINALWIDTH" val="1216.348"/>
  <p:tag name="LATEXADDIN" val="\documentclass{article}&#10;\usepackage{amsmath}&#10;\pagestyle{empty}&#10;\begin{document}&#10;&#10;\[ 1^2 + 2^2 + 3^2 + \dotsb + n^2 \]&#10;&#10;\end{document}"/>
  <p:tag name="IGUANATEXSIZE" val="20"/>
  <p:tag name="IGUANATEXCURSOR" val="114"/>
  <p:tag name="TRANSPARENCY" val="True"/>
  <p:tag name="LATEXENGINEID" val="0"/>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19.985"/>
  <p:tag name="ORIGINALWIDTH" val="946.3817"/>
  <p:tag name="LATEXADDIN" val="\documentclass{article}&#10;\usepackage{amsmath}&#10;\pagestyle{empty}&#10;\begin{document}&#10;&#10;\[ 1^2 + 2^2 + \dotsb + n^2 \]&#10;&#10;\end{document}"/>
  <p:tag name="IGUANATEXSIZE" val="20"/>
  <p:tag name="IGUANATEXCURSOR" val="111"/>
  <p:tag name="TRANSPARENCY" val="True"/>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875.1406"/>
  <p:tag name="LATEXADDIN" val="\documentclass{article}&#10;\usepackage{amsmath}&#10;\pagestyle{empty}&#10;\begin{document}&#10;&#10;\[ \binom{n}{0} = \binom{n}{n} = 1 \]&#10;&#10;\end{document}"/>
  <p:tag name="IGUANATEXSIZE" val="20"/>
  <p:tag name="IGUANATEXCURSOR" val="118"/>
  <p:tag name="TRANSPARENCY" val="True"/>
  <p:tag name="LATEXENGINEID" val="0"/>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1107.612"/>
  <p:tag name="LATEXADDIN" val="\documentclass{article}&#10;\usepackage{amsmath}&#10;\pagestyle{empty}&#10;\begin{document}&#10;&#10;\[ \binom{n+1}{2} + 2\binom{n+1}{3} \]&#10;&#10;\end{document}"/>
  <p:tag name="IGUANATEXSIZE" val="20"/>
  <p:tag name="IGUANATEXCURSOR" val="119"/>
  <p:tag name="TRANSPARENCY" val="True"/>
  <p:tag name="LATEXENGINEID" val="0"/>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3408.324"/>
  <p:tag name="LATEXADDIN" val="\documentclass{article}&#10;\usepackage{amsmath}&#10;\pagestyle{empty}&#10;\begin{document}&#10;&#10;\[ (x + y)^n = \binom{n}{0}x^n + \binom{n}{1}x^{n-1}y + \binom{n}{2}x^{n-2}y^2 + \dotsb + \binom{n}{n}y^n. \]&#10;&#10;\end{document}"/>
  <p:tag name="IGUANATEXSIZE" val="20"/>
  <p:tag name="IGUANATEXCURSOR" val="190"/>
  <p:tag name="TRANSPARENCY" val="True"/>
  <p:tag name="LATEXENGINEID" val="0"/>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383.952"/>
  <p:tag name="LATEXADDIN" val="\documentclass{article}&#10;\usepackage{amsmath}&#10;\pagestyle{empty}&#10;\begin{document}&#10;&#10;\[ x^{n-k}y^k \]&#10;&#10;\end{document}"/>
  <p:tag name="IGUANATEXSIZE" val="20"/>
  <p:tag name="IGUANATEXCURSOR" val="97"/>
  <p:tag name="TRANSPARENCY" val="True"/>
  <p:tag name="LATEXENGINEID" val="0"/>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137.9828"/>
  <p:tag name="ORIGINALWIDTH" val="383.952"/>
  <p:tag name="LATEXADDIN" val="\documentclass{article}&#10;\usepackage{amsmath}&#10;\pagestyle{empty}&#10;\begin{document}&#10;&#10;\[ x^{n-k}y^k \]&#10;&#10;\end{document}"/>
  <p:tag name="IGUANATEXSIZE" val="20"/>
  <p:tag name="IGUANATEXCURSOR" val="97"/>
  <p:tag name="TRANSPARENCY" val="True"/>
  <p:tag name="LATEXENGINEID" val="0"/>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206.2243"/>
  <p:tag name="LATEXADDIN" val="\documentclass{article}&#10;\usepackage{amsmath}&#10;\pagestyle{empty}&#10;\begin{document}&#10;&#10;\[ \binom{n}{k} \]&#10;&#10;\end{document}"/>
  <p:tag name="IGUANATEXSIZE" val="20"/>
  <p:tag name="IGUANATEXCURSOR" val="99"/>
  <p:tag name="TRANSPARENCY" val="True"/>
  <p:tag name="LATEXENGINEID" val="0"/>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3288.339"/>
  <p:tag name="LATEXADDIN" val="\documentclass{article}&#10;\usepackage{amsmath}&#10;\pagestyle{empty}&#10;\begin{document}&#10;&#10;\[ (1 + x)^n = \binom{n}0 + \binom{n}1 x + \binom{n}2 x^2 + \binom{n}3 x^3 + \dotsb + \binom{n}n x^n. \]&#10;&#10;\end{document}"/>
  <p:tag name="IGUANATEXSIZE" val="20"/>
  <p:tag name="IGUANATEXCURSOR" val="185"/>
  <p:tag name="TRANSPARENCY" val="True"/>
  <p:tag name="LATEXENGINEID" val="0"/>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756.6555"/>
  <p:tag name="LATEXADDIN" val="\documentclass{article}&#10;\usepackage{amsmath}&#10;\pagestyle{empty}&#10;\begin{document}&#10;&#10;\[ \{ 1, 2, 3, \dotsc, n \} \]&#10;&#10;\end{document}"/>
  <p:tag name="IGUANATEXSIZE" val="20"/>
  <p:tag name="IGUANATEXCURSOR" val="111"/>
  <p:tag name="TRANSPARENCY" val="True"/>
  <p:tag name="LATEXENGINEID" val="0"/>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404.9494"/>
  <p:tag name="LATEXADDIN" val="\documentclass{article}&#10;\usepackage{amsmath}&#10;\pagestyle{empty}&#10;\begin{document}&#10;&#10;\[ \{1, 2, 6\} \]&#10;&#10;\end{document}"/>
  <p:tag name="IGUANATEXSIZE" val="20"/>
  <p:tag name="IGUANATEXCURSOR" val="98"/>
  <p:tag name="TRANSPARENCY" val="True"/>
  <p:tag name="LATEXENGINEID" val="0"/>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69.4788"/>
  <p:tag name="LATEXADDIN" val="\documentclass{article}&#10;\usepackage{amsmath}&#10;\pagestyle{empty}&#10;\begin{document}&#10;&#10;\[ \{ \enspace \} \]&#10;&#10;\end{document}"/>
  <p:tag name="IGUANATEXSIZE" val="20"/>
  <p:tag name="IGUANATEXCURSOR" val="101"/>
  <p:tag name="TRANSPARENCY" val="True"/>
  <p:tag name="LATEXENGINEID" val="0"/>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521.9348"/>
  <p:tag name="LATEXADDIN" val="\documentclass{article}&#10;\usepackage{amsmath}&#10;\pagestyle{empty}&#10;\begin{document}&#10;&#10;\[ \{ 1, 2, 3, 5 \} \]&#10;&#10;\end{document}"/>
  <p:tag name="IGUANATEXSIZE" val="20"/>
  <p:tag name="IGUANATEXCURSOR" val="97"/>
  <p:tag name="TRANSPARENCY" val="True"/>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470.1913"/>
  <p:tag name="LATEXADDIN" val="\documentclass{article}&#10;\usepackage{amsmath}&#10;\pagestyle{empty}&#10;\begin{document}&#10;&#10;\[ \binom{n}{1} = n \]&#10;&#10;\end{document}"/>
  <p:tag name="IGUANATEXSIZE" val="20"/>
  <p:tag name="IGUANATEXCURSOR" val="103"/>
  <p:tag name="TRANSPARENCY" val="True"/>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404.9494"/>
  <p:tag name="LATEXADDIN" val="\documentclass{article}&#10;\usepackage{amsmath}&#10;\pagestyle{empty}&#10;\begin{document}&#10;&#10;\[ \{ 2, 5, 6 \} \]&#10;&#10;\end{document}"/>
  <p:tag name="IGUANATEXSIZE" val="20"/>
  <p:tag name="IGUANATEXCURSOR" val="100"/>
  <p:tag name="TRANSPARENCY" val="True"/>
  <p:tag name="LATEXENGINEID" val="0"/>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3288.339"/>
  <p:tag name="LATEXADDIN" val="\documentclass{article}&#10;\usepackage{amsmath}&#10;\pagestyle{empty}&#10;\begin{document}&#10;&#10;\[ (1 + x)^n = \binom{n}0 + \binom{n}1 x + \binom{n}2 x^2 + \binom{n}3 x^3 + \dotsb + \binom{n}n x^n. \]&#10;&#10;\end{document}"/>
  <p:tag name="IGUANATEXSIZE" val="20"/>
  <p:tag name="IGUANATEXCURSOR" val="185"/>
  <p:tag name="TRANSPARENCY" val="True"/>
  <p:tag name="LATEXENGINEID" val="0"/>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306.7116"/>
  <p:tag name="ORIGINALWIDTH" val="3510.311"/>
  <p:tag name="LATEXADDIN" val="\documentclass{article}&#10;\usepackage{amsmath}&#10;\pagestyle{empty}&#10;\begin{document}&#10;&#10;\[ \left( 1 + \frac{x}y \right)^n &#10;= \binom{n}0 + \binom{n}1 \frac{x}y + \binom{n}2 \frac{x^2}{y^2} + \binom{n}3 \frac{x^3}{y^3} + \dotsb + \binom{n}{n} \frac{x^n}{y^n}. \]&#10;&#10;\end{document}"/>
  <p:tag name="IGUANATEXSIZE" val="20"/>
  <p:tag name="IGUANATEXCURSOR" val="253"/>
  <p:tag name="TRANSPARENCY" val="True"/>
  <p:tag name="LATEXENGINEID" val="0"/>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115.4856"/>
  <p:tag name="ORIGINALWIDTH" val="119.985"/>
  <p:tag name="LATEXADDIN" val="\documentclass{article}&#10;\usepackage{amsmath}&#10;\pagestyle{empty}&#10;\begin{document}&#10;&#10;\[ y^n \]&#10;&#10;\end{document}"/>
  <p:tag name="IGUANATEXSIZE" val="20"/>
  <p:tag name="IGUANATEXCURSOR" val="90"/>
  <p:tag name="TRANSPARENCY" val="True"/>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3033.371"/>
  <p:tag name="LATEXADDIN" val="\documentclass{article}&#10;\usepackage{amsmath}&#10;\pagestyle{empty}&#10;\begin{document}&#10;&#10;\[ \binom{12}{3} \times \binom{9}{4} \times \binom{5}{5} &#10;= \frac{12!}{3!9!} \times \frac{9!}{4!5!} \times \frac{5!}{5!0!} = \frac{12!}{3! \times 4! \times 5!}. \]&#10;&#10;\end{document}"/>
  <p:tag name="IGUANATEXSIZE" val="20"/>
  <p:tag name="IGUANATEXCURSOR" val="170"/>
  <p:tag name="TRANSPARENCY" val="True"/>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299.2126"/>
  <p:tag name="ORIGINALWIDTH" val="257.2179"/>
  <p:tag name="LATEXADDIN" val="\documentclass{article}&#10;\usepackage{amsmath}&#10;\pagestyle{empty}&#10;\begin{document}&#10;&#10;\[ \binom{12}{3} \]&#10;&#10;\end{document}"/>
  <p:tag name="IGUANATEXSIZE" val="20"/>
  <p:tag name="IGUANATEXCURSOR" val="100"/>
  <p:tag name="TRANSPARENCY" val="True"/>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My Palette">
      <a:dk1>
        <a:sysClr val="windowText" lastClr="000000"/>
      </a:dk1>
      <a:lt1>
        <a:sysClr val="window" lastClr="FFFFFF"/>
      </a:lt1>
      <a:dk2>
        <a:srgbClr val="44546A"/>
      </a:dk2>
      <a:lt2>
        <a:srgbClr val="E7E6E6"/>
      </a:lt2>
      <a:accent1>
        <a:srgbClr val="C5143E"/>
      </a:accent1>
      <a:accent2>
        <a:srgbClr val="7B0555"/>
      </a:accent2>
      <a:accent3>
        <a:srgbClr val="370F5E"/>
      </a:accent3>
      <a:accent4>
        <a:srgbClr val="FAD95B"/>
      </a:accent4>
      <a:accent5>
        <a:srgbClr val="F98E3D"/>
      </a:accent5>
      <a:accent6>
        <a:srgbClr val="4169E2"/>
      </a:accent6>
      <a:hlink>
        <a:srgbClr val="3333FF"/>
      </a:hlink>
      <a:folHlink>
        <a:srgbClr val="3333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My Palette">
      <a:dk1>
        <a:sysClr val="windowText" lastClr="000000"/>
      </a:dk1>
      <a:lt1>
        <a:sysClr val="window" lastClr="FFFFFF"/>
      </a:lt1>
      <a:dk2>
        <a:srgbClr val="44546A"/>
      </a:dk2>
      <a:lt2>
        <a:srgbClr val="E7E6E6"/>
      </a:lt2>
      <a:accent1>
        <a:srgbClr val="C5143E"/>
      </a:accent1>
      <a:accent2>
        <a:srgbClr val="7B0555"/>
      </a:accent2>
      <a:accent3>
        <a:srgbClr val="370F5E"/>
      </a:accent3>
      <a:accent4>
        <a:srgbClr val="FAD95B"/>
      </a:accent4>
      <a:accent5>
        <a:srgbClr val="F98E3D"/>
      </a:accent5>
      <a:accent6>
        <a:srgbClr val="4169E2"/>
      </a:accent6>
      <a:hlink>
        <a:srgbClr val="3333FF"/>
      </a:hlink>
      <a:folHlink>
        <a:srgbClr val="3333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2273</TotalTime>
  <Words>1923</Words>
  <Application>Microsoft Office PowerPoint</Application>
  <PresentationFormat>Widescreen</PresentationFormat>
  <Paragraphs>259</Paragraphs>
  <Slides>27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Latin Modern Math</vt:lpstr>
      <vt:lpstr>Palatino</vt:lpstr>
      <vt:lpstr>Cambria Math</vt:lpstr>
      <vt:lpstr>Calibri Light</vt:lpstr>
      <vt:lpstr>CMU Bright</vt:lpstr>
      <vt:lpstr>Arial</vt:lpstr>
      <vt:lpstr>Calibri</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Hein Thant Aung</dc:creator>
  <cp:lastModifiedBy>Hein Thant Aung</cp:lastModifiedBy>
  <cp:revision>69</cp:revision>
  <dcterms:created xsi:type="dcterms:W3CDTF">2023-06-30T07:23:46Z</dcterms:created>
  <dcterms:modified xsi:type="dcterms:W3CDTF">2024-01-03T12:50:11Z</dcterms:modified>
</cp:coreProperties>
</file>