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81" r:id="rId3"/>
    <p:sldMasterId id="2147483682" r:id="rId4"/>
    <p:sldMasterId id="214748368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Lst>
  <p:sldSz cy="5143500" cx="9144000"/>
  <p:notesSz cx="6858000" cy="9144000"/>
  <p:embeddedFontLst>
    <p:embeddedFont>
      <p:font typeface="Arvo"/>
      <p:regular r:id="rId83"/>
      <p:bold r:id="rId84"/>
      <p:italic r:id="rId85"/>
      <p:boldItalic r:id="rId86"/>
    </p:embeddedFont>
    <p:embeddedFont>
      <p:font typeface="Roboto Condensed"/>
      <p:regular r:id="rId87"/>
      <p:bold r:id="rId88"/>
      <p:italic r:id="rId89"/>
      <p:boldItalic r:id="rId90"/>
    </p:embeddedFont>
    <p:embeddedFont>
      <p:font typeface="Roboto Condensed Light"/>
      <p:regular r:id="rId91"/>
      <p:bold r:id="rId92"/>
      <p:italic r:id="rId93"/>
      <p:boldItalic r:id="rId9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font" Target="fonts/Arvo-bold.fntdata"/><Relationship Id="rId83" Type="http://schemas.openxmlformats.org/officeDocument/2006/relationships/font" Target="fonts/Arvo-regular.fntdata"/><Relationship Id="rId42" Type="http://schemas.openxmlformats.org/officeDocument/2006/relationships/slide" Target="slides/slide36.xml"/><Relationship Id="rId86" Type="http://schemas.openxmlformats.org/officeDocument/2006/relationships/font" Target="fonts/Arvo-boldItalic.fntdata"/><Relationship Id="rId41" Type="http://schemas.openxmlformats.org/officeDocument/2006/relationships/slide" Target="slides/slide35.xml"/><Relationship Id="rId85" Type="http://schemas.openxmlformats.org/officeDocument/2006/relationships/font" Target="fonts/Arvo-italic.fntdata"/><Relationship Id="rId44" Type="http://schemas.openxmlformats.org/officeDocument/2006/relationships/slide" Target="slides/slide38.xml"/><Relationship Id="rId88" Type="http://schemas.openxmlformats.org/officeDocument/2006/relationships/font" Target="fonts/RobotoCondensed-bold.fntdata"/><Relationship Id="rId43" Type="http://schemas.openxmlformats.org/officeDocument/2006/relationships/slide" Target="slides/slide37.xml"/><Relationship Id="rId87" Type="http://schemas.openxmlformats.org/officeDocument/2006/relationships/font" Target="fonts/RobotoCondensed-regular.fntdata"/><Relationship Id="rId46" Type="http://schemas.openxmlformats.org/officeDocument/2006/relationships/slide" Target="slides/slide40.xml"/><Relationship Id="rId45" Type="http://schemas.openxmlformats.org/officeDocument/2006/relationships/slide" Target="slides/slide39.xml"/><Relationship Id="rId89" Type="http://schemas.openxmlformats.org/officeDocument/2006/relationships/font" Target="fonts/RobotoCondensed-italic.fntdata"/><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3.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94" Type="http://schemas.openxmlformats.org/officeDocument/2006/relationships/font" Target="fonts/RobotoCondensedLight-boldItalic.fntdata"/><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91" Type="http://schemas.openxmlformats.org/officeDocument/2006/relationships/font" Target="fonts/RobotoCondensedLight-regular.fntdata"/><Relationship Id="rId90" Type="http://schemas.openxmlformats.org/officeDocument/2006/relationships/font" Target="fonts/RobotoCondensed-boldItalic.fntdata"/><Relationship Id="rId93" Type="http://schemas.openxmlformats.org/officeDocument/2006/relationships/font" Target="fonts/RobotoCondensedLight-italic.fntdata"/><Relationship Id="rId92" Type="http://schemas.openxmlformats.org/officeDocument/2006/relationships/font" Target="fonts/RobotoCondensedLight-bold.fntdata"/><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7" name="Shape 457"/>
        <p:cNvGrpSpPr/>
        <p:nvPr/>
      </p:nvGrpSpPr>
      <p:grpSpPr>
        <a:xfrm>
          <a:off x="0" y="0"/>
          <a:ext cx="0" cy="0"/>
          <a:chOff x="0" y="0"/>
          <a:chExt cx="0" cy="0"/>
        </a:xfrm>
      </p:grpSpPr>
      <p:sp>
        <p:nvSpPr>
          <p:cNvPr id="458" name="Google Shape;458;g495c12c81d_14_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495c12c81d_14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2" name="Shape 472"/>
        <p:cNvGrpSpPr/>
        <p:nvPr/>
      </p:nvGrpSpPr>
      <p:grpSpPr>
        <a:xfrm>
          <a:off x="0" y="0"/>
          <a:ext cx="0" cy="0"/>
          <a:chOff x="0" y="0"/>
          <a:chExt cx="0" cy="0"/>
        </a:xfrm>
      </p:grpSpPr>
      <p:sp>
        <p:nvSpPr>
          <p:cNvPr id="473" name="Google Shape;473;g59ff963f61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59ff963f6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1" name="Shape 481"/>
        <p:cNvGrpSpPr/>
        <p:nvPr/>
      </p:nvGrpSpPr>
      <p:grpSpPr>
        <a:xfrm>
          <a:off x="0" y="0"/>
          <a:ext cx="0" cy="0"/>
          <a:chOff x="0" y="0"/>
          <a:chExt cx="0" cy="0"/>
        </a:xfrm>
      </p:grpSpPr>
      <p:sp>
        <p:nvSpPr>
          <p:cNvPr id="482" name="Google Shape;482;g5f48e5a8e3_1_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5f48e5a8e3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8" name="Shape 488"/>
        <p:cNvGrpSpPr/>
        <p:nvPr/>
      </p:nvGrpSpPr>
      <p:grpSpPr>
        <a:xfrm>
          <a:off x="0" y="0"/>
          <a:ext cx="0" cy="0"/>
          <a:chOff x="0" y="0"/>
          <a:chExt cx="0" cy="0"/>
        </a:xfrm>
      </p:grpSpPr>
      <p:sp>
        <p:nvSpPr>
          <p:cNvPr id="489" name="Google Shape;489;g5fc830a2bc_1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g5fc830a2bc_1_1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6" name="Shape 496"/>
        <p:cNvGrpSpPr/>
        <p:nvPr/>
      </p:nvGrpSpPr>
      <p:grpSpPr>
        <a:xfrm>
          <a:off x="0" y="0"/>
          <a:ext cx="0" cy="0"/>
          <a:chOff x="0" y="0"/>
          <a:chExt cx="0" cy="0"/>
        </a:xfrm>
      </p:grpSpPr>
      <p:sp>
        <p:nvSpPr>
          <p:cNvPr id="497" name="Google Shape;497;g5fc830a2bc_1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g5fc830a2bc_1_1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9" name="Shape 529"/>
        <p:cNvGrpSpPr/>
        <p:nvPr/>
      </p:nvGrpSpPr>
      <p:grpSpPr>
        <a:xfrm>
          <a:off x="0" y="0"/>
          <a:ext cx="0" cy="0"/>
          <a:chOff x="0" y="0"/>
          <a:chExt cx="0" cy="0"/>
        </a:xfrm>
      </p:grpSpPr>
      <p:sp>
        <p:nvSpPr>
          <p:cNvPr id="530" name="Google Shape;530;g5fc7cd84a3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g5fc7cd84a3_1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3" name="Shape 563"/>
        <p:cNvGrpSpPr/>
        <p:nvPr/>
      </p:nvGrpSpPr>
      <p:grpSpPr>
        <a:xfrm>
          <a:off x="0" y="0"/>
          <a:ext cx="0" cy="0"/>
          <a:chOff x="0" y="0"/>
          <a:chExt cx="0" cy="0"/>
        </a:xfrm>
      </p:grpSpPr>
      <p:sp>
        <p:nvSpPr>
          <p:cNvPr id="564" name="Google Shape;564;g5fc830a2bc_1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g5fc830a2bc_1_2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4" name="Shape 574"/>
        <p:cNvGrpSpPr/>
        <p:nvPr/>
      </p:nvGrpSpPr>
      <p:grpSpPr>
        <a:xfrm>
          <a:off x="0" y="0"/>
          <a:ext cx="0" cy="0"/>
          <a:chOff x="0" y="0"/>
          <a:chExt cx="0" cy="0"/>
        </a:xfrm>
      </p:grpSpPr>
      <p:sp>
        <p:nvSpPr>
          <p:cNvPr id="575" name="Google Shape;575;g5fc830a2bc_1_2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6" name="Google Shape;576;g5fc830a2bc_1_2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7" name="Google Shape;577;g5fc830a2bc_1_2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4" name="Shape 584"/>
        <p:cNvGrpSpPr/>
        <p:nvPr/>
      </p:nvGrpSpPr>
      <p:grpSpPr>
        <a:xfrm>
          <a:off x="0" y="0"/>
          <a:ext cx="0" cy="0"/>
          <a:chOff x="0" y="0"/>
          <a:chExt cx="0" cy="0"/>
        </a:xfrm>
      </p:grpSpPr>
      <p:sp>
        <p:nvSpPr>
          <p:cNvPr id="585" name="Google Shape;585;g60cf8059e3_0_2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60cf8059e3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4" name="Shape 604"/>
        <p:cNvGrpSpPr/>
        <p:nvPr/>
      </p:nvGrpSpPr>
      <p:grpSpPr>
        <a:xfrm>
          <a:off x="0" y="0"/>
          <a:ext cx="0" cy="0"/>
          <a:chOff x="0" y="0"/>
          <a:chExt cx="0" cy="0"/>
        </a:xfrm>
      </p:grpSpPr>
      <p:sp>
        <p:nvSpPr>
          <p:cNvPr id="605" name="Google Shape;605;g60cf8059e3_0_29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60cf8059e3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495c12c81d_14_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495c12c81d_14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2" name="Shape 612"/>
        <p:cNvGrpSpPr/>
        <p:nvPr/>
      </p:nvGrpSpPr>
      <p:grpSpPr>
        <a:xfrm>
          <a:off x="0" y="0"/>
          <a:ext cx="0" cy="0"/>
          <a:chOff x="0" y="0"/>
          <a:chExt cx="0" cy="0"/>
        </a:xfrm>
      </p:grpSpPr>
      <p:sp>
        <p:nvSpPr>
          <p:cNvPr id="613" name="Google Shape;613;g5fc830a2bc_1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g5fc830a2bc_1_2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2" name="Shape 632"/>
        <p:cNvGrpSpPr/>
        <p:nvPr/>
      </p:nvGrpSpPr>
      <p:grpSpPr>
        <a:xfrm>
          <a:off x="0" y="0"/>
          <a:ext cx="0" cy="0"/>
          <a:chOff x="0" y="0"/>
          <a:chExt cx="0" cy="0"/>
        </a:xfrm>
      </p:grpSpPr>
      <p:sp>
        <p:nvSpPr>
          <p:cNvPr id="633" name="Google Shape;633;g60cf8059e3_0_30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60cf8059e3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9" name="Shape 639"/>
        <p:cNvGrpSpPr/>
        <p:nvPr/>
      </p:nvGrpSpPr>
      <p:grpSpPr>
        <a:xfrm>
          <a:off x="0" y="0"/>
          <a:ext cx="0" cy="0"/>
          <a:chOff x="0" y="0"/>
          <a:chExt cx="0" cy="0"/>
        </a:xfrm>
      </p:grpSpPr>
      <p:sp>
        <p:nvSpPr>
          <p:cNvPr id="640" name="Google Shape;640;g5fc830a2bc_1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g5fc830a2bc_1_2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4" name="Shape 654"/>
        <p:cNvGrpSpPr/>
        <p:nvPr/>
      </p:nvGrpSpPr>
      <p:grpSpPr>
        <a:xfrm>
          <a:off x="0" y="0"/>
          <a:ext cx="0" cy="0"/>
          <a:chOff x="0" y="0"/>
          <a:chExt cx="0" cy="0"/>
        </a:xfrm>
      </p:grpSpPr>
      <p:sp>
        <p:nvSpPr>
          <p:cNvPr id="655" name="Google Shape;655;g5fc830a2bc_1_5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6" name="Google Shape;656;g5fc830a2bc_1_5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7" name="Google Shape;657;g5fc830a2bc_1_5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4" name="Shape 664"/>
        <p:cNvGrpSpPr/>
        <p:nvPr/>
      </p:nvGrpSpPr>
      <p:grpSpPr>
        <a:xfrm>
          <a:off x="0" y="0"/>
          <a:ext cx="0" cy="0"/>
          <a:chOff x="0" y="0"/>
          <a:chExt cx="0" cy="0"/>
        </a:xfrm>
      </p:grpSpPr>
      <p:sp>
        <p:nvSpPr>
          <p:cNvPr id="665" name="Google Shape;665;g5fc830a2bc_1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g5fc830a2bc_1_5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7" name="Shape 677"/>
        <p:cNvGrpSpPr/>
        <p:nvPr/>
      </p:nvGrpSpPr>
      <p:grpSpPr>
        <a:xfrm>
          <a:off x="0" y="0"/>
          <a:ext cx="0" cy="0"/>
          <a:chOff x="0" y="0"/>
          <a:chExt cx="0" cy="0"/>
        </a:xfrm>
      </p:grpSpPr>
      <p:sp>
        <p:nvSpPr>
          <p:cNvPr id="678" name="Google Shape;678;g5fc830a2bc_1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g5fc830a2bc_1_5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8" name="Shape 688"/>
        <p:cNvGrpSpPr/>
        <p:nvPr/>
      </p:nvGrpSpPr>
      <p:grpSpPr>
        <a:xfrm>
          <a:off x="0" y="0"/>
          <a:ext cx="0" cy="0"/>
          <a:chOff x="0" y="0"/>
          <a:chExt cx="0" cy="0"/>
        </a:xfrm>
      </p:grpSpPr>
      <p:sp>
        <p:nvSpPr>
          <p:cNvPr id="689" name="Google Shape;689;g5fc830a2bc_1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g5fc830a2bc_1_5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4" name="Shape 704"/>
        <p:cNvGrpSpPr/>
        <p:nvPr/>
      </p:nvGrpSpPr>
      <p:grpSpPr>
        <a:xfrm>
          <a:off x="0" y="0"/>
          <a:ext cx="0" cy="0"/>
          <a:chOff x="0" y="0"/>
          <a:chExt cx="0" cy="0"/>
        </a:xfrm>
      </p:grpSpPr>
      <p:sp>
        <p:nvSpPr>
          <p:cNvPr id="705" name="Google Shape;705;g5fc830a2bc_1_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g5fc830a2bc_1_6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8" name="Shape 718"/>
        <p:cNvGrpSpPr/>
        <p:nvPr/>
      </p:nvGrpSpPr>
      <p:grpSpPr>
        <a:xfrm>
          <a:off x="0" y="0"/>
          <a:ext cx="0" cy="0"/>
          <a:chOff x="0" y="0"/>
          <a:chExt cx="0" cy="0"/>
        </a:xfrm>
      </p:grpSpPr>
      <p:sp>
        <p:nvSpPr>
          <p:cNvPr id="719" name="Google Shape;719;g5fc830a2bc_1_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g5fc830a2bc_1_6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2" name="Shape 732"/>
        <p:cNvGrpSpPr/>
        <p:nvPr/>
      </p:nvGrpSpPr>
      <p:grpSpPr>
        <a:xfrm>
          <a:off x="0" y="0"/>
          <a:ext cx="0" cy="0"/>
          <a:chOff x="0" y="0"/>
          <a:chExt cx="0" cy="0"/>
        </a:xfrm>
      </p:grpSpPr>
      <p:sp>
        <p:nvSpPr>
          <p:cNvPr id="733" name="Google Shape;733;g5fc830a2bc_1_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g5fc830a2bc_1_6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7" name="Shape 747"/>
        <p:cNvGrpSpPr/>
        <p:nvPr/>
      </p:nvGrpSpPr>
      <p:grpSpPr>
        <a:xfrm>
          <a:off x="0" y="0"/>
          <a:ext cx="0" cy="0"/>
          <a:chOff x="0" y="0"/>
          <a:chExt cx="0" cy="0"/>
        </a:xfrm>
      </p:grpSpPr>
      <p:sp>
        <p:nvSpPr>
          <p:cNvPr id="748" name="Google Shape;748;g5fc830a2bc_1_6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g5fc830a2bc_1_6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6" name="Shape 766"/>
        <p:cNvGrpSpPr/>
        <p:nvPr/>
      </p:nvGrpSpPr>
      <p:grpSpPr>
        <a:xfrm>
          <a:off x="0" y="0"/>
          <a:ext cx="0" cy="0"/>
          <a:chOff x="0" y="0"/>
          <a:chExt cx="0" cy="0"/>
        </a:xfrm>
      </p:grpSpPr>
      <p:sp>
        <p:nvSpPr>
          <p:cNvPr id="767" name="Google Shape;767;g5fc830a2bc_1_6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g5fc830a2bc_1_6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2" name="Shape 782"/>
        <p:cNvGrpSpPr/>
        <p:nvPr/>
      </p:nvGrpSpPr>
      <p:grpSpPr>
        <a:xfrm>
          <a:off x="0" y="0"/>
          <a:ext cx="0" cy="0"/>
          <a:chOff x="0" y="0"/>
          <a:chExt cx="0" cy="0"/>
        </a:xfrm>
      </p:grpSpPr>
      <p:sp>
        <p:nvSpPr>
          <p:cNvPr id="783" name="Google Shape;783;g5fc830a2bc_1_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g5fc830a2bc_1_6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4" name="Shape 794"/>
        <p:cNvGrpSpPr/>
        <p:nvPr/>
      </p:nvGrpSpPr>
      <p:grpSpPr>
        <a:xfrm>
          <a:off x="0" y="0"/>
          <a:ext cx="0" cy="0"/>
          <a:chOff x="0" y="0"/>
          <a:chExt cx="0" cy="0"/>
        </a:xfrm>
      </p:grpSpPr>
      <p:sp>
        <p:nvSpPr>
          <p:cNvPr id="795" name="Google Shape;795;g5fc830a2bc_1_7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g5fc830a2bc_1_7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4" name="Shape 814"/>
        <p:cNvGrpSpPr/>
        <p:nvPr/>
      </p:nvGrpSpPr>
      <p:grpSpPr>
        <a:xfrm>
          <a:off x="0" y="0"/>
          <a:ext cx="0" cy="0"/>
          <a:chOff x="0" y="0"/>
          <a:chExt cx="0" cy="0"/>
        </a:xfrm>
      </p:grpSpPr>
      <p:sp>
        <p:nvSpPr>
          <p:cNvPr id="815" name="Google Shape;815;g5f48e5a8e3_2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6" name="Google Shape;816;g5f48e5a8e3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1" name="Shape 821"/>
        <p:cNvGrpSpPr/>
        <p:nvPr/>
      </p:nvGrpSpPr>
      <p:grpSpPr>
        <a:xfrm>
          <a:off x="0" y="0"/>
          <a:ext cx="0" cy="0"/>
          <a:chOff x="0" y="0"/>
          <a:chExt cx="0" cy="0"/>
        </a:xfrm>
      </p:grpSpPr>
      <p:sp>
        <p:nvSpPr>
          <p:cNvPr id="822" name="Google Shape;822;g5f48e5a8e3_2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3" name="Google Shape;823;g5f48e5a8e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9" name="Shape 829"/>
        <p:cNvGrpSpPr/>
        <p:nvPr/>
      </p:nvGrpSpPr>
      <p:grpSpPr>
        <a:xfrm>
          <a:off x="0" y="0"/>
          <a:ext cx="0" cy="0"/>
          <a:chOff x="0" y="0"/>
          <a:chExt cx="0" cy="0"/>
        </a:xfrm>
      </p:grpSpPr>
      <p:sp>
        <p:nvSpPr>
          <p:cNvPr id="830" name="Google Shape;830;g5f48e5a8e3_2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1" name="Google Shape;831;g5f48e5a8e3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6" name="Shape 836"/>
        <p:cNvGrpSpPr/>
        <p:nvPr/>
      </p:nvGrpSpPr>
      <p:grpSpPr>
        <a:xfrm>
          <a:off x="0" y="0"/>
          <a:ext cx="0" cy="0"/>
          <a:chOff x="0" y="0"/>
          <a:chExt cx="0" cy="0"/>
        </a:xfrm>
      </p:grpSpPr>
      <p:sp>
        <p:nvSpPr>
          <p:cNvPr id="837" name="Google Shape;837;g60cf8059e3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8" name="Google Shape;838;g60cf8059e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3" name="Shape 843"/>
        <p:cNvGrpSpPr/>
        <p:nvPr/>
      </p:nvGrpSpPr>
      <p:grpSpPr>
        <a:xfrm>
          <a:off x="0" y="0"/>
          <a:ext cx="0" cy="0"/>
          <a:chOff x="0" y="0"/>
          <a:chExt cx="0" cy="0"/>
        </a:xfrm>
      </p:grpSpPr>
      <p:sp>
        <p:nvSpPr>
          <p:cNvPr id="844" name="Google Shape;844;g60cf805c0a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5" name="Google Shape;845;g60cf805c0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0" name="Shape 850"/>
        <p:cNvGrpSpPr/>
        <p:nvPr/>
      </p:nvGrpSpPr>
      <p:grpSpPr>
        <a:xfrm>
          <a:off x="0" y="0"/>
          <a:ext cx="0" cy="0"/>
          <a:chOff x="0" y="0"/>
          <a:chExt cx="0" cy="0"/>
        </a:xfrm>
      </p:grpSpPr>
      <p:sp>
        <p:nvSpPr>
          <p:cNvPr id="851" name="Google Shape;851;g60cf805c0a_1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2" name="Google Shape;852;g60cf805c0a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495c12c81d_14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495c12c81d_14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7" name="Shape 857"/>
        <p:cNvGrpSpPr/>
        <p:nvPr/>
      </p:nvGrpSpPr>
      <p:grpSpPr>
        <a:xfrm>
          <a:off x="0" y="0"/>
          <a:ext cx="0" cy="0"/>
          <a:chOff x="0" y="0"/>
          <a:chExt cx="0" cy="0"/>
        </a:xfrm>
      </p:grpSpPr>
      <p:sp>
        <p:nvSpPr>
          <p:cNvPr id="858" name="Google Shape;858;g60cf8059e3_0_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9" name="Google Shape;859;g60cf8059e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4" name="Shape 864"/>
        <p:cNvGrpSpPr/>
        <p:nvPr/>
      </p:nvGrpSpPr>
      <p:grpSpPr>
        <a:xfrm>
          <a:off x="0" y="0"/>
          <a:ext cx="0" cy="0"/>
          <a:chOff x="0" y="0"/>
          <a:chExt cx="0" cy="0"/>
        </a:xfrm>
      </p:grpSpPr>
      <p:sp>
        <p:nvSpPr>
          <p:cNvPr id="865" name="Google Shape;865;g60cf8059e3_0_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6" name="Google Shape;866;g60cf8059e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1" name="Shape 871"/>
        <p:cNvGrpSpPr/>
        <p:nvPr/>
      </p:nvGrpSpPr>
      <p:grpSpPr>
        <a:xfrm>
          <a:off x="0" y="0"/>
          <a:ext cx="0" cy="0"/>
          <a:chOff x="0" y="0"/>
          <a:chExt cx="0" cy="0"/>
        </a:xfrm>
      </p:grpSpPr>
      <p:sp>
        <p:nvSpPr>
          <p:cNvPr id="872" name="Google Shape;872;g60cf8059e3_0_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3" name="Google Shape;873;g60cf8059e3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8" name="Shape 878"/>
        <p:cNvGrpSpPr/>
        <p:nvPr/>
      </p:nvGrpSpPr>
      <p:grpSpPr>
        <a:xfrm>
          <a:off x="0" y="0"/>
          <a:ext cx="0" cy="0"/>
          <a:chOff x="0" y="0"/>
          <a:chExt cx="0" cy="0"/>
        </a:xfrm>
      </p:grpSpPr>
      <p:sp>
        <p:nvSpPr>
          <p:cNvPr id="879" name="Google Shape;879;g60cf805c0a_1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0" name="Google Shape;880;g60cf805c0a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5" name="Shape 885"/>
        <p:cNvGrpSpPr/>
        <p:nvPr/>
      </p:nvGrpSpPr>
      <p:grpSpPr>
        <a:xfrm>
          <a:off x="0" y="0"/>
          <a:ext cx="0" cy="0"/>
          <a:chOff x="0" y="0"/>
          <a:chExt cx="0" cy="0"/>
        </a:xfrm>
      </p:grpSpPr>
      <p:sp>
        <p:nvSpPr>
          <p:cNvPr id="886" name="Google Shape;886;g60cf805c0a_1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7" name="Google Shape;887;g60cf805c0a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2" name="Shape 892"/>
        <p:cNvGrpSpPr/>
        <p:nvPr/>
      </p:nvGrpSpPr>
      <p:grpSpPr>
        <a:xfrm>
          <a:off x="0" y="0"/>
          <a:ext cx="0" cy="0"/>
          <a:chOff x="0" y="0"/>
          <a:chExt cx="0" cy="0"/>
        </a:xfrm>
      </p:grpSpPr>
      <p:sp>
        <p:nvSpPr>
          <p:cNvPr id="893" name="Google Shape;893;g60cf8059e3_0_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4" name="Google Shape;894;g60cf8059e3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9" name="Shape 899"/>
        <p:cNvGrpSpPr/>
        <p:nvPr/>
      </p:nvGrpSpPr>
      <p:grpSpPr>
        <a:xfrm>
          <a:off x="0" y="0"/>
          <a:ext cx="0" cy="0"/>
          <a:chOff x="0" y="0"/>
          <a:chExt cx="0" cy="0"/>
        </a:xfrm>
      </p:grpSpPr>
      <p:sp>
        <p:nvSpPr>
          <p:cNvPr id="900" name="Google Shape;900;g60cf8059e3_0_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1" name="Google Shape;901;g60cf8059e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6" name="Shape 906"/>
        <p:cNvGrpSpPr/>
        <p:nvPr/>
      </p:nvGrpSpPr>
      <p:grpSpPr>
        <a:xfrm>
          <a:off x="0" y="0"/>
          <a:ext cx="0" cy="0"/>
          <a:chOff x="0" y="0"/>
          <a:chExt cx="0" cy="0"/>
        </a:xfrm>
      </p:grpSpPr>
      <p:sp>
        <p:nvSpPr>
          <p:cNvPr id="907" name="Google Shape;907;g60cf8059e3_0_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8" name="Google Shape;908;g60cf8059e3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3" name="Shape 913"/>
        <p:cNvGrpSpPr/>
        <p:nvPr/>
      </p:nvGrpSpPr>
      <p:grpSpPr>
        <a:xfrm>
          <a:off x="0" y="0"/>
          <a:ext cx="0" cy="0"/>
          <a:chOff x="0" y="0"/>
          <a:chExt cx="0" cy="0"/>
        </a:xfrm>
      </p:grpSpPr>
      <p:sp>
        <p:nvSpPr>
          <p:cNvPr id="914" name="Google Shape;914;g60cf8059e3_0_8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5" name="Google Shape;915;g60cf8059e3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0" name="Shape 920"/>
        <p:cNvGrpSpPr/>
        <p:nvPr/>
      </p:nvGrpSpPr>
      <p:grpSpPr>
        <a:xfrm>
          <a:off x="0" y="0"/>
          <a:ext cx="0" cy="0"/>
          <a:chOff x="0" y="0"/>
          <a:chExt cx="0" cy="0"/>
        </a:xfrm>
      </p:grpSpPr>
      <p:sp>
        <p:nvSpPr>
          <p:cNvPr id="921" name="Google Shape;921;g60cf805c0a_1_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2" name="Google Shape;922;g60cf805c0a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g495c12c81d_14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495c12c81d_1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7" name="Shape 927"/>
        <p:cNvGrpSpPr/>
        <p:nvPr/>
      </p:nvGrpSpPr>
      <p:grpSpPr>
        <a:xfrm>
          <a:off x="0" y="0"/>
          <a:ext cx="0" cy="0"/>
          <a:chOff x="0" y="0"/>
          <a:chExt cx="0" cy="0"/>
        </a:xfrm>
      </p:grpSpPr>
      <p:sp>
        <p:nvSpPr>
          <p:cNvPr id="928" name="Google Shape;928;g60cf805c0a_1_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9" name="Google Shape;929;g60cf805c0a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4" name="Shape 934"/>
        <p:cNvGrpSpPr/>
        <p:nvPr/>
      </p:nvGrpSpPr>
      <p:grpSpPr>
        <a:xfrm>
          <a:off x="0" y="0"/>
          <a:ext cx="0" cy="0"/>
          <a:chOff x="0" y="0"/>
          <a:chExt cx="0" cy="0"/>
        </a:xfrm>
      </p:grpSpPr>
      <p:sp>
        <p:nvSpPr>
          <p:cNvPr id="935" name="Google Shape;935;g60cf805c0a_1_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6" name="Google Shape;936;g60cf805c0a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1" name="Shape 941"/>
        <p:cNvGrpSpPr/>
        <p:nvPr/>
      </p:nvGrpSpPr>
      <p:grpSpPr>
        <a:xfrm>
          <a:off x="0" y="0"/>
          <a:ext cx="0" cy="0"/>
          <a:chOff x="0" y="0"/>
          <a:chExt cx="0" cy="0"/>
        </a:xfrm>
      </p:grpSpPr>
      <p:sp>
        <p:nvSpPr>
          <p:cNvPr id="942" name="Google Shape;942;g60cf805fc5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3" name="Google Shape;943;g60cf805f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0" name="Shape 950"/>
        <p:cNvGrpSpPr/>
        <p:nvPr/>
      </p:nvGrpSpPr>
      <p:grpSpPr>
        <a:xfrm>
          <a:off x="0" y="0"/>
          <a:ext cx="0" cy="0"/>
          <a:chOff x="0" y="0"/>
          <a:chExt cx="0" cy="0"/>
        </a:xfrm>
      </p:grpSpPr>
      <p:sp>
        <p:nvSpPr>
          <p:cNvPr id="951" name="Google Shape;951;g59fb892e1f_0_4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2" name="Google Shape;952;g59fb892e1f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7" name="Shape 957"/>
        <p:cNvGrpSpPr/>
        <p:nvPr/>
      </p:nvGrpSpPr>
      <p:grpSpPr>
        <a:xfrm>
          <a:off x="0" y="0"/>
          <a:ext cx="0" cy="0"/>
          <a:chOff x="0" y="0"/>
          <a:chExt cx="0" cy="0"/>
        </a:xfrm>
      </p:grpSpPr>
      <p:sp>
        <p:nvSpPr>
          <p:cNvPr id="958" name="Google Shape;958;g59fb892e1f_0_4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9" name="Google Shape;959;g59fb892e1f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4" name="Shape 964"/>
        <p:cNvGrpSpPr/>
        <p:nvPr/>
      </p:nvGrpSpPr>
      <p:grpSpPr>
        <a:xfrm>
          <a:off x="0" y="0"/>
          <a:ext cx="0" cy="0"/>
          <a:chOff x="0" y="0"/>
          <a:chExt cx="0" cy="0"/>
        </a:xfrm>
      </p:grpSpPr>
      <p:sp>
        <p:nvSpPr>
          <p:cNvPr id="965" name="Google Shape;965;g59fb892e1f_0_4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6" name="Google Shape;966;g59fb892e1f_0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1" name="Shape 971"/>
        <p:cNvGrpSpPr/>
        <p:nvPr/>
      </p:nvGrpSpPr>
      <p:grpSpPr>
        <a:xfrm>
          <a:off x="0" y="0"/>
          <a:ext cx="0" cy="0"/>
          <a:chOff x="0" y="0"/>
          <a:chExt cx="0" cy="0"/>
        </a:xfrm>
      </p:grpSpPr>
      <p:sp>
        <p:nvSpPr>
          <p:cNvPr id="972" name="Google Shape;972;g59fb892e1f_0_4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3" name="Google Shape;973;g59fb892e1f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8" name="Shape 978"/>
        <p:cNvGrpSpPr/>
        <p:nvPr/>
      </p:nvGrpSpPr>
      <p:grpSpPr>
        <a:xfrm>
          <a:off x="0" y="0"/>
          <a:ext cx="0" cy="0"/>
          <a:chOff x="0" y="0"/>
          <a:chExt cx="0" cy="0"/>
        </a:xfrm>
      </p:grpSpPr>
      <p:sp>
        <p:nvSpPr>
          <p:cNvPr id="979" name="Google Shape;979;g59fb892e1f_0_4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0" name="Google Shape;980;g59fb892e1f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5" name="Shape 985"/>
        <p:cNvGrpSpPr/>
        <p:nvPr/>
      </p:nvGrpSpPr>
      <p:grpSpPr>
        <a:xfrm>
          <a:off x="0" y="0"/>
          <a:ext cx="0" cy="0"/>
          <a:chOff x="0" y="0"/>
          <a:chExt cx="0" cy="0"/>
        </a:xfrm>
      </p:grpSpPr>
      <p:sp>
        <p:nvSpPr>
          <p:cNvPr id="986" name="Google Shape;986;g59fb892e1f_0_2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7" name="Google Shape;987;g59fb892e1f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2" name="Shape 992"/>
        <p:cNvGrpSpPr/>
        <p:nvPr/>
      </p:nvGrpSpPr>
      <p:grpSpPr>
        <a:xfrm>
          <a:off x="0" y="0"/>
          <a:ext cx="0" cy="0"/>
          <a:chOff x="0" y="0"/>
          <a:chExt cx="0" cy="0"/>
        </a:xfrm>
      </p:grpSpPr>
      <p:sp>
        <p:nvSpPr>
          <p:cNvPr id="993" name="Google Shape;993;g59fb892e1f_0_2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4" name="Google Shape;994;g59fb892e1f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9" name="Shape 999"/>
        <p:cNvGrpSpPr/>
        <p:nvPr/>
      </p:nvGrpSpPr>
      <p:grpSpPr>
        <a:xfrm>
          <a:off x="0" y="0"/>
          <a:ext cx="0" cy="0"/>
          <a:chOff x="0" y="0"/>
          <a:chExt cx="0" cy="0"/>
        </a:xfrm>
      </p:grpSpPr>
      <p:sp>
        <p:nvSpPr>
          <p:cNvPr id="1000" name="Google Shape;1000;g59fb892e1f_0_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1" name="Google Shape;1001;g59fb892e1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6" name="Shape 1006"/>
        <p:cNvGrpSpPr/>
        <p:nvPr/>
      </p:nvGrpSpPr>
      <p:grpSpPr>
        <a:xfrm>
          <a:off x="0" y="0"/>
          <a:ext cx="0" cy="0"/>
          <a:chOff x="0" y="0"/>
          <a:chExt cx="0" cy="0"/>
        </a:xfrm>
      </p:grpSpPr>
      <p:sp>
        <p:nvSpPr>
          <p:cNvPr id="1007" name="Google Shape;1007;g59fb892e1f_0_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8" name="Google Shape;1008;g59fb892e1f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3" name="Shape 1013"/>
        <p:cNvGrpSpPr/>
        <p:nvPr/>
      </p:nvGrpSpPr>
      <p:grpSpPr>
        <a:xfrm>
          <a:off x="0" y="0"/>
          <a:ext cx="0" cy="0"/>
          <a:chOff x="0" y="0"/>
          <a:chExt cx="0" cy="0"/>
        </a:xfrm>
      </p:grpSpPr>
      <p:sp>
        <p:nvSpPr>
          <p:cNvPr id="1014" name="Google Shape;1014;g59fb892e1f_0_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5" name="Google Shape;1015;g59fb892e1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0" name="Shape 1020"/>
        <p:cNvGrpSpPr/>
        <p:nvPr/>
      </p:nvGrpSpPr>
      <p:grpSpPr>
        <a:xfrm>
          <a:off x="0" y="0"/>
          <a:ext cx="0" cy="0"/>
          <a:chOff x="0" y="0"/>
          <a:chExt cx="0" cy="0"/>
        </a:xfrm>
      </p:grpSpPr>
      <p:sp>
        <p:nvSpPr>
          <p:cNvPr id="1021" name="Google Shape;1021;g59fb892e1f_0_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2" name="Google Shape;1022;g59fb892e1f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7" name="Shape 1027"/>
        <p:cNvGrpSpPr/>
        <p:nvPr/>
      </p:nvGrpSpPr>
      <p:grpSpPr>
        <a:xfrm>
          <a:off x="0" y="0"/>
          <a:ext cx="0" cy="0"/>
          <a:chOff x="0" y="0"/>
          <a:chExt cx="0" cy="0"/>
        </a:xfrm>
      </p:grpSpPr>
      <p:sp>
        <p:nvSpPr>
          <p:cNvPr id="1028" name="Google Shape;1028;g59fb892e1f_0_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9" name="Google Shape;1029;g59fb892e1f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4" name="Shape 1034"/>
        <p:cNvGrpSpPr/>
        <p:nvPr/>
      </p:nvGrpSpPr>
      <p:grpSpPr>
        <a:xfrm>
          <a:off x="0" y="0"/>
          <a:ext cx="0" cy="0"/>
          <a:chOff x="0" y="0"/>
          <a:chExt cx="0" cy="0"/>
        </a:xfrm>
      </p:grpSpPr>
      <p:sp>
        <p:nvSpPr>
          <p:cNvPr id="1035" name="Google Shape;1035;g49da82f80c_0_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6" name="Google Shape;1036;g49da82f80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1" name="Shape 1041"/>
        <p:cNvGrpSpPr/>
        <p:nvPr/>
      </p:nvGrpSpPr>
      <p:grpSpPr>
        <a:xfrm>
          <a:off x="0" y="0"/>
          <a:ext cx="0" cy="0"/>
          <a:chOff x="0" y="0"/>
          <a:chExt cx="0" cy="0"/>
        </a:xfrm>
      </p:grpSpPr>
      <p:sp>
        <p:nvSpPr>
          <p:cNvPr id="1042" name="Google Shape;1042;g49da82f80c_0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3" name="Google Shape;1043;g49da82f80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8" name="Shape 1048"/>
        <p:cNvGrpSpPr/>
        <p:nvPr/>
      </p:nvGrpSpPr>
      <p:grpSpPr>
        <a:xfrm>
          <a:off x="0" y="0"/>
          <a:ext cx="0" cy="0"/>
          <a:chOff x="0" y="0"/>
          <a:chExt cx="0" cy="0"/>
        </a:xfrm>
      </p:grpSpPr>
      <p:sp>
        <p:nvSpPr>
          <p:cNvPr id="1049" name="Google Shape;1049;g4db49dd3f2_2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0" name="Google Shape;1050;g4db49dd3f2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5" name="Shape 1055"/>
        <p:cNvGrpSpPr/>
        <p:nvPr/>
      </p:nvGrpSpPr>
      <p:grpSpPr>
        <a:xfrm>
          <a:off x="0" y="0"/>
          <a:ext cx="0" cy="0"/>
          <a:chOff x="0" y="0"/>
          <a:chExt cx="0" cy="0"/>
        </a:xfrm>
      </p:grpSpPr>
      <p:sp>
        <p:nvSpPr>
          <p:cNvPr id="1056" name="Google Shape;1056;g4db49dd3f2_0_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7" name="Google Shape;1057;g4db49dd3f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2" name="Shape 1062"/>
        <p:cNvGrpSpPr/>
        <p:nvPr/>
      </p:nvGrpSpPr>
      <p:grpSpPr>
        <a:xfrm>
          <a:off x="0" y="0"/>
          <a:ext cx="0" cy="0"/>
          <a:chOff x="0" y="0"/>
          <a:chExt cx="0" cy="0"/>
        </a:xfrm>
      </p:grpSpPr>
      <p:sp>
        <p:nvSpPr>
          <p:cNvPr id="1063" name="Google Shape;1063;g4db49dd3f2_2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4" name="Google Shape;1064;g4db49dd3f2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g59ff963f61_1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59ff963f61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9" name="Shape 1069"/>
        <p:cNvGrpSpPr/>
        <p:nvPr/>
      </p:nvGrpSpPr>
      <p:grpSpPr>
        <a:xfrm>
          <a:off x="0" y="0"/>
          <a:ext cx="0" cy="0"/>
          <a:chOff x="0" y="0"/>
          <a:chExt cx="0" cy="0"/>
        </a:xfrm>
      </p:grpSpPr>
      <p:sp>
        <p:nvSpPr>
          <p:cNvPr id="1070" name="Google Shape;1070;g4db49dd3f2_0_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1" name="Google Shape;1071;g4db49dd3f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6" name="Shape 1076"/>
        <p:cNvGrpSpPr/>
        <p:nvPr/>
      </p:nvGrpSpPr>
      <p:grpSpPr>
        <a:xfrm>
          <a:off x="0" y="0"/>
          <a:ext cx="0" cy="0"/>
          <a:chOff x="0" y="0"/>
          <a:chExt cx="0" cy="0"/>
        </a:xfrm>
      </p:grpSpPr>
      <p:sp>
        <p:nvSpPr>
          <p:cNvPr id="1077" name="Google Shape;1077;g49da82f80c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8" name="Google Shape;1078;g49da82f80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3" name="Shape 1083"/>
        <p:cNvGrpSpPr/>
        <p:nvPr/>
      </p:nvGrpSpPr>
      <p:grpSpPr>
        <a:xfrm>
          <a:off x="0" y="0"/>
          <a:ext cx="0" cy="0"/>
          <a:chOff x="0" y="0"/>
          <a:chExt cx="0" cy="0"/>
        </a:xfrm>
      </p:grpSpPr>
      <p:sp>
        <p:nvSpPr>
          <p:cNvPr id="1084" name="Google Shape;1084;g4db49dd3f2_2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5" name="Google Shape;1085;g4db49dd3f2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0" name="Shape 1090"/>
        <p:cNvGrpSpPr/>
        <p:nvPr/>
      </p:nvGrpSpPr>
      <p:grpSpPr>
        <a:xfrm>
          <a:off x="0" y="0"/>
          <a:ext cx="0" cy="0"/>
          <a:chOff x="0" y="0"/>
          <a:chExt cx="0" cy="0"/>
        </a:xfrm>
      </p:grpSpPr>
      <p:sp>
        <p:nvSpPr>
          <p:cNvPr id="1091" name="Google Shape;1091;g59fb892e1f_0_2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2" name="Google Shape;1092;g59fb892e1f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7" name="Shape 1097"/>
        <p:cNvGrpSpPr/>
        <p:nvPr/>
      </p:nvGrpSpPr>
      <p:grpSpPr>
        <a:xfrm>
          <a:off x="0" y="0"/>
          <a:ext cx="0" cy="0"/>
          <a:chOff x="0" y="0"/>
          <a:chExt cx="0" cy="0"/>
        </a:xfrm>
      </p:grpSpPr>
      <p:sp>
        <p:nvSpPr>
          <p:cNvPr id="1098" name="Google Shape;1098;g59fb892e1f_0_2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9" name="Google Shape;1099;g59fb892e1f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4" name="Shape 1104"/>
        <p:cNvGrpSpPr/>
        <p:nvPr/>
      </p:nvGrpSpPr>
      <p:grpSpPr>
        <a:xfrm>
          <a:off x="0" y="0"/>
          <a:ext cx="0" cy="0"/>
          <a:chOff x="0" y="0"/>
          <a:chExt cx="0" cy="0"/>
        </a:xfrm>
      </p:grpSpPr>
      <p:sp>
        <p:nvSpPr>
          <p:cNvPr id="1105" name="Google Shape;1105;g4db49dd3f2_0_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6" name="Google Shape;1106;g4db49dd3f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1" name="Shape 1111"/>
        <p:cNvGrpSpPr/>
        <p:nvPr/>
      </p:nvGrpSpPr>
      <p:grpSpPr>
        <a:xfrm>
          <a:off x="0" y="0"/>
          <a:ext cx="0" cy="0"/>
          <a:chOff x="0" y="0"/>
          <a:chExt cx="0" cy="0"/>
        </a:xfrm>
      </p:grpSpPr>
      <p:sp>
        <p:nvSpPr>
          <p:cNvPr id="1112" name="Google Shape;1112;g495c12c81d_0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3" name="Google Shape;1113;g495c12c81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Google Shape;421;g35f391192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35f391192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Google Shape;442;g495c12c81d_14_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495c12c81d_14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3517898" y="-7088"/>
              <a:ext cx="5143500" cy="5143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4" name="Google Shape;14;p2"/>
          <p:cNvGrpSpPr/>
          <p:nvPr/>
        </p:nvGrpSpPr>
        <p:grpSpPr>
          <a:xfrm flipH="1" rot="10800000">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4710175" y="330075"/>
                <a:ext cx="1699500" cy="1699500"/>
              </a:xfrm>
              <a:prstGeom prst="rtTriangle">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2" name="Google Shape;22;p2"/>
          <p:cNvSpPr txBox="1"/>
          <p:nvPr>
            <p:ph type="ctrTitle"/>
          </p:nvPr>
        </p:nvSpPr>
        <p:spPr>
          <a:xfrm>
            <a:off x="685800" y="1090750"/>
            <a:ext cx="5367900" cy="29619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and Content">
  <p:cSld name="1_Title and Content">
    <p:spTree>
      <p:nvGrpSpPr>
        <p:cNvPr id="186" name="Shape 186"/>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87" name="Shape 187"/>
        <p:cNvGrpSpPr/>
        <p:nvPr/>
      </p:nvGrpSpPr>
      <p:grpSpPr>
        <a:xfrm>
          <a:off x="0" y="0"/>
          <a:ext cx="0" cy="0"/>
          <a:chOff x="0" y="0"/>
          <a:chExt cx="0" cy="0"/>
        </a:xfrm>
      </p:grpSpPr>
      <p:sp>
        <p:nvSpPr>
          <p:cNvPr id="188" name="Google Shape;188;p13"/>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9" name="Google Shape;189;p13"/>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90" name="Google Shape;190;p1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1" name="Google Shape;191;p1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2" name="Google Shape;192;p1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93" name="Shape 193"/>
        <p:cNvGrpSpPr/>
        <p:nvPr/>
      </p:nvGrpSpPr>
      <p:grpSpPr>
        <a:xfrm>
          <a:off x="0" y="0"/>
          <a:ext cx="0" cy="0"/>
          <a:chOff x="0" y="0"/>
          <a:chExt cx="0" cy="0"/>
        </a:xfrm>
      </p:grpSpPr>
      <p:sp>
        <p:nvSpPr>
          <p:cNvPr id="194" name="Google Shape;194;p14"/>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5" name="Google Shape;195;p14"/>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6" name="Google Shape;196;p1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7" name="Google Shape;197;p1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8" name="Google Shape;198;p1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9" name="Shape 199"/>
        <p:cNvGrpSpPr/>
        <p:nvPr/>
      </p:nvGrpSpPr>
      <p:grpSpPr>
        <a:xfrm>
          <a:off x="0" y="0"/>
          <a:ext cx="0" cy="0"/>
          <a:chOff x="0" y="0"/>
          <a:chExt cx="0" cy="0"/>
        </a:xfrm>
      </p:grpSpPr>
      <p:sp>
        <p:nvSpPr>
          <p:cNvPr id="200" name="Google Shape;200;p15"/>
          <p:cNvSpPr txBox="1"/>
          <p:nvPr>
            <p:ph type="title"/>
          </p:nvPr>
        </p:nvSpPr>
        <p:spPr>
          <a:xfrm>
            <a:off x="722313" y="3305176"/>
            <a:ext cx="7772400" cy="102155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1" name="Google Shape;201;p15"/>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02" name="Google Shape;202;p1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1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4" name="Google Shape;204;p1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05" name="Shape 205"/>
        <p:cNvGrpSpPr/>
        <p:nvPr/>
      </p:nvGrpSpPr>
      <p:grpSpPr>
        <a:xfrm>
          <a:off x="0" y="0"/>
          <a:ext cx="0" cy="0"/>
          <a:chOff x="0" y="0"/>
          <a:chExt cx="0" cy="0"/>
        </a:xfrm>
      </p:grpSpPr>
      <p:sp>
        <p:nvSpPr>
          <p:cNvPr id="206" name="Google Shape;206;p16"/>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7" name="Google Shape;207;p16"/>
          <p:cNvSpPr txBox="1"/>
          <p:nvPr>
            <p:ph idx="1" type="body"/>
          </p:nvPr>
        </p:nvSpPr>
        <p:spPr>
          <a:xfrm>
            <a:off x="457200" y="1200151"/>
            <a:ext cx="4038600" cy="3394472"/>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208" name="Google Shape;208;p16"/>
          <p:cNvSpPr txBox="1"/>
          <p:nvPr>
            <p:ph idx="2" type="body"/>
          </p:nvPr>
        </p:nvSpPr>
        <p:spPr>
          <a:xfrm>
            <a:off x="4648200" y="1200151"/>
            <a:ext cx="4038600" cy="3394472"/>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209" name="Google Shape;209;p1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0" name="Google Shape;210;p1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1" name="Google Shape;211;p1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212" name="Shape 212"/>
        <p:cNvGrpSpPr/>
        <p:nvPr/>
      </p:nvGrpSpPr>
      <p:grpSpPr>
        <a:xfrm>
          <a:off x="0" y="0"/>
          <a:ext cx="0" cy="0"/>
          <a:chOff x="0" y="0"/>
          <a:chExt cx="0" cy="0"/>
        </a:xfrm>
      </p:grpSpPr>
      <p:sp>
        <p:nvSpPr>
          <p:cNvPr id="213" name="Google Shape;213;p17"/>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4" name="Google Shape;214;p17"/>
          <p:cNvSpPr txBox="1"/>
          <p:nvPr>
            <p:ph idx="1" type="body"/>
          </p:nvPr>
        </p:nvSpPr>
        <p:spPr>
          <a:xfrm>
            <a:off x="457200" y="1151335"/>
            <a:ext cx="4040188" cy="47982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215" name="Google Shape;215;p17"/>
          <p:cNvSpPr txBox="1"/>
          <p:nvPr>
            <p:ph idx="2" type="body"/>
          </p:nvPr>
        </p:nvSpPr>
        <p:spPr>
          <a:xfrm>
            <a:off x="457200" y="1631156"/>
            <a:ext cx="4040188" cy="2963466"/>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216" name="Google Shape;216;p17"/>
          <p:cNvSpPr txBox="1"/>
          <p:nvPr>
            <p:ph idx="3" type="body"/>
          </p:nvPr>
        </p:nvSpPr>
        <p:spPr>
          <a:xfrm>
            <a:off x="4645026" y="1151335"/>
            <a:ext cx="4041775" cy="47982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217" name="Google Shape;217;p17"/>
          <p:cNvSpPr txBox="1"/>
          <p:nvPr>
            <p:ph idx="4" type="body"/>
          </p:nvPr>
        </p:nvSpPr>
        <p:spPr>
          <a:xfrm>
            <a:off x="4645026" y="1631156"/>
            <a:ext cx="4041775" cy="2963466"/>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218" name="Google Shape;218;p1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9" name="Google Shape;219;p1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0" name="Google Shape;220;p1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21" name="Shape 221"/>
        <p:cNvGrpSpPr/>
        <p:nvPr/>
      </p:nvGrpSpPr>
      <p:grpSpPr>
        <a:xfrm>
          <a:off x="0" y="0"/>
          <a:ext cx="0" cy="0"/>
          <a:chOff x="0" y="0"/>
          <a:chExt cx="0" cy="0"/>
        </a:xfrm>
      </p:grpSpPr>
      <p:sp>
        <p:nvSpPr>
          <p:cNvPr id="222" name="Google Shape;222;p18"/>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3" name="Google Shape;223;p1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4" name="Google Shape;224;p1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5" name="Google Shape;225;p1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26" name="Shape 226"/>
        <p:cNvGrpSpPr/>
        <p:nvPr/>
      </p:nvGrpSpPr>
      <p:grpSpPr>
        <a:xfrm>
          <a:off x="0" y="0"/>
          <a:ext cx="0" cy="0"/>
          <a:chOff x="0" y="0"/>
          <a:chExt cx="0" cy="0"/>
        </a:xfrm>
      </p:grpSpPr>
      <p:sp>
        <p:nvSpPr>
          <p:cNvPr id="227" name="Google Shape;227;p1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8" name="Google Shape;228;p1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9" name="Google Shape;229;p1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230" name="Shape 230"/>
        <p:cNvGrpSpPr/>
        <p:nvPr/>
      </p:nvGrpSpPr>
      <p:grpSpPr>
        <a:xfrm>
          <a:off x="0" y="0"/>
          <a:ext cx="0" cy="0"/>
          <a:chOff x="0" y="0"/>
          <a:chExt cx="0" cy="0"/>
        </a:xfrm>
      </p:grpSpPr>
      <p:sp>
        <p:nvSpPr>
          <p:cNvPr id="231" name="Google Shape;231;p20"/>
          <p:cNvSpPr txBox="1"/>
          <p:nvPr>
            <p:ph type="title"/>
          </p:nvPr>
        </p:nvSpPr>
        <p:spPr>
          <a:xfrm>
            <a:off x="457201" y="204787"/>
            <a:ext cx="3008313" cy="8715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2" name="Google Shape;232;p20"/>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233" name="Google Shape;233;p20"/>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234" name="Google Shape;234;p2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5" name="Google Shape;235;p2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6" name="Google Shape;236;p2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237" name="Shape 237"/>
        <p:cNvGrpSpPr/>
        <p:nvPr/>
      </p:nvGrpSpPr>
      <p:grpSpPr>
        <a:xfrm>
          <a:off x="0" y="0"/>
          <a:ext cx="0" cy="0"/>
          <a:chOff x="0" y="0"/>
          <a:chExt cx="0" cy="0"/>
        </a:xfrm>
      </p:grpSpPr>
      <p:sp>
        <p:nvSpPr>
          <p:cNvPr id="238" name="Google Shape;238;p21"/>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9" name="Google Shape;239;p21"/>
          <p:cNvSpPr/>
          <p:nvPr>
            <p:ph idx="2" type="pic"/>
          </p:nvPr>
        </p:nvSpPr>
        <p:spPr>
          <a:xfrm>
            <a:off x="1792288" y="459581"/>
            <a:ext cx="5486400" cy="30861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240" name="Google Shape;240;p21"/>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241" name="Google Shape;241;p2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2" name="Google Shape;242;p2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3" name="Google Shape;243;p2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23"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flipH="1" rot="10800000">
              <a:off x="3517898" y="-7088"/>
              <a:ext cx="5143500" cy="5143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28" name="Google Shape;28;p3"/>
          <p:cNvGrpSpPr/>
          <p:nvPr/>
        </p:nvGrpSpPr>
        <p:grpSpPr>
          <a:xfrm flipH="1" rot="10800000">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4749366" y="330075"/>
                <a:ext cx="1699500" cy="1699500"/>
              </a:xfrm>
              <a:prstGeom prst="rtTriangle">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9" name="Google Shape;39;p3"/>
          <p:cNvSpPr txBox="1"/>
          <p:nvPr>
            <p:ph type="ctrTitle"/>
          </p:nvPr>
        </p:nvSpPr>
        <p:spPr>
          <a:xfrm>
            <a:off x="463525" y="2871148"/>
            <a:ext cx="40944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40" name="Google Shape;40;p3"/>
          <p:cNvSpPr txBox="1"/>
          <p:nvPr>
            <p:ph idx="1" type="subTitle"/>
          </p:nvPr>
        </p:nvSpPr>
        <p:spPr>
          <a:xfrm>
            <a:off x="463525" y="3975449"/>
            <a:ext cx="4094400" cy="784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9800"/>
              </a:buClr>
              <a:buSzPts val="2000"/>
              <a:buNone/>
              <a:defRPr sz="2000">
                <a:solidFill>
                  <a:srgbClr val="FF9800"/>
                </a:solidFill>
              </a:defRPr>
            </a:lvl1pPr>
            <a:lvl2pPr lvl="1" rtl="0">
              <a:spcBef>
                <a:spcPts val="1000"/>
              </a:spcBef>
              <a:spcAft>
                <a:spcPts val="0"/>
              </a:spcAft>
              <a:buClr>
                <a:srgbClr val="FF9800"/>
              </a:buClr>
              <a:buSzPts val="2000"/>
              <a:buNone/>
              <a:defRPr sz="2000">
                <a:solidFill>
                  <a:srgbClr val="FF9800"/>
                </a:solidFill>
              </a:defRPr>
            </a:lvl2pPr>
            <a:lvl3pPr lvl="2" rtl="0">
              <a:spcBef>
                <a:spcPts val="1000"/>
              </a:spcBef>
              <a:spcAft>
                <a:spcPts val="0"/>
              </a:spcAft>
              <a:buClr>
                <a:srgbClr val="FF9800"/>
              </a:buClr>
              <a:buSzPts val="2000"/>
              <a:buNone/>
              <a:defRPr sz="2000">
                <a:solidFill>
                  <a:srgbClr val="FF9800"/>
                </a:solidFill>
              </a:defRPr>
            </a:lvl3pPr>
            <a:lvl4pPr lvl="3" rtl="0">
              <a:spcBef>
                <a:spcPts val="1000"/>
              </a:spcBef>
              <a:spcAft>
                <a:spcPts val="0"/>
              </a:spcAft>
              <a:buClr>
                <a:srgbClr val="FF9800"/>
              </a:buClr>
              <a:buSzPts val="2000"/>
              <a:buNone/>
              <a:defRPr sz="2000">
                <a:solidFill>
                  <a:srgbClr val="FF9800"/>
                </a:solidFill>
              </a:defRPr>
            </a:lvl4pPr>
            <a:lvl5pPr lvl="4" rtl="0">
              <a:spcBef>
                <a:spcPts val="1000"/>
              </a:spcBef>
              <a:spcAft>
                <a:spcPts val="0"/>
              </a:spcAft>
              <a:buClr>
                <a:srgbClr val="FF9800"/>
              </a:buClr>
              <a:buSzPts val="2000"/>
              <a:buNone/>
              <a:defRPr sz="2000">
                <a:solidFill>
                  <a:srgbClr val="FF9800"/>
                </a:solidFill>
              </a:defRPr>
            </a:lvl5pPr>
            <a:lvl6pPr lvl="5" rtl="0">
              <a:spcBef>
                <a:spcPts val="1000"/>
              </a:spcBef>
              <a:spcAft>
                <a:spcPts val="0"/>
              </a:spcAft>
              <a:buClr>
                <a:srgbClr val="FF9800"/>
              </a:buClr>
              <a:buSzPts val="2000"/>
              <a:buNone/>
              <a:defRPr sz="2000">
                <a:solidFill>
                  <a:srgbClr val="FF9800"/>
                </a:solidFill>
              </a:defRPr>
            </a:lvl6pPr>
            <a:lvl7pPr lvl="6" rtl="0">
              <a:spcBef>
                <a:spcPts val="1000"/>
              </a:spcBef>
              <a:spcAft>
                <a:spcPts val="0"/>
              </a:spcAft>
              <a:buClr>
                <a:srgbClr val="FF9800"/>
              </a:buClr>
              <a:buSzPts val="2000"/>
              <a:buNone/>
              <a:defRPr sz="2000">
                <a:solidFill>
                  <a:srgbClr val="FF9800"/>
                </a:solidFill>
              </a:defRPr>
            </a:lvl7pPr>
            <a:lvl8pPr lvl="7" rtl="0">
              <a:spcBef>
                <a:spcPts val="1000"/>
              </a:spcBef>
              <a:spcAft>
                <a:spcPts val="0"/>
              </a:spcAft>
              <a:buClr>
                <a:srgbClr val="FF9800"/>
              </a:buClr>
              <a:buSzPts val="2000"/>
              <a:buNone/>
              <a:defRPr sz="2000">
                <a:solidFill>
                  <a:srgbClr val="FF9800"/>
                </a:solidFill>
              </a:defRPr>
            </a:lvl8pPr>
            <a:lvl9pPr lvl="8" rtl="0">
              <a:spcBef>
                <a:spcPts val="1000"/>
              </a:spcBef>
              <a:spcAft>
                <a:spcPts val="1000"/>
              </a:spcAft>
              <a:buClr>
                <a:srgbClr val="FF9800"/>
              </a:buClr>
              <a:buSzPts val="2000"/>
              <a:buNone/>
              <a:defRPr sz="2000">
                <a:solidFill>
                  <a:srgbClr val="FF9800"/>
                </a:solidFill>
              </a:defRPr>
            </a:lvl9pPr>
          </a:lstStyle>
          <a:p/>
        </p:txBody>
      </p:sp>
      <p:sp>
        <p:nvSpPr>
          <p:cNvPr id="41" name="Google Shape;41;p3"/>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44" name="Shape 244"/>
        <p:cNvGrpSpPr/>
        <p:nvPr/>
      </p:nvGrpSpPr>
      <p:grpSpPr>
        <a:xfrm>
          <a:off x="0" y="0"/>
          <a:ext cx="0" cy="0"/>
          <a:chOff x="0" y="0"/>
          <a:chExt cx="0" cy="0"/>
        </a:xfrm>
      </p:grpSpPr>
      <p:sp>
        <p:nvSpPr>
          <p:cNvPr id="245" name="Google Shape;245;p22"/>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6" name="Google Shape;246;p22"/>
          <p:cNvSpPr txBox="1"/>
          <p:nvPr>
            <p:ph idx="1" type="body"/>
          </p:nvPr>
        </p:nvSpPr>
        <p:spPr>
          <a:xfrm rot="5400000">
            <a:off x="2874764" y="-1217413"/>
            <a:ext cx="3394472"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7" name="Google Shape;247;p2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8" name="Google Shape;248;p2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9" name="Google Shape;249;p2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250" name="Shape 250"/>
        <p:cNvGrpSpPr/>
        <p:nvPr/>
      </p:nvGrpSpPr>
      <p:grpSpPr>
        <a:xfrm>
          <a:off x="0" y="0"/>
          <a:ext cx="0" cy="0"/>
          <a:chOff x="0" y="0"/>
          <a:chExt cx="0" cy="0"/>
        </a:xfrm>
      </p:grpSpPr>
      <p:sp>
        <p:nvSpPr>
          <p:cNvPr id="251" name="Google Shape;251;p23"/>
          <p:cNvSpPr txBox="1"/>
          <p:nvPr>
            <p:ph type="title"/>
          </p:nvPr>
        </p:nvSpPr>
        <p:spPr>
          <a:xfrm rot="5400000">
            <a:off x="5463778" y="1371601"/>
            <a:ext cx="4388644"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2" name="Google Shape;252;p23"/>
          <p:cNvSpPr txBox="1"/>
          <p:nvPr>
            <p:ph idx="1" type="body"/>
          </p:nvPr>
        </p:nvSpPr>
        <p:spPr>
          <a:xfrm rot="5400000">
            <a:off x="1272778" y="-609599"/>
            <a:ext cx="4388644"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3" name="Google Shape;253;p2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4" name="Google Shape;254;p2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5" name="Google Shape;255;p2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and Content">
  <p:cSld name="1_Title and Content">
    <p:spTree>
      <p:nvGrpSpPr>
        <p:cNvPr id="263" name="Shape 263"/>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64" name="Shape 264"/>
        <p:cNvGrpSpPr/>
        <p:nvPr/>
      </p:nvGrpSpPr>
      <p:grpSpPr>
        <a:xfrm>
          <a:off x="0" y="0"/>
          <a:ext cx="0" cy="0"/>
          <a:chOff x="0" y="0"/>
          <a:chExt cx="0" cy="0"/>
        </a:xfrm>
      </p:grpSpPr>
      <p:sp>
        <p:nvSpPr>
          <p:cNvPr id="265" name="Google Shape;265;p26"/>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6" name="Google Shape;266;p26"/>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67" name="Google Shape;267;p2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8" name="Google Shape;268;p2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9" name="Google Shape;269;p2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70" name="Shape 270"/>
        <p:cNvGrpSpPr/>
        <p:nvPr/>
      </p:nvGrpSpPr>
      <p:grpSpPr>
        <a:xfrm>
          <a:off x="0" y="0"/>
          <a:ext cx="0" cy="0"/>
          <a:chOff x="0" y="0"/>
          <a:chExt cx="0" cy="0"/>
        </a:xfrm>
      </p:grpSpPr>
      <p:sp>
        <p:nvSpPr>
          <p:cNvPr id="271" name="Google Shape;271;p27"/>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2" name="Google Shape;272;p27"/>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73" name="Google Shape;273;p2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4" name="Google Shape;274;p2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5" name="Google Shape;275;p2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6" name="Shape 276"/>
        <p:cNvGrpSpPr/>
        <p:nvPr/>
      </p:nvGrpSpPr>
      <p:grpSpPr>
        <a:xfrm>
          <a:off x="0" y="0"/>
          <a:ext cx="0" cy="0"/>
          <a:chOff x="0" y="0"/>
          <a:chExt cx="0" cy="0"/>
        </a:xfrm>
      </p:grpSpPr>
      <p:sp>
        <p:nvSpPr>
          <p:cNvPr id="277" name="Google Shape;277;p28"/>
          <p:cNvSpPr txBox="1"/>
          <p:nvPr>
            <p:ph type="title"/>
          </p:nvPr>
        </p:nvSpPr>
        <p:spPr>
          <a:xfrm>
            <a:off x="722313" y="3305176"/>
            <a:ext cx="7772400" cy="102155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8" name="Google Shape;278;p28"/>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79" name="Google Shape;279;p2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0" name="Google Shape;280;p2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1" name="Google Shape;281;p2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82" name="Shape 282"/>
        <p:cNvGrpSpPr/>
        <p:nvPr/>
      </p:nvGrpSpPr>
      <p:grpSpPr>
        <a:xfrm>
          <a:off x="0" y="0"/>
          <a:ext cx="0" cy="0"/>
          <a:chOff x="0" y="0"/>
          <a:chExt cx="0" cy="0"/>
        </a:xfrm>
      </p:grpSpPr>
      <p:sp>
        <p:nvSpPr>
          <p:cNvPr id="283" name="Google Shape;283;p29"/>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4" name="Google Shape;284;p29"/>
          <p:cNvSpPr txBox="1"/>
          <p:nvPr>
            <p:ph idx="1" type="body"/>
          </p:nvPr>
        </p:nvSpPr>
        <p:spPr>
          <a:xfrm>
            <a:off x="457200" y="1200151"/>
            <a:ext cx="4038600" cy="3394472"/>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285" name="Google Shape;285;p29"/>
          <p:cNvSpPr txBox="1"/>
          <p:nvPr>
            <p:ph idx="2" type="body"/>
          </p:nvPr>
        </p:nvSpPr>
        <p:spPr>
          <a:xfrm>
            <a:off x="4648200" y="1200151"/>
            <a:ext cx="4038600" cy="3394472"/>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286" name="Google Shape;286;p2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7" name="Google Shape;287;p2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8" name="Google Shape;288;p2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289" name="Shape 289"/>
        <p:cNvGrpSpPr/>
        <p:nvPr/>
      </p:nvGrpSpPr>
      <p:grpSpPr>
        <a:xfrm>
          <a:off x="0" y="0"/>
          <a:ext cx="0" cy="0"/>
          <a:chOff x="0" y="0"/>
          <a:chExt cx="0" cy="0"/>
        </a:xfrm>
      </p:grpSpPr>
      <p:sp>
        <p:nvSpPr>
          <p:cNvPr id="290" name="Google Shape;290;p30"/>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1" name="Google Shape;291;p30"/>
          <p:cNvSpPr txBox="1"/>
          <p:nvPr>
            <p:ph idx="1" type="body"/>
          </p:nvPr>
        </p:nvSpPr>
        <p:spPr>
          <a:xfrm>
            <a:off x="457200" y="1151335"/>
            <a:ext cx="4040188" cy="47982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292" name="Google Shape;292;p30"/>
          <p:cNvSpPr txBox="1"/>
          <p:nvPr>
            <p:ph idx="2" type="body"/>
          </p:nvPr>
        </p:nvSpPr>
        <p:spPr>
          <a:xfrm>
            <a:off x="457200" y="1631156"/>
            <a:ext cx="4040188" cy="2963466"/>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293" name="Google Shape;293;p30"/>
          <p:cNvSpPr txBox="1"/>
          <p:nvPr>
            <p:ph idx="3" type="body"/>
          </p:nvPr>
        </p:nvSpPr>
        <p:spPr>
          <a:xfrm>
            <a:off x="4645026" y="1151335"/>
            <a:ext cx="4041775" cy="47982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294" name="Google Shape;294;p30"/>
          <p:cNvSpPr txBox="1"/>
          <p:nvPr>
            <p:ph idx="4" type="body"/>
          </p:nvPr>
        </p:nvSpPr>
        <p:spPr>
          <a:xfrm>
            <a:off x="4645026" y="1631156"/>
            <a:ext cx="4041775" cy="2963466"/>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295" name="Google Shape;295;p3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6" name="Google Shape;296;p3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7" name="Google Shape;297;p3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8" name="Shape 298"/>
        <p:cNvGrpSpPr/>
        <p:nvPr/>
      </p:nvGrpSpPr>
      <p:grpSpPr>
        <a:xfrm>
          <a:off x="0" y="0"/>
          <a:ext cx="0" cy="0"/>
          <a:chOff x="0" y="0"/>
          <a:chExt cx="0" cy="0"/>
        </a:xfrm>
      </p:grpSpPr>
      <p:sp>
        <p:nvSpPr>
          <p:cNvPr id="299" name="Google Shape;299;p31"/>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0" name="Google Shape;300;p3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1" name="Google Shape;301;p3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2" name="Google Shape;302;p3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03" name="Shape 303"/>
        <p:cNvGrpSpPr/>
        <p:nvPr/>
      </p:nvGrpSpPr>
      <p:grpSpPr>
        <a:xfrm>
          <a:off x="0" y="0"/>
          <a:ext cx="0" cy="0"/>
          <a:chOff x="0" y="0"/>
          <a:chExt cx="0" cy="0"/>
        </a:xfrm>
      </p:grpSpPr>
      <p:sp>
        <p:nvSpPr>
          <p:cNvPr id="304" name="Google Shape;304;p3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5" name="Google Shape;305;p3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6" name="Google Shape;306;p3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42" name="Shape 42"/>
        <p:cNvGrpSpPr/>
        <p:nvPr/>
      </p:nvGrpSpPr>
      <p:grpSpPr>
        <a:xfrm>
          <a:off x="0" y="0"/>
          <a:ext cx="0" cy="0"/>
          <a:chOff x="0" y="0"/>
          <a:chExt cx="0" cy="0"/>
        </a:xfrm>
      </p:grpSpPr>
      <p:sp>
        <p:nvSpPr>
          <p:cNvPr id="43" name="Google Shape;43;p4"/>
          <p:cNvSpPr/>
          <p:nvPr/>
        </p:nvSpPr>
        <p:spPr>
          <a:xfrm>
            <a:off x="7544483" y="657775"/>
            <a:ext cx="1299300" cy="4329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44" name="Google Shape;44;p4"/>
          <p:cNvGrpSpPr/>
          <p:nvPr/>
        </p:nvGrpSpPr>
        <p:grpSpPr>
          <a:xfrm>
            <a:off x="0" y="-7088"/>
            <a:ext cx="8661398" cy="5150588"/>
            <a:chOff x="0" y="-7088"/>
            <a:chExt cx="8661398" cy="5150588"/>
          </a:xfrm>
        </p:grpSpPr>
        <p:sp>
          <p:nvSpPr>
            <p:cNvPr id="45" name="Google Shape;45;p4"/>
            <p:cNvSpPr/>
            <p:nvPr/>
          </p:nvSpPr>
          <p:spPr>
            <a:xfrm>
              <a:off x="0" y="0"/>
              <a:ext cx="3525000" cy="5143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4"/>
            <p:cNvSpPr/>
            <p:nvPr/>
          </p:nvSpPr>
          <p:spPr>
            <a:xfrm flipH="1" rot="10800000">
              <a:off x="3517898" y="-7088"/>
              <a:ext cx="5143500" cy="5143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47" name="Google Shape;47;p4"/>
          <p:cNvGrpSpPr/>
          <p:nvPr/>
        </p:nvGrpSpPr>
        <p:grpSpPr>
          <a:xfrm flipH="1" rot="10800000">
            <a:off x="1" y="1090763"/>
            <a:ext cx="8847502" cy="2961975"/>
            <a:chOff x="-8178042" y="-4493254"/>
            <a:chExt cx="19483598" cy="6522736"/>
          </a:xfrm>
        </p:grpSpPr>
        <p:sp>
          <p:nvSpPr>
            <p:cNvPr id="48" name="Google Shape;48;p4"/>
            <p:cNvSpPr/>
            <p:nvPr/>
          </p:nvSpPr>
          <p:spPr>
            <a:xfrm>
              <a:off x="-8178042" y="-4493118"/>
              <a:ext cx="12968400" cy="6522600"/>
            </a:xfrm>
            <a:prstGeom prst="rect">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49" name="Google Shape;49;p4"/>
            <p:cNvSpPr/>
            <p:nvPr/>
          </p:nvSpPr>
          <p:spPr>
            <a:xfrm>
              <a:off x="4782955" y="-4493254"/>
              <a:ext cx="6522600" cy="6522600"/>
            </a:xfrm>
            <a:prstGeom prst="rtTriangle">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sp>
        <p:nvSpPr>
          <p:cNvPr id="50" name="Google Shape;50;p4"/>
          <p:cNvSpPr txBox="1"/>
          <p:nvPr>
            <p:ph idx="1" type="body"/>
          </p:nvPr>
        </p:nvSpPr>
        <p:spPr>
          <a:xfrm>
            <a:off x="829775" y="1202000"/>
            <a:ext cx="5090700" cy="27450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Clr>
                <a:srgbClr val="FFFFFF"/>
              </a:buClr>
              <a:buSzPts val="3000"/>
              <a:buChar char="▰"/>
              <a:defRPr i="1" sz="3000">
                <a:solidFill>
                  <a:srgbClr val="FFFFFF"/>
                </a:solidFill>
              </a:defRPr>
            </a:lvl1pPr>
            <a:lvl2pPr indent="-419100" lvl="1" marL="914400" rtl="0">
              <a:spcBef>
                <a:spcPts val="480"/>
              </a:spcBef>
              <a:spcAft>
                <a:spcPts val="0"/>
              </a:spcAft>
              <a:buClr>
                <a:srgbClr val="FFFFFF"/>
              </a:buClr>
              <a:buSzPts val="3000"/>
              <a:buChar char="▻"/>
              <a:defRPr i="1" sz="3000">
                <a:solidFill>
                  <a:srgbClr val="FFFFFF"/>
                </a:solidFill>
              </a:defRPr>
            </a:lvl2pPr>
            <a:lvl3pPr indent="-419100" lvl="2" marL="1371600" rtl="0">
              <a:spcBef>
                <a:spcPts val="480"/>
              </a:spcBef>
              <a:spcAft>
                <a:spcPts val="0"/>
              </a:spcAft>
              <a:buClr>
                <a:srgbClr val="FFFFFF"/>
              </a:buClr>
              <a:buSzPts val="3000"/>
              <a:buChar char="▻"/>
              <a:defRPr i="1" sz="3000">
                <a:solidFill>
                  <a:srgbClr val="FFFFFF"/>
                </a:solidFill>
              </a:defRPr>
            </a:lvl3pPr>
            <a:lvl4pPr indent="-419100" lvl="3" marL="1828800" rtl="0">
              <a:spcBef>
                <a:spcPts val="360"/>
              </a:spcBef>
              <a:spcAft>
                <a:spcPts val="0"/>
              </a:spcAft>
              <a:buClr>
                <a:srgbClr val="FFFFFF"/>
              </a:buClr>
              <a:buSzPts val="3000"/>
              <a:buChar char="▻"/>
              <a:defRPr i="1" sz="3000">
                <a:solidFill>
                  <a:srgbClr val="FFFFFF"/>
                </a:solidFill>
              </a:defRPr>
            </a:lvl4pPr>
            <a:lvl5pPr indent="-419100" lvl="4" marL="2286000" rtl="0">
              <a:spcBef>
                <a:spcPts val="360"/>
              </a:spcBef>
              <a:spcAft>
                <a:spcPts val="0"/>
              </a:spcAft>
              <a:buClr>
                <a:srgbClr val="FFFFFF"/>
              </a:buClr>
              <a:buSzPts val="3000"/>
              <a:buChar char="▻"/>
              <a:defRPr i="1" sz="3000">
                <a:solidFill>
                  <a:srgbClr val="FFFFFF"/>
                </a:solidFill>
              </a:defRPr>
            </a:lvl5pPr>
            <a:lvl6pPr indent="-419100" lvl="5" marL="2743200" rtl="0">
              <a:spcBef>
                <a:spcPts val="360"/>
              </a:spcBef>
              <a:spcAft>
                <a:spcPts val="0"/>
              </a:spcAft>
              <a:buClr>
                <a:srgbClr val="FFFFFF"/>
              </a:buClr>
              <a:buSzPts val="3000"/>
              <a:buChar char="▻"/>
              <a:defRPr i="1" sz="3000">
                <a:solidFill>
                  <a:srgbClr val="FFFFFF"/>
                </a:solidFill>
              </a:defRPr>
            </a:lvl6pPr>
            <a:lvl7pPr indent="-419100" lvl="6" marL="3200400" rtl="0">
              <a:spcBef>
                <a:spcPts val="360"/>
              </a:spcBef>
              <a:spcAft>
                <a:spcPts val="0"/>
              </a:spcAft>
              <a:buClr>
                <a:srgbClr val="FFFFFF"/>
              </a:buClr>
              <a:buSzPts val="3000"/>
              <a:buChar char="▻"/>
              <a:defRPr i="1" sz="3000">
                <a:solidFill>
                  <a:srgbClr val="FFFFFF"/>
                </a:solidFill>
              </a:defRPr>
            </a:lvl7pPr>
            <a:lvl8pPr indent="-419100" lvl="7" marL="3657600" rtl="0">
              <a:spcBef>
                <a:spcPts val="360"/>
              </a:spcBef>
              <a:spcAft>
                <a:spcPts val="0"/>
              </a:spcAft>
              <a:buClr>
                <a:srgbClr val="FFFFFF"/>
              </a:buClr>
              <a:buSzPts val="3000"/>
              <a:buChar char="▻"/>
              <a:defRPr i="1" sz="3000">
                <a:solidFill>
                  <a:srgbClr val="FFFFFF"/>
                </a:solidFill>
              </a:defRPr>
            </a:lvl8pPr>
            <a:lvl9pPr indent="-419100" lvl="8" marL="4114800">
              <a:spcBef>
                <a:spcPts val="360"/>
              </a:spcBef>
              <a:spcAft>
                <a:spcPts val="0"/>
              </a:spcAft>
              <a:buClr>
                <a:srgbClr val="FFFFFF"/>
              </a:buClr>
              <a:buSzPts val="3000"/>
              <a:buChar char="▻"/>
              <a:defRPr i="1" sz="3000">
                <a:solidFill>
                  <a:srgbClr val="FFFFFF"/>
                </a:solidFill>
              </a:defRPr>
            </a:lvl9pPr>
          </a:lstStyle>
          <a:p/>
        </p:txBody>
      </p:sp>
      <p:sp>
        <p:nvSpPr>
          <p:cNvPr id="51" name="Google Shape;51;p4"/>
          <p:cNvSpPr txBox="1"/>
          <p:nvPr/>
        </p:nvSpPr>
        <p:spPr>
          <a:xfrm>
            <a:off x="286600" y="1014575"/>
            <a:ext cx="6765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200">
                <a:solidFill>
                  <a:srgbClr val="FF9800"/>
                </a:solidFill>
              </a:rPr>
              <a:t>“</a:t>
            </a:r>
            <a:endParaRPr b="1" sz="7200">
              <a:solidFill>
                <a:srgbClr val="FF9800"/>
              </a:solidFill>
            </a:endParaRPr>
          </a:p>
        </p:txBody>
      </p:sp>
      <p:grpSp>
        <p:nvGrpSpPr>
          <p:cNvPr id="52" name="Google Shape;52;p4"/>
          <p:cNvGrpSpPr/>
          <p:nvPr/>
        </p:nvGrpSpPr>
        <p:grpSpPr>
          <a:xfrm>
            <a:off x="6946842" y="4472723"/>
            <a:ext cx="2202830" cy="670795"/>
            <a:chOff x="5575242" y="4472723"/>
            <a:chExt cx="2202830" cy="670795"/>
          </a:xfrm>
        </p:grpSpPr>
        <p:sp>
          <p:nvSpPr>
            <p:cNvPr id="53" name="Google Shape;53;p4"/>
            <p:cNvSpPr/>
            <p:nvPr/>
          </p:nvSpPr>
          <p:spPr>
            <a:xfrm rot="10800000">
              <a:off x="5575242" y="4948334"/>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 name="Google Shape;54;p4"/>
            <p:cNvGrpSpPr/>
            <p:nvPr/>
          </p:nvGrpSpPr>
          <p:grpSpPr>
            <a:xfrm flipH="1">
              <a:off x="5734850" y="4472723"/>
              <a:ext cx="2040837" cy="670795"/>
              <a:chOff x="1297954" y="330075"/>
              <a:chExt cx="5169293" cy="1699506"/>
            </a:xfrm>
          </p:grpSpPr>
          <p:sp>
            <p:nvSpPr>
              <p:cNvPr id="55" name="Google Shape;55;p4"/>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4"/>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 name="Google Shape;57;p4"/>
            <p:cNvGrpSpPr/>
            <p:nvPr/>
          </p:nvGrpSpPr>
          <p:grpSpPr>
            <a:xfrm flipH="1">
              <a:off x="5578209" y="4646738"/>
              <a:ext cx="2199863" cy="304563"/>
              <a:chOff x="-5827153" y="330075"/>
              <a:chExt cx="12276019" cy="1699569"/>
            </a:xfrm>
          </p:grpSpPr>
          <p:sp>
            <p:nvSpPr>
              <p:cNvPr id="58" name="Google Shape;58;p4"/>
              <p:cNvSpPr/>
              <p:nvPr/>
            </p:nvSpPr>
            <p:spPr>
              <a:xfrm>
                <a:off x="-5827153" y="330144"/>
                <a:ext cx="10612200" cy="1699500"/>
              </a:xfrm>
              <a:prstGeom prst="rect">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4"/>
              <p:cNvSpPr/>
              <p:nvPr/>
            </p:nvSpPr>
            <p:spPr>
              <a:xfrm>
                <a:off x="4749366" y="330075"/>
                <a:ext cx="1699500" cy="1699500"/>
              </a:xfrm>
              <a:prstGeom prst="rtTriangle">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0" name="Google Shape;60;p4"/>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307" name="Shape 307"/>
        <p:cNvGrpSpPr/>
        <p:nvPr/>
      </p:nvGrpSpPr>
      <p:grpSpPr>
        <a:xfrm>
          <a:off x="0" y="0"/>
          <a:ext cx="0" cy="0"/>
          <a:chOff x="0" y="0"/>
          <a:chExt cx="0" cy="0"/>
        </a:xfrm>
      </p:grpSpPr>
      <p:sp>
        <p:nvSpPr>
          <p:cNvPr id="308" name="Google Shape;308;p33"/>
          <p:cNvSpPr txBox="1"/>
          <p:nvPr>
            <p:ph type="title"/>
          </p:nvPr>
        </p:nvSpPr>
        <p:spPr>
          <a:xfrm>
            <a:off x="457201" y="204787"/>
            <a:ext cx="3008313" cy="8715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9" name="Google Shape;309;p33"/>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310" name="Google Shape;310;p33"/>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311" name="Google Shape;311;p3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2" name="Google Shape;312;p3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3" name="Google Shape;313;p3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314" name="Shape 314"/>
        <p:cNvGrpSpPr/>
        <p:nvPr/>
      </p:nvGrpSpPr>
      <p:grpSpPr>
        <a:xfrm>
          <a:off x="0" y="0"/>
          <a:ext cx="0" cy="0"/>
          <a:chOff x="0" y="0"/>
          <a:chExt cx="0" cy="0"/>
        </a:xfrm>
      </p:grpSpPr>
      <p:sp>
        <p:nvSpPr>
          <p:cNvPr id="315" name="Google Shape;315;p34"/>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6" name="Google Shape;316;p34"/>
          <p:cNvSpPr/>
          <p:nvPr>
            <p:ph idx="2" type="pic"/>
          </p:nvPr>
        </p:nvSpPr>
        <p:spPr>
          <a:xfrm>
            <a:off x="1792288" y="459581"/>
            <a:ext cx="5486400" cy="30861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317" name="Google Shape;317;p34"/>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318" name="Google Shape;318;p3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9" name="Google Shape;319;p3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0" name="Google Shape;320;p3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321" name="Shape 321"/>
        <p:cNvGrpSpPr/>
        <p:nvPr/>
      </p:nvGrpSpPr>
      <p:grpSpPr>
        <a:xfrm>
          <a:off x="0" y="0"/>
          <a:ext cx="0" cy="0"/>
          <a:chOff x="0" y="0"/>
          <a:chExt cx="0" cy="0"/>
        </a:xfrm>
      </p:grpSpPr>
      <p:sp>
        <p:nvSpPr>
          <p:cNvPr id="322" name="Google Shape;322;p35"/>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3" name="Google Shape;323;p35"/>
          <p:cNvSpPr txBox="1"/>
          <p:nvPr>
            <p:ph idx="1" type="body"/>
          </p:nvPr>
        </p:nvSpPr>
        <p:spPr>
          <a:xfrm rot="5400000">
            <a:off x="2874764" y="-1217413"/>
            <a:ext cx="3394472"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24" name="Google Shape;324;p3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5" name="Google Shape;325;p3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6" name="Google Shape;326;p3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327" name="Shape 327"/>
        <p:cNvGrpSpPr/>
        <p:nvPr/>
      </p:nvGrpSpPr>
      <p:grpSpPr>
        <a:xfrm>
          <a:off x="0" y="0"/>
          <a:ext cx="0" cy="0"/>
          <a:chOff x="0" y="0"/>
          <a:chExt cx="0" cy="0"/>
        </a:xfrm>
      </p:grpSpPr>
      <p:sp>
        <p:nvSpPr>
          <p:cNvPr id="328" name="Google Shape;328;p36"/>
          <p:cNvSpPr txBox="1"/>
          <p:nvPr>
            <p:ph type="title"/>
          </p:nvPr>
        </p:nvSpPr>
        <p:spPr>
          <a:xfrm rot="5400000">
            <a:off x="5463778" y="1371601"/>
            <a:ext cx="4388644"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9" name="Google Shape;329;p36"/>
          <p:cNvSpPr txBox="1"/>
          <p:nvPr>
            <p:ph idx="1" type="body"/>
          </p:nvPr>
        </p:nvSpPr>
        <p:spPr>
          <a:xfrm rot="5400000">
            <a:off x="1272778" y="-609599"/>
            <a:ext cx="4388644"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30" name="Google Shape;330;p3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1" name="Google Shape;331;p3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2" name="Google Shape;332;p3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61" name="Shape 61"/>
        <p:cNvGrpSpPr/>
        <p:nvPr/>
      </p:nvGrpSpPr>
      <p:grpSpPr>
        <a:xfrm>
          <a:off x="0" y="0"/>
          <a:ext cx="0" cy="0"/>
          <a:chOff x="0" y="0"/>
          <a:chExt cx="0" cy="0"/>
        </a:xfrm>
      </p:grpSpPr>
      <p:grpSp>
        <p:nvGrpSpPr>
          <p:cNvPr id="62" name="Google Shape;62;p5"/>
          <p:cNvGrpSpPr/>
          <p:nvPr/>
        </p:nvGrpSpPr>
        <p:grpSpPr>
          <a:xfrm>
            <a:off x="-4" y="40"/>
            <a:ext cx="7072430" cy="1327315"/>
            <a:chOff x="-4" y="40"/>
            <a:chExt cx="7072430" cy="1327315"/>
          </a:xfrm>
        </p:grpSpPr>
        <p:sp>
          <p:nvSpPr>
            <p:cNvPr id="63" name="Google Shape;63;p5"/>
            <p:cNvSpPr/>
            <p:nvPr/>
          </p:nvSpPr>
          <p:spPr>
            <a:xfrm>
              <a:off x="6292649" y="126425"/>
              <a:ext cx="779700" cy="2598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64" name="Google Shape;64;p5"/>
            <p:cNvGrpSpPr/>
            <p:nvPr/>
          </p:nvGrpSpPr>
          <p:grpSpPr>
            <a:xfrm flipH="1" rot="10800000">
              <a:off x="3" y="40"/>
              <a:ext cx="6756168" cy="1327315"/>
              <a:chOff x="-2168138" y="330075"/>
              <a:chExt cx="8650663" cy="1699506"/>
            </a:xfrm>
          </p:grpSpPr>
          <p:sp>
            <p:nvSpPr>
              <p:cNvPr id="65" name="Google Shape;65;p5"/>
              <p:cNvSpPr/>
              <p:nvPr/>
            </p:nvSpPr>
            <p:spPr>
              <a:xfrm>
                <a:off x="-2168138" y="330081"/>
                <a:ext cx="69582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66" name="Google Shape;66;p5"/>
              <p:cNvSpPr/>
              <p:nvPr/>
            </p:nvSpPr>
            <p:spPr>
              <a:xfrm>
                <a:off x="4783025"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67" name="Google Shape;67;p5"/>
            <p:cNvGrpSpPr/>
            <p:nvPr/>
          </p:nvGrpSpPr>
          <p:grpSpPr>
            <a:xfrm flipH="1" rot="10800000">
              <a:off x="-4" y="381007"/>
              <a:ext cx="7072430" cy="771744"/>
              <a:chOff x="-9092084" y="330075"/>
              <a:chExt cx="15574609" cy="1699501"/>
            </a:xfrm>
          </p:grpSpPr>
          <p:sp>
            <p:nvSpPr>
              <p:cNvPr id="68" name="Google Shape;68;p5"/>
              <p:cNvSpPr/>
              <p:nvPr/>
            </p:nvSpPr>
            <p:spPr>
              <a:xfrm>
                <a:off x="-9092084" y="330076"/>
                <a:ext cx="13882200" cy="1699500"/>
              </a:xfrm>
              <a:prstGeom prst="rect">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69" name="Google Shape;69;p5"/>
              <p:cNvSpPr/>
              <p:nvPr/>
            </p:nvSpPr>
            <p:spPr>
              <a:xfrm>
                <a:off x="4783025" y="330075"/>
                <a:ext cx="1699500" cy="1699500"/>
              </a:xfrm>
              <a:prstGeom prst="rtTriangle">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grpSp>
        <p:nvGrpSpPr>
          <p:cNvPr id="70" name="Google Shape;70;p5"/>
          <p:cNvGrpSpPr/>
          <p:nvPr/>
        </p:nvGrpSpPr>
        <p:grpSpPr>
          <a:xfrm>
            <a:off x="6946842" y="4472723"/>
            <a:ext cx="2202830" cy="670795"/>
            <a:chOff x="5575242" y="4472723"/>
            <a:chExt cx="2202830" cy="670795"/>
          </a:xfrm>
        </p:grpSpPr>
        <p:sp>
          <p:nvSpPr>
            <p:cNvPr id="71" name="Google Shape;71;p5"/>
            <p:cNvSpPr/>
            <p:nvPr/>
          </p:nvSpPr>
          <p:spPr>
            <a:xfrm rot="10800000">
              <a:off x="5575242" y="4948334"/>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 name="Google Shape;72;p5"/>
            <p:cNvGrpSpPr/>
            <p:nvPr/>
          </p:nvGrpSpPr>
          <p:grpSpPr>
            <a:xfrm flipH="1">
              <a:off x="5734850" y="4472723"/>
              <a:ext cx="2040837" cy="670795"/>
              <a:chOff x="1297954" y="330075"/>
              <a:chExt cx="5169293" cy="1699506"/>
            </a:xfrm>
          </p:grpSpPr>
          <p:sp>
            <p:nvSpPr>
              <p:cNvPr id="73" name="Google Shape;73;p5"/>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5"/>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 name="Google Shape;75;p5"/>
            <p:cNvGrpSpPr/>
            <p:nvPr/>
          </p:nvGrpSpPr>
          <p:grpSpPr>
            <a:xfrm flipH="1">
              <a:off x="5578209" y="4646738"/>
              <a:ext cx="2199863" cy="304563"/>
              <a:chOff x="-5827153" y="330075"/>
              <a:chExt cx="12276019" cy="1699569"/>
            </a:xfrm>
          </p:grpSpPr>
          <p:sp>
            <p:nvSpPr>
              <p:cNvPr id="76" name="Google Shape;76;p5"/>
              <p:cNvSpPr/>
              <p:nvPr/>
            </p:nvSpPr>
            <p:spPr>
              <a:xfrm>
                <a:off x="-5827153" y="330144"/>
                <a:ext cx="10612200" cy="1699500"/>
              </a:xfrm>
              <a:prstGeom prst="rect">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5"/>
              <p:cNvSpPr/>
              <p:nvPr/>
            </p:nvSpPr>
            <p:spPr>
              <a:xfrm>
                <a:off x="4749366" y="330075"/>
                <a:ext cx="1699500" cy="1699500"/>
              </a:xfrm>
              <a:prstGeom prst="rtTriangle">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8" name="Google Shape;78;p5"/>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79" name="Google Shape;79;p5"/>
          <p:cNvSpPr txBox="1"/>
          <p:nvPr>
            <p:ph idx="1" type="body"/>
          </p:nvPr>
        </p:nvSpPr>
        <p:spPr>
          <a:xfrm>
            <a:off x="814275" y="1327350"/>
            <a:ext cx="6132600" cy="3145500"/>
          </a:xfrm>
          <a:prstGeom prst="rect">
            <a:avLst/>
          </a:prstGeom>
        </p:spPr>
        <p:txBody>
          <a:bodyPr anchorCtr="0" anchor="ctr" bIns="91425" lIns="91425" spcFirstLastPara="1" rIns="91425" wrap="square" tIns="91425">
            <a:noAutofit/>
          </a:bodyPr>
          <a:lstStyle>
            <a:lvl1pPr indent="-381000" lvl="0" marL="457200">
              <a:spcBef>
                <a:spcPts val="600"/>
              </a:spcBef>
              <a:spcAft>
                <a:spcPts val="0"/>
              </a:spcAft>
              <a:buSzPts val="2400"/>
              <a:buChar char="▰"/>
              <a:defRPr/>
            </a:lvl1pPr>
            <a:lvl2pPr indent="-381000" lvl="1" marL="914400">
              <a:spcBef>
                <a:spcPts val="1000"/>
              </a:spcBef>
              <a:spcAft>
                <a:spcPts val="0"/>
              </a:spcAft>
              <a:buSzPts val="2400"/>
              <a:buChar char="▻"/>
              <a:defRPr/>
            </a:lvl2pPr>
            <a:lvl3pPr indent="-381000" lvl="2" marL="1371600">
              <a:spcBef>
                <a:spcPts val="1000"/>
              </a:spcBef>
              <a:spcAft>
                <a:spcPts val="0"/>
              </a:spcAft>
              <a:buSzPts val="2400"/>
              <a:buChar char="▻"/>
              <a:defRPr/>
            </a:lvl3pPr>
            <a:lvl4pPr indent="-381000" lvl="3" marL="1828800">
              <a:spcBef>
                <a:spcPts val="1000"/>
              </a:spcBef>
              <a:spcAft>
                <a:spcPts val="0"/>
              </a:spcAft>
              <a:buSzPts val="2400"/>
              <a:buChar char="▻"/>
              <a:defRPr/>
            </a:lvl4pPr>
            <a:lvl5pPr indent="-381000" lvl="4" marL="2286000">
              <a:spcBef>
                <a:spcPts val="1000"/>
              </a:spcBef>
              <a:spcAft>
                <a:spcPts val="0"/>
              </a:spcAft>
              <a:buSzPts val="2400"/>
              <a:buChar char="▻"/>
              <a:defRPr/>
            </a:lvl5pPr>
            <a:lvl6pPr indent="-381000" lvl="5" marL="2743200">
              <a:spcBef>
                <a:spcPts val="1000"/>
              </a:spcBef>
              <a:spcAft>
                <a:spcPts val="0"/>
              </a:spcAft>
              <a:buSzPts val="2400"/>
              <a:buChar char="▻"/>
              <a:defRPr/>
            </a:lvl6pPr>
            <a:lvl7pPr indent="-381000" lvl="6" marL="3200400">
              <a:spcBef>
                <a:spcPts val="1000"/>
              </a:spcBef>
              <a:spcAft>
                <a:spcPts val="0"/>
              </a:spcAft>
              <a:buSzPts val="2400"/>
              <a:buChar char="▻"/>
              <a:defRPr/>
            </a:lvl7pPr>
            <a:lvl8pPr indent="-381000" lvl="7" marL="3657600">
              <a:spcBef>
                <a:spcPts val="1000"/>
              </a:spcBef>
              <a:spcAft>
                <a:spcPts val="0"/>
              </a:spcAft>
              <a:buSzPts val="2400"/>
              <a:buChar char="▻"/>
              <a:defRPr/>
            </a:lvl8pPr>
            <a:lvl9pPr indent="-381000" lvl="8" marL="4114800">
              <a:spcBef>
                <a:spcPts val="1000"/>
              </a:spcBef>
              <a:spcAft>
                <a:spcPts val="1000"/>
              </a:spcAft>
              <a:buSzPts val="2400"/>
              <a:buChar char="▻"/>
              <a:defRPr/>
            </a:lvl9pPr>
          </a:lstStyle>
          <a:p/>
        </p:txBody>
      </p:sp>
      <p:sp>
        <p:nvSpPr>
          <p:cNvPr id="80" name="Google Shape;80;p5"/>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8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84" name="Google Shape;84;p6"/>
            <p:cNvGrpSpPr/>
            <p:nvPr/>
          </p:nvGrpSpPr>
          <p:grpSpPr>
            <a:xfrm flipH="1" rot="10800000">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87" name="Google Shape;87;p6"/>
            <p:cNvGrpSpPr/>
            <p:nvPr/>
          </p:nvGrpSpPr>
          <p:grpSpPr>
            <a:xfrm flipH="1" rot="10800000">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6"/>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4749366" y="330075"/>
                <a:ext cx="1699500" cy="1699500"/>
              </a:xfrm>
              <a:prstGeom prst="rtTriangle">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8" name="Google Shape;98;p6"/>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99" name="Google Shape;99;p6"/>
          <p:cNvSpPr txBox="1"/>
          <p:nvPr>
            <p:ph idx="1" type="body"/>
          </p:nvPr>
        </p:nvSpPr>
        <p:spPr>
          <a:xfrm>
            <a:off x="814275" y="1537988"/>
            <a:ext cx="3378300" cy="27243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1000"/>
              </a:spcBef>
              <a:spcAft>
                <a:spcPts val="0"/>
              </a:spcAft>
              <a:buSzPts val="2000"/>
              <a:buChar char="▻"/>
              <a:defRPr sz="2000"/>
            </a:lvl2pPr>
            <a:lvl3pPr indent="-355600" lvl="2" marL="1371600">
              <a:spcBef>
                <a:spcPts val="1000"/>
              </a:spcBef>
              <a:spcAft>
                <a:spcPts val="0"/>
              </a:spcAft>
              <a:buSzPts val="2000"/>
              <a:buChar char="▻"/>
              <a:defRPr sz="2000"/>
            </a:lvl3pPr>
            <a:lvl4pPr indent="-355600" lvl="3" marL="1828800">
              <a:spcBef>
                <a:spcPts val="1000"/>
              </a:spcBef>
              <a:spcAft>
                <a:spcPts val="0"/>
              </a:spcAft>
              <a:buSzPts val="2000"/>
              <a:buChar char="▻"/>
              <a:defRPr sz="2000"/>
            </a:lvl4pPr>
            <a:lvl5pPr indent="-355600" lvl="4" marL="2286000">
              <a:spcBef>
                <a:spcPts val="1000"/>
              </a:spcBef>
              <a:spcAft>
                <a:spcPts val="0"/>
              </a:spcAft>
              <a:buSzPts val="2000"/>
              <a:buChar char="▻"/>
              <a:defRPr sz="2000"/>
            </a:lvl5pPr>
            <a:lvl6pPr indent="-355600" lvl="5" marL="2743200">
              <a:spcBef>
                <a:spcPts val="1000"/>
              </a:spcBef>
              <a:spcAft>
                <a:spcPts val="0"/>
              </a:spcAft>
              <a:buSzPts val="2000"/>
              <a:buChar char="▻"/>
              <a:defRPr sz="2000"/>
            </a:lvl6pPr>
            <a:lvl7pPr indent="-355600" lvl="6" marL="3200400">
              <a:spcBef>
                <a:spcPts val="1000"/>
              </a:spcBef>
              <a:spcAft>
                <a:spcPts val="0"/>
              </a:spcAft>
              <a:buSzPts val="2000"/>
              <a:buChar char="▻"/>
              <a:defRPr sz="2000"/>
            </a:lvl7pPr>
            <a:lvl8pPr indent="-355600" lvl="7" marL="3657600">
              <a:spcBef>
                <a:spcPts val="1000"/>
              </a:spcBef>
              <a:spcAft>
                <a:spcPts val="0"/>
              </a:spcAft>
              <a:buSzPts val="2000"/>
              <a:buChar char="▻"/>
              <a:defRPr sz="2000"/>
            </a:lvl8pPr>
            <a:lvl9pPr indent="-355600" lvl="8" marL="4114800">
              <a:spcBef>
                <a:spcPts val="1000"/>
              </a:spcBef>
              <a:spcAft>
                <a:spcPts val="1000"/>
              </a:spcAft>
              <a:buSzPts val="2000"/>
              <a:buChar char="▻"/>
              <a:defRPr sz="2000"/>
            </a:lvl9pPr>
          </a:lstStyle>
          <a:p/>
        </p:txBody>
      </p:sp>
      <p:sp>
        <p:nvSpPr>
          <p:cNvPr id="100" name="Google Shape;100;p6"/>
          <p:cNvSpPr txBox="1"/>
          <p:nvPr>
            <p:ph idx="2" type="body"/>
          </p:nvPr>
        </p:nvSpPr>
        <p:spPr>
          <a:xfrm>
            <a:off x="4396123" y="1537988"/>
            <a:ext cx="3378300" cy="27243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1000"/>
              </a:spcBef>
              <a:spcAft>
                <a:spcPts val="0"/>
              </a:spcAft>
              <a:buSzPts val="2000"/>
              <a:buChar char="▻"/>
              <a:defRPr sz="2000"/>
            </a:lvl2pPr>
            <a:lvl3pPr indent="-355600" lvl="2" marL="1371600">
              <a:spcBef>
                <a:spcPts val="1000"/>
              </a:spcBef>
              <a:spcAft>
                <a:spcPts val="0"/>
              </a:spcAft>
              <a:buSzPts val="2000"/>
              <a:buChar char="▻"/>
              <a:defRPr sz="2000"/>
            </a:lvl3pPr>
            <a:lvl4pPr indent="-355600" lvl="3" marL="1828800">
              <a:spcBef>
                <a:spcPts val="1000"/>
              </a:spcBef>
              <a:spcAft>
                <a:spcPts val="0"/>
              </a:spcAft>
              <a:buSzPts val="2000"/>
              <a:buChar char="▻"/>
              <a:defRPr sz="2000"/>
            </a:lvl4pPr>
            <a:lvl5pPr indent="-355600" lvl="4" marL="2286000">
              <a:spcBef>
                <a:spcPts val="1000"/>
              </a:spcBef>
              <a:spcAft>
                <a:spcPts val="0"/>
              </a:spcAft>
              <a:buSzPts val="2000"/>
              <a:buChar char="▻"/>
              <a:defRPr sz="2000"/>
            </a:lvl5pPr>
            <a:lvl6pPr indent="-355600" lvl="5" marL="2743200">
              <a:spcBef>
                <a:spcPts val="1000"/>
              </a:spcBef>
              <a:spcAft>
                <a:spcPts val="0"/>
              </a:spcAft>
              <a:buSzPts val="2000"/>
              <a:buChar char="▻"/>
              <a:defRPr sz="2000"/>
            </a:lvl6pPr>
            <a:lvl7pPr indent="-355600" lvl="6" marL="3200400">
              <a:spcBef>
                <a:spcPts val="1000"/>
              </a:spcBef>
              <a:spcAft>
                <a:spcPts val="0"/>
              </a:spcAft>
              <a:buSzPts val="2000"/>
              <a:buChar char="▻"/>
              <a:defRPr sz="2000"/>
            </a:lvl7pPr>
            <a:lvl8pPr indent="-355600" lvl="7" marL="3657600">
              <a:spcBef>
                <a:spcPts val="1000"/>
              </a:spcBef>
              <a:spcAft>
                <a:spcPts val="0"/>
              </a:spcAft>
              <a:buSzPts val="2000"/>
              <a:buChar char="▻"/>
              <a:defRPr sz="2000"/>
            </a:lvl8pPr>
            <a:lvl9pPr indent="-355600" lvl="8" marL="4114800">
              <a:spcBef>
                <a:spcPts val="1000"/>
              </a:spcBef>
              <a:spcAft>
                <a:spcPts val="1000"/>
              </a:spcAft>
              <a:buSzPts val="2000"/>
              <a:buChar char="▻"/>
              <a:defRPr sz="2000"/>
            </a:lvl9pPr>
          </a:lstStyle>
          <a:p/>
        </p:txBody>
      </p:sp>
      <p:sp>
        <p:nvSpPr>
          <p:cNvPr id="101" name="Google Shape;101;p6"/>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102" name="Shape 102"/>
        <p:cNvGrpSpPr/>
        <p:nvPr/>
      </p:nvGrpSpPr>
      <p:grpSpPr>
        <a:xfrm>
          <a:off x="0" y="0"/>
          <a:ext cx="0" cy="0"/>
          <a:chOff x="0" y="0"/>
          <a:chExt cx="0" cy="0"/>
        </a:xfrm>
      </p:grpSpPr>
      <p:grpSp>
        <p:nvGrpSpPr>
          <p:cNvPr id="103" name="Google Shape;103;p7"/>
          <p:cNvGrpSpPr/>
          <p:nvPr/>
        </p:nvGrpSpPr>
        <p:grpSpPr>
          <a:xfrm>
            <a:off x="-4" y="40"/>
            <a:ext cx="7072430" cy="1327315"/>
            <a:chOff x="-4" y="40"/>
            <a:chExt cx="7072430" cy="1327315"/>
          </a:xfrm>
        </p:grpSpPr>
        <p:sp>
          <p:nvSpPr>
            <p:cNvPr id="104" name="Google Shape;104;p7"/>
            <p:cNvSpPr/>
            <p:nvPr/>
          </p:nvSpPr>
          <p:spPr>
            <a:xfrm>
              <a:off x="6292649" y="126425"/>
              <a:ext cx="779700" cy="2598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105" name="Google Shape;105;p7"/>
            <p:cNvGrpSpPr/>
            <p:nvPr/>
          </p:nvGrpSpPr>
          <p:grpSpPr>
            <a:xfrm flipH="1" rot="10800000">
              <a:off x="3" y="40"/>
              <a:ext cx="6756168" cy="1327315"/>
              <a:chOff x="-2168138" y="330075"/>
              <a:chExt cx="8650663" cy="1699506"/>
            </a:xfrm>
          </p:grpSpPr>
          <p:sp>
            <p:nvSpPr>
              <p:cNvPr id="106" name="Google Shape;106;p7"/>
              <p:cNvSpPr/>
              <p:nvPr/>
            </p:nvSpPr>
            <p:spPr>
              <a:xfrm>
                <a:off x="-2168138" y="330081"/>
                <a:ext cx="69582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07" name="Google Shape;107;p7"/>
              <p:cNvSpPr/>
              <p:nvPr/>
            </p:nvSpPr>
            <p:spPr>
              <a:xfrm>
                <a:off x="4783025"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08" name="Google Shape;108;p7"/>
            <p:cNvGrpSpPr/>
            <p:nvPr/>
          </p:nvGrpSpPr>
          <p:grpSpPr>
            <a:xfrm flipH="1" rot="10800000">
              <a:off x="-4" y="381007"/>
              <a:ext cx="7072430" cy="771744"/>
              <a:chOff x="-9092084" y="330075"/>
              <a:chExt cx="15574609" cy="1699501"/>
            </a:xfrm>
          </p:grpSpPr>
          <p:sp>
            <p:nvSpPr>
              <p:cNvPr id="109" name="Google Shape;109;p7"/>
              <p:cNvSpPr/>
              <p:nvPr/>
            </p:nvSpPr>
            <p:spPr>
              <a:xfrm>
                <a:off x="-9092084" y="330076"/>
                <a:ext cx="13882200" cy="1699500"/>
              </a:xfrm>
              <a:prstGeom prst="rect">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10" name="Google Shape;110;p7"/>
              <p:cNvSpPr/>
              <p:nvPr/>
            </p:nvSpPr>
            <p:spPr>
              <a:xfrm>
                <a:off x="4783025" y="330075"/>
                <a:ext cx="1699500" cy="1699500"/>
              </a:xfrm>
              <a:prstGeom prst="rtTriangle">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grpSp>
        <p:nvGrpSpPr>
          <p:cNvPr id="111" name="Google Shape;111;p7"/>
          <p:cNvGrpSpPr/>
          <p:nvPr/>
        </p:nvGrpSpPr>
        <p:grpSpPr>
          <a:xfrm>
            <a:off x="6946842" y="4472723"/>
            <a:ext cx="2202830" cy="670795"/>
            <a:chOff x="5575242" y="4472723"/>
            <a:chExt cx="2202830" cy="670795"/>
          </a:xfrm>
        </p:grpSpPr>
        <p:sp>
          <p:nvSpPr>
            <p:cNvPr id="112" name="Google Shape;112;p7"/>
            <p:cNvSpPr/>
            <p:nvPr/>
          </p:nvSpPr>
          <p:spPr>
            <a:xfrm rot="10800000">
              <a:off x="5575242" y="4948334"/>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 name="Google Shape;113;p7"/>
            <p:cNvGrpSpPr/>
            <p:nvPr/>
          </p:nvGrpSpPr>
          <p:grpSpPr>
            <a:xfrm flipH="1">
              <a:off x="5734850" y="4472723"/>
              <a:ext cx="2040837" cy="670795"/>
              <a:chOff x="1297954" y="330075"/>
              <a:chExt cx="5169293" cy="1699506"/>
            </a:xfrm>
          </p:grpSpPr>
          <p:sp>
            <p:nvSpPr>
              <p:cNvPr id="114" name="Google Shape;114;p7"/>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7"/>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 name="Google Shape;116;p7"/>
            <p:cNvGrpSpPr/>
            <p:nvPr/>
          </p:nvGrpSpPr>
          <p:grpSpPr>
            <a:xfrm flipH="1">
              <a:off x="5578209" y="4646738"/>
              <a:ext cx="2199863" cy="304563"/>
              <a:chOff x="-5827153" y="330075"/>
              <a:chExt cx="12276019" cy="1699569"/>
            </a:xfrm>
          </p:grpSpPr>
          <p:sp>
            <p:nvSpPr>
              <p:cNvPr id="117" name="Google Shape;117;p7"/>
              <p:cNvSpPr/>
              <p:nvPr/>
            </p:nvSpPr>
            <p:spPr>
              <a:xfrm>
                <a:off x="-5827153" y="330144"/>
                <a:ext cx="10612200" cy="1699500"/>
              </a:xfrm>
              <a:prstGeom prst="rect">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
              <p:cNvSpPr/>
              <p:nvPr/>
            </p:nvSpPr>
            <p:spPr>
              <a:xfrm>
                <a:off x="4749366" y="330075"/>
                <a:ext cx="1699500" cy="1699500"/>
              </a:xfrm>
              <a:prstGeom prst="rtTriangle">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9" name="Google Shape;119;p7"/>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20" name="Google Shape;120;p7"/>
          <p:cNvSpPr txBox="1"/>
          <p:nvPr>
            <p:ph idx="1" type="body"/>
          </p:nvPr>
        </p:nvSpPr>
        <p:spPr>
          <a:xfrm>
            <a:off x="870450" y="1545076"/>
            <a:ext cx="2247900" cy="27099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1000"/>
              </a:spcBef>
              <a:spcAft>
                <a:spcPts val="0"/>
              </a:spcAft>
              <a:buSzPts val="1800"/>
              <a:buChar char="▻"/>
              <a:defRPr sz="1800"/>
            </a:lvl2pPr>
            <a:lvl3pPr indent="-342900" lvl="2" marL="1371600" rtl="0">
              <a:spcBef>
                <a:spcPts val="1000"/>
              </a:spcBef>
              <a:spcAft>
                <a:spcPts val="0"/>
              </a:spcAft>
              <a:buSzPts val="1800"/>
              <a:buChar char="▻"/>
              <a:defRPr sz="1800"/>
            </a:lvl3pPr>
            <a:lvl4pPr indent="-342900" lvl="3" marL="1828800" rtl="0">
              <a:spcBef>
                <a:spcPts val="1000"/>
              </a:spcBef>
              <a:spcAft>
                <a:spcPts val="0"/>
              </a:spcAft>
              <a:buSzPts val="1800"/>
              <a:buChar char="▻"/>
              <a:defRPr sz="1800"/>
            </a:lvl4pPr>
            <a:lvl5pPr indent="-342900" lvl="4" marL="2286000" rtl="0">
              <a:spcBef>
                <a:spcPts val="1000"/>
              </a:spcBef>
              <a:spcAft>
                <a:spcPts val="0"/>
              </a:spcAft>
              <a:buSzPts val="1800"/>
              <a:buChar char="▻"/>
              <a:defRPr sz="1800"/>
            </a:lvl5pPr>
            <a:lvl6pPr indent="-342900" lvl="5" marL="2743200" rtl="0">
              <a:spcBef>
                <a:spcPts val="1000"/>
              </a:spcBef>
              <a:spcAft>
                <a:spcPts val="0"/>
              </a:spcAft>
              <a:buSzPts val="1800"/>
              <a:buChar char="▻"/>
              <a:defRPr sz="1800"/>
            </a:lvl6pPr>
            <a:lvl7pPr indent="-342900" lvl="6" marL="3200400" rtl="0">
              <a:spcBef>
                <a:spcPts val="1000"/>
              </a:spcBef>
              <a:spcAft>
                <a:spcPts val="0"/>
              </a:spcAft>
              <a:buSzPts val="1800"/>
              <a:buChar char="▻"/>
              <a:defRPr sz="1800"/>
            </a:lvl7pPr>
            <a:lvl8pPr indent="-342900" lvl="7" marL="3657600" rtl="0">
              <a:spcBef>
                <a:spcPts val="1000"/>
              </a:spcBef>
              <a:spcAft>
                <a:spcPts val="0"/>
              </a:spcAft>
              <a:buSzPts val="1800"/>
              <a:buChar char="▻"/>
              <a:defRPr sz="1800"/>
            </a:lvl8pPr>
            <a:lvl9pPr indent="-342900" lvl="8" marL="4114800" rtl="0">
              <a:spcBef>
                <a:spcPts val="1000"/>
              </a:spcBef>
              <a:spcAft>
                <a:spcPts val="1000"/>
              </a:spcAft>
              <a:buSzPts val="1800"/>
              <a:buChar char="▻"/>
              <a:defRPr sz="1800"/>
            </a:lvl9pPr>
          </a:lstStyle>
          <a:p/>
        </p:txBody>
      </p:sp>
      <p:sp>
        <p:nvSpPr>
          <p:cNvPr id="121" name="Google Shape;121;p7"/>
          <p:cNvSpPr txBox="1"/>
          <p:nvPr>
            <p:ph idx="2" type="body"/>
          </p:nvPr>
        </p:nvSpPr>
        <p:spPr>
          <a:xfrm>
            <a:off x="3233637" y="1545076"/>
            <a:ext cx="2247900" cy="27099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1000"/>
              </a:spcBef>
              <a:spcAft>
                <a:spcPts val="0"/>
              </a:spcAft>
              <a:buSzPts val="1800"/>
              <a:buChar char="▻"/>
              <a:defRPr sz="1800"/>
            </a:lvl2pPr>
            <a:lvl3pPr indent="-342900" lvl="2" marL="1371600" rtl="0">
              <a:spcBef>
                <a:spcPts val="1000"/>
              </a:spcBef>
              <a:spcAft>
                <a:spcPts val="0"/>
              </a:spcAft>
              <a:buSzPts val="1800"/>
              <a:buChar char="▻"/>
              <a:defRPr sz="1800"/>
            </a:lvl3pPr>
            <a:lvl4pPr indent="-342900" lvl="3" marL="1828800" rtl="0">
              <a:spcBef>
                <a:spcPts val="1000"/>
              </a:spcBef>
              <a:spcAft>
                <a:spcPts val="0"/>
              </a:spcAft>
              <a:buSzPts val="1800"/>
              <a:buChar char="▻"/>
              <a:defRPr sz="1800"/>
            </a:lvl4pPr>
            <a:lvl5pPr indent="-342900" lvl="4" marL="2286000" rtl="0">
              <a:spcBef>
                <a:spcPts val="1000"/>
              </a:spcBef>
              <a:spcAft>
                <a:spcPts val="0"/>
              </a:spcAft>
              <a:buSzPts val="1800"/>
              <a:buChar char="▻"/>
              <a:defRPr sz="1800"/>
            </a:lvl5pPr>
            <a:lvl6pPr indent="-342900" lvl="5" marL="2743200" rtl="0">
              <a:spcBef>
                <a:spcPts val="1000"/>
              </a:spcBef>
              <a:spcAft>
                <a:spcPts val="0"/>
              </a:spcAft>
              <a:buSzPts val="1800"/>
              <a:buChar char="▻"/>
              <a:defRPr sz="1800"/>
            </a:lvl6pPr>
            <a:lvl7pPr indent="-342900" lvl="6" marL="3200400" rtl="0">
              <a:spcBef>
                <a:spcPts val="1000"/>
              </a:spcBef>
              <a:spcAft>
                <a:spcPts val="0"/>
              </a:spcAft>
              <a:buSzPts val="1800"/>
              <a:buChar char="▻"/>
              <a:defRPr sz="1800"/>
            </a:lvl7pPr>
            <a:lvl8pPr indent="-342900" lvl="7" marL="3657600" rtl="0">
              <a:spcBef>
                <a:spcPts val="1000"/>
              </a:spcBef>
              <a:spcAft>
                <a:spcPts val="0"/>
              </a:spcAft>
              <a:buSzPts val="1800"/>
              <a:buChar char="▻"/>
              <a:defRPr sz="1800"/>
            </a:lvl8pPr>
            <a:lvl9pPr indent="-342900" lvl="8" marL="4114800" rtl="0">
              <a:spcBef>
                <a:spcPts val="1000"/>
              </a:spcBef>
              <a:spcAft>
                <a:spcPts val="1000"/>
              </a:spcAft>
              <a:buSzPts val="1800"/>
              <a:buChar char="▻"/>
              <a:defRPr sz="1800"/>
            </a:lvl9pPr>
          </a:lstStyle>
          <a:p/>
        </p:txBody>
      </p:sp>
      <p:sp>
        <p:nvSpPr>
          <p:cNvPr id="122" name="Google Shape;122;p7"/>
          <p:cNvSpPr txBox="1"/>
          <p:nvPr>
            <p:ph idx="3" type="body"/>
          </p:nvPr>
        </p:nvSpPr>
        <p:spPr>
          <a:xfrm>
            <a:off x="5540650" y="1545076"/>
            <a:ext cx="2247900" cy="27099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1000"/>
              </a:spcBef>
              <a:spcAft>
                <a:spcPts val="0"/>
              </a:spcAft>
              <a:buSzPts val="1800"/>
              <a:buChar char="▻"/>
              <a:defRPr sz="1800"/>
            </a:lvl2pPr>
            <a:lvl3pPr indent="-342900" lvl="2" marL="1371600" rtl="0">
              <a:spcBef>
                <a:spcPts val="1000"/>
              </a:spcBef>
              <a:spcAft>
                <a:spcPts val="0"/>
              </a:spcAft>
              <a:buSzPts val="1800"/>
              <a:buChar char="▻"/>
              <a:defRPr sz="1800"/>
            </a:lvl3pPr>
            <a:lvl4pPr indent="-342900" lvl="3" marL="1828800" rtl="0">
              <a:spcBef>
                <a:spcPts val="1000"/>
              </a:spcBef>
              <a:spcAft>
                <a:spcPts val="0"/>
              </a:spcAft>
              <a:buSzPts val="1800"/>
              <a:buChar char="▻"/>
              <a:defRPr sz="1800"/>
            </a:lvl4pPr>
            <a:lvl5pPr indent="-342900" lvl="4" marL="2286000" rtl="0">
              <a:spcBef>
                <a:spcPts val="1000"/>
              </a:spcBef>
              <a:spcAft>
                <a:spcPts val="0"/>
              </a:spcAft>
              <a:buSzPts val="1800"/>
              <a:buChar char="▻"/>
              <a:defRPr sz="1800"/>
            </a:lvl5pPr>
            <a:lvl6pPr indent="-342900" lvl="5" marL="2743200" rtl="0">
              <a:spcBef>
                <a:spcPts val="1000"/>
              </a:spcBef>
              <a:spcAft>
                <a:spcPts val="0"/>
              </a:spcAft>
              <a:buSzPts val="1800"/>
              <a:buChar char="▻"/>
              <a:defRPr sz="1800"/>
            </a:lvl6pPr>
            <a:lvl7pPr indent="-342900" lvl="6" marL="3200400" rtl="0">
              <a:spcBef>
                <a:spcPts val="1000"/>
              </a:spcBef>
              <a:spcAft>
                <a:spcPts val="0"/>
              </a:spcAft>
              <a:buSzPts val="1800"/>
              <a:buChar char="▻"/>
              <a:defRPr sz="1800"/>
            </a:lvl7pPr>
            <a:lvl8pPr indent="-342900" lvl="7" marL="3657600" rtl="0">
              <a:spcBef>
                <a:spcPts val="1000"/>
              </a:spcBef>
              <a:spcAft>
                <a:spcPts val="0"/>
              </a:spcAft>
              <a:buSzPts val="1800"/>
              <a:buChar char="▻"/>
              <a:defRPr sz="1800"/>
            </a:lvl8pPr>
            <a:lvl9pPr indent="-342900" lvl="8" marL="4114800" rtl="0">
              <a:spcBef>
                <a:spcPts val="1000"/>
              </a:spcBef>
              <a:spcAft>
                <a:spcPts val="1000"/>
              </a:spcAft>
              <a:buSzPts val="1800"/>
              <a:buChar char="▻"/>
              <a:defRPr sz="1800"/>
            </a:lvl9pPr>
          </a:lstStyle>
          <a:p/>
        </p:txBody>
      </p:sp>
      <p:sp>
        <p:nvSpPr>
          <p:cNvPr id="123" name="Google Shape;123;p7"/>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24" name="Shape 124"/>
        <p:cNvGrpSpPr/>
        <p:nvPr/>
      </p:nvGrpSpPr>
      <p:grpSpPr>
        <a:xfrm>
          <a:off x="0" y="0"/>
          <a:ext cx="0" cy="0"/>
          <a:chOff x="0" y="0"/>
          <a:chExt cx="0" cy="0"/>
        </a:xfrm>
      </p:grpSpPr>
      <p:grpSp>
        <p:nvGrpSpPr>
          <p:cNvPr id="125" name="Google Shape;125;p8"/>
          <p:cNvGrpSpPr/>
          <p:nvPr/>
        </p:nvGrpSpPr>
        <p:grpSpPr>
          <a:xfrm>
            <a:off x="-4" y="40"/>
            <a:ext cx="7072430" cy="1327315"/>
            <a:chOff x="-4" y="40"/>
            <a:chExt cx="7072430" cy="1327315"/>
          </a:xfrm>
        </p:grpSpPr>
        <p:sp>
          <p:nvSpPr>
            <p:cNvPr id="126" name="Google Shape;126;p8"/>
            <p:cNvSpPr/>
            <p:nvPr/>
          </p:nvSpPr>
          <p:spPr>
            <a:xfrm>
              <a:off x="6292649" y="126425"/>
              <a:ext cx="779700" cy="2598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127" name="Google Shape;127;p8"/>
            <p:cNvGrpSpPr/>
            <p:nvPr/>
          </p:nvGrpSpPr>
          <p:grpSpPr>
            <a:xfrm flipH="1" rot="10800000">
              <a:off x="3" y="40"/>
              <a:ext cx="6756168" cy="1327315"/>
              <a:chOff x="-2168138" y="330075"/>
              <a:chExt cx="8650663" cy="1699506"/>
            </a:xfrm>
          </p:grpSpPr>
          <p:sp>
            <p:nvSpPr>
              <p:cNvPr id="128" name="Google Shape;128;p8"/>
              <p:cNvSpPr/>
              <p:nvPr/>
            </p:nvSpPr>
            <p:spPr>
              <a:xfrm>
                <a:off x="-2168138" y="330081"/>
                <a:ext cx="69582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29" name="Google Shape;129;p8"/>
              <p:cNvSpPr/>
              <p:nvPr/>
            </p:nvSpPr>
            <p:spPr>
              <a:xfrm>
                <a:off x="4783025"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30" name="Google Shape;130;p8"/>
            <p:cNvGrpSpPr/>
            <p:nvPr/>
          </p:nvGrpSpPr>
          <p:grpSpPr>
            <a:xfrm flipH="1" rot="10800000">
              <a:off x="-4" y="381007"/>
              <a:ext cx="7072430" cy="771744"/>
              <a:chOff x="-9092084" y="330075"/>
              <a:chExt cx="15574609" cy="1699501"/>
            </a:xfrm>
          </p:grpSpPr>
          <p:sp>
            <p:nvSpPr>
              <p:cNvPr id="131" name="Google Shape;131;p8"/>
              <p:cNvSpPr/>
              <p:nvPr/>
            </p:nvSpPr>
            <p:spPr>
              <a:xfrm>
                <a:off x="-9092084" y="330076"/>
                <a:ext cx="13882200" cy="1699500"/>
              </a:xfrm>
              <a:prstGeom prst="rect">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32" name="Google Shape;132;p8"/>
              <p:cNvSpPr/>
              <p:nvPr/>
            </p:nvSpPr>
            <p:spPr>
              <a:xfrm>
                <a:off x="4783025" y="330075"/>
                <a:ext cx="1699500" cy="1699500"/>
              </a:xfrm>
              <a:prstGeom prst="rtTriangle">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grpSp>
        <p:nvGrpSpPr>
          <p:cNvPr id="133" name="Google Shape;133;p8"/>
          <p:cNvGrpSpPr/>
          <p:nvPr/>
        </p:nvGrpSpPr>
        <p:grpSpPr>
          <a:xfrm>
            <a:off x="6946842" y="4472723"/>
            <a:ext cx="2202830" cy="670795"/>
            <a:chOff x="5575242" y="4472723"/>
            <a:chExt cx="2202830" cy="670795"/>
          </a:xfrm>
        </p:grpSpPr>
        <p:sp>
          <p:nvSpPr>
            <p:cNvPr id="134" name="Google Shape;134;p8"/>
            <p:cNvSpPr/>
            <p:nvPr/>
          </p:nvSpPr>
          <p:spPr>
            <a:xfrm rot="10800000">
              <a:off x="5575242" y="4948334"/>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5" name="Google Shape;135;p8"/>
            <p:cNvGrpSpPr/>
            <p:nvPr/>
          </p:nvGrpSpPr>
          <p:grpSpPr>
            <a:xfrm flipH="1">
              <a:off x="5734850" y="4472723"/>
              <a:ext cx="2040837" cy="670795"/>
              <a:chOff x="1297954" y="330075"/>
              <a:chExt cx="5169293" cy="1699506"/>
            </a:xfrm>
          </p:grpSpPr>
          <p:sp>
            <p:nvSpPr>
              <p:cNvPr id="136" name="Google Shape;136;p8"/>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 name="Google Shape;138;p8"/>
            <p:cNvGrpSpPr/>
            <p:nvPr/>
          </p:nvGrpSpPr>
          <p:grpSpPr>
            <a:xfrm flipH="1">
              <a:off x="5578209" y="4646738"/>
              <a:ext cx="2199863" cy="304563"/>
              <a:chOff x="-5827153" y="330075"/>
              <a:chExt cx="12276019" cy="1699569"/>
            </a:xfrm>
          </p:grpSpPr>
          <p:sp>
            <p:nvSpPr>
              <p:cNvPr id="139" name="Google Shape;139;p8"/>
              <p:cNvSpPr/>
              <p:nvPr/>
            </p:nvSpPr>
            <p:spPr>
              <a:xfrm>
                <a:off x="-5827153" y="330144"/>
                <a:ext cx="10612200" cy="1699500"/>
              </a:xfrm>
              <a:prstGeom prst="rect">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4749366" y="330075"/>
                <a:ext cx="1699500" cy="1699500"/>
              </a:xfrm>
              <a:prstGeom prst="rtTriangle">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1" name="Google Shape;141;p8"/>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42" name="Google Shape;142;p8"/>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43" name="Shape 143"/>
        <p:cNvGrpSpPr/>
        <p:nvPr/>
      </p:nvGrpSpPr>
      <p:grpSpPr>
        <a:xfrm>
          <a:off x="0" y="0"/>
          <a:ext cx="0" cy="0"/>
          <a:chOff x="0" y="0"/>
          <a:chExt cx="0" cy="0"/>
        </a:xfrm>
      </p:grpSpPr>
      <p:grpSp>
        <p:nvGrpSpPr>
          <p:cNvPr id="144" name="Google Shape;144;p9"/>
          <p:cNvGrpSpPr/>
          <p:nvPr/>
        </p:nvGrpSpPr>
        <p:grpSpPr>
          <a:xfrm>
            <a:off x="2466138" y="4472723"/>
            <a:ext cx="6686825" cy="670795"/>
            <a:chOff x="5589288" y="4472723"/>
            <a:chExt cx="6686825" cy="670795"/>
          </a:xfrm>
        </p:grpSpPr>
        <p:sp>
          <p:nvSpPr>
            <p:cNvPr id="145" name="Google Shape;145;p9"/>
            <p:cNvSpPr/>
            <p:nvPr/>
          </p:nvSpPr>
          <p:spPr>
            <a:xfrm rot="10800000">
              <a:off x="5589288" y="4948334"/>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 name="Google Shape;146;p9"/>
            <p:cNvGrpSpPr/>
            <p:nvPr/>
          </p:nvGrpSpPr>
          <p:grpSpPr>
            <a:xfrm flipH="1">
              <a:off x="5748896" y="4472723"/>
              <a:ext cx="6527217" cy="670795"/>
              <a:chOff x="-10101302" y="330075"/>
              <a:chExt cx="16532971" cy="1699506"/>
            </a:xfrm>
          </p:grpSpPr>
          <p:sp>
            <p:nvSpPr>
              <p:cNvPr id="147" name="Google Shape;147;p9"/>
              <p:cNvSpPr/>
              <p:nvPr/>
            </p:nvSpPr>
            <p:spPr>
              <a:xfrm>
                <a:off x="-10101302" y="330081"/>
                <a:ext cx="148464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9"/>
              <p:cNvSpPr/>
              <p:nvPr/>
            </p:nvSpPr>
            <p:spPr>
              <a:xfrm>
                <a:off x="4732169"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 name="Google Shape;149;p9"/>
            <p:cNvGrpSpPr/>
            <p:nvPr/>
          </p:nvGrpSpPr>
          <p:grpSpPr>
            <a:xfrm flipH="1">
              <a:off x="5592255" y="4646738"/>
              <a:ext cx="6682918" cy="304563"/>
              <a:chOff x="-30922586" y="330075"/>
              <a:chExt cx="37293070" cy="1699569"/>
            </a:xfrm>
          </p:grpSpPr>
          <p:sp>
            <p:nvSpPr>
              <p:cNvPr id="150" name="Google Shape;150;p9"/>
              <p:cNvSpPr/>
              <p:nvPr/>
            </p:nvSpPr>
            <p:spPr>
              <a:xfrm>
                <a:off x="-30922586" y="330144"/>
                <a:ext cx="35588100" cy="1699500"/>
              </a:xfrm>
              <a:prstGeom prst="rect">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9"/>
              <p:cNvSpPr/>
              <p:nvPr/>
            </p:nvSpPr>
            <p:spPr>
              <a:xfrm>
                <a:off x="4670984" y="330075"/>
                <a:ext cx="1699500" cy="1699500"/>
              </a:xfrm>
              <a:prstGeom prst="rtTriangle">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2" name="Google Shape;152;p9"/>
          <p:cNvSpPr txBox="1"/>
          <p:nvPr>
            <p:ph idx="1" type="body"/>
          </p:nvPr>
        </p:nvSpPr>
        <p:spPr>
          <a:xfrm>
            <a:off x="2682800" y="4636500"/>
            <a:ext cx="6004200" cy="3156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300"/>
              <a:buNone/>
              <a:defRPr sz="1300"/>
            </a:lvl1pPr>
          </a:lstStyle>
          <a:p/>
        </p:txBody>
      </p:sp>
      <p:sp>
        <p:nvSpPr>
          <p:cNvPr id="153" name="Google Shape;153;p9"/>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54" name="Google Shape;154;p9"/>
          <p:cNvGrpSpPr/>
          <p:nvPr/>
        </p:nvGrpSpPr>
        <p:grpSpPr>
          <a:xfrm rot="10800000">
            <a:off x="-8" y="-2"/>
            <a:ext cx="2202830" cy="670795"/>
            <a:chOff x="5575242" y="4472723"/>
            <a:chExt cx="2202830" cy="670795"/>
          </a:xfrm>
        </p:grpSpPr>
        <p:sp>
          <p:nvSpPr>
            <p:cNvPr id="155" name="Google Shape;155;p9"/>
            <p:cNvSpPr/>
            <p:nvPr/>
          </p:nvSpPr>
          <p:spPr>
            <a:xfrm rot="10800000">
              <a:off x="5575242" y="4948334"/>
              <a:ext cx="394200" cy="1314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 name="Google Shape;156;p9"/>
            <p:cNvGrpSpPr/>
            <p:nvPr/>
          </p:nvGrpSpPr>
          <p:grpSpPr>
            <a:xfrm flipH="1">
              <a:off x="5734850" y="4472723"/>
              <a:ext cx="2040837" cy="670795"/>
              <a:chOff x="1297954" y="330075"/>
              <a:chExt cx="5169293" cy="1699506"/>
            </a:xfrm>
          </p:grpSpPr>
          <p:sp>
            <p:nvSpPr>
              <p:cNvPr id="157" name="Google Shape;157;p9"/>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9"/>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9"/>
            <p:cNvGrpSpPr/>
            <p:nvPr/>
          </p:nvGrpSpPr>
          <p:grpSpPr>
            <a:xfrm flipH="1">
              <a:off x="5578209" y="4646738"/>
              <a:ext cx="2199863" cy="304563"/>
              <a:chOff x="-5827153" y="330075"/>
              <a:chExt cx="12276019" cy="1699569"/>
            </a:xfrm>
          </p:grpSpPr>
          <p:sp>
            <p:nvSpPr>
              <p:cNvPr id="160" name="Google Shape;160;p9"/>
              <p:cNvSpPr/>
              <p:nvPr/>
            </p:nvSpPr>
            <p:spPr>
              <a:xfrm>
                <a:off x="-5827153" y="330144"/>
                <a:ext cx="10612200" cy="1699500"/>
              </a:xfrm>
              <a:prstGeom prst="rect">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9"/>
              <p:cNvSpPr/>
              <p:nvPr/>
            </p:nvSpPr>
            <p:spPr>
              <a:xfrm>
                <a:off x="4749366" y="330075"/>
                <a:ext cx="1699500" cy="1699500"/>
              </a:xfrm>
              <a:prstGeom prst="rtTriangle">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62" name="Shape 162"/>
        <p:cNvGrpSpPr/>
        <p:nvPr/>
      </p:nvGrpSpPr>
      <p:grpSpPr>
        <a:xfrm>
          <a:off x="0" y="0"/>
          <a:ext cx="0" cy="0"/>
          <a:chOff x="0" y="0"/>
          <a:chExt cx="0" cy="0"/>
        </a:xfrm>
      </p:grpSpPr>
      <p:sp>
        <p:nvSpPr>
          <p:cNvPr id="163" name="Google Shape;163;p10"/>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2" name="Google Shape;172;p10"/>
          <p:cNvGrpSpPr/>
          <p:nvPr/>
        </p:nvGrpSpPr>
        <p:grpSpPr>
          <a:xfrm rot="10800000">
            <a:off x="-8" y="-2"/>
            <a:ext cx="2202830" cy="670795"/>
            <a:chOff x="5575242" y="4472723"/>
            <a:chExt cx="2202830" cy="670795"/>
          </a:xfrm>
        </p:grpSpPr>
        <p:sp>
          <p:nvSpPr>
            <p:cNvPr id="173" name="Google Shape;173;p10"/>
            <p:cNvSpPr/>
            <p:nvPr/>
          </p:nvSpPr>
          <p:spPr>
            <a:xfrm rot="10800000">
              <a:off x="5575242" y="4948334"/>
              <a:ext cx="394200" cy="1314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4" name="Google Shape;174;p10"/>
            <p:cNvGrpSpPr/>
            <p:nvPr/>
          </p:nvGrpSpPr>
          <p:grpSpPr>
            <a:xfrm flipH="1">
              <a:off x="5734850" y="4472723"/>
              <a:ext cx="2040837" cy="670795"/>
              <a:chOff x="1297954" y="330075"/>
              <a:chExt cx="5169293" cy="1699506"/>
            </a:xfrm>
          </p:grpSpPr>
          <p:sp>
            <p:nvSpPr>
              <p:cNvPr id="175" name="Google Shape;175;p10"/>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0"/>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 name="Google Shape;177;p10"/>
            <p:cNvGrpSpPr/>
            <p:nvPr/>
          </p:nvGrpSpPr>
          <p:grpSpPr>
            <a:xfrm flipH="1">
              <a:off x="5578209" y="4646738"/>
              <a:ext cx="2199863" cy="304563"/>
              <a:chOff x="-5827153" y="330075"/>
              <a:chExt cx="12276019" cy="1699569"/>
            </a:xfrm>
          </p:grpSpPr>
          <p:sp>
            <p:nvSpPr>
              <p:cNvPr id="178" name="Google Shape;178;p10"/>
              <p:cNvSpPr/>
              <p:nvPr/>
            </p:nvSpPr>
            <p:spPr>
              <a:xfrm>
                <a:off x="-5827153" y="330144"/>
                <a:ext cx="10612200" cy="1699500"/>
              </a:xfrm>
              <a:prstGeom prst="rect">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0"/>
              <p:cNvSpPr/>
              <p:nvPr/>
            </p:nvSpPr>
            <p:spPr>
              <a:xfrm>
                <a:off x="4749366" y="330075"/>
                <a:ext cx="1699500" cy="1699500"/>
              </a:xfrm>
              <a:prstGeom prst="rtTriangle">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theme" Target="../theme/theme4.xml"/><Relationship Id="rId12" Type="http://schemas.openxmlformats.org/officeDocument/2006/relationships/slideLayout" Target="../slideLayouts/slideLayout21.xml"/><Relationship Id="rId1" Type="http://schemas.openxmlformats.org/officeDocument/2006/relationships/slideLayout" Target="../slideLayouts/slideLayout10.xml"/><Relationship Id="rId2" Type="http://schemas.openxmlformats.org/officeDocument/2006/relationships/slideLayout" Target="../slideLayouts/slideLayout11.xml"/><Relationship Id="rId3" Type="http://schemas.openxmlformats.org/officeDocument/2006/relationships/slideLayout" Target="../slideLayouts/slideLayout12.xml"/><Relationship Id="rId4" Type="http://schemas.openxmlformats.org/officeDocument/2006/relationships/slideLayout" Target="../slideLayouts/slideLayout13.xml"/><Relationship Id="rId9" Type="http://schemas.openxmlformats.org/officeDocument/2006/relationships/slideLayout" Target="../slideLayouts/slideLayout18.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2.xml"/><Relationship Id="rId10" Type="http://schemas.openxmlformats.org/officeDocument/2006/relationships/slideLayout" Target="../slideLayouts/slideLayout31.xml"/><Relationship Id="rId13" Type="http://schemas.openxmlformats.org/officeDocument/2006/relationships/theme" Target="../theme/theme2.xml"/><Relationship Id="rId12" Type="http://schemas.openxmlformats.org/officeDocument/2006/relationships/slideLayout" Target="../slideLayouts/slideLayout33.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9" Type="http://schemas.openxmlformats.org/officeDocument/2006/relationships/slideLayout" Target="../slideLayouts/slideLayout30.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14275" y="392575"/>
            <a:ext cx="5258400" cy="7662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9pPr>
          </a:lstStyle>
          <a:p/>
        </p:txBody>
      </p:sp>
      <p:sp>
        <p:nvSpPr>
          <p:cNvPr id="7" name="Google Shape;7;p1"/>
          <p:cNvSpPr txBox="1"/>
          <p:nvPr>
            <p:ph idx="1" type="body"/>
          </p:nvPr>
        </p:nvSpPr>
        <p:spPr>
          <a:xfrm>
            <a:off x="814275" y="1327350"/>
            <a:ext cx="6132600" cy="3145500"/>
          </a:xfrm>
          <a:prstGeom prst="rect">
            <a:avLst/>
          </a:prstGeom>
          <a:noFill/>
          <a:ln>
            <a:noFill/>
          </a:ln>
        </p:spPr>
        <p:txBody>
          <a:bodyPr anchorCtr="0" anchor="ctr" bIns="91425" lIns="91425" spcFirstLastPara="1" rIns="91425" wrap="square" tIns="91425">
            <a:noAutofit/>
          </a:bodyPr>
          <a:lstStyle>
            <a:lvl1pPr indent="-381000" lvl="0" marL="45720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indent="-381000" lvl="1" marL="9144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indent="-381000" lvl="2" marL="13716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indent="-381000" lvl="3" marL="18288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indent="-381000" lvl="4" marL="2286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indent="-381000" lvl="5" marL="27432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indent="-381000" lvl="6" marL="32004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indent="-381000" lvl="7" marL="36576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indent="-381000" lvl="8" marL="411480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p:txBody>
      </p:sp>
      <p:sp>
        <p:nvSpPr>
          <p:cNvPr id="8" name="Google Shape;8;p1"/>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lvl="0" algn="r">
              <a:buNone/>
              <a:defRPr b="1" sz="1200">
                <a:solidFill>
                  <a:srgbClr val="FFFFFF"/>
                </a:solidFill>
                <a:latin typeface="Roboto Condensed"/>
                <a:ea typeface="Roboto Condensed"/>
                <a:cs typeface="Roboto Condensed"/>
                <a:sym typeface="Roboto Condensed"/>
              </a:defRPr>
            </a:lvl1pPr>
            <a:lvl2pPr lvl="1" algn="r">
              <a:buNone/>
              <a:defRPr b="1" sz="1200">
                <a:solidFill>
                  <a:srgbClr val="FFFFFF"/>
                </a:solidFill>
                <a:latin typeface="Roboto Condensed"/>
                <a:ea typeface="Roboto Condensed"/>
                <a:cs typeface="Roboto Condensed"/>
                <a:sym typeface="Roboto Condensed"/>
              </a:defRPr>
            </a:lvl2pPr>
            <a:lvl3pPr lvl="2" algn="r">
              <a:buNone/>
              <a:defRPr b="1" sz="1200">
                <a:solidFill>
                  <a:srgbClr val="FFFFFF"/>
                </a:solidFill>
                <a:latin typeface="Roboto Condensed"/>
                <a:ea typeface="Roboto Condensed"/>
                <a:cs typeface="Roboto Condensed"/>
                <a:sym typeface="Roboto Condensed"/>
              </a:defRPr>
            </a:lvl3pPr>
            <a:lvl4pPr lvl="3" algn="r">
              <a:buNone/>
              <a:defRPr b="1" sz="1200">
                <a:solidFill>
                  <a:srgbClr val="FFFFFF"/>
                </a:solidFill>
                <a:latin typeface="Roboto Condensed"/>
                <a:ea typeface="Roboto Condensed"/>
                <a:cs typeface="Roboto Condensed"/>
                <a:sym typeface="Roboto Condensed"/>
              </a:defRPr>
            </a:lvl4pPr>
            <a:lvl5pPr lvl="4" algn="r">
              <a:buNone/>
              <a:defRPr b="1" sz="1200">
                <a:solidFill>
                  <a:srgbClr val="FFFFFF"/>
                </a:solidFill>
                <a:latin typeface="Roboto Condensed"/>
                <a:ea typeface="Roboto Condensed"/>
                <a:cs typeface="Roboto Condensed"/>
                <a:sym typeface="Roboto Condensed"/>
              </a:defRPr>
            </a:lvl5pPr>
            <a:lvl6pPr lvl="5" algn="r">
              <a:buNone/>
              <a:defRPr b="1" sz="1200">
                <a:solidFill>
                  <a:srgbClr val="FFFFFF"/>
                </a:solidFill>
                <a:latin typeface="Roboto Condensed"/>
                <a:ea typeface="Roboto Condensed"/>
                <a:cs typeface="Roboto Condensed"/>
                <a:sym typeface="Roboto Condensed"/>
              </a:defRPr>
            </a:lvl6pPr>
            <a:lvl7pPr lvl="6" algn="r">
              <a:buNone/>
              <a:defRPr b="1" sz="1200">
                <a:solidFill>
                  <a:srgbClr val="FFFFFF"/>
                </a:solidFill>
                <a:latin typeface="Roboto Condensed"/>
                <a:ea typeface="Roboto Condensed"/>
                <a:cs typeface="Roboto Condensed"/>
                <a:sym typeface="Roboto Condensed"/>
              </a:defRPr>
            </a:lvl7pPr>
            <a:lvl8pPr lvl="7" algn="r">
              <a:buNone/>
              <a:defRPr b="1" sz="1200">
                <a:solidFill>
                  <a:srgbClr val="FFFFFF"/>
                </a:solidFill>
                <a:latin typeface="Roboto Condensed"/>
                <a:ea typeface="Roboto Condensed"/>
                <a:cs typeface="Roboto Condensed"/>
                <a:sym typeface="Roboto Condensed"/>
              </a:defRPr>
            </a:lvl8pPr>
            <a:lvl9pPr lvl="8" algn="r">
              <a:buNone/>
              <a:defRPr b="1" sz="1200">
                <a:solidFill>
                  <a:srgbClr val="FFFFFF"/>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80" name="Shape 180"/>
        <p:cNvGrpSpPr/>
        <p:nvPr/>
      </p:nvGrpSpPr>
      <p:grpSpPr>
        <a:xfrm>
          <a:off x="0" y="0"/>
          <a:ext cx="0" cy="0"/>
          <a:chOff x="0" y="0"/>
          <a:chExt cx="0" cy="0"/>
        </a:xfrm>
      </p:grpSpPr>
      <p:sp>
        <p:nvSpPr>
          <p:cNvPr id="181" name="Google Shape;181;p11"/>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2" name="Google Shape;182;p11"/>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83" name="Google Shape;183;p1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4" name="Google Shape;184;p1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5" name="Google Shape;185;p1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56" name="Shape 256"/>
        <p:cNvGrpSpPr/>
        <p:nvPr/>
      </p:nvGrpSpPr>
      <p:grpSpPr>
        <a:xfrm>
          <a:off x="0" y="0"/>
          <a:ext cx="0" cy="0"/>
          <a:chOff x="0" y="0"/>
          <a:chExt cx="0" cy="0"/>
        </a:xfrm>
      </p:grpSpPr>
      <p:sp>
        <p:nvSpPr>
          <p:cNvPr id="257" name="Google Shape;257;p24"/>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8" name="Google Shape;258;p24"/>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59" name="Google Shape;259;p2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0" name="Google Shape;260;p2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1" name="Google Shape;261;p2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262" name="Google Shape;262;p24"/>
          <p:cNvSpPr txBox="1"/>
          <p:nvPr/>
        </p:nvSpPr>
        <p:spPr>
          <a:xfrm>
            <a:off x="8448353" y="4932892"/>
            <a:ext cx="766557" cy="24622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1000" u="none" cap="none" strike="noStrike">
                <a:solidFill>
                  <a:srgbClr val="000000"/>
                </a:solidFill>
                <a:latin typeface="Calibri"/>
                <a:ea typeface="Calibri"/>
                <a:cs typeface="Calibri"/>
                <a:sym typeface="Calibri"/>
              </a:rPr>
              <a:t>Andrew Ng</a:t>
            </a:r>
            <a:endParaRPr sz="1000">
              <a:solidFill>
                <a:srgbClr val="000000"/>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 Id="rId3" Type="http://schemas.openxmlformats.org/officeDocument/2006/relationships/image" Target="../media/image1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6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0.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image" Target="../media/image6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48.png"/><Relationship Id="rId7"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 Id="rId3" Type="http://schemas.openxmlformats.org/officeDocument/2006/relationships/image" Target="../media/image1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4.xml"/><Relationship Id="rId3" Type="http://schemas.openxmlformats.org/officeDocument/2006/relationships/image" Target="../media/image10.png"/><Relationship Id="rId4" Type="http://schemas.openxmlformats.org/officeDocument/2006/relationships/image" Target="../media/image19.png"/><Relationship Id="rId5" Type="http://schemas.openxmlformats.org/officeDocument/2006/relationships/image" Target="../media/image13.png"/><Relationship Id="rId6" Type="http://schemas.openxmlformats.org/officeDocument/2006/relationships/image" Target="../media/image32.png"/><Relationship Id="rId7"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5.xml"/><Relationship Id="rId3" Type="http://schemas.openxmlformats.org/officeDocument/2006/relationships/image" Target="../media/image17.png"/><Relationship Id="rId4" Type="http://schemas.openxmlformats.org/officeDocument/2006/relationships/image" Target="../media/image24.png"/><Relationship Id="rId5"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6.xml"/><Relationship Id="rId3" Type="http://schemas.openxmlformats.org/officeDocument/2006/relationships/image" Target="../media/image67.png"/><Relationship Id="rId4" Type="http://schemas.openxmlformats.org/officeDocument/2006/relationships/image" Target="../media/image6.png"/><Relationship Id="rId5" Type="http://schemas.openxmlformats.org/officeDocument/2006/relationships/image" Target="../media/image3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7.xml"/><Relationship Id="rId3" Type="http://schemas.openxmlformats.org/officeDocument/2006/relationships/image" Target="../media/image21.png"/><Relationship Id="rId4" Type="http://schemas.openxmlformats.org/officeDocument/2006/relationships/image" Target="../media/image18.png"/><Relationship Id="rId5" Type="http://schemas.openxmlformats.org/officeDocument/2006/relationships/image" Target="../media/image29.png"/><Relationship Id="rId6" Type="http://schemas.openxmlformats.org/officeDocument/2006/relationships/image" Target="../media/image25.png"/><Relationship Id="rId7" Type="http://schemas.openxmlformats.org/officeDocument/2006/relationships/image" Target="../media/image22.png"/><Relationship Id="rId8"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8.xml"/><Relationship Id="rId3" Type="http://schemas.openxmlformats.org/officeDocument/2006/relationships/image" Target="../media/image26.png"/><Relationship Id="rId4" Type="http://schemas.openxmlformats.org/officeDocument/2006/relationships/image" Target="../media/image20.png"/><Relationship Id="rId5" Type="http://schemas.openxmlformats.org/officeDocument/2006/relationships/image" Target="../media/image47.png"/><Relationship Id="rId6" Type="http://schemas.openxmlformats.org/officeDocument/2006/relationships/image" Target="../media/image30.png"/><Relationship Id="rId7" Type="http://schemas.openxmlformats.org/officeDocument/2006/relationships/image" Target="../media/image27.png"/><Relationship Id="rId8" Type="http://schemas.openxmlformats.org/officeDocument/2006/relationships/image" Target="../media/image5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9.xml"/><Relationship Id="rId3" Type="http://schemas.openxmlformats.org/officeDocument/2006/relationships/image" Target="../media/image28.pn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image" Target="../media/image20.png"/><Relationship Id="rId7" Type="http://schemas.openxmlformats.org/officeDocument/2006/relationships/image" Target="../media/image47.png"/><Relationship Id="rId8"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0" Type="http://schemas.openxmlformats.org/officeDocument/2006/relationships/image" Target="../media/image30.png"/><Relationship Id="rId1" Type="http://schemas.openxmlformats.org/officeDocument/2006/relationships/slideLayout" Target="../slideLayouts/slideLayout22.xml"/><Relationship Id="rId2" Type="http://schemas.openxmlformats.org/officeDocument/2006/relationships/notesSlide" Target="../notesSlides/notesSlide30.xml"/><Relationship Id="rId3" Type="http://schemas.openxmlformats.org/officeDocument/2006/relationships/image" Target="../media/image33.png"/><Relationship Id="rId4" Type="http://schemas.openxmlformats.org/officeDocument/2006/relationships/image" Target="../media/image26.png"/><Relationship Id="rId9" Type="http://schemas.openxmlformats.org/officeDocument/2006/relationships/image" Target="../media/image47.png"/><Relationship Id="rId5" Type="http://schemas.openxmlformats.org/officeDocument/2006/relationships/image" Target="../media/image18.png"/><Relationship Id="rId6" Type="http://schemas.openxmlformats.org/officeDocument/2006/relationships/image" Target="../media/image35.png"/><Relationship Id="rId7" Type="http://schemas.openxmlformats.org/officeDocument/2006/relationships/image" Target="../media/image38.png"/><Relationship Id="rId8"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1.xml"/><Relationship Id="rId3" Type="http://schemas.openxmlformats.org/officeDocument/2006/relationships/image" Target="../media/image18.png"/><Relationship Id="rId4" Type="http://schemas.openxmlformats.org/officeDocument/2006/relationships/image" Target="../media/image33.png"/><Relationship Id="rId5" Type="http://schemas.openxmlformats.org/officeDocument/2006/relationships/image" Target="../media/image35.png"/><Relationship Id="rId6" Type="http://schemas.openxmlformats.org/officeDocument/2006/relationships/image" Target="../media/image38.png"/><Relationship Id="rId7" Type="http://schemas.openxmlformats.org/officeDocument/2006/relationships/image" Target="../media/image3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2.xml"/><Relationship Id="rId3" Type="http://schemas.openxmlformats.org/officeDocument/2006/relationships/image" Target="../media/image45.png"/><Relationship Id="rId4" Type="http://schemas.openxmlformats.org/officeDocument/2006/relationships/image" Target="../media/image41.png"/><Relationship Id="rId5" Type="http://schemas.openxmlformats.org/officeDocument/2006/relationships/image" Target="../media/image37.png"/><Relationship Id="rId6" Type="http://schemas.openxmlformats.org/officeDocument/2006/relationships/image" Target="../media/image3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3.xml"/><Relationship Id="rId3" Type="http://schemas.openxmlformats.org/officeDocument/2006/relationships/image" Target="../media/image42.png"/><Relationship Id="rId4" Type="http://schemas.openxmlformats.org/officeDocument/2006/relationships/image" Target="../media/image40.png"/><Relationship Id="rId5" Type="http://schemas.openxmlformats.org/officeDocument/2006/relationships/image" Target="../media/image44.png"/><Relationship Id="rId6" Type="http://schemas.openxmlformats.org/officeDocument/2006/relationships/image" Target="../media/image43.png"/><Relationship Id="rId7" Type="http://schemas.openxmlformats.org/officeDocument/2006/relationships/image" Target="../media/image33.png"/><Relationship Id="rId8" Type="http://schemas.openxmlformats.org/officeDocument/2006/relationships/image" Target="../media/image4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4.xml"/><Relationship Id="rId3" Type="http://schemas.openxmlformats.org/officeDocument/2006/relationships/image" Target="../media/image5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5.xml"/><Relationship Id="rId3" Type="http://schemas.openxmlformats.org/officeDocument/2006/relationships/image" Target="../media/image4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6.xml"/><Relationship Id="rId3" Type="http://schemas.openxmlformats.org/officeDocument/2006/relationships/image" Target="../media/image5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7.xml"/><Relationship Id="rId3" Type="http://schemas.openxmlformats.org/officeDocument/2006/relationships/image" Target="../media/image6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9.xml"/><Relationship Id="rId3" Type="http://schemas.openxmlformats.org/officeDocument/2006/relationships/image" Target="../media/image6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1.xml"/><Relationship Id="rId3" Type="http://schemas.openxmlformats.org/officeDocument/2006/relationships/image" Target="../media/image68.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2.xml"/><Relationship Id="rId3" Type="http://schemas.openxmlformats.org/officeDocument/2006/relationships/image" Target="../media/image5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3.xml"/><Relationship Id="rId3" Type="http://schemas.openxmlformats.org/officeDocument/2006/relationships/image" Target="../media/image5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4.xml"/><Relationship Id="rId3" Type="http://schemas.openxmlformats.org/officeDocument/2006/relationships/image" Target="../media/image54.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6.xml"/><Relationship Id="rId3" Type="http://schemas.openxmlformats.org/officeDocument/2006/relationships/image" Target="../media/image56.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7.xml"/><Relationship Id="rId3" Type="http://schemas.openxmlformats.org/officeDocument/2006/relationships/image" Target="../media/image57.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9.xml"/><Relationship Id="rId3" Type="http://schemas.openxmlformats.org/officeDocument/2006/relationships/image" Target="../media/image6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0.xml"/><Relationship Id="rId3" Type="http://schemas.openxmlformats.org/officeDocument/2006/relationships/image" Target="../media/image59.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1.xml"/><Relationship Id="rId3" Type="http://schemas.openxmlformats.org/officeDocument/2006/relationships/image" Target="../media/image60.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2.xml"/><Relationship Id="rId3" Type="http://schemas.openxmlformats.org/officeDocument/2006/relationships/image" Target="../media/image58.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4.xml"/><Relationship Id="rId3" Type="http://schemas.openxmlformats.org/officeDocument/2006/relationships/image" Target="../media/image63.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5.xml"/><Relationship Id="rId3" Type="http://schemas.openxmlformats.org/officeDocument/2006/relationships/hyperlink" Target="https://www.lucidchart.com/invitations/accept/02a7ede2-535b-41e7-8d2c-0ca36160f6ed" TargetMode="External"/><Relationship Id="rId4" Type="http://schemas.openxmlformats.org/officeDocument/2006/relationships/hyperlink" Target="https://www.lucidchart.com/invitations/accept/ddb5c6bb-6c1b-47b1-9f51-9931658a1e21" TargetMode="External"/><Relationship Id="rId5" Type="http://schemas.openxmlformats.org/officeDocument/2006/relationships/hyperlink" Target="https://www.lucidchart.com/invitations/accept/7c9aa12c-16cf-45c4-ad52-ac5946087cea" TargetMode="External"/><Relationship Id="rId6" Type="http://schemas.openxmlformats.org/officeDocument/2006/relationships/hyperlink" Target="https://www.lucidchart.com/invitations/accept/ae0cc03f-f56f-4e12-9b71-f2746dd3053e" TargetMode="External"/><Relationship Id="rId7" Type="http://schemas.openxmlformats.org/officeDocument/2006/relationships/hyperlink" Target="https://www.lucidchart.com/invitations/accept/27ff7607-7c3c-4d7f-85c6-c6fb1a67f1ce"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37"/>
          <p:cNvSpPr txBox="1"/>
          <p:nvPr>
            <p:ph type="ctrTitle"/>
          </p:nvPr>
        </p:nvSpPr>
        <p:spPr>
          <a:xfrm>
            <a:off x="203525" y="1231225"/>
            <a:ext cx="6102300" cy="264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Machine Learning Based</a:t>
            </a:r>
            <a:endParaRPr sz="3600"/>
          </a:p>
          <a:p>
            <a:pPr indent="0" lvl="0" marL="0" rtl="0" algn="l">
              <a:spcBef>
                <a:spcPts val="0"/>
              </a:spcBef>
              <a:spcAft>
                <a:spcPts val="0"/>
              </a:spcAft>
              <a:buNone/>
            </a:pPr>
            <a:r>
              <a:rPr lang="en" sz="3600"/>
              <a:t>Credit Risk Prediction System for Commercial Banks</a:t>
            </a:r>
            <a:endParaRPr sz="3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0" name="Shape 460"/>
        <p:cNvGrpSpPr/>
        <p:nvPr/>
      </p:nvGrpSpPr>
      <p:grpSpPr>
        <a:xfrm>
          <a:off x="0" y="0"/>
          <a:ext cx="0" cy="0"/>
          <a:chOff x="0" y="0"/>
          <a:chExt cx="0" cy="0"/>
        </a:xfrm>
      </p:grpSpPr>
      <p:sp>
        <p:nvSpPr>
          <p:cNvPr id="461" name="Google Shape;461;p46"/>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Bank Employees</a:t>
            </a:r>
            <a:endParaRPr/>
          </a:p>
        </p:txBody>
      </p:sp>
      <p:sp>
        <p:nvSpPr>
          <p:cNvPr id="462" name="Google Shape;462;p46"/>
          <p:cNvSpPr txBox="1"/>
          <p:nvPr>
            <p:ph idx="2" type="body"/>
          </p:nvPr>
        </p:nvSpPr>
        <p:spPr>
          <a:xfrm>
            <a:off x="1156775" y="1242350"/>
            <a:ext cx="5350500" cy="3510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000"/>
              <a:t>Client Relation Manager</a:t>
            </a:r>
            <a:endParaRPr b="1" sz="2000"/>
          </a:p>
          <a:p>
            <a:pPr indent="-355600" lvl="0" marL="457200" rtl="0" algn="l">
              <a:spcBef>
                <a:spcPts val="1000"/>
              </a:spcBef>
              <a:spcAft>
                <a:spcPts val="0"/>
              </a:spcAft>
              <a:buSzPts val="2000"/>
              <a:buChar char="▰"/>
            </a:pPr>
            <a:r>
              <a:rPr lang="en" sz="2000"/>
              <a:t>Views the eligible list</a:t>
            </a:r>
            <a:endParaRPr sz="2000"/>
          </a:p>
          <a:p>
            <a:pPr indent="-355600" lvl="0" marL="457200" rtl="0" algn="l">
              <a:spcBef>
                <a:spcPts val="0"/>
              </a:spcBef>
              <a:spcAft>
                <a:spcPts val="0"/>
              </a:spcAft>
              <a:buSzPts val="2000"/>
              <a:buChar char="▰"/>
            </a:pPr>
            <a:r>
              <a:rPr lang="en" sz="2000"/>
              <a:t>Schedules applicants’ appointments</a:t>
            </a:r>
            <a:endParaRPr sz="2000"/>
          </a:p>
          <a:p>
            <a:pPr indent="-355600" lvl="0" marL="457200" rtl="0" algn="l">
              <a:spcBef>
                <a:spcPts val="0"/>
              </a:spcBef>
              <a:spcAft>
                <a:spcPts val="0"/>
              </a:spcAft>
              <a:buSzPts val="2000"/>
              <a:buChar char="▰"/>
            </a:pPr>
            <a:r>
              <a:rPr lang="en" sz="2000"/>
              <a:t>Informs clients about the appointment</a:t>
            </a:r>
            <a:endParaRPr sz="2000"/>
          </a:p>
          <a:p>
            <a:pPr indent="-355600" lvl="0" marL="457200" rtl="0" algn="l">
              <a:spcBef>
                <a:spcPts val="0"/>
              </a:spcBef>
              <a:spcAft>
                <a:spcPts val="0"/>
              </a:spcAft>
              <a:buSzPts val="2000"/>
              <a:buChar char="▰"/>
            </a:pPr>
            <a:r>
              <a:rPr lang="en" sz="2000"/>
              <a:t>Verifies provided information</a:t>
            </a:r>
            <a:endParaRPr sz="2000"/>
          </a:p>
          <a:p>
            <a:pPr indent="-355600" lvl="0" marL="457200" rtl="0" algn="l">
              <a:spcBef>
                <a:spcPts val="0"/>
              </a:spcBef>
              <a:spcAft>
                <a:spcPts val="0"/>
              </a:spcAft>
              <a:buSzPts val="2000"/>
              <a:buChar char="▰"/>
            </a:pPr>
            <a:r>
              <a:rPr lang="en" sz="2000"/>
              <a:t>On verification, grants loan and prepares loan documents</a:t>
            </a:r>
            <a:endParaRPr sz="2000"/>
          </a:p>
          <a:p>
            <a:pPr indent="-355600" lvl="0" marL="457200" rtl="0" algn="l">
              <a:spcBef>
                <a:spcPts val="0"/>
              </a:spcBef>
              <a:spcAft>
                <a:spcPts val="0"/>
              </a:spcAft>
              <a:buSzPts val="2000"/>
              <a:buChar char="▰"/>
            </a:pPr>
            <a:r>
              <a:rPr lang="en" sz="2000"/>
              <a:t>Collects individual credit performance, monthly credit report</a:t>
            </a:r>
            <a:endParaRPr sz="2000"/>
          </a:p>
          <a:p>
            <a:pPr indent="-355600" lvl="0" marL="457200" rtl="0" algn="l">
              <a:spcBef>
                <a:spcPts val="0"/>
              </a:spcBef>
              <a:spcAft>
                <a:spcPts val="0"/>
              </a:spcAft>
              <a:buSzPts val="2000"/>
              <a:buChar char="▰"/>
            </a:pPr>
            <a:r>
              <a:rPr lang="en" sz="2000"/>
              <a:t>Persuades predicted defaulters </a:t>
            </a:r>
            <a:endParaRPr sz="2000"/>
          </a:p>
        </p:txBody>
      </p:sp>
      <p:sp>
        <p:nvSpPr>
          <p:cNvPr id="463" name="Google Shape;463;p46"/>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464" name="Google Shape;464;p46"/>
          <p:cNvGrpSpPr/>
          <p:nvPr/>
        </p:nvGrpSpPr>
        <p:grpSpPr>
          <a:xfrm>
            <a:off x="312466" y="587260"/>
            <a:ext cx="309022" cy="376837"/>
            <a:chOff x="596350" y="929175"/>
            <a:chExt cx="407950" cy="497475"/>
          </a:xfrm>
        </p:grpSpPr>
        <p:sp>
          <p:nvSpPr>
            <p:cNvPr id="465" name="Google Shape;465;p46"/>
            <p:cNvSpPr/>
            <p:nvPr/>
          </p:nvSpPr>
          <p:spPr>
            <a:xfrm>
              <a:off x="596350" y="953550"/>
              <a:ext cx="387250" cy="473100"/>
            </a:xfrm>
            <a:custGeom>
              <a:rect b="b" l="l" r="r" t="t"/>
              <a:pathLst>
                <a:path extrusionOk="0" fill="none" h="18924" w="1549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46"/>
            <p:cNvSpPr/>
            <p:nvPr/>
          </p:nvSpPr>
          <p:spPr>
            <a:xfrm>
              <a:off x="626775" y="929175"/>
              <a:ext cx="377525" cy="462775"/>
            </a:xfrm>
            <a:custGeom>
              <a:rect b="b" l="l" r="r" t="t"/>
              <a:pathLst>
                <a:path extrusionOk="0" fill="none" h="18511" w="15101">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46"/>
            <p:cNvSpPr/>
            <p:nvPr/>
          </p:nvSpPr>
          <p:spPr>
            <a:xfrm>
              <a:off x="688900" y="12561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46"/>
            <p:cNvSpPr/>
            <p:nvPr/>
          </p:nvSpPr>
          <p:spPr>
            <a:xfrm>
              <a:off x="688900" y="1201350"/>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46"/>
            <p:cNvSpPr/>
            <p:nvPr/>
          </p:nvSpPr>
          <p:spPr>
            <a:xfrm>
              <a:off x="688900" y="1145950"/>
              <a:ext cx="255750" cy="25"/>
            </a:xfrm>
            <a:custGeom>
              <a:rect b="b" l="l" r="r" t="t"/>
              <a:pathLst>
                <a:path extrusionOk="0" fill="none" h="1" w="10230">
                  <a:moveTo>
                    <a:pt x="10229"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46"/>
            <p:cNvSpPr/>
            <p:nvPr/>
          </p:nvSpPr>
          <p:spPr>
            <a:xfrm>
              <a:off x="688900" y="10905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46"/>
            <p:cNvSpPr/>
            <p:nvPr/>
          </p:nvSpPr>
          <p:spPr>
            <a:xfrm>
              <a:off x="9202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5" name="Shape 475"/>
        <p:cNvGrpSpPr/>
        <p:nvPr/>
      </p:nvGrpSpPr>
      <p:grpSpPr>
        <a:xfrm>
          <a:off x="0" y="0"/>
          <a:ext cx="0" cy="0"/>
          <a:chOff x="0" y="0"/>
          <a:chExt cx="0" cy="0"/>
        </a:xfrm>
      </p:grpSpPr>
      <p:sp>
        <p:nvSpPr>
          <p:cNvPr id="476" name="Google Shape;476;p47"/>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MVC Layout</a:t>
            </a:r>
            <a:endParaRPr/>
          </a:p>
        </p:txBody>
      </p:sp>
      <p:sp>
        <p:nvSpPr>
          <p:cNvPr id="477" name="Google Shape;477;p47"/>
          <p:cNvSpPr txBox="1"/>
          <p:nvPr>
            <p:ph idx="1" type="body"/>
          </p:nvPr>
        </p:nvSpPr>
        <p:spPr>
          <a:xfrm>
            <a:off x="870450" y="1545076"/>
            <a:ext cx="2247900" cy="2709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	</a:t>
            </a:r>
            <a:r>
              <a:rPr b="1" lang="en" u="sng">
                <a:latin typeface="Roboto Condensed"/>
                <a:ea typeface="Roboto Condensed"/>
                <a:cs typeface="Roboto Condensed"/>
                <a:sym typeface="Roboto Condensed"/>
              </a:rPr>
              <a:t>Model</a:t>
            </a:r>
            <a:endParaRPr b="1" u="sng">
              <a:latin typeface="Roboto Condensed"/>
              <a:ea typeface="Roboto Condensed"/>
              <a:cs typeface="Roboto Condensed"/>
              <a:sym typeface="Roboto Condensed"/>
            </a:endParaRPr>
          </a:p>
          <a:p>
            <a:pPr indent="-342900" lvl="0" marL="457200" rtl="0" algn="l">
              <a:spcBef>
                <a:spcPts val="1000"/>
              </a:spcBef>
              <a:spcAft>
                <a:spcPts val="0"/>
              </a:spcAft>
              <a:buSzPts val="1800"/>
              <a:buChar char="▰"/>
            </a:pPr>
            <a:r>
              <a:rPr lang="en"/>
              <a:t>Client’s information</a:t>
            </a:r>
            <a:endParaRPr/>
          </a:p>
          <a:p>
            <a:pPr indent="-342900" lvl="0" marL="457200" rtl="0" algn="l">
              <a:spcBef>
                <a:spcPts val="0"/>
              </a:spcBef>
              <a:spcAft>
                <a:spcPts val="0"/>
              </a:spcAft>
              <a:buSzPts val="1800"/>
              <a:buChar char="▰"/>
            </a:pPr>
            <a:r>
              <a:rPr lang="en"/>
              <a:t>Loan Information</a:t>
            </a:r>
            <a:endParaRPr/>
          </a:p>
          <a:p>
            <a:pPr indent="-342900" lvl="0" marL="457200" rtl="0" algn="l">
              <a:spcBef>
                <a:spcPts val="0"/>
              </a:spcBef>
              <a:spcAft>
                <a:spcPts val="0"/>
              </a:spcAft>
              <a:buSzPts val="1800"/>
              <a:buChar char="▰"/>
            </a:pPr>
            <a:r>
              <a:rPr lang="en"/>
              <a:t>Employees’ Information(CRM, Negotiator, Form Reviewer)</a:t>
            </a:r>
            <a:endParaRPr/>
          </a:p>
        </p:txBody>
      </p:sp>
      <p:sp>
        <p:nvSpPr>
          <p:cNvPr id="478" name="Google Shape;478;p47"/>
          <p:cNvSpPr txBox="1"/>
          <p:nvPr>
            <p:ph idx="2" type="body"/>
          </p:nvPr>
        </p:nvSpPr>
        <p:spPr>
          <a:xfrm>
            <a:off x="3233637" y="1545076"/>
            <a:ext cx="2247900" cy="2709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	</a:t>
            </a:r>
            <a:r>
              <a:rPr b="1" lang="en" u="sng">
                <a:latin typeface="Roboto Condensed"/>
                <a:ea typeface="Roboto Condensed"/>
                <a:cs typeface="Roboto Condensed"/>
                <a:sym typeface="Roboto Condensed"/>
              </a:rPr>
              <a:t>View</a:t>
            </a:r>
            <a:endParaRPr b="1" u="sng">
              <a:latin typeface="Roboto Condensed"/>
              <a:ea typeface="Roboto Condensed"/>
              <a:cs typeface="Roboto Condensed"/>
              <a:sym typeface="Roboto Condensed"/>
            </a:endParaRPr>
          </a:p>
          <a:p>
            <a:pPr indent="-342900" lvl="0" marL="457200" rtl="0" algn="l">
              <a:spcBef>
                <a:spcPts val="1000"/>
              </a:spcBef>
              <a:spcAft>
                <a:spcPts val="0"/>
              </a:spcAft>
              <a:buSzPts val="1800"/>
              <a:buChar char="▰"/>
            </a:pPr>
            <a:r>
              <a:rPr lang="en"/>
              <a:t>Bank Home Page</a:t>
            </a:r>
            <a:endParaRPr/>
          </a:p>
          <a:p>
            <a:pPr indent="-342900" lvl="0" marL="457200" rtl="0" algn="l">
              <a:spcBef>
                <a:spcPts val="0"/>
              </a:spcBef>
              <a:spcAft>
                <a:spcPts val="0"/>
              </a:spcAft>
              <a:buSzPts val="1800"/>
              <a:buChar char="▰"/>
            </a:pPr>
            <a:r>
              <a:rPr lang="en"/>
              <a:t>Client Login &amp; Home Page</a:t>
            </a:r>
            <a:endParaRPr/>
          </a:p>
          <a:p>
            <a:pPr indent="-342900" lvl="0" marL="457200" rtl="0" algn="l">
              <a:spcBef>
                <a:spcPts val="0"/>
              </a:spcBef>
              <a:spcAft>
                <a:spcPts val="0"/>
              </a:spcAft>
              <a:buSzPts val="1800"/>
              <a:buChar char="▰"/>
            </a:pPr>
            <a:r>
              <a:rPr lang="en"/>
              <a:t>Loan Application Form</a:t>
            </a:r>
            <a:endParaRPr/>
          </a:p>
          <a:p>
            <a:pPr indent="-342900" lvl="0" marL="457200" rtl="0" algn="l">
              <a:spcBef>
                <a:spcPts val="0"/>
              </a:spcBef>
              <a:spcAft>
                <a:spcPts val="0"/>
              </a:spcAft>
              <a:buSzPts val="1800"/>
              <a:buChar char="▰"/>
            </a:pPr>
            <a:r>
              <a:rPr lang="en"/>
              <a:t>Bank Employee Login &amp; Home Page</a:t>
            </a:r>
            <a:endParaRPr/>
          </a:p>
        </p:txBody>
      </p:sp>
      <p:sp>
        <p:nvSpPr>
          <p:cNvPr id="479" name="Google Shape;479;p47"/>
          <p:cNvSpPr txBox="1"/>
          <p:nvPr>
            <p:ph idx="3" type="body"/>
          </p:nvPr>
        </p:nvSpPr>
        <p:spPr>
          <a:xfrm>
            <a:off x="5540650" y="1545075"/>
            <a:ext cx="2397600" cy="2709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	</a:t>
            </a:r>
            <a:r>
              <a:rPr b="1" lang="en" u="sng">
                <a:latin typeface="Roboto Condensed"/>
                <a:ea typeface="Roboto Condensed"/>
                <a:cs typeface="Roboto Condensed"/>
                <a:sym typeface="Roboto Condensed"/>
              </a:rPr>
              <a:t>Controller</a:t>
            </a:r>
            <a:endParaRPr b="1" u="sng">
              <a:latin typeface="Roboto Condensed"/>
              <a:ea typeface="Roboto Condensed"/>
              <a:cs typeface="Roboto Condensed"/>
              <a:sym typeface="Roboto Condensed"/>
            </a:endParaRPr>
          </a:p>
          <a:p>
            <a:pPr indent="-342900" lvl="0" marL="457200" rtl="0" algn="l">
              <a:spcBef>
                <a:spcPts val="1000"/>
              </a:spcBef>
              <a:spcAft>
                <a:spcPts val="0"/>
              </a:spcAft>
              <a:buSzPts val="1800"/>
              <a:buChar char="▰"/>
            </a:pPr>
            <a:r>
              <a:rPr lang="en"/>
              <a:t>Login</a:t>
            </a:r>
            <a:endParaRPr/>
          </a:p>
          <a:p>
            <a:pPr indent="-342900" lvl="0" marL="457200" rtl="0" algn="l">
              <a:spcBef>
                <a:spcPts val="0"/>
              </a:spcBef>
              <a:spcAft>
                <a:spcPts val="0"/>
              </a:spcAft>
              <a:buSzPts val="1800"/>
              <a:buChar char="▰"/>
            </a:pPr>
            <a:r>
              <a:rPr lang="en"/>
              <a:t>Submit Application</a:t>
            </a:r>
            <a:endParaRPr/>
          </a:p>
          <a:p>
            <a:pPr indent="-342900" lvl="0" marL="457200" rtl="0" algn="l">
              <a:spcBef>
                <a:spcPts val="0"/>
              </a:spcBef>
              <a:spcAft>
                <a:spcPts val="0"/>
              </a:spcAft>
              <a:buSzPts val="1800"/>
              <a:buChar char="▰"/>
            </a:pPr>
            <a:r>
              <a:rPr lang="en"/>
              <a:t>Feed Data to ML</a:t>
            </a:r>
            <a:endParaRPr/>
          </a:p>
          <a:p>
            <a:pPr indent="-342900" lvl="0" marL="457200" rtl="0" algn="l">
              <a:spcBef>
                <a:spcPts val="0"/>
              </a:spcBef>
              <a:spcAft>
                <a:spcPts val="0"/>
              </a:spcAft>
              <a:buSzPts val="1800"/>
              <a:buChar char="▰"/>
            </a:pPr>
            <a:r>
              <a:rPr lang="en"/>
              <a:t>Review Form</a:t>
            </a:r>
            <a:endParaRPr/>
          </a:p>
          <a:p>
            <a:pPr indent="-342900" lvl="0" marL="457200" rtl="0" algn="l">
              <a:spcBef>
                <a:spcPts val="0"/>
              </a:spcBef>
              <a:spcAft>
                <a:spcPts val="0"/>
              </a:spcAft>
              <a:buSzPts val="1800"/>
              <a:buChar char="▰"/>
            </a:pPr>
            <a:r>
              <a:rPr lang="en"/>
              <a:t>Negotiate Clients</a:t>
            </a:r>
            <a:endParaRPr/>
          </a:p>
          <a:p>
            <a:pPr indent="-342900" lvl="0" marL="457200" rtl="0" algn="l">
              <a:spcBef>
                <a:spcPts val="0"/>
              </a:spcBef>
              <a:spcAft>
                <a:spcPts val="0"/>
              </a:spcAft>
              <a:buSzPts val="1800"/>
              <a:buChar char="▰"/>
            </a:pPr>
            <a:r>
              <a:rPr lang="en"/>
              <a:t>Verify Documents</a:t>
            </a:r>
            <a:endParaRPr/>
          </a:p>
        </p:txBody>
      </p:sp>
      <p:sp>
        <p:nvSpPr>
          <p:cNvPr id="480" name="Google Shape;480;p47"/>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4" name="Shape 484"/>
        <p:cNvGrpSpPr/>
        <p:nvPr/>
      </p:nvGrpSpPr>
      <p:grpSpPr>
        <a:xfrm>
          <a:off x="0" y="0"/>
          <a:ext cx="0" cy="0"/>
          <a:chOff x="0" y="0"/>
          <a:chExt cx="0" cy="0"/>
        </a:xfrm>
      </p:grpSpPr>
      <p:sp>
        <p:nvSpPr>
          <p:cNvPr id="485" name="Google Shape;485;p48"/>
          <p:cNvSpPr txBox="1"/>
          <p:nvPr>
            <p:ph type="ctrTitle"/>
          </p:nvPr>
        </p:nvSpPr>
        <p:spPr>
          <a:xfrm>
            <a:off x="463525" y="3204823"/>
            <a:ext cx="4094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Logistic Regression</a:t>
            </a:r>
            <a:endParaRPr sz="3600"/>
          </a:p>
        </p:txBody>
      </p:sp>
      <p:sp>
        <p:nvSpPr>
          <p:cNvPr id="486" name="Google Shape;486;p48"/>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87" name="Google Shape;487;p48"/>
          <p:cNvSpPr txBox="1"/>
          <p:nvPr/>
        </p:nvSpPr>
        <p:spPr>
          <a:xfrm>
            <a:off x="463525" y="0"/>
            <a:ext cx="2181600" cy="3136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2000">
                <a:solidFill>
                  <a:srgbClr val="3F5378"/>
                </a:solidFill>
                <a:latin typeface="Roboto Condensed"/>
                <a:ea typeface="Roboto Condensed"/>
                <a:cs typeface="Roboto Condensed"/>
                <a:sym typeface="Roboto Condensed"/>
              </a:rPr>
              <a:t>1</a:t>
            </a:r>
            <a:endParaRPr b="1" sz="3000">
              <a:solidFill>
                <a:srgbClr val="3F5378"/>
              </a:solidFill>
              <a:latin typeface="Roboto Condensed"/>
              <a:ea typeface="Roboto Condensed"/>
              <a:cs typeface="Roboto Condensed"/>
              <a:sym typeface="Roboto Condense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1" name="Shape 491"/>
        <p:cNvGrpSpPr/>
        <p:nvPr/>
      </p:nvGrpSpPr>
      <p:grpSpPr>
        <a:xfrm>
          <a:off x="0" y="0"/>
          <a:ext cx="0" cy="0"/>
          <a:chOff x="0" y="0"/>
          <a:chExt cx="0" cy="0"/>
        </a:xfrm>
      </p:grpSpPr>
      <p:sp>
        <p:nvSpPr>
          <p:cNvPr id="492" name="Google Shape;492;p49"/>
          <p:cNvSpPr txBox="1"/>
          <p:nvPr/>
        </p:nvSpPr>
        <p:spPr>
          <a:xfrm>
            <a:off x="381000" y="285750"/>
            <a:ext cx="54102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400">
                <a:solidFill>
                  <a:schemeClr val="dk1"/>
                </a:solidFill>
                <a:latin typeface="Calibri"/>
                <a:ea typeface="Calibri"/>
                <a:cs typeface="Calibri"/>
                <a:sym typeface="Calibri"/>
              </a:rPr>
              <a:t>Classification</a:t>
            </a:r>
            <a:endParaRPr b="1" sz="2400">
              <a:solidFill>
                <a:schemeClr val="dk1"/>
              </a:solidFill>
              <a:latin typeface="Calibri"/>
              <a:ea typeface="Calibri"/>
              <a:cs typeface="Calibri"/>
              <a:sym typeface="Calibri"/>
            </a:endParaRPr>
          </a:p>
        </p:txBody>
      </p:sp>
      <p:sp>
        <p:nvSpPr>
          <p:cNvPr id="493" name="Google Shape;493;p49"/>
          <p:cNvSpPr txBox="1"/>
          <p:nvPr/>
        </p:nvSpPr>
        <p:spPr>
          <a:xfrm>
            <a:off x="914400" y="902261"/>
            <a:ext cx="6096000"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chemeClr val="dk1"/>
                </a:solidFill>
                <a:latin typeface="Calibri"/>
                <a:ea typeface="Calibri"/>
                <a:cs typeface="Calibri"/>
                <a:sym typeface="Calibri"/>
              </a:rPr>
              <a:t>Email: Spam / Not Spam?</a:t>
            </a:r>
            <a:endParaRPr/>
          </a:p>
          <a:p>
            <a:pPr indent="0" lvl="0" marL="0" marR="0" rtl="0" algn="l">
              <a:spcBef>
                <a:spcPts val="0"/>
              </a:spcBef>
              <a:spcAft>
                <a:spcPts val="0"/>
              </a:spcAft>
              <a:buNone/>
            </a:pPr>
            <a:r>
              <a:rPr lang="en" sz="2400">
                <a:solidFill>
                  <a:schemeClr val="dk1"/>
                </a:solidFill>
                <a:latin typeface="Calibri"/>
                <a:ea typeface="Calibri"/>
                <a:cs typeface="Calibri"/>
                <a:sym typeface="Calibri"/>
              </a:rPr>
              <a:t>Online Transactions: Fraudulent (Yes / No)?</a:t>
            </a:r>
            <a:endParaRPr/>
          </a:p>
          <a:p>
            <a:pPr indent="0" lvl="0" marL="0" marR="0" rtl="0" algn="l">
              <a:spcBef>
                <a:spcPts val="0"/>
              </a:spcBef>
              <a:spcAft>
                <a:spcPts val="0"/>
              </a:spcAft>
              <a:buNone/>
            </a:pPr>
            <a:r>
              <a:rPr lang="en" sz="2400">
                <a:solidFill>
                  <a:schemeClr val="dk1"/>
                </a:solidFill>
                <a:latin typeface="Calibri"/>
                <a:ea typeface="Calibri"/>
                <a:cs typeface="Calibri"/>
                <a:sym typeface="Calibri"/>
              </a:rPr>
              <a:t>Tumor: Malignant / Benign ?</a:t>
            </a:r>
            <a:endParaRPr sz="2400">
              <a:solidFill>
                <a:schemeClr val="dk1"/>
              </a:solidFill>
              <a:latin typeface="Calibri"/>
              <a:ea typeface="Calibri"/>
              <a:cs typeface="Calibri"/>
              <a:sym typeface="Calibri"/>
            </a:endParaRPr>
          </a:p>
        </p:txBody>
      </p:sp>
      <p:pic>
        <p:nvPicPr>
          <p:cNvPr id="494" name="Google Shape;494;p49"/>
          <p:cNvPicPr preferRelativeResize="0"/>
          <p:nvPr/>
        </p:nvPicPr>
        <p:blipFill rotWithShape="1">
          <a:blip r:embed="rId3">
            <a:alphaModFix/>
          </a:blip>
          <a:srcRect b="0" l="0" r="0" t="0"/>
          <a:stretch/>
        </p:blipFill>
        <p:spPr>
          <a:xfrm>
            <a:off x="1066801" y="2637283"/>
            <a:ext cx="1492301" cy="367589"/>
          </a:xfrm>
          <a:prstGeom prst="rect">
            <a:avLst/>
          </a:prstGeom>
          <a:noFill/>
          <a:ln>
            <a:noFill/>
          </a:ln>
        </p:spPr>
      </p:pic>
      <p:sp>
        <p:nvSpPr>
          <p:cNvPr id="495" name="Google Shape;495;p49"/>
          <p:cNvSpPr txBox="1"/>
          <p:nvPr/>
        </p:nvSpPr>
        <p:spPr>
          <a:xfrm>
            <a:off x="3112681" y="2343150"/>
            <a:ext cx="5638800" cy="8771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chemeClr val="dk1"/>
                </a:solidFill>
                <a:latin typeface="Calibri"/>
                <a:ea typeface="Calibri"/>
                <a:cs typeface="Calibri"/>
                <a:sym typeface="Calibri"/>
              </a:rPr>
              <a:t>0: “Negative Class” (e.g., benign tumor)</a:t>
            </a:r>
            <a:endParaRPr/>
          </a:p>
          <a:p>
            <a:pPr indent="0" lvl="0" marL="0" marR="0" rtl="0" algn="l">
              <a:spcBef>
                <a:spcPts val="0"/>
              </a:spcBef>
              <a:spcAft>
                <a:spcPts val="0"/>
              </a:spcAft>
              <a:buNone/>
            </a:pPr>
            <a:r>
              <a:rPr lang="en" sz="3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 sz="2400">
                <a:solidFill>
                  <a:schemeClr val="dk1"/>
                </a:solidFill>
                <a:latin typeface="Calibri"/>
                <a:ea typeface="Calibri"/>
                <a:cs typeface="Calibri"/>
                <a:sym typeface="Calibri"/>
              </a:rPr>
              <a:t>1: “Positive Class” (e.g., malignant tumor)</a:t>
            </a:r>
            <a:endParaRPr sz="24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9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9" name="Shape 499"/>
        <p:cNvGrpSpPr/>
        <p:nvPr/>
      </p:nvGrpSpPr>
      <p:grpSpPr>
        <a:xfrm>
          <a:off x="0" y="0"/>
          <a:ext cx="0" cy="0"/>
          <a:chOff x="0" y="0"/>
          <a:chExt cx="0" cy="0"/>
        </a:xfrm>
      </p:grpSpPr>
      <p:sp>
        <p:nvSpPr>
          <p:cNvPr id="500" name="Google Shape;500;p50"/>
          <p:cNvSpPr txBox="1"/>
          <p:nvPr/>
        </p:nvSpPr>
        <p:spPr>
          <a:xfrm>
            <a:off x="1457284" y="1885950"/>
            <a:ext cx="6645234"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2000">
                <a:solidFill>
                  <a:schemeClr val="dk1"/>
                </a:solidFill>
                <a:latin typeface="Calibri"/>
                <a:ea typeface="Calibri"/>
                <a:cs typeface="Calibri"/>
                <a:sym typeface="Calibri"/>
              </a:rPr>
              <a:t>Tumor Size</a:t>
            </a:r>
            <a:endParaRPr sz="2000">
              <a:solidFill>
                <a:schemeClr val="dk1"/>
              </a:solidFill>
              <a:latin typeface="Calibri"/>
              <a:ea typeface="Calibri"/>
              <a:cs typeface="Calibri"/>
              <a:sym typeface="Calibri"/>
            </a:endParaRPr>
          </a:p>
        </p:txBody>
      </p:sp>
      <p:cxnSp>
        <p:nvCxnSpPr>
          <p:cNvPr id="501" name="Google Shape;501;p50"/>
          <p:cNvCxnSpPr/>
          <p:nvPr/>
        </p:nvCxnSpPr>
        <p:spPr>
          <a:xfrm>
            <a:off x="1347850" y="1879993"/>
            <a:ext cx="6754668" cy="5957"/>
          </a:xfrm>
          <a:prstGeom prst="straightConnector1">
            <a:avLst/>
          </a:prstGeom>
          <a:noFill/>
          <a:ln cap="flat" cmpd="sng" w="38100">
            <a:solidFill>
              <a:schemeClr val="dk1"/>
            </a:solidFill>
            <a:prstDash val="solid"/>
            <a:round/>
            <a:headEnd len="sm" w="sm" type="none"/>
            <a:tailEnd len="med" w="med" type="stealth"/>
          </a:ln>
        </p:spPr>
      </p:cxnSp>
      <p:grpSp>
        <p:nvGrpSpPr>
          <p:cNvPr id="502" name="Google Shape;502;p50"/>
          <p:cNvGrpSpPr/>
          <p:nvPr/>
        </p:nvGrpSpPr>
        <p:grpSpPr>
          <a:xfrm>
            <a:off x="838200" y="3320088"/>
            <a:ext cx="5638800" cy="461665"/>
            <a:chOff x="2286000" y="2573982"/>
            <a:chExt cx="5638800" cy="461665"/>
          </a:xfrm>
        </p:grpSpPr>
        <p:sp>
          <p:nvSpPr>
            <p:cNvPr id="503" name="Google Shape;503;p50"/>
            <p:cNvSpPr txBox="1"/>
            <p:nvPr/>
          </p:nvSpPr>
          <p:spPr>
            <a:xfrm>
              <a:off x="2286000" y="2573982"/>
              <a:ext cx="56388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chemeClr val="dk1"/>
                  </a:solidFill>
                  <a:latin typeface="Calibri"/>
                  <a:ea typeface="Calibri"/>
                  <a:cs typeface="Calibri"/>
                  <a:sym typeface="Calibri"/>
                </a:rPr>
                <a:t>Threshold classifier output             at 0.5:</a:t>
              </a:r>
              <a:endParaRPr sz="2400">
                <a:solidFill>
                  <a:schemeClr val="dk1"/>
                </a:solidFill>
                <a:latin typeface="Calibri"/>
                <a:ea typeface="Calibri"/>
                <a:cs typeface="Calibri"/>
                <a:sym typeface="Calibri"/>
              </a:endParaRPr>
            </a:p>
          </p:txBody>
        </p:sp>
        <p:pic>
          <p:nvPicPr>
            <p:cNvPr id="504" name="Google Shape;504;p50"/>
            <p:cNvPicPr preferRelativeResize="0"/>
            <p:nvPr/>
          </p:nvPicPr>
          <p:blipFill rotWithShape="1">
            <a:blip r:embed="rId3">
              <a:alphaModFix/>
            </a:blip>
            <a:srcRect b="0" l="0" r="0" t="0"/>
            <a:stretch/>
          </p:blipFill>
          <p:spPr>
            <a:xfrm>
              <a:off x="5791200" y="2671700"/>
              <a:ext cx="678942" cy="306324"/>
            </a:xfrm>
            <a:prstGeom prst="rect">
              <a:avLst/>
            </a:prstGeom>
            <a:noFill/>
            <a:ln>
              <a:noFill/>
            </a:ln>
          </p:spPr>
        </p:pic>
      </p:grpSp>
      <p:grpSp>
        <p:nvGrpSpPr>
          <p:cNvPr id="505" name="Google Shape;505;p50"/>
          <p:cNvGrpSpPr/>
          <p:nvPr/>
        </p:nvGrpSpPr>
        <p:grpSpPr>
          <a:xfrm>
            <a:off x="1676400" y="3875991"/>
            <a:ext cx="5638800" cy="461665"/>
            <a:chOff x="1219200" y="3311247"/>
            <a:chExt cx="5638800" cy="461665"/>
          </a:xfrm>
        </p:grpSpPr>
        <p:sp>
          <p:nvSpPr>
            <p:cNvPr id="506" name="Google Shape;506;p50"/>
            <p:cNvSpPr txBox="1"/>
            <p:nvPr/>
          </p:nvSpPr>
          <p:spPr>
            <a:xfrm>
              <a:off x="1219200" y="3311247"/>
              <a:ext cx="56388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chemeClr val="dk1"/>
                  </a:solidFill>
                  <a:latin typeface="Calibri"/>
                  <a:ea typeface="Calibri"/>
                  <a:cs typeface="Calibri"/>
                  <a:sym typeface="Calibri"/>
                </a:rPr>
                <a:t>If                        , predict “y = 1”</a:t>
              </a:r>
              <a:endParaRPr sz="2400">
                <a:solidFill>
                  <a:schemeClr val="dk1"/>
                </a:solidFill>
                <a:latin typeface="Calibri"/>
                <a:ea typeface="Calibri"/>
                <a:cs typeface="Calibri"/>
                <a:sym typeface="Calibri"/>
              </a:endParaRPr>
            </a:p>
          </p:txBody>
        </p:sp>
        <p:pic>
          <p:nvPicPr>
            <p:cNvPr id="507" name="Google Shape;507;p50"/>
            <p:cNvPicPr preferRelativeResize="0"/>
            <p:nvPr/>
          </p:nvPicPr>
          <p:blipFill rotWithShape="1">
            <a:blip r:embed="rId4">
              <a:alphaModFix/>
            </a:blip>
            <a:srcRect b="0" l="0" r="0" t="0"/>
            <a:stretch/>
          </p:blipFill>
          <p:spPr>
            <a:xfrm>
              <a:off x="1607058" y="3408965"/>
              <a:ext cx="1483614" cy="306324"/>
            </a:xfrm>
            <a:prstGeom prst="rect">
              <a:avLst/>
            </a:prstGeom>
            <a:noFill/>
            <a:ln>
              <a:noFill/>
            </a:ln>
          </p:spPr>
        </p:pic>
      </p:grpSp>
      <p:grpSp>
        <p:nvGrpSpPr>
          <p:cNvPr id="508" name="Google Shape;508;p50"/>
          <p:cNvGrpSpPr/>
          <p:nvPr/>
        </p:nvGrpSpPr>
        <p:grpSpPr>
          <a:xfrm>
            <a:off x="1676400" y="4472285"/>
            <a:ext cx="5638800" cy="461665"/>
            <a:chOff x="1219200" y="3849379"/>
            <a:chExt cx="5638800" cy="461665"/>
          </a:xfrm>
        </p:grpSpPr>
        <p:sp>
          <p:nvSpPr>
            <p:cNvPr id="509" name="Google Shape;509;p50"/>
            <p:cNvSpPr txBox="1"/>
            <p:nvPr/>
          </p:nvSpPr>
          <p:spPr>
            <a:xfrm>
              <a:off x="1219200" y="3849379"/>
              <a:ext cx="56388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chemeClr val="dk1"/>
                  </a:solidFill>
                  <a:latin typeface="Calibri"/>
                  <a:ea typeface="Calibri"/>
                  <a:cs typeface="Calibri"/>
                  <a:sym typeface="Calibri"/>
                </a:rPr>
                <a:t>If                        , predict “y = 0”</a:t>
              </a:r>
              <a:endParaRPr sz="2400">
                <a:solidFill>
                  <a:schemeClr val="dk1"/>
                </a:solidFill>
                <a:latin typeface="Calibri"/>
                <a:ea typeface="Calibri"/>
                <a:cs typeface="Calibri"/>
                <a:sym typeface="Calibri"/>
              </a:endParaRPr>
            </a:p>
          </p:txBody>
        </p:sp>
        <p:pic>
          <p:nvPicPr>
            <p:cNvPr id="510" name="Google Shape;510;p50"/>
            <p:cNvPicPr preferRelativeResize="0"/>
            <p:nvPr/>
          </p:nvPicPr>
          <p:blipFill rotWithShape="1">
            <a:blip r:embed="rId5">
              <a:alphaModFix/>
            </a:blip>
            <a:srcRect b="0" l="0" r="0" t="0"/>
            <a:stretch/>
          </p:blipFill>
          <p:spPr>
            <a:xfrm>
              <a:off x="1607058" y="3947097"/>
              <a:ext cx="1483614" cy="306324"/>
            </a:xfrm>
            <a:prstGeom prst="rect">
              <a:avLst/>
            </a:prstGeom>
            <a:noFill/>
            <a:ln>
              <a:noFill/>
            </a:ln>
          </p:spPr>
        </p:pic>
      </p:grpSp>
      <p:cxnSp>
        <p:nvCxnSpPr>
          <p:cNvPr id="511" name="Google Shape;511;p50"/>
          <p:cNvCxnSpPr/>
          <p:nvPr/>
        </p:nvCxnSpPr>
        <p:spPr>
          <a:xfrm rot="10800000">
            <a:off x="1457284" y="285750"/>
            <a:ext cx="0" cy="1946645"/>
          </a:xfrm>
          <a:prstGeom prst="straightConnector1">
            <a:avLst/>
          </a:prstGeom>
          <a:noFill/>
          <a:ln cap="flat" cmpd="sng" w="38100">
            <a:solidFill>
              <a:schemeClr val="dk1"/>
            </a:solidFill>
            <a:prstDash val="solid"/>
            <a:round/>
            <a:headEnd len="sm" w="sm" type="none"/>
            <a:tailEnd len="med" w="med" type="stealth"/>
          </a:ln>
        </p:spPr>
      </p:cxnSp>
      <p:cxnSp>
        <p:nvCxnSpPr>
          <p:cNvPr id="512" name="Google Shape;512;p50"/>
          <p:cNvCxnSpPr/>
          <p:nvPr/>
        </p:nvCxnSpPr>
        <p:spPr>
          <a:xfrm>
            <a:off x="1347850" y="1879993"/>
            <a:ext cx="3630468" cy="0"/>
          </a:xfrm>
          <a:prstGeom prst="straightConnector1">
            <a:avLst/>
          </a:prstGeom>
          <a:noFill/>
          <a:ln cap="flat" cmpd="sng" w="38100">
            <a:solidFill>
              <a:schemeClr val="dk1"/>
            </a:solidFill>
            <a:prstDash val="solid"/>
            <a:round/>
            <a:headEnd len="sm" w="sm" type="none"/>
            <a:tailEnd len="med" w="med" type="stealth"/>
          </a:ln>
        </p:spPr>
      </p:cxnSp>
      <p:sp>
        <p:nvSpPr>
          <p:cNvPr id="513" name="Google Shape;513;p50"/>
          <p:cNvSpPr txBox="1"/>
          <p:nvPr/>
        </p:nvSpPr>
        <p:spPr>
          <a:xfrm>
            <a:off x="1457284" y="1885950"/>
            <a:ext cx="2835234"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2000">
                <a:solidFill>
                  <a:schemeClr val="dk1"/>
                </a:solidFill>
                <a:latin typeface="Calibri"/>
                <a:ea typeface="Calibri"/>
                <a:cs typeface="Calibri"/>
                <a:sym typeface="Calibri"/>
              </a:rPr>
              <a:t>Tumor Size</a:t>
            </a:r>
            <a:endParaRPr sz="2000">
              <a:solidFill>
                <a:schemeClr val="dk1"/>
              </a:solidFill>
              <a:latin typeface="Calibri"/>
              <a:ea typeface="Calibri"/>
              <a:cs typeface="Calibri"/>
              <a:sym typeface="Calibri"/>
            </a:endParaRPr>
          </a:p>
        </p:txBody>
      </p:sp>
      <p:sp>
        <p:nvSpPr>
          <p:cNvPr id="514" name="Google Shape;514;p50"/>
          <p:cNvSpPr/>
          <p:nvPr/>
        </p:nvSpPr>
        <p:spPr>
          <a:xfrm rot="2734294">
            <a:off x="1602649" y="1757176"/>
            <a:ext cx="257549" cy="257549"/>
          </a:xfrm>
          <a:prstGeom prst="plus">
            <a:avLst>
              <a:gd fmla="val 46579" name="adj"/>
            </a:avLst>
          </a:prstGeom>
          <a:solidFill>
            <a:schemeClr val="dk1"/>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5" name="Google Shape;515;p50"/>
          <p:cNvSpPr/>
          <p:nvPr/>
        </p:nvSpPr>
        <p:spPr>
          <a:xfrm rot="2734294">
            <a:off x="1907450" y="1757176"/>
            <a:ext cx="257549" cy="257549"/>
          </a:xfrm>
          <a:prstGeom prst="plus">
            <a:avLst>
              <a:gd fmla="val 46579" name="adj"/>
            </a:avLst>
          </a:prstGeom>
          <a:solidFill>
            <a:schemeClr val="dk1"/>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6" name="Google Shape;516;p50"/>
          <p:cNvSpPr/>
          <p:nvPr/>
        </p:nvSpPr>
        <p:spPr>
          <a:xfrm rot="2734294">
            <a:off x="2229037" y="1757176"/>
            <a:ext cx="257549" cy="257549"/>
          </a:xfrm>
          <a:prstGeom prst="plus">
            <a:avLst>
              <a:gd fmla="val 46579" name="adj"/>
            </a:avLst>
          </a:prstGeom>
          <a:solidFill>
            <a:schemeClr val="dk1"/>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7" name="Google Shape;517;p50"/>
          <p:cNvSpPr/>
          <p:nvPr/>
        </p:nvSpPr>
        <p:spPr>
          <a:xfrm rot="2734294">
            <a:off x="2610037" y="1757176"/>
            <a:ext cx="257549" cy="257549"/>
          </a:xfrm>
          <a:prstGeom prst="plus">
            <a:avLst>
              <a:gd fmla="val 46579" name="adj"/>
            </a:avLst>
          </a:prstGeom>
          <a:solidFill>
            <a:schemeClr val="dk1"/>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8" name="Google Shape;518;p50"/>
          <p:cNvSpPr/>
          <p:nvPr/>
        </p:nvSpPr>
        <p:spPr>
          <a:xfrm rot="2734294">
            <a:off x="3355250" y="491483"/>
            <a:ext cx="257549" cy="257549"/>
          </a:xfrm>
          <a:prstGeom prst="plus">
            <a:avLst>
              <a:gd fmla="val 46579" name="adj"/>
            </a:avLst>
          </a:prstGeom>
          <a:solidFill>
            <a:schemeClr val="dk1"/>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9" name="Google Shape;519;p50"/>
          <p:cNvSpPr/>
          <p:nvPr/>
        </p:nvSpPr>
        <p:spPr>
          <a:xfrm rot="2734294">
            <a:off x="3753037" y="491483"/>
            <a:ext cx="257549" cy="257549"/>
          </a:xfrm>
          <a:prstGeom prst="plus">
            <a:avLst>
              <a:gd fmla="val 46579" name="adj"/>
            </a:avLst>
          </a:prstGeom>
          <a:solidFill>
            <a:schemeClr val="dk1"/>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0" name="Google Shape;520;p50"/>
          <p:cNvSpPr/>
          <p:nvPr/>
        </p:nvSpPr>
        <p:spPr>
          <a:xfrm rot="2734294">
            <a:off x="4134037" y="491483"/>
            <a:ext cx="257549" cy="257549"/>
          </a:xfrm>
          <a:prstGeom prst="plus">
            <a:avLst>
              <a:gd fmla="val 46579" name="adj"/>
            </a:avLst>
          </a:prstGeom>
          <a:solidFill>
            <a:schemeClr val="dk1"/>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1" name="Google Shape;521;p50"/>
          <p:cNvSpPr/>
          <p:nvPr/>
        </p:nvSpPr>
        <p:spPr>
          <a:xfrm rot="2734294">
            <a:off x="4574450" y="491483"/>
            <a:ext cx="257549" cy="257549"/>
          </a:xfrm>
          <a:prstGeom prst="plus">
            <a:avLst>
              <a:gd fmla="val 46579" name="adj"/>
            </a:avLst>
          </a:prstGeom>
          <a:solidFill>
            <a:schemeClr val="dk1"/>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2" name="Google Shape;522;p50"/>
          <p:cNvSpPr txBox="1"/>
          <p:nvPr/>
        </p:nvSpPr>
        <p:spPr>
          <a:xfrm>
            <a:off x="52450" y="987767"/>
            <a:ext cx="1417617"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000">
                <a:solidFill>
                  <a:schemeClr val="dk1"/>
                </a:solidFill>
                <a:latin typeface="Calibri"/>
                <a:ea typeface="Calibri"/>
                <a:cs typeface="Calibri"/>
                <a:sym typeface="Calibri"/>
              </a:rPr>
              <a:t>Malignant ?</a:t>
            </a:r>
            <a:endParaRPr sz="2000">
              <a:solidFill>
                <a:schemeClr val="dk1"/>
              </a:solidFill>
              <a:latin typeface="Calibri"/>
              <a:ea typeface="Calibri"/>
              <a:cs typeface="Calibri"/>
              <a:sym typeface="Calibri"/>
            </a:endParaRPr>
          </a:p>
        </p:txBody>
      </p:sp>
      <p:cxnSp>
        <p:nvCxnSpPr>
          <p:cNvPr id="523" name="Google Shape;523;p50"/>
          <p:cNvCxnSpPr/>
          <p:nvPr/>
        </p:nvCxnSpPr>
        <p:spPr>
          <a:xfrm>
            <a:off x="1347850" y="620256"/>
            <a:ext cx="228600" cy="0"/>
          </a:xfrm>
          <a:prstGeom prst="straightConnector1">
            <a:avLst/>
          </a:prstGeom>
          <a:noFill/>
          <a:ln cap="flat" cmpd="sng" w="31750">
            <a:solidFill>
              <a:srgbClr val="0C0C0C"/>
            </a:solidFill>
            <a:prstDash val="solid"/>
            <a:round/>
            <a:headEnd len="sm" w="sm" type="none"/>
            <a:tailEnd len="sm" w="sm" type="none"/>
          </a:ln>
        </p:spPr>
      </p:cxnSp>
      <p:sp>
        <p:nvSpPr>
          <p:cNvPr id="524" name="Google Shape;524;p50"/>
          <p:cNvSpPr txBox="1"/>
          <p:nvPr/>
        </p:nvSpPr>
        <p:spPr>
          <a:xfrm>
            <a:off x="614551" y="426275"/>
            <a:ext cx="93814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(Yes) 1</a:t>
            </a:r>
            <a:endParaRPr sz="1800">
              <a:solidFill>
                <a:schemeClr val="dk1"/>
              </a:solidFill>
              <a:latin typeface="Calibri"/>
              <a:ea typeface="Calibri"/>
              <a:cs typeface="Calibri"/>
              <a:sym typeface="Calibri"/>
            </a:endParaRPr>
          </a:p>
        </p:txBody>
      </p:sp>
      <p:sp>
        <p:nvSpPr>
          <p:cNvPr id="525" name="Google Shape;525;p50"/>
          <p:cNvSpPr txBox="1"/>
          <p:nvPr/>
        </p:nvSpPr>
        <p:spPr>
          <a:xfrm>
            <a:off x="614550" y="1681100"/>
            <a:ext cx="93814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(No) 0</a:t>
            </a:r>
            <a:endParaRPr/>
          </a:p>
        </p:txBody>
      </p:sp>
      <p:cxnSp>
        <p:nvCxnSpPr>
          <p:cNvPr id="526" name="Google Shape;526;p50"/>
          <p:cNvCxnSpPr>
            <a:stCxn id="522" idx="3"/>
          </p:cNvCxnSpPr>
          <p:nvPr/>
        </p:nvCxnSpPr>
        <p:spPr>
          <a:xfrm>
            <a:off x="1470067" y="1187822"/>
            <a:ext cx="5261400" cy="600"/>
          </a:xfrm>
          <a:prstGeom prst="straightConnector1">
            <a:avLst/>
          </a:prstGeom>
          <a:noFill/>
          <a:ln cap="flat" cmpd="sng" w="38100">
            <a:solidFill>
              <a:schemeClr val="dk2"/>
            </a:solidFill>
            <a:prstDash val="dash"/>
            <a:round/>
            <a:headEnd len="med" w="med" type="none"/>
            <a:tailEnd len="med" w="med" type="none"/>
          </a:ln>
        </p:spPr>
      </p:cxnSp>
      <p:cxnSp>
        <p:nvCxnSpPr>
          <p:cNvPr id="527" name="Google Shape;527;p50"/>
          <p:cNvCxnSpPr>
            <a:stCxn id="525" idx="3"/>
          </p:cNvCxnSpPr>
          <p:nvPr/>
        </p:nvCxnSpPr>
        <p:spPr>
          <a:xfrm flipH="1" rot="10800000">
            <a:off x="1552699" y="389766"/>
            <a:ext cx="3376500" cy="1476000"/>
          </a:xfrm>
          <a:prstGeom prst="straightConnector1">
            <a:avLst/>
          </a:prstGeom>
          <a:noFill/>
          <a:ln cap="flat" cmpd="sng" w="28575">
            <a:solidFill>
              <a:srgbClr val="6FA8DC"/>
            </a:solidFill>
            <a:prstDash val="solid"/>
            <a:round/>
            <a:headEnd len="med" w="med" type="none"/>
            <a:tailEnd len="med" w="med" type="none"/>
          </a:ln>
        </p:spPr>
      </p:cxnSp>
      <p:sp>
        <p:nvSpPr>
          <p:cNvPr id="528" name="Google Shape;528;p50"/>
          <p:cNvSpPr txBox="1"/>
          <p:nvPr/>
        </p:nvSpPr>
        <p:spPr>
          <a:xfrm>
            <a:off x="6187175" y="285750"/>
            <a:ext cx="73377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980000"/>
                </a:solidFill>
                <a:latin typeface="Calibri"/>
                <a:ea typeface="Calibri"/>
                <a:cs typeface="Calibri"/>
                <a:sym typeface="Calibri"/>
              </a:rPr>
              <a:t>Linear Regression</a:t>
            </a:r>
            <a:endParaRPr sz="2400">
              <a:solidFill>
                <a:srgbClr val="98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00"/>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513"/>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51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2" name="Shape 532"/>
        <p:cNvGrpSpPr/>
        <p:nvPr/>
      </p:nvGrpSpPr>
      <p:grpSpPr>
        <a:xfrm>
          <a:off x="0" y="0"/>
          <a:ext cx="0" cy="0"/>
          <a:chOff x="0" y="0"/>
          <a:chExt cx="0" cy="0"/>
        </a:xfrm>
      </p:grpSpPr>
      <p:sp>
        <p:nvSpPr>
          <p:cNvPr id="533" name="Google Shape;533;p51"/>
          <p:cNvSpPr txBox="1"/>
          <p:nvPr/>
        </p:nvSpPr>
        <p:spPr>
          <a:xfrm>
            <a:off x="1457284" y="1885950"/>
            <a:ext cx="6645300" cy="400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2000">
                <a:solidFill>
                  <a:schemeClr val="dk1"/>
                </a:solidFill>
                <a:latin typeface="Calibri"/>
                <a:ea typeface="Calibri"/>
                <a:cs typeface="Calibri"/>
                <a:sym typeface="Calibri"/>
              </a:rPr>
              <a:t>Tumor Size</a:t>
            </a:r>
            <a:endParaRPr sz="2000">
              <a:solidFill>
                <a:schemeClr val="dk1"/>
              </a:solidFill>
              <a:latin typeface="Calibri"/>
              <a:ea typeface="Calibri"/>
              <a:cs typeface="Calibri"/>
              <a:sym typeface="Calibri"/>
            </a:endParaRPr>
          </a:p>
        </p:txBody>
      </p:sp>
      <p:cxnSp>
        <p:nvCxnSpPr>
          <p:cNvPr id="534" name="Google Shape;534;p51"/>
          <p:cNvCxnSpPr/>
          <p:nvPr/>
        </p:nvCxnSpPr>
        <p:spPr>
          <a:xfrm>
            <a:off x="1347850" y="1879993"/>
            <a:ext cx="6754800" cy="6000"/>
          </a:xfrm>
          <a:prstGeom prst="straightConnector1">
            <a:avLst/>
          </a:prstGeom>
          <a:noFill/>
          <a:ln cap="flat" cmpd="sng" w="38100">
            <a:solidFill>
              <a:schemeClr val="dk1"/>
            </a:solidFill>
            <a:prstDash val="solid"/>
            <a:round/>
            <a:headEnd len="sm" w="sm" type="none"/>
            <a:tailEnd len="med" w="med" type="stealth"/>
          </a:ln>
        </p:spPr>
      </p:cxnSp>
      <p:grpSp>
        <p:nvGrpSpPr>
          <p:cNvPr id="535" name="Google Shape;535;p51"/>
          <p:cNvGrpSpPr/>
          <p:nvPr/>
        </p:nvGrpSpPr>
        <p:grpSpPr>
          <a:xfrm>
            <a:off x="838200" y="3320088"/>
            <a:ext cx="5638800" cy="461700"/>
            <a:chOff x="2286000" y="2573982"/>
            <a:chExt cx="5638800" cy="461700"/>
          </a:xfrm>
        </p:grpSpPr>
        <p:sp>
          <p:nvSpPr>
            <p:cNvPr id="536" name="Google Shape;536;p51"/>
            <p:cNvSpPr txBox="1"/>
            <p:nvPr/>
          </p:nvSpPr>
          <p:spPr>
            <a:xfrm>
              <a:off x="2286000" y="2573982"/>
              <a:ext cx="56388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chemeClr val="dk1"/>
                  </a:solidFill>
                  <a:latin typeface="Calibri"/>
                  <a:ea typeface="Calibri"/>
                  <a:cs typeface="Calibri"/>
                  <a:sym typeface="Calibri"/>
                </a:rPr>
                <a:t>Threshold classifier output             at 0.5:</a:t>
              </a:r>
              <a:endParaRPr sz="2400">
                <a:solidFill>
                  <a:schemeClr val="dk1"/>
                </a:solidFill>
                <a:latin typeface="Calibri"/>
                <a:ea typeface="Calibri"/>
                <a:cs typeface="Calibri"/>
                <a:sym typeface="Calibri"/>
              </a:endParaRPr>
            </a:p>
          </p:txBody>
        </p:sp>
        <p:pic>
          <p:nvPicPr>
            <p:cNvPr id="537" name="Google Shape;537;p51"/>
            <p:cNvPicPr preferRelativeResize="0"/>
            <p:nvPr/>
          </p:nvPicPr>
          <p:blipFill rotWithShape="1">
            <a:blip r:embed="rId3">
              <a:alphaModFix/>
            </a:blip>
            <a:srcRect b="0" l="0" r="0" t="0"/>
            <a:stretch/>
          </p:blipFill>
          <p:spPr>
            <a:xfrm>
              <a:off x="5791200" y="2671700"/>
              <a:ext cx="678942" cy="306324"/>
            </a:xfrm>
            <a:prstGeom prst="rect">
              <a:avLst/>
            </a:prstGeom>
            <a:noFill/>
            <a:ln>
              <a:noFill/>
            </a:ln>
          </p:spPr>
        </p:pic>
      </p:grpSp>
      <p:grpSp>
        <p:nvGrpSpPr>
          <p:cNvPr id="538" name="Google Shape;538;p51"/>
          <p:cNvGrpSpPr/>
          <p:nvPr/>
        </p:nvGrpSpPr>
        <p:grpSpPr>
          <a:xfrm>
            <a:off x="1676400" y="3875991"/>
            <a:ext cx="5638800" cy="461700"/>
            <a:chOff x="1219200" y="3311247"/>
            <a:chExt cx="5638800" cy="461700"/>
          </a:xfrm>
        </p:grpSpPr>
        <p:sp>
          <p:nvSpPr>
            <p:cNvPr id="539" name="Google Shape;539;p51"/>
            <p:cNvSpPr txBox="1"/>
            <p:nvPr/>
          </p:nvSpPr>
          <p:spPr>
            <a:xfrm>
              <a:off x="1219200" y="3311247"/>
              <a:ext cx="56388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chemeClr val="dk1"/>
                  </a:solidFill>
                  <a:latin typeface="Calibri"/>
                  <a:ea typeface="Calibri"/>
                  <a:cs typeface="Calibri"/>
                  <a:sym typeface="Calibri"/>
                </a:rPr>
                <a:t>If                        , predict “y = 1”</a:t>
              </a:r>
              <a:endParaRPr sz="2400">
                <a:solidFill>
                  <a:schemeClr val="dk1"/>
                </a:solidFill>
                <a:latin typeface="Calibri"/>
                <a:ea typeface="Calibri"/>
                <a:cs typeface="Calibri"/>
                <a:sym typeface="Calibri"/>
              </a:endParaRPr>
            </a:p>
          </p:txBody>
        </p:sp>
        <p:pic>
          <p:nvPicPr>
            <p:cNvPr id="540" name="Google Shape;540;p51"/>
            <p:cNvPicPr preferRelativeResize="0"/>
            <p:nvPr/>
          </p:nvPicPr>
          <p:blipFill rotWithShape="1">
            <a:blip r:embed="rId4">
              <a:alphaModFix/>
            </a:blip>
            <a:srcRect b="0" l="0" r="0" t="0"/>
            <a:stretch/>
          </p:blipFill>
          <p:spPr>
            <a:xfrm>
              <a:off x="1607058" y="3408965"/>
              <a:ext cx="1483614" cy="306324"/>
            </a:xfrm>
            <a:prstGeom prst="rect">
              <a:avLst/>
            </a:prstGeom>
            <a:noFill/>
            <a:ln>
              <a:noFill/>
            </a:ln>
          </p:spPr>
        </p:pic>
      </p:grpSp>
      <p:grpSp>
        <p:nvGrpSpPr>
          <p:cNvPr id="541" name="Google Shape;541;p51"/>
          <p:cNvGrpSpPr/>
          <p:nvPr/>
        </p:nvGrpSpPr>
        <p:grpSpPr>
          <a:xfrm>
            <a:off x="1676400" y="4472285"/>
            <a:ext cx="5638800" cy="461700"/>
            <a:chOff x="1219200" y="3849379"/>
            <a:chExt cx="5638800" cy="461700"/>
          </a:xfrm>
        </p:grpSpPr>
        <p:sp>
          <p:nvSpPr>
            <p:cNvPr id="542" name="Google Shape;542;p51"/>
            <p:cNvSpPr txBox="1"/>
            <p:nvPr/>
          </p:nvSpPr>
          <p:spPr>
            <a:xfrm>
              <a:off x="1219200" y="3849379"/>
              <a:ext cx="56388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chemeClr val="dk1"/>
                  </a:solidFill>
                  <a:latin typeface="Calibri"/>
                  <a:ea typeface="Calibri"/>
                  <a:cs typeface="Calibri"/>
                  <a:sym typeface="Calibri"/>
                </a:rPr>
                <a:t>If                        , predict “y = 0”</a:t>
              </a:r>
              <a:endParaRPr sz="2400">
                <a:solidFill>
                  <a:schemeClr val="dk1"/>
                </a:solidFill>
                <a:latin typeface="Calibri"/>
                <a:ea typeface="Calibri"/>
                <a:cs typeface="Calibri"/>
                <a:sym typeface="Calibri"/>
              </a:endParaRPr>
            </a:p>
          </p:txBody>
        </p:sp>
        <p:pic>
          <p:nvPicPr>
            <p:cNvPr id="543" name="Google Shape;543;p51"/>
            <p:cNvPicPr preferRelativeResize="0"/>
            <p:nvPr/>
          </p:nvPicPr>
          <p:blipFill rotWithShape="1">
            <a:blip r:embed="rId5">
              <a:alphaModFix/>
            </a:blip>
            <a:srcRect b="0" l="0" r="0" t="0"/>
            <a:stretch/>
          </p:blipFill>
          <p:spPr>
            <a:xfrm>
              <a:off x="1607058" y="3947097"/>
              <a:ext cx="1483614" cy="306324"/>
            </a:xfrm>
            <a:prstGeom prst="rect">
              <a:avLst/>
            </a:prstGeom>
            <a:noFill/>
            <a:ln>
              <a:noFill/>
            </a:ln>
          </p:spPr>
        </p:pic>
      </p:grpSp>
      <p:cxnSp>
        <p:nvCxnSpPr>
          <p:cNvPr id="544" name="Google Shape;544;p51"/>
          <p:cNvCxnSpPr/>
          <p:nvPr/>
        </p:nvCxnSpPr>
        <p:spPr>
          <a:xfrm rot="10800000">
            <a:off x="1457284" y="285695"/>
            <a:ext cx="0" cy="1946700"/>
          </a:xfrm>
          <a:prstGeom prst="straightConnector1">
            <a:avLst/>
          </a:prstGeom>
          <a:noFill/>
          <a:ln cap="flat" cmpd="sng" w="38100">
            <a:solidFill>
              <a:schemeClr val="dk1"/>
            </a:solidFill>
            <a:prstDash val="solid"/>
            <a:round/>
            <a:headEnd len="sm" w="sm" type="none"/>
            <a:tailEnd len="med" w="med" type="stealth"/>
          </a:ln>
        </p:spPr>
      </p:cxnSp>
      <p:cxnSp>
        <p:nvCxnSpPr>
          <p:cNvPr id="545" name="Google Shape;545;p51"/>
          <p:cNvCxnSpPr/>
          <p:nvPr/>
        </p:nvCxnSpPr>
        <p:spPr>
          <a:xfrm>
            <a:off x="1347850" y="1879993"/>
            <a:ext cx="3630600" cy="0"/>
          </a:xfrm>
          <a:prstGeom prst="straightConnector1">
            <a:avLst/>
          </a:prstGeom>
          <a:noFill/>
          <a:ln cap="flat" cmpd="sng" w="38100">
            <a:solidFill>
              <a:schemeClr val="dk1"/>
            </a:solidFill>
            <a:prstDash val="solid"/>
            <a:round/>
            <a:headEnd len="sm" w="sm" type="none"/>
            <a:tailEnd len="med" w="med" type="stealth"/>
          </a:ln>
        </p:spPr>
      </p:cxnSp>
      <p:sp>
        <p:nvSpPr>
          <p:cNvPr id="546" name="Google Shape;546;p51"/>
          <p:cNvSpPr txBox="1"/>
          <p:nvPr/>
        </p:nvSpPr>
        <p:spPr>
          <a:xfrm>
            <a:off x="1457284" y="1885950"/>
            <a:ext cx="2835300" cy="400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2000">
                <a:solidFill>
                  <a:schemeClr val="dk1"/>
                </a:solidFill>
                <a:latin typeface="Calibri"/>
                <a:ea typeface="Calibri"/>
                <a:cs typeface="Calibri"/>
                <a:sym typeface="Calibri"/>
              </a:rPr>
              <a:t>Tumor Size</a:t>
            </a:r>
            <a:endParaRPr sz="2000">
              <a:solidFill>
                <a:schemeClr val="dk1"/>
              </a:solidFill>
              <a:latin typeface="Calibri"/>
              <a:ea typeface="Calibri"/>
              <a:cs typeface="Calibri"/>
              <a:sym typeface="Calibri"/>
            </a:endParaRPr>
          </a:p>
        </p:txBody>
      </p:sp>
      <p:sp>
        <p:nvSpPr>
          <p:cNvPr id="547" name="Google Shape;547;p51"/>
          <p:cNvSpPr/>
          <p:nvPr/>
        </p:nvSpPr>
        <p:spPr>
          <a:xfrm rot="2733980">
            <a:off x="1602670" y="1757174"/>
            <a:ext cx="257541" cy="257541"/>
          </a:xfrm>
          <a:prstGeom prst="plus">
            <a:avLst>
              <a:gd fmla="val 46579" name="adj"/>
            </a:avLst>
          </a:prstGeom>
          <a:solidFill>
            <a:schemeClr val="dk1"/>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48" name="Google Shape;548;p51"/>
          <p:cNvSpPr/>
          <p:nvPr/>
        </p:nvSpPr>
        <p:spPr>
          <a:xfrm rot="2733980">
            <a:off x="1907471" y="1757174"/>
            <a:ext cx="257541" cy="257541"/>
          </a:xfrm>
          <a:prstGeom prst="plus">
            <a:avLst>
              <a:gd fmla="val 46579" name="adj"/>
            </a:avLst>
          </a:prstGeom>
          <a:solidFill>
            <a:schemeClr val="dk1"/>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49" name="Google Shape;549;p51"/>
          <p:cNvSpPr/>
          <p:nvPr/>
        </p:nvSpPr>
        <p:spPr>
          <a:xfrm rot="2733980">
            <a:off x="2229058" y="1757174"/>
            <a:ext cx="257541" cy="257541"/>
          </a:xfrm>
          <a:prstGeom prst="plus">
            <a:avLst>
              <a:gd fmla="val 46579" name="adj"/>
            </a:avLst>
          </a:prstGeom>
          <a:solidFill>
            <a:schemeClr val="dk1"/>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0" name="Google Shape;550;p51"/>
          <p:cNvSpPr/>
          <p:nvPr/>
        </p:nvSpPr>
        <p:spPr>
          <a:xfrm rot="2733980">
            <a:off x="2610058" y="1757174"/>
            <a:ext cx="257541" cy="257541"/>
          </a:xfrm>
          <a:prstGeom prst="plus">
            <a:avLst>
              <a:gd fmla="val 46579" name="adj"/>
            </a:avLst>
          </a:prstGeom>
          <a:solidFill>
            <a:schemeClr val="dk1"/>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1" name="Google Shape;551;p51"/>
          <p:cNvSpPr/>
          <p:nvPr/>
        </p:nvSpPr>
        <p:spPr>
          <a:xfrm rot="2733980">
            <a:off x="3355271" y="491481"/>
            <a:ext cx="257541" cy="257541"/>
          </a:xfrm>
          <a:prstGeom prst="plus">
            <a:avLst>
              <a:gd fmla="val 46579" name="adj"/>
            </a:avLst>
          </a:prstGeom>
          <a:solidFill>
            <a:schemeClr val="dk1"/>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2" name="Google Shape;552;p51"/>
          <p:cNvSpPr/>
          <p:nvPr/>
        </p:nvSpPr>
        <p:spPr>
          <a:xfrm rot="2733980">
            <a:off x="3753058" y="491481"/>
            <a:ext cx="257541" cy="257541"/>
          </a:xfrm>
          <a:prstGeom prst="plus">
            <a:avLst>
              <a:gd fmla="val 46579" name="adj"/>
            </a:avLst>
          </a:prstGeom>
          <a:solidFill>
            <a:schemeClr val="dk1"/>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3" name="Google Shape;553;p51"/>
          <p:cNvSpPr/>
          <p:nvPr/>
        </p:nvSpPr>
        <p:spPr>
          <a:xfrm rot="2733980">
            <a:off x="4134058" y="491481"/>
            <a:ext cx="257541" cy="257541"/>
          </a:xfrm>
          <a:prstGeom prst="plus">
            <a:avLst>
              <a:gd fmla="val 46579" name="adj"/>
            </a:avLst>
          </a:prstGeom>
          <a:solidFill>
            <a:schemeClr val="dk1"/>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4" name="Google Shape;554;p51"/>
          <p:cNvSpPr/>
          <p:nvPr/>
        </p:nvSpPr>
        <p:spPr>
          <a:xfrm rot="2733980">
            <a:off x="4574471" y="491481"/>
            <a:ext cx="257541" cy="257541"/>
          </a:xfrm>
          <a:prstGeom prst="plus">
            <a:avLst>
              <a:gd fmla="val 46579" name="adj"/>
            </a:avLst>
          </a:prstGeom>
          <a:solidFill>
            <a:schemeClr val="dk1"/>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5" name="Google Shape;555;p51"/>
          <p:cNvSpPr txBox="1"/>
          <p:nvPr/>
        </p:nvSpPr>
        <p:spPr>
          <a:xfrm>
            <a:off x="52450" y="987767"/>
            <a:ext cx="1417500" cy="40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000">
                <a:solidFill>
                  <a:schemeClr val="dk1"/>
                </a:solidFill>
                <a:latin typeface="Calibri"/>
                <a:ea typeface="Calibri"/>
                <a:cs typeface="Calibri"/>
                <a:sym typeface="Calibri"/>
              </a:rPr>
              <a:t>Malignant ?</a:t>
            </a:r>
            <a:endParaRPr sz="2000">
              <a:solidFill>
                <a:schemeClr val="dk1"/>
              </a:solidFill>
              <a:latin typeface="Calibri"/>
              <a:ea typeface="Calibri"/>
              <a:cs typeface="Calibri"/>
              <a:sym typeface="Calibri"/>
            </a:endParaRPr>
          </a:p>
        </p:txBody>
      </p:sp>
      <p:cxnSp>
        <p:nvCxnSpPr>
          <p:cNvPr id="556" name="Google Shape;556;p51"/>
          <p:cNvCxnSpPr/>
          <p:nvPr/>
        </p:nvCxnSpPr>
        <p:spPr>
          <a:xfrm>
            <a:off x="1347850" y="620256"/>
            <a:ext cx="228600" cy="0"/>
          </a:xfrm>
          <a:prstGeom prst="straightConnector1">
            <a:avLst/>
          </a:prstGeom>
          <a:noFill/>
          <a:ln cap="flat" cmpd="sng" w="31750">
            <a:solidFill>
              <a:srgbClr val="0C0C0C"/>
            </a:solidFill>
            <a:prstDash val="solid"/>
            <a:round/>
            <a:headEnd len="sm" w="sm" type="none"/>
            <a:tailEnd len="sm" w="sm" type="none"/>
          </a:ln>
        </p:spPr>
      </p:cxnSp>
      <p:sp>
        <p:nvSpPr>
          <p:cNvPr id="557" name="Google Shape;557;p51"/>
          <p:cNvSpPr txBox="1"/>
          <p:nvPr/>
        </p:nvSpPr>
        <p:spPr>
          <a:xfrm>
            <a:off x="614551" y="426275"/>
            <a:ext cx="9381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(Yes) 1</a:t>
            </a:r>
            <a:endParaRPr sz="1800">
              <a:solidFill>
                <a:schemeClr val="dk1"/>
              </a:solidFill>
              <a:latin typeface="Calibri"/>
              <a:ea typeface="Calibri"/>
              <a:cs typeface="Calibri"/>
              <a:sym typeface="Calibri"/>
            </a:endParaRPr>
          </a:p>
        </p:txBody>
      </p:sp>
      <p:sp>
        <p:nvSpPr>
          <p:cNvPr id="558" name="Google Shape;558;p51"/>
          <p:cNvSpPr txBox="1"/>
          <p:nvPr/>
        </p:nvSpPr>
        <p:spPr>
          <a:xfrm>
            <a:off x="614550" y="1681100"/>
            <a:ext cx="9381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(No) 0</a:t>
            </a:r>
            <a:endParaRPr/>
          </a:p>
        </p:txBody>
      </p:sp>
      <p:cxnSp>
        <p:nvCxnSpPr>
          <p:cNvPr id="559" name="Google Shape;559;p51"/>
          <p:cNvCxnSpPr>
            <a:stCxn id="558" idx="3"/>
            <a:endCxn id="560" idx="1"/>
          </p:cNvCxnSpPr>
          <p:nvPr/>
        </p:nvCxnSpPr>
        <p:spPr>
          <a:xfrm flipH="1" rot="10800000">
            <a:off x="1552650" y="528350"/>
            <a:ext cx="5854500" cy="1337400"/>
          </a:xfrm>
          <a:prstGeom prst="straightConnector1">
            <a:avLst/>
          </a:prstGeom>
          <a:noFill/>
          <a:ln cap="flat" cmpd="sng" w="28575">
            <a:solidFill>
              <a:srgbClr val="6AA84F"/>
            </a:solidFill>
            <a:prstDash val="solid"/>
            <a:round/>
            <a:headEnd len="med" w="med" type="none"/>
            <a:tailEnd len="med" w="med" type="none"/>
          </a:ln>
        </p:spPr>
      </p:cxnSp>
      <p:cxnSp>
        <p:nvCxnSpPr>
          <p:cNvPr id="561" name="Google Shape;561;p51"/>
          <p:cNvCxnSpPr/>
          <p:nvPr/>
        </p:nvCxnSpPr>
        <p:spPr>
          <a:xfrm>
            <a:off x="1470067" y="1187822"/>
            <a:ext cx="5261400" cy="600"/>
          </a:xfrm>
          <a:prstGeom prst="straightConnector1">
            <a:avLst/>
          </a:prstGeom>
          <a:noFill/>
          <a:ln cap="flat" cmpd="sng" w="38100">
            <a:solidFill>
              <a:schemeClr val="dk2"/>
            </a:solidFill>
            <a:prstDash val="dash"/>
            <a:round/>
            <a:headEnd len="med" w="med" type="none"/>
            <a:tailEnd len="med" w="med" type="none"/>
          </a:ln>
        </p:spPr>
      </p:cxnSp>
      <p:sp>
        <p:nvSpPr>
          <p:cNvPr id="562" name="Google Shape;562;p51"/>
          <p:cNvSpPr txBox="1"/>
          <p:nvPr/>
        </p:nvSpPr>
        <p:spPr>
          <a:xfrm>
            <a:off x="2556725" y="2375025"/>
            <a:ext cx="73377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980000"/>
                </a:solidFill>
                <a:latin typeface="Calibri"/>
                <a:ea typeface="Calibri"/>
                <a:cs typeface="Calibri"/>
                <a:sym typeface="Calibri"/>
              </a:rPr>
              <a:t>Linear Regression</a:t>
            </a:r>
            <a:endParaRPr sz="2400">
              <a:solidFill>
                <a:srgbClr val="980000"/>
              </a:solidFill>
              <a:latin typeface="Calibri"/>
              <a:ea typeface="Calibri"/>
              <a:cs typeface="Calibri"/>
              <a:sym typeface="Calibri"/>
            </a:endParaRPr>
          </a:p>
        </p:txBody>
      </p:sp>
      <p:sp>
        <p:nvSpPr>
          <p:cNvPr id="560" name="Google Shape;560;p51"/>
          <p:cNvSpPr/>
          <p:nvPr/>
        </p:nvSpPr>
        <p:spPr>
          <a:xfrm rot="2733980">
            <a:off x="7368553" y="491481"/>
            <a:ext cx="257541" cy="257541"/>
          </a:xfrm>
          <a:prstGeom prst="plus">
            <a:avLst>
              <a:gd fmla="val 46579" name="adj"/>
            </a:avLst>
          </a:prstGeom>
          <a:solidFill>
            <a:schemeClr val="dk1"/>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5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33"/>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546"/>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54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6" name="Shape 566"/>
        <p:cNvGrpSpPr/>
        <p:nvPr/>
      </p:nvGrpSpPr>
      <p:grpSpPr>
        <a:xfrm>
          <a:off x="0" y="0"/>
          <a:ext cx="0" cy="0"/>
          <a:chOff x="0" y="0"/>
          <a:chExt cx="0" cy="0"/>
        </a:xfrm>
      </p:grpSpPr>
      <p:sp>
        <p:nvSpPr>
          <p:cNvPr id="567" name="Google Shape;567;p52"/>
          <p:cNvSpPr txBox="1"/>
          <p:nvPr/>
        </p:nvSpPr>
        <p:spPr>
          <a:xfrm>
            <a:off x="457200" y="413414"/>
            <a:ext cx="5638800"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3200">
                <a:solidFill>
                  <a:schemeClr val="dk1"/>
                </a:solidFill>
                <a:latin typeface="Calibri"/>
                <a:ea typeface="Calibri"/>
                <a:cs typeface="Calibri"/>
                <a:sym typeface="Calibri"/>
              </a:rPr>
              <a:t>Classification:    y   =   0   or   1</a:t>
            </a:r>
            <a:endParaRPr sz="3200">
              <a:solidFill>
                <a:schemeClr val="dk1"/>
              </a:solidFill>
              <a:latin typeface="Calibri"/>
              <a:ea typeface="Calibri"/>
              <a:cs typeface="Calibri"/>
              <a:sym typeface="Calibri"/>
            </a:endParaRPr>
          </a:p>
        </p:txBody>
      </p:sp>
      <p:grpSp>
        <p:nvGrpSpPr>
          <p:cNvPr id="568" name="Google Shape;568;p52"/>
          <p:cNvGrpSpPr/>
          <p:nvPr/>
        </p:nvGrpSpPr>
        <p:grpSpPr>
          <a:xfrm>
            <a:off x="1064324" y="1276350"/>
            <a:ext cx="4424551" cy="584775"/>
            <a:chOff x="1671449" y="3253085"/>
            <a:chExt cx="4424551" cy="584775"/>
          </a:xfrm>
        </p:grpSpPr>
        <p:sp>
          <p:nvSpPr>
            <p:cNvPr id="569" name="Google Shape;569;p52"/>
            <p:cNvSpPr txBox="1"/>
            <p:nvPr/>
          </p:nvSpPr>
          <p:spPr>
            <a:xfrm>
              <a:off x="2743200" y="3253085"/>
              <a:ext cx="3352800"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3200">
                  <a:solidFill>
                    <a:schemeClr val="dk1"/>
                  </a:solidFill>
                  <a:latin typeface="Calibri"/>
                  <a:ea typeface="Calibri"/>
                  <a:cs typeface="Calibri"/>
                  <a:sym typeface="Calibri"/>
                </a:rPr>
                <a:t>can be &gt; 1 or &lt; 0</a:t>
              </a:r>
              <a:endParaRPr sz="3200">
                <a:solidFill>
                  <a:schemeClr val="dk1"/>
                </a:solidFill>
                <a:latin typeface="Calibri"/>
                <a:ea typeface="Calibri"/>
                <a:cs typeface="Calibri"/>
                <a:sym typeface="Calibri"/>
              </a:endParaRPr>
            </a:p>
          </p:txBody>
        </p:sp>
        <p:pic>
          <p:nvPicPr>
            <p:cNvPr id="570" name="Google Shape;570;p52"/>
            <p:cNvPicPr preferRelativeResize="0"/>
            <p:nvPr/>
          </p:nvPicPr>
          <p:blipFill rotWithShape="1">
            <a:blip r:embed="rId3">
              <a:alphaModFix/>
            </a:blip>
            <a:srcRect b="0" l="0" r="0" t="0"/>
            <a:stretch/>
          </p:blipFill>
          <p:spPr>
            <a:xfrm>
              <a:off x="1671449" y="3362677"/>
              <a:ext cx="982215" cy="443155"/>
            </a:xfrm>
            <a:prstGeom prst="rect">
              <a:avLst/>
            </a:prstGeom>
            <a:noFill/>
            <a:ln>
              <a:noFill/>
            </a:ln>
          </p:spPr>
        </p:pic>
      </p:grpSp>
      <p:grpSp>
        <p:nvGrpSpPr>
          <p:cNvPr id="571" name="Google Shape;571;p52"/>
          <p:cNvGrpSpPr/>
          <p:nvPr/>
        </p:nvGrpSpPr>
        <p:grpSpPr>
          <a:xfrm>
            <a:off x="457200" y="2672775"/>
            <a:ext cx="6311264" cy="584775"/>
            <a:chOff x="457200" y="2672775"/>
            <a:chExt cx="6311264" cy="584775"/>
          </a:xfrm>
        </p:grpSpPr>
        <p:sp>
          <p:nvSpPr>
            <p:cNvPr id="572" name="Google Shape;572;p52"/>
            <p:cNvSpPr txBox="1"/>
            <p:nvPr/>
          </p:nvSpPr>
          <p:spPr>
            <a:xfrm>
              <a:off x="457200" y="2672775"/>
              <a:ext cx="5638800"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3200">
                  <a:solidFill>
                    <a:schemeClr val="dk1"/>
                  </a:solidFill>
                  <a:latin typeface="Calibri"/>
                  <a:ea typeface="Calibri"/>
                  <a:cs typeface="Calibri"/>
                  <a:sym typeface="Calibri"/>
                </a:rPr>
                <a:t>Logistic Regression:</a:t>
              </a:r>
              <a:endParaRPr sz="3200">
                <a:solidFill>
                  <a:schemeClr val="dk1"/>
                </a:solidFill>
                <a:latin typeface="Calibri"/>
                <a:ea typeface="Calibri"/>
                <a:cs typeface="Calibri"/>
                <a:sym typeface="Calibri"/>
              </a:endParaRPr>
            </a:p>
          </p:txBody>
        </p:sp>
        <p:pic>
          <p:nvPicPr>
            <p:cNvPr id="573" name="Google Shape;573;p52"/>
            <p:cNvPicPr preferRelativeResize="0"/>
            <p:nvPr/>
          </p:nvPicPr>
          <p:blipFill rotWithShape="1">
            <a:blip r:embed="rId4">
              <a:alphaModFix/>
            </a:blip>
            <a:srcRect b="0" l="0" r="0" t="0"/>
            <a:stretch/>
          </p:blipFill>
          <p:spPr>
            <a:xfrm>
              <a:off x="4209286" y="2747567"/>
              <a:ext cx="2559178" cy="435190"/>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8" name="Shape 578"/>
        <p:cNvGrpSpPr/>
        <p:nvPr/>
      </p:nvGrpSpPr>
      <p:grpSpPr>
        <a:xfrm>
          <a:off x="0" y="0"/>
          <a:ext cx="0" cy="0"/>
          <a:chOff x="0" y="0"/>
          <a:chExt cx="0" cy="0"/>
        </a:xfrm>
      </p:grpSpPr>
      <p:sp>
        <p:nvSpPr>
          <p:cNvPr id="579" name="Google Shape;579;p53"/>
          <p:cNvSpPr txBox="1"/>
          <p:nvPr/>
        </p:nvSpPr>
        <p:spPr>
          <a:xfrm>
            <a:off x="4191000" y="590550"/>
            <a:ext cx="4953000" cy="142875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3F3F3F"/>
              </a:buClr>
              <a:buSzPts val="5400"/>
              <a:buFont typeface="Calibri"/>
              <a:buNone/>
            </a:pPr>
            <a:r>
              <a:rPr lang="en" sz="5400">
                <a:solidFill>
                  <a:srgbClr val="3F3F3F"/>
                </a:solidFill>
                <a:latin typeface="Calibri"/>
                <a:ea typeface="Calibri"/>
                <a:cs typeface="Calibri"/>
                <a:sym typeface="Calibri"/>
              </a:rPr>
              <a:t>Logistic</a:t>
            </a:r>
            <a:endParaRPr/>
          </a:p>
          <a:p>
            <a:pPr indent="0" lvl="0" marL="0" marR="0" rtl="0" algn="l">
              <a:spcBef>
                <a:spcPts val="0"/>
              </a:spcBef>
              <a:spcAft>
                <a:spcPts val="0"/>
              </a:spcAft>
              <a:buClr>
                <a:srgbClr val="3F3F3F"/>
              </a:buClr>
              <a:buSzPts val="5400"/>
              <a:buFont typeface="Calibri"/>
              <a:buNone/>
            </a:pPr>
            <a:r>
              <a:rPr lang="en" sz="5400">
                <a:solidFill>
                  <a:srgbClr val="3F3F3F"/>
                </a:solidFill>
                <a:latin typeface="Calibri"/>
                <a:ea typeface="Calibri"/>
                <a:cs typeface="Calibri"/>
                <a:sym typeface="Calibri"/>
              </a:rPr>
              <a:t>Regression</a:t>
            </a:r>
            <a:endParaRPr sz="5400">
              <a:solidFill>
                <a:srgbClr val="3F3F3F"/>
              </a:solidFill>
              <a:latin typeface="Calibri"/>
              <a:ea typeface="Calibri"/>
              <a:cs typeface="Calibri"/>
              <a:sym typeface="Calibri"/>
            </a:endParaRPr>
          </a:p>
        </p:txBody>
      </p:sp>
      <p:cxnSp>
        <p:nvCxnSpPr>
          <p:cNvPr id="580" name="Google Shape;580;p53"/>
          <p:cNvCxnSpPr/>
          <p:nvPr/>
        </p:nvCxnSpPr>
        <p:spPr>
          <a:xfrm>
            <a:off x="4224865" y="2150528"/>
            <a:ext cx="4297680" cy="0"/>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sp>
        <p:nvSpPr>
          <p:cNvPr id="581" name="Google Shape;581;p53"/>
          <p:cNvSpPr txBox="1"/>
          <p:nvPr>
            <p:ph idx="4294967295" type="ctrTitle"/>
          </p:nvPr>
        </p:nvSpPr>
        <p:spPr>
          <a:xfrm>
            <a:off x="4210050" y="2217203"/>
            <a:ext cx="4876800" cy="16764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3F3F3F"/>
              </a:buClr>
              <a:buSzPts val="5400"/>
              <a:buFont typeface="Calibri"/>
              <a:buNone/>
            </a:pPr>
            <a:r>
              <a:rPr b="0" i="0" lang="en" sz="5400" u="none" cap="none" strike="noStrike">
                <a:solidFill>
                  <a:srgbClr val="3F3F3F"/>
                </a:solidFill>
                <a:latin typeface="Calibri"/>
                <a:ea typeface="Calibri"/>
                <a:cs typeface="Calibri"/>
                <a:sym typeface="Calibri"/>
              </a:rPr>
              <a:t>Hypothesis</a:t>
            </a:r>
            <a:br>
              <a:rPr b="0" i="0" lang="en" sz="5400" u="none" cap="none" strike="noStrike">
                <a:solidFill>
                  <a:srgbClr val="3F3F3F"/>
                </a:solidFill>
                <a:latin typeface="Calibri"/>
                <a:ea typeface="Calibri"/>
                <a:cs typeface="Calibri"/>
                <a:sym typeface="Calibri"/>
              </a:rPr>
            </a:br>
            <a:r>
              <a:rPr b="0" i="0" lang="en" sz="5400" u="none" cap="none" strike="noStrike">
                <a:solidFill>
                  <a:srgbClr val="3F3F3F"/>
                </a:solidFill>
                <a:latin typeface="Calibri"/>
                <a:ea typeface="Calibri"/>
                <a:cs typeface="Calibri"/>
                <a:sym typeface="Calibri"/>
              </a:rPr>
              <a:t>Representation</a:t>
            </a:r>
            <a:endParaRPr b="0" i="0" sz="5400" u="none" cap="none" strike="noStrike">
              <a:solidFill>
                <a:srgbClr val="3F3F3F"/>
              </a:solidFill>
              <a:latin typeface="Calibri"/>
              <a:ea typeface="Calibri"/>
              <a:cs typeface="Calibri"/>
              <a:sym typeface="Calibri"/>
            </a:endParaRPr>
          </a:p>
        </p:txBody>
      </p:sp>
      <p:pic>
        <p:nvPicPr>
          <p:cNvPr descr="C:\Users\ang\Desktop\iStock_000012344803Large.jpg" id="582" name="Google Shape;582;p53"/>
          <p:cNvPicPr preferRelativeResize="0"/>
          <p:nvPr/>
        </p:nvPicPr>
        <p:blipFill rotWithShape="1">
          <a:blip r:embed="rId3">
            <a:alphaModFix/>
          </a:blip>
          <a:srcRect b="7245" l="0" r="0" t="0"/>
          <a:stretch/>
        </p:blipFill>
        <p:spPr>
          <a:xfrm>
            <a:off x="685800" y="361950"/>
            <a:ext cx="3200400" cy="3657600"/>
          </a:xfrm>
          <a:prstGeom prst="rect">
            <a:avLst/>
          </a:prstGeom>
          <a:noFill/>
          <a:ln>
            <a:noFill/>
          </a:ln>
        </p:spPr>
      </p:pic>
      <p:sp>
        <p:nvSpPr>
          <p:cNvPr id="583" name="Google Shape;583;p53"/>
          <p:cNvSpPr txBox="1"/>
          <p:nvPr/>
        </p:nvSpPr>
        <p:spPr>
          <a:xfrm>
            <a:off x="838200" y="3867150"/>
            <a:ext cx="2895600" cy="838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3F3F3F"/>
              </a:buClr>
              <a:buSzPts val="2400"/>
              <a:buFont typeface="Calibri"/>
              <a:buNone/>
            </a:pPr>
            <a:r>
              <a:rPr b="0" i="0" lang="en" sz="2400" u="none" cap="none" strike="noStrike">
                <a:solidFill>
                  <a:srgbClr val="3F3F3F"/>
                </a:solidFill>
                <a:latin typeface="Calibri"/>
                <a:ea typeface="Calibri"/>
                <a:cs typeface="Calibri"/>
                <a:sym typeface="Calibri"/>
              </a:rPr>
              <a:t>Machine Learning</a:t>
            </a:r>
            <a:endParaRPr b="0" i="0" sz="2400" u="none" cap="none" strike="noStrike">
              <a:solidFill>
                <a:srgbClr val="3F3F3F"/>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7" name="Shape 587"/>
        <p:cNvGrpSpPr/>
        <p:nvPr/>
      </p:nvGrpSpPr>
      <p:grpSpPr>
        <a:xfrm>
          <a:off x="0" y="0"/>
          <a:ext cx="0" cy="0"/>
          <a:chOff x="0" y="0"/>
          <a:chExt cx="0" cy="0"/>
        </a:xfrm>
      </p:grpSpPr>
      <p:sp>
        <p:nvSpPr>
          <p:cNvPr id="588" name="Google Shape;588;p54"/>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89" name="Google Shape;589;p54"/>
          <p:cNvSpPr txBox="1"/>
          <p:nvPr/>
        </p:nvSpPr>
        <p:spPr>
          <a:xfrm>
            <a:off x="824713" y="892875"/>
            <a:ext cx="7227000" cy="350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Condensed Light"/>
              <a:ea typeface="Roboto Condensed Light"/>
              <a:cs typeface="Roboto Condensed Light"/>
              <a:sym typeface="Roboto Condensed Light"/>
            </a:endParaRPr>
          </a:p>
        </p:txBody>
      </p:sp>
      <p:pic>
        <p:nvPicPr>
          <p:cNvPr id="590" name="Google Shape;590;p54"/>
          <p:cNvPicPr preferRelativeResize="0"/>
          <p:nvPr/>
        </p:nvPicPr>
        <p:blipFill>
          <a:blip r:embed="rId3">
            <a:alphaModFix/>
          </a:blip>
          <a:stretch>
            <a:fillRect/>
          </a:stretch>
        </p:blipFill>
        <p:spPr>
          <a:xfrm>
            <a:off x="1376350" y="1811563"/>
            <a:ext cx="6391275" cy="2057400"/>
          </a:xfrm>
          <a:prstGeom prst="rect">
            <a:avLst/>
          </a:prstGeom>
          <a:noFill/>
          <a:ln>
            <a:noFill/>
          </a:ln>
        </p:spPr>
      </p:pic>
      <p:sp>
        <p:nvSpPr>
          <p:cNvPr id="591" name="Google Shape;591;p54"/>
          <p:cNvSpPr txBox="1"/>
          <p:nvPr/>
        </p:nvSpPr>
        <p:spPr>
          <a:xfrm>
            <a:off x="0" y="169275"/>
            <a:ext cx="7083600" cy="7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FF00"/>
                </a:solidFill>
              </a:rPr>
              <a:t>Logistic Regression </a:t>
            </a:r>
            <a:endParaRPr/>
          </a:p>
        </p:txBody>
      </p:sp>
      <p:sp>
        <p:nvSpPr>
          <p:cNvPr id="592" name="Google Shape;592;p54"/>
          <p:cNvSpPr txBox="1"/>
          <p:nvPr/>
        </p:nvSpPr>
        <p:spPr>
          <a:xfrm>
            <a:off x="4474525" y="3383788"/>
            <a:ext cx="1323000" cy="54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Roboto Condensed"/>
                <a:ea typeface="Roboto Condensed"/>
                <a:cs typeface="Roboto Condensed"/>
                <a:sym typeface="Roboto Condensed"/>
              </a:rPr>
              <a:t>Features</a:t>
            </a:r>
            <a:endParaRPr b="1" sz="2400">
              <a:latin typeface="Roboto Condensed"/>
              <a:ea typeface="Roboto Condensed"/>
              <a:cs typeface="Roboto Condensed"/>
              <a:sym typeface="Roboto Condensed"/>
            </a:endParaRPr>
          </a:p>
          <a:p>
            <a:pPr indent="0" lvl="0" marL="0" rtl="0" algn="l">
              <a:spcBef>
                <a:spcPts val="0"/>
              </a:spcBef>
              <a:spcAft>
                <a:spcPts val="0"/>
              </a:spcAft>
              <a:buNone/>
            </a:pPr>
            <a:r>
              <a:t/>
            </a:r>
            <a:endParaRPr b="1" sz="2400">
              <a:latin typeface="Roboto Condensed"/>
              <a:ea typeface="Roboto Condensed"/>
              <a:cs typeface="Roboto Condensed"/>
              <a:sym typeface="Roboto Condensed"/>
            </a:endParaRPr>
          </a:p>
        </p:txBody>
      </p:sp>
      <p:cxnSp>
        <p:nvCxnSpPr>
          <p:cNvPr id="593" name="Google Shape;593;p54"/>
          <p:cNvCxnSpPr>
            <a:endCxn id="592" idx="1"/>
          </p:cNvCxnSpPr>
          <p:nvPr/>
        </p:nvCxnSpPr>
        <p:spPr>
          <a:xfrm>
            <a:off x="3433825" y="2714938"/>
            <a:ext cx="1040700" cy="943800"/>
          </a:xfrm>
          <a:prstGeom prst="straightConnector1">
            <a:avLst/>
          </a:prstGeom>
          <a:noFill/>
          <a:ln cap="flat" cmpd="sng" w="38100">
            <a:solidFill>
              <a:schemeClr val="dk2"/>
            </a:solidFill>
            <a:prstDash val="solid"/>
            <a:round/>
            <a:headEnd len="med" w="med" type="none"/>
            <a:tailEnd len="med" w="med" type="none"/>
          </a:ln>
        </p:spPr>
      </p:cxnSp>
      <p:cxnSp>
        <p:nvCxnSpPr>
          <p:cNvPr id="594" name="Google Shape;594;p54"/>
          <p:cNvCxnSpPr/>
          <p:nvPr/>
        </p:nvCxnSpPr>
        <p:spPr>
          <a:xfrm rot="10800000">
            <a:off x="4623150" y="2744538"/>
            <a:ext cx="237900" cy="698700"/>
          </a:xfrm>
          <a:prstGeom prst="straightConnector1">
            <a:avLst/>
          </a:prstGeom>
          <a:noFill/>
          <a:ln cap="flat" cmpd="sng" w="38100">
            <a:solidFill>
              <a:schemeClr val="dk2"/>
            </a:solidFill>
            <a:prstDash val="solid"/>
            <a:round/>
            <a:headEnd len="med" w="med" type="none"/>
            <a:tailEnd len="med" w="med" type="none"/>
          </a:ln>
        </p:spPr>
      </p:cxnSp>
      <p:cxnSp>
        <p:nvCxnSpPr>
          <p:cNvPr id="595" name="Google Shape;595;p54"/>
          <p:cNvCxnSpPr/>
          <p:nvPr/>
        </p:nvCxnSpPr>
        <p:spPr>
          <a:xfrm flipH="1">
            <a:off x="5277375" y="2795663"/>
            <a:ext cx="356700" cy="698700"/>
          </a:xfrm>
          <a:prstGeom prst="straightConnector1">
            <a:avLst/>
          </a:prstGeom>
          <a:noFill/>
          <a:ln cap="flat" cmpd="sng" w="38100">
            <a:solidFill>
              <a:schemeClr val="dk2"/>
            </a:solidFill>
            <a:prstDash val="solid"/>
            <a:round/>
            <a:headEnd len="med" w="med" type="none"/>
            <a:tailEnd len="med" w="med" type="none"/>
          </a:ln>
        </p:spPr>
      </p:cxnSp>
      <p:cxnSp>
        <p:nvCxnSpPr>
          <p:cNvPr id="596" name="Google Shape;596;p54"/>
          <p:cNvCxnSpPr>
            <a:endCxn id="592" idx="3"/>
          </p:cNvCxnSpPr>
          <p:nvPr/>
        </p:nvCxnSpPr>
        <p:spPr>
          <a:xfrm flipH="1">
            <a:off x="5797525" y="2647138"/>
            <a:ext cx="1739400" cy="1011600"/>
          </a:xfrm>
          <a:prstGeom prst="straightConnector1">
            <a:avLst/>
          </a:prstGeom>
          <a:noFill/>
          <a:ln cap="flat" cmpd="sng" w="38100">
            <a:solidFill>
              <a:schemeClr val="dk2"/>
            </a:solidFill>
            <a:prstDash val="solid"/>
            <a:round/>
            <a:headEnd len="med" w="med" type="none"/>
            <a:tailEnd len="med" w="med" type="none"/>
          </a:ln>
        </p:spPr>
      </p:cxnSp>
      <p:sp>
        <p:nvSpPr>
          <p:cNvPr id="597" name="Google Shape;597;p54"/>
          <p:cNvSpPr txBox="1"/>
          <p:nvPr/>
        </p:nvSpPr>
        <p:spPr>
          <a:xfrm>
            <a:off x="4489425" y="892863"/>
            <a:ext cx="1932600" cy="48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Roboto Condensed"/>
                <a:ea typeface="Roboto Condensed"/>
                <a:cs typeface="Roboto Condensed"/>
                <a:sym typeface="Roboto Condensed"/>
              </a:rPr>
              <a:t>Weights</a:t>
            </a:r>
            <a:endParaRPr b="1" sz="2400">
              <a:latin typeface="Roboto Condensed"/>
              <a:ea typeface="Roboto Condensed"/>
              <a:cs typeface="Roboto Condensed"/>
              <a:sym typeface="Roboto Condensed"/>
            </a:endParaRPr>
          </a:p>
        </p:txBody>
      </p:sp>
      <p:cxnSp>
        <p:nvCxnSpPr>
          <p:cNvPr id="598" name="Google Shape;598;p54"/>
          <p:cNvCxnSpPr/>
          <p:nvPr/>
        </p:nvCxnSpPr>
        <p:spPr>
          <a:xfrm flipH="1" rot="10800000">
            <a:off x="2378625" y="1442913"/>
            <a:ext cx="2081100" cy="787800"/>
          </a:xfrm>
          <a:prstGeom prst="straightConnector1">
            <a:avLst/>
          </a:prstGeom>
          <a:noFill/>
          <a:ln cap="flat" cmpd="sng" w="38100">
            <a:solidFill>
              <a:schemeClr val="dk2"/>
            </a:solidFill>
            <a:prstDash val="solid"/>
            <a:round/>
            <a:headEnd len="med" w="med" type="none"/>
            <a:tailEnd len="med" w="med" type="none"/>
          </a:ln>
        </p:spPr>
      </p:cxnSp>
      <p:cxnSp>
        <p:nvCxnSpPr>
          <p:cNvPr id="599" name="Google Shape;599;p54"/>
          <p:cNvCxnSpPr/>
          <p:nvPr/>
        </p:nvCxnSpPr>
        <p:spPr>
          <a:xfrm flipH="1" rot="10800000">
            <a:off x="3181250" y="1428038"/>
            <a:ext cx="1471800" cy="862200"/>
          </a:xfrm>
          <a:prstGeom prst="straightConnector1">
            <a:avLst/>
          </a:prstGeom>
          <a:noFill/>
          <a:ln cap="flat" cmpd="sng" w="38100">
            <a:solidFill>
              <a:schemeClr val="dk2"/>
            </a:solidFill>
            <a:prstDash val="solid"/>
            <a:round/>
            <a:headEnd len="med" w="med" type="none"/>
            <a:tailEnd len="med" w="med" type="none"/>
          </a:ln>
        </p:spPr>
      </p:cxnSp>
      <p:cxnSp>
        <p:nvCxnSpPr>
          <p:cNvPr id="600" name="Google Shape;600;p54"/>
          <p:cNvCxnSpPr/>
          <p:nvPr/>
        </p:nvCxnSpPr>
        <p:spPr>
          <a:xfrm flipH="1" rot="10800000">
            <a:off x="4206975" y="1487538"/>
            <a:ext cx="639300" cy="758100"/>
          </a:xfrm>
          <a:prstGeom prst="straightConnector1">
            <a:avLst/>
          </a:prstGeom>
          <a:noFill/>
          <a:ln cap="flat" cmpd="sng" w="38100">
            <a:solidFill>
              <a:schemeClr val="dk2"/>
            </a:solidFill>
            <a:prstDash val="solid"/>
            <a:round/>
            <a:headEnd len="med" w="med" type="none"/>
            <a:tailEnd len="med" w="med" type="none"/>
          </a:ln>
        </p:spPr>
      </p:cxnSp>
      <p:cxnSp>
        <p:nvCxnSpPr>
          <p:cNvPr id="601" name="Google Shape;601;p54"/>
          <p:cNvCxnSpPr/>
          <p:nvPr/>
        </p:nvCxnSpPr>
        <p:spPr>
          <a:xfrm rot="10800000">
            <a:off x="5173200" y="1517238"/>
            <a:ext cx="104100" cy="728400"/>
          </a:xfrm>
          <a:prstGeom prst="straightConnector1">
            <a:avLst/>
          </a:prstGeom>
          <a:noFill/>
          <a:ln cap="flat" cmpd="sng" w="38100">
            <a:solidFill>
              <a:schemeClr val="dk2"/>
            </a:solidFill>
            <a:prstDash val="solid"/>
            <a:round/>
            <a:headEnd len="med" w="med" type="none"/>
            <a:tailEnd len="med" w="med" type="none"/>
          </a:ln>
        </p:spPr>
      </p:cxnSp>
      <p:cxnSp>
        <p:nvCxnSpPr>
          <p:cNvPr id="602" name="Google Shape;602;p54"/>
          <p:cNvCxnSpPr>
            <a:endCxn id="597" idx="2"/>
          </p:cNvCxnSpPr>
          <p:nvPr/>
        </p:nvCxnSpPr>
        <p:spPr>
          <a:xfrm rot="10800000">
            <a:off x="5455725" y="1380363"/>
            <a:ext cx="1769100" cy="865200"/>
          </a:xfrm>
          <a:prstGeom prst="straightConnector1">
            <a:avLst/>
          </a:prstGeom>
          <a:noFill/>
          <a:ln cap="flat" cmpd="sng" w="38100">
            <a:solidFill>
              <a:schemeClr val="dk2"/>
            </a:solidFill>
            <a:prstDash val="solid"/>
            <a:round/>
            <a:headEnd len="med" w="med" type="none"/>
            <a:tailEnd len="med" w="med" type="none"/>
          </a:ln>
        </p:spPr>
      </p:cxnSp>
      <p:sp>
        <p:nvSpPr>
          <p:cNvPr id="603" name="Google Shape;603;p54"/>
          <p:cNvSpPr txBox="1"/>
          <p:nvPr/>
        </p:nvSpPr>
        <p:spPr>
          <a:xfrm>
            <a:off x="2779875" y="3962625"/>
            <a:ext cx="85122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Condensed Light"/>
                <a:ea typeface="Roboto Condensed Light"/>
                <a:cs typeface="Roboto Condensed Light"/>
                <a:sym typeface="Roboto Condensed Light"/>
              </a:rPr>
              <a:t>(Assets, Transaction history, Account status etc)</a:t>
            </a:r>
            <a:endParaRPr sz="1800">
              <a:latin typeface="Roboto Condensed Light"/>
              <a:ea typeface="Roboto Condensed Light"/>
              <a:cs typeface="Roboto Condensed Light"/>
              <a:sym typeface="Roboto Condensed 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7" name="Shape 607"/>
        <p:cNvGrpSpPr/>
        <p:nvPr/>
      </p:nvGrpSpPr>
      <p:grpSpPr>
        <a:xfrm>
          <a:off x="0" y="0"/>
          <a:ext cx="0" cy="0"/>
          <a:chOff x="0" y="0"/>
          <a:chExt cx="0" cy="0"/>
        </a:xfrm>
      </p:grpSpPr>
      <p:sp>
        <p:nvSpPr>
          <p:cNvPr id="608" name="Google Shape;608;p55"/>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09" name="Google Shape;609;p55"/>
          <p:cNvSpPr txBox="1"/>
          <p:nvPr/>
        </p:nvSpPr>
        <p:spPr>
          <a:xfrm>
            <a:off x="0" y="169275"/>
            <a:ext cx="7083600" cy="7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FF00"/>
                </a:solidFill>
              </a:rPr>
              <a:t>Logistic Regression </a:t>
            </a:r>
            <a:endParaRPr/>
          </a:p>
        </p:txBody>
      </p:sp>
      <p:pic>
        <p:nvPicPr>
          <p:cNvPr id="610" name="Google Shape;610;p55"/>
          <p:cNvPicPr preferRelativeResize="0"/>
          <p:nvPr/>
        </p:nvPicPr>
        <p:blipFill rotWithShape="1">
          <a:blip r:embed="rId3">
            <a:alphaModFix/>
          </a:blip>
          <a:srcRect b="0" l="0" r="0" t="-6746"/>
          <a:stretch/>
        </p:blipFill>
        <p:spPr>
          <a:xfrm>
            <a:off x="2005325" y="218800"/>
            <a:ext cx="5389675" cy="4208525"/>
          </a:xfrm>
          <a:prstGeom prst="rect">
            <a:avLst/>
          </a:prstGeom>
          <a:noFill/>
          <a:ln>
            <a:noFill/>
          </a:ln>
        </p:spPr>
      </p:pic>
      <p:sp>
        <p:nvSpPr>
          <p:cNvPr id="611" name="Google Shape;611;p55"/>
          <p:cNvSpPr txBox="1"/>
          <p:nvPr/>
        </p:nvSpPr>
        <p:spPr>
          <a:xfrm>
            <a:off x="4511100" y="3474100"/>
            <a:ext cx="2883900" cy="43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38761D"/>
                </a:solidFill>
                <a:latin typeface="Roboto Condensed"/>
                <a:ea typeface="Roboto Condensed"/>
                <a:cs typeface="Roboto Condensed"/>
                <a:sym typeface="Roboto Condensed"/>
              </a:rPr>
              <a:t>(Logistic Function)</a:t>
            </a:r>
            <a:endParaRPr b="1" sz="2400">
              <a:solidFill>
                <a:srgbClr val="38761D"/>
              </a:solidFill>
              <a:latin typeface="Roboto Condensed"/>
              <a:ea typeface="Roboto Condensed"/>
              <a:cs typeface="Roboto Condensed"/>
              <a:sym typeface="Roboto Condense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38"/>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Project Background</a:t>
            </a:r>
            <a:endParaRPr/>
          </a:p>
        </p:txBody>
      </p:sp>
      <p:sp>
        <p:nvSpPr>
          <p:cNvPr id="343" name="Google Shape;343;p38"/>
          <p:cNvSpPr txBox="1"/>
          <p:nvPr>
            <p:ph idx="1" type="body"/>
          </p:nvPr>
        </p:nvSpPr>
        <p:spPr>
          <a:xfrm>
            <a:off x="814275" y="1327350"/>
            <a:ext cx="6132600" cy="3145500"/>
          </a:xfrm>
          <a:prstGeom prst="rect">
            <a:avLst/>
          </a:prstGeom>
        </p:spPr>
        <p:txBody>
          <a:bodyPr anchorCtr="0" anchor="ctr"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a:t>Credit risk continues to be the leading source of problems in banks world-wide</a:t>
            </a:r>
            <a:endParaRPr/>
          </a:p>
          <a:p>
            <a:pPr indent="-381000" lvl="0" marL="457200" rtl="0" algn="l">
              <a:lnSpc>
                <a:spcPct val="115000"/>
              </a:lnSpc>
              <a:spcBef>
                <a:spcPts val="0"/>
              </a:spcBef>
              <a:spcAft>
                <a:spcPts val="0"/>
              </a:spcAft>
              <a:buSzPts val="2400"/>
              <a:buChar char="▰"/>
            </a:pPr>
            <a:r>
              <a:rPr lang="en"/>
              <a:t>Inaccuracy of human prediction in granting a loan may lead to high credit risk</a:t>
            </a:r>
            <a:endParaRPr/>
          </a:p>
          <a:p>
            <a:pPr indent="-381000" lvl="0" marL="457200" rtl="0" algn="l">
              <a:lnSpc>
                <a:spcPct val="115000"/>
              </a:lnSpc>
              <a:spcBef>
                <a:spcPts val="0"/>
              </a:spcBef>
              <a:spcAft>
                <a:spcPts val="0"/>
              </a:spcAft>
              <a:buSzPts val="2400"/>
              <a:buChar char="▰"/>
            </a:pPr>
            <a:r>
              <a:rPr lang="en"/>
              <a:t>Inefficient data management makes it harder to access the right data</a:t>
            </a:r>
            <a:endParaRPr/>
          </a:p>
        </p:txBody>
      </p:sp>
      <p:sp>
        <p:nvSpPr>
          <p:cNvPr id="344" name="Google Shape;344;p38"/>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345" name="Google Shape;345;p38"/>
          <p:cNvGrpSpPr/>
          <p:nvPr/>
        </p:nvGrpSpPr>
        <p:grpSpPr>
          <a:xfrm>
            <a:off x="282216" y="590918"/>
            <a:ext cx="369505" cy="369505"/>
            <a:chOff x="2594050" y="1631825"/>
            <a:chExt cx="439625" cy="439625"/>
          </a:xfrm>
        </p:grpSpPr>
        <p:sp>
          <p:nvSpPr>
            <p:cNvPr id="346" name="Google Shape;346;p38"/>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8"/>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8"/>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8"/>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5" name="Shape 615"/>
        <p:cNvGrpSpPr/>
        <p:nvPr/>
      </p:nvGrpSpPr>
      <p:grpSpPr>
        <a:xfrm>
          <a:off x="0" y="0"/>
          <a:ext cx="0" cy="0"/>
          <a:chOff x="0" y="0"/>
          <a:chExt cx="0" cy="0"/>
        </a:xfrm>
      </p:grpSpPr>
      <p:sp>
        <p:nvSpPr>
          <p:cNvPr id="616" name="Google Shape;616;p56"/>
          <p:cNvSpPr txBox="1"/>
          <p:nvPr/>
        </p:nvSpPr>
        <p:spPr>
          <a:xfrm>
            <a:off x="642425" y="3399532"/>
            <a:ext cx="5638800" cy="1077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a:p>
            <a:pPr indent="0" lvl="0" marL="0" marR="0" rtl="0" algn="l">
              <a:spcBef>
                <a:spcPts val="0"/>
              </a:spcBef>
              <a:spcAft>
                <a:spcPts val="0"/>
              </a:spcAft>
              <a:buNone/>
            </a:pPr>
            <a:r>
              <a:rPr lang="en" sz="3200">
                <a:solidFill>
                  <a:schemeClr val="dk1"/>
                </a:solidFill>
                <a:latin typeface="Calibri"/>
                <a:ea typeface="Calibri"/>
                <a:cs typeface="Calibri"/>
                <a:sym typeface="Calibri"/>
              </a:rPr>
              <a:t>Logistic function</a:t>
            </a:r>
            <a:endParaRPr sz="3200">
              <a:solidFill>
                <a:schemeClr val="dk1"/>
              </a:solidFill>
              <a:latin typeface="Calibri"/>
              <a:ea typeface="Calibri"/>
              <a:cs typeface="Calibri"/>
              <a:sym typeface="Calibri"/>
            </a:endParaRPr>
          </a:p>
        </p:txBody>
      </p:sp>
      <p:pic>
        <p:nvPicPr>
          <p:cNvPr id="617" name="Google Shape;617;p56"/>
          <p:cNvPicPr preferRelativeResize="0"/>
          <p:nvPr/>
        </p:nvPicPr>
        <p:blipFill rotWithShape="1">
          <a:blip r:embed="rId3">
            <a:alphaModFix/>
          </a:blip>
          <a:srcRect b="0" l="0" r="0" t="0"/>
          <a:stretch/>
        </p:blipFill>
        <p:spPr>
          <a:xfrm>
            <a:off x="733572" y="1576472"/>
            <a:ext cx="2592324" cy="416966"/>
          </a:xfrm>
          <a:prstGeom prst="rect">
            <a:avLst/>
          </a:prstGeom>
          <a:noFill/>
          <a:ln>
            <a:noFill/>
          </a:ln>
        </p:spPr>
      </p:pic>
      <p:pic>
        <p:nvPicPr>
          <p:cNvPr id="618" name="Google Shape;618;p56"/>
          <p:cNvPicPr preferRelativeResize="0"/>
          <p:nvPr/>
        </p:nvPicPr>
        <p:blipFill rotWithShape="1">
          <a:blip r:embed="rId4">
            <a:alphaModFix/>
          </a:blip>
          <a:srcRect b="0" l="0" r="0" t="0"/>
          <a:stretch/>
        </p:blipFill>
        <p:spPr>
          <a:xfrm>
            <a:off x="733575" y="2271338"/>
            <a:ext cx="2372868" cy="768096"/>
          </a:xfrm>
          <a:prstGeom prst="rect">
            <a:avLst/>
          </a:prstGeom>
          <a:noFill/>
          <a:ln>
            <a:noFill/>
          </a:ln>
        </p:spPr>
      </p:pic>
      <p:sp>
        <p:nvSpPr>
          <p:cNvPr id="619" name="Google Shape;619;p56"/>
          <p:cNvSpPr txBox="1"/>
          <p:nvPr/>
        </p:nvSpPr>
        <p:spPr>
          <a:xfrm>
            <a:off x="381000" y="285750"/>
            <a:ext cx="54102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400">
                <a:solidFill>
                  <a:schemeClr val="dk1"/>
                </a:solidFill>
                <a:latin typeface="Calibri"/>
                <a:ea typeface="Calibri"/>
                <a:cs typeface="Calibri"/>
                <a:sym typeface="Calibri"/>
              </a:rPr>
              <a:t>Logistic Regression Model</a:t>
            </a:r>
            <a:endParaRPr b="1" sz="2400">
              <a:solidFill>
                <a:schemeClr val="dk1"/>
              </a:solidFill>
              <a:latin typeface="Calibri"/>
              <a:ea typeface="Calibri"/>
              <a:cs typeface="Calibri"/>
              <a:sym typeface="Calibri"/>
            </a:endParaRPr>
          </a:p>
        </p:txBody>
      </p:sp>
      <p:sp>
        <p:nvSpPr>
          <p:cNvPr id="620" name="Google Shape;620;p56"/>
          <p:cNvSpPr txBox="1"/>
          <p:nvPr/>
        </p:nvSpPr>
        <p:spPr>
          <a:xfrm>
            <a:off x="733579" y="714735"/>
            <a:ext cx="1211996"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chemeClr val="dk1"/>
                </a:solidFill>
                <a:latin typeface="Calibri"/>
                <a:ea typeface="Calibri"/>
                <a:cs typeface="Calibri"/>
                <a:sym typeface="Calibri"/>
              </a:rPr>
              <a:t>Want</a:t>
            </a:r>
            <a:endParaRPr sz="2400">
              <a:solidFill>
                <a:schemeClr val="dk1"/>
              </a:solidFill>
              <a:latin typeface="Calibri"/>
              <a:ea typeface="Calibri"/>
              <a:cs typeface="Calibri"/>
              <a:sym typeface="Calibri"/>
            </a:endParaRPr>
          </a:p>
        </p:txBody>
      </p:sp>
      <p:pic>
        <p:nvPicPr>
          <p:cNvPr id="621" name="Google Shape;621;p56"/>
          <p:cNvPicPr preferRelativeResize="0"/>
          <p:nvPr/>
        </p:nvPicPr>
        <p:blipFill rotWithShape="1">
          <a:blip r:embed="rId5">
            <a:alphaModFix/>
          </a:blip>
          <a:srcRect b="0" l="0" r="0" t="0"/>
          <a:stretch/>
        </p:blipFill>
        <p:spPr>
          <a:xfrm>
            <a:off x="1627632" y="819150"/>
            <a:ext cx="1801368" cy="306324"/>
          </a:xfrm>
          <a:prstGeom prst="rect">
            <a:avLst/>
          </a:prstGeom>
          <a:noFill/>
          <a:ln>
            <a:noFill/>
          </a:ln>
        </p:spPr>
      </p:pic>
      <p:grpSp>
        <p:nvGrpSpPr>
          <p:cNvPr id="622" name="Google Shape;622;p56"/>
          <p:cNvGrpSpPr/>
          <p:nvPr/>
        </p:nvGrpSpPr>
        <p:grpSpPr>
          <a:xfrm>
            <a:off x="4445166" y="1780843"/>
            <a:ext cx="3784434" cy="1843874"/>
            <a:chOff x="4445166" y="1337476"/>
            <a:chExt cx="3784434" cy="1843874"/>
          </a:xfrm>
        </p:grpSpPr>
        <p:cxnSp>
          <p:nvCxnSpPr>
            <p:cNvPr id="623" name="Google Shape;623;p56"/>
            <p:cNvCxnSpPr/>
            <p:nvPr/>
          </p:nvCxnSpPr>
          <p:spPr>
            <a:xfrm rot="10800000">
              <a:off x="6248400" y="1337476"/>
              <a:ext cx="0" cy="1843874"/>
            </a:xfrm>
            <a:prstGeom prst="straightConnector1">
              <a:avLst/>
            </a:prstGeom>
            <a:noFill/>
            <a:ln cap="flat" cmpd="sng" w="38100">
              <a:solidFill>
                <a:schemeClr val="dk1"/>
              </a:solidFill>
              <a:prstDash val="solid"/>
              <a:round/>
              <a:headEnd len="sm" w="sm" type="none"/>
              <a:tailEnd len="med" w="med" type="stealth"/>
            </a:ln>
          </p:spPr>
        </p:cxnSp>
        <p:cxnSp>
          <p:nvCxnSpPr>
            <p:cNvPr id="624" name="Google Shape;624;p56"/>
            <p:cNvCxnSpPr/>
            <p:nvPr/>
          </p:nvCxnSpPr>
          <p:spPr>
            <a:xfrm>
              <a:off x="4445166" y="3181350"/>
              <a:ext cx="3784434" cy="0"/>
            </a:xfrm>
            <a:prstGeom prst="straightConnector1">
              <a:avLst/>
            </a:prstGeom>
            <a:noFill/>
            <a:ln cap="flat" cmpd="sng" w="38100">
              <a:solidFill>
                <a:schemeClr val="dk1"/>
              </a:solidFill>
              <a:prstDash val="solid"/>
              <a:round/>
              <a:headEnd len="sm" w="sm" type="none"/>
              <a:tailEnd len="med" w="med" type="stealth"/>
            </a:ln>
          </p:spPr>
        </p:cxnSp>
        <p:cxnSp>
          <p:nvCxnSpPr>
            <p:cNvPr id="625" name="Google Shape;625;p56"/>
            <p:cNvCxnSpPr/>
            <p:nvPr/>
          </p:nvCxnSpPr>
          <p:spPr>
            <a:xfrm>
              <a:off x="6143499" y="1698931"/>
              <a:ext cx="228600" cy="0"/>
            </a:xfrm>
            <a:prstGeom prst="straightConnector1">
              <a:avLst/>
            </a:prstGeom>
            <a:noFill/>
            <a:ln cap="flat" cmpd="sng" w="31750">
              <a:solidFill>
                <a:srgbClr val="0C0C0C"/>
              </a:solidFill>
              <a:prstDash val="solid"/>
              <a:round/>
              <a:headEnd len="sm" w="sm" type="none"/>
              <a:tailEnd len="sm" w="sm" type="none"/>
            </a:ln>
          </p:spPr>
        </p:cxnSp>
        <p:sp>
          <p:nvSpPr>
            <p:cNvPr id="626" name="Google Shape;626;p56"/>
            <p:cNvSpPr txBox="1"/>
            <p:nvPr/>
          </p:nvSpPr>
          <p:spPr>
            <a:xfrm>
              <a:off x="5867400" y="1504743"/>
              <a:ext cx="3810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cxnSp>
          <p:nvCxnSpPr>
            <p:cNvPr id="627" name="Google Shape;627;p56"/>
            <p:cNvCxnSpPr/>
            <p:nvPr/>
          </p:nvCxnSpPr>
          <p:spPr>
            <a:xfrm>
              <a:off x="6143499" y="2472806"/>
              <a:ext cx="228600" cy="0"/>
            </a:xfrm>
            <a:prstGeom prst="straightConnector1">
              <a:avLst/>
            </a:prstGeom>
            <a:noFill/>
            <a:ln cap="flat" cmpd="sng" w="31750">
              <a:solidFill>
                <a:srgbClr val="0C0C0C"/>
              </a:solidFill>
              <a:prstDash val="solid"/>
              <a:round/>
              <a:headEnd len="sm" w="sm" type="none"/>
              <a:tailEnd len="sm" w="sm" type="none"/>
            </a:ln>
          </p:spPr>
        </p:cxnSp>
        <p:sp>
          <p:nvSpPr>
            <p:cNvPr id="628" name="Google Shape;628;p56"/>
            <p:cNvSpPr txBox="1"/>
            <p:nvPr/>
          </p:nvSpPr>
          <p:spPr>
            <a:xfrm>
              <a:off x="5715000" y="2278618"/>
              <a:ext cx="5334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0.5</a:t>
              </a:r>
              <a:endParaRPr sz="1800">
                <a:solidFill>
                  <a:schemeClr val="dk1"/>
                </a:solidFill>
                <a:latin typeface="Calibri"/>
                <a:ea typeface="Calibri"/>
                <a:cs typeface="Calibri"/>
                <a:sym typeface="Calibri"/>
              </a:endParaRPr>
            </a:p>
          </p:txBody>
        </p:sp>
      </p:grpSp>
      <p:sp>
        <p:nvSpPr>
          <p:cNvPr id="629" name="Google Shape;629;p56"/>
          <p:cNvSpPr txBox="1"/>
          <p:nvPr/>
        </p:nvSpPr>
        <p:spPr>
          <a:xfrm>
            <a:off x="6096000" y="3574018"/>
            <a:ext cx="33350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630" name="Google Shape;630;p56"/>
          <p:cNvSpPr txBox="1"/>
          <p:nvPr/>
        </p:nvSpPr>
        <p:spPr>
          <a:xfrm>
            <a:off x="2104150" y="1256650"/>
            <a:ext cx="5611200" cy="65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cxnSp>
        <p:nvCxnSpPr>
          <p:cNvPr id="631" name="Google Shape;631;p56"/>
          <p:cNvCxnSpPr/>
          <p:nvPr/>
        </p:nvCxnSpPr>
        <p:spPr>
          <a:xfrm flipH="1">
            <a:off x="4753725" y="2123650"/>
            <a:ext cx="2864100" cy="1451400"/>
          </a:xfrm>
          <a:prstGeom prst="curvedConnector3">
            <a:avLst>
              <a:gd fmla="val 46597" name="adj1"/>
            </a:avLst>
          </a:prstGeom>
          <a:noFill/>
          <a:ln cap="flat" cmpd="sng" w="19050">
            <a:solidFill>
              <a:schemeClr val="dk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2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5" name="Shape 635"/>
        <p:cNvGrpSpPr/>
        <p:nvPr/>
      </p:nvGrpSpPr>
      <p:grpSpPr>
        <a:xfrm>
          <a:off x="0" y="0"/>
          <a:ext cx="0" cy="0"/>
          <a:chOff x="0" y="0"/>
          <a:chExt cx="0" cy="0"/>
        </a:xfrm>
      </p:grpSpPr>
      <p:sp>
        <p:nvSpPr>
          <p:cNvPr id="636" name="Google Shape;636;p57"/>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37" name="Google Shape;637;p57"/>
          <p:cNvSpPr txBox="1"/>
          <p:nvPr/>
        </p:nvSpPr>
        <p:spPr>
          <a:xfrm>
            <a:off x="0" y="169275"/>
            <a:ext cx="7083600" cy="7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FF00"/>
                </a:solidFill>
              </a:rPr>
              <a:t>Linear Vs Logistic </a:t>
            </a:r>
            <a:endParaRPr/>
          </a:p>
        </p:txBody>
      </p:sp>
      <p:pic>
        <p:nvPicPr>
          <p:cNvPr id="638" name="Google Shape;638;p57"/>
          <p:cNvPicPr preferRelativeResize="0"/>
          <p:nvPr/>
        </p:nvPicPr>
        <p:blipFill>
          <a:blip r:embed="rId3">
            <a:alphaModFix/>
          </a:blip>
          <a:stretch>
            <a:fillRect/>
          </a:stretch>
        </p:blipFill>
        <p:spPr>
          <a:xfrm>
            <a:off x="500225" y="681950"/>
            <a:ext cx="7905698" cy="395454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2" name="Shape 642"/>
        <p:cNvGrpSpPr/>
        <p:nvPr/>
      </p:nvGrpSpPr>
      <p:grpSpPr>
        <a:xfrm>
          <a:off x="0" y="0"/>
          <a:ext cx="0" cy="0"/>
          <a:chOff x="0" y="0"/>
          <a:chExt cx="0" cy="0"/>
        </a:xfrm>
      </p:grpSpPr>
      <p:sp>
        <p:nvSpPr>
          <p:cNvPr id="643" name="Google Shape;643;p58"/>
          <p:cNvSpPr txBox="1"/>
          <p:nvPr/>
        </p:nvSpPr>
        <p:spPr>
          <a:xfrm>
            <a:off x="381000" y="285750"/>
            <a:ext cx="54102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400">
                <a:solidFill>
                  <a:schemeClr val="dk1"/>
                </a:solidFill>
                <a:latin typeface="Calibri"/>
                <a:ea typeface="Calibri"/>
                <a:cs typeface="Calibri"/>
                <a:sym typeface="Calibri"/>
              </a:rPr>
              <a:t>Interpretation of Hypothesis Output</a:t>
            </a:r>
            <a:endParaRPr b="1" sz="2400">
              <a:solidFill>
                <a:schemeClr val="dk1"/>
              </a:solidFill>
              <a:latin typeface="Calibri"/>
              <a:ea typeface="Calibri"/>
              <a:cs typeface="Calibri"/>
              <a:sym typeface="Calibri"/>
            </a:endParaRPr>
          </a:p>
        </p:txBody>
      </p:sp>
      <p:sp>
        <p:nvSpPr>
          <p:cNvPr id="644" name="Google Shape;644;p58"/>
          <p:cNvSpPr txBox="1"/>
          <p:nvPr/>
        </p:nvSpPr>
        <p:spPr>
          <a:xfrm>
            <a:off x="1447800" y="814685"/>
            <a:ext cx="6362851"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chemeClr val="dk1"/>
                </a:solidFill>
                <a:latin typeface="Calibri"/>
                <a:ea typeface="Calibri"/>
                <a:cs typeface="Calibri"/>
                <a:sym typeface="Calibri"/>
              </a:rPr>
              <a:t>= estimated probability that y = 1 on input x </a:t>
            </a:r>
            <a:endParaRPr sz="2400">
              <a:solidFill>
                <a:schemeClr val="dk1"/>
              </a:solidFill>
              <a:latin typeface="Calibri"/>
              <a:ea typeface="Calibri"/>
              <a:cs typeface="Calibri"/>
              <a:sym typeface="Calibri"/>
            </a:endParaRPr>
          </a:p>
        </p:txBody>
      </p:sp>
      <p:pic>
        <p:nvPicPr>
          <p:cNvPr id="645" name="Google Shape;645;p58"/>
          <p:cNvPicPr preferRelativeResize="0"/>
          <p:nvPr/>
        </p:nvPicPr>
        <p:blipFill rotWithShape="1">
          <a:blip r:embed="rId3">
            <a:alphaModFix/>
          </a:blip>
          <a:srcRect b="0" l="0" r="0" t="0"/>
          <a:stretch/>
        </p:blipFill>
        <p:spPr>
          <a:xfrm>
            <a:off x="762000" y="889361"/>
            <a:ext cx="678942" cy="306324"/>
          </a:xfrm>
          <a:prstGeom prst="rect">
            <a:avLst/>
          </a:prstGeom>
          <a:noFill/>
          <a:ln>
            <a:noFill/>
          </a:ln>
        </p:spPr>
      </p:pic>
      <p:sp>
        <p:nvSpPr>
          <p:cNvPr id="646" name="Google Shape;646;p58"/>
          <p:cNvSpPr txBox="1"/>
          <p:nvPr/>
        </p:nvSpPr>
        <p:spPr>
          <a:xfrm>
            <a:off x="685800" y="2643485"/>
            <a:ext cx="7434599"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chemeClr val="dk1"/>
                </a:solidFill>
                <a:latin typeface="Calibri"/>
                <a:ea typeface="Calibri"/>
                <a:cs typeface="Calibri"/>
                <a:sym typeface="Calibri"/>
              </a:rPr>
              <a:t>Tell patient that 70% chance of tumor being malignant </a:t>
            </a:r>
            <a:endParaRPr sz="2400">
              <a:solidFill>
                <a:schemeClr val="dk1"/>
              </a:solidFill>
              <a:latin typeface="Calibri"/>
              <a:ea typeface="Calibri"/>
              <a:cs typeface="Calibri"/>
              <a:sym typeface="Calibri"/>
            </a:endParaRPr>
          </a:p>
        </p:txBody>
      </p:sp>
      <p:pic>
        <p:nvPicPr>
          <p:cNvPr id="647" name="Google Shape;647;p58"/>
          <p:cNvPicPr preferRelativeResize="0"/>
          <p:nvPr/>
        </p:nvPicPr>
        <p:blipFill rotWithShape="1">
          <a:blip r:embed="rId4">
            <a:alphaModFix/>
          </a:blip>
          <a:srcRect b="0" l="0" r="0" t="0"/>
          <a:stretch/>
        </p:blipFill>
        <p:spPr>
          <a:xfrm>
            <a:off x="2308650" y="1352550"/>
            <a:ext cx="3808476" cy="731520"/>
          </a:xfrm>
          <a:prstGeom prst="rect">
            <a:avLst/>
          </a:prstGeom>
          <a:noFill/>
          <a:ln>
            <a:noFill/>
          </a:ln>
        </p:spPr>
      </p:pic>
      <p:pic>
        <p:nvPicPr>
          <p:cNvPr id="648" name="Google Shape;648;p58"/>
          <p:cNvPicPr preferRelativeResize="0"/>
          <p:nvPr/>
        </p:nvPicPr>
        <p:blipFill rotWithShape="1">
          <a:blip r:embed="rId5">
            <a:alphaModFix/>
          </a:blip>
          <a:srcRect b="0" l="0" r="0" t="0"/>
          <a:stretch/>
        </p:blipFill>
        <p:spPr>
          <a:xfrm>
            <a:off x="2268833" y="2218677"/>
            <a:ext cx="1495044" cy="306324"/>
          </a:xfrm>
          <a:prstGeom prst="rect">
            <a:avLst/>
          </a:prstGeom>
          <a:noFill/>
          <a:ln>
            <a:noFill/>
          </a:ln>
        </p:spPr>
      </p:pic>
      <p:sp>
        <p:nvSpPr>
          <p:cNvPr id="649" name="Google Shape;649;p58"/>
          <p:cNvSpPr txBox="1"/>
          <p:nvPr/>
        </p:nvSpPr>
        <p:spPr>
          <a:xfrm>
            <a:off x="642601" y="1452985"/>
            <a:ext cx="1871999"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chemeClr val="dk1"/>
                </a:solidFill>
                <a:latin typeface="Calibri"/>
                <a:ea typeface="Calibri"/>
                <a:cs typeface="Calibri"/>
                <a:sym typeface="Calibri"/>
              </a:rPr>
              <a:t>Example:  If </a:t>
            </a:r>
            <a:endParaRPr sz="2400">
              <a:solidFill>
                <a:schemeClr val="dk1"/>
              </a:solidFill>
              <a:latin typeface="Calibri"/>
              <a:ea typeface="Calibri"/>
              <a:cs typeface="Calibri"/>
              <a:sym typeface="Calibri"/>
            </a:endParaRPr>
          </a:p>
        </p:txBody>
      </p:sp>
      <p:grpSp>
        <p:nvGrpSpPr>
          <p:cNvPr id="650" name="Google Shape;650;p58"/>
          <p:cNvGrpSpPr/>
          <p:nvPr/>
        </p:nvGrpSpPr>
        <p:grpSpPr>
          <a:xfrm>
            <a:off x="3995401" y="3317203"/>
            <a:ext cx="4081799" cy="830997"/>
            <a:chOff x="2319001" y="3405485"/>
            <a:chExt cx="4081799" cy="830997"/>
          </a:xfrm>
        </p:grpSpPr>
        <p:sp>
          <p:nvSpPr>
            <p:cNvPr id="651" name="Google Shape;651;p58"/>
            <p:cNvSpPr txBox="1"/>
            <p:nvPr/>
          </p:nvSpPr>
          <p:spPr>
            <a:xfrm>
              <a:off x="2319001" y="3405485"/>
              <a:ext cx="4081799"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chemeClr val="dk1"/>
                  </a:solidFill>
                  <a:latin typeface="Calibri"/>
                  <a:ea typeface="Calibri"/>
                  <a:cs typeface="Calibri"/>
                  <a:sym typeface="Calibri"/>
                </a:rPr>
                <a:t>“probability that y = 1, given x,</a:t>
              </a:r>
              <a:endParaRPr/>
            </a:p>
            <a:p>
              <a:pPr indent="0" lvl="0" marL="0" marR="0" rtl="0" algn="l">
                <a:spcBef>
                  <a:spcPts val="0"/>
                </a:spcBef>
                <a:spcAft>
                  <a:spcPts val="0"/>
                </a:spcAft>
                <a:buNone/>
              </a:pPr>
              <a:r>
                <a:rPr lang="en" sz="2400">
                  <a:solidFill>
                    <a:schemeClr val="dk1"/>
                  </a:solidFill>
                  <a:latin typeface="Calibri"/>
                  <a:ea typeface="Calibri"/>
                  <a:cs typeface="Calibri"/>
                  <a:sym typeface="Calibri"/>
                </a:rPr>
                <a:t>  parameterized by    ”</a:t>
              </a:r>
              <a:endParaRPr sz="2400">
                <a:solidFill>
                  <a:schemeClr val="dk1"/>
                </a:solidFill>
                <a:latin typeface="Calibri"/>
                <a:ea typeface="Calibri"/>
                <a:cs typeface="Calibri"/>
                <a:sym typeface="Calibri"/>
              </a:endParaRPr>
            </a:p>
          </p:txBody>
        </p:sp>
        <p:pic>
          <p:nvPicPr>
            <p:cNvPr id="652" name="Google Shape;652;p58"/>
            <p:cNvPicPr preferRelativeResize="0"/>
            <p:nvPr/>
          </p:nvPicPr>
          <p:blipFill rotWithShape="1">
            <a:blip r:embed="rId6">
              <a:alphaModFix/>
            </a:blip>
            <a:srcRect b="0" l="0" r="0" t="0"/>
            <a:stretch/>
          </p:blipFill>
          <p:spPr>
            <a:xfrm>
              <a:off x="4824984" y="3890900"/>
              <a:ext cx="128016" cy="217170"/>
            </a:xfrm>
            <a:prstGeom prst="rect">
              <a:avLst/>
            </a:prstGeom>
            <a:noFill/>
            <a:ln>
              <a:noFill/>
            </a:ln>
          </p:spPr>
        </p:pic>
      </p:grpSp>
      <p:pic>
        <p:nvPicPr>
          <p:cNvPr id="653" name="Google Shape;653;p58"/>
          <p:cNvPicPr preferRelativeResize="0"/>
          <p:nvPr/>
        </p:nvPicPr>
        <p:blipFill rotWithShape="1">
          <a:blip r:embed="rId7">
            <a:alphaModFix/>
          </a:blip>
          <a:srcRect b="0" l="0" r="0" t="0"/>
          <a:stretch/>
        </p:blipFill>
        <p:spPr>
          <a:xfrm>
            <a:off x="4193838" y="4248150"/>
            <a:ext cx="4267200" cy="657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8" name="Shape 658"/>
        <p:cNvGrpSpPr/>
        <p:nvPr/>
      </p:nvGrpSpPr>
      <p:grpSpPr>
        <a:xfrm>
          <a:off x="0" y="0"/>
          <a:ext cx="0" cy="0"/>
          <a:chOff x="0" y="0"/>
          <a:chExt cx="0" cy="0"/>
        </a:xfrm>
      </p:grpSpPr>
      <p:sp>
        <p:nvSpPr>
          <p:cNvPr id="659" name="Google Shape;659;p59"/>
          <p:cNvSpPr txBox="1"/>
          <p:nvPr/>
        </p:nvSpPr>
        <p:spPr>
          <a:xfrm>
            <a:off x="4191000" y="590550"/>
            <a:ext cx="4953000" cy="142875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3F3F3F"/>
              </a:buClr>
              <a:buSzPts val="5400"/>
              <a:buFont typeface="Calibri"/>
              <a:buNone/>
            </a:pPr>
            <a:r>
              <a:rPr lang="en" sz="5400">
                <a:solidFill>
                  <a:srgbClr val="3F3F3F"/>
                </a:solidFill>
                <a:latin typeface="Calibri"/>
                <a:ea typeface="Calibri"/>
                <a:cs typeface="Calibri"/>
                <a:sym typeface="Calibri"/>
              </a:rPr>
              <a:t>Logistic</a:t>
            </a:r>
            <a:endParaRPr/>
          </a:p>
          <a:p>
            <a:pPr indent="0" lvl="0" marL="0" marR="0" rtl="0" algn="l">
              <a:spcBef>
                <a:spcPts val="0"/>
              </a:spcBef>
              <a:spcAft>
                <a:spcPts val="0"/>
              </a:spcAft>
              <a:buClr>
                <a:srgbClr val="3F3F3F"/>
              </a:buClr>
              <a:buSzPts val="5400"/>
              <a:buFont typeface="Calibri"/>
              <a:buNone/>
            </a:pPr>
            <a:r>
              <a:rPr lang="en" sz="5400">
                <a:solidFill>
                  <a:srgbClr val="3F3F3F"/>
                </a:solidFill>
                <a:latin typeface="Calibri"/>
                <a:ea typeface="Calibri"/>
                <a:cs typeface="Calibri"/>
                <a:sym typeface="Calibri"/>
              </a:rPr>
              <a:t>Regression</a:t>
            </a:r>
            <a:endParaRPr sz="5400">
              <a:solidFill>
                <a:srgbClr val="3F3F3F"/>
              </a:solidFill>
              <a:latin typeface="Calibri"/>
              <a:ea typeface="Calibri"/>
              <a:cs typeface="Calibri"/>
              <a:sym typeface="Calibri"/>
            </a:endParaRPr>
          </a:p>
        </p:txBody>
      </p:sp>
      <p:cxnSp>
        <p:nvCxnSpPr>
          <p:cNvPr id="660" name="Google Shape;660;p59"/>
          <p:cNvCxnSpPr/>
          <p:nvPr/>
        </p:nvCxnSpPr>
        <p:spPr>
          <a:xfrm>
            <a:off x="4224865" y="2150528"/>
            <a:ext cx="4297680" cy="0"/>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sp>
        <p:nvSpPr>
          <p:cNvPr id="661" name="Google Shape;661;p59"/>
          <p:cNvSpPr txBox="1"/>
          <p:nvPr>
            <p:ph idx="4294967295" type="ctrTitle"/>
          </p:nvPr>
        </p:nvSpPr>
        <p:spPr>
          <a:xfrm>
            <a:off x="4229100" y="2419350"/>
            <a:ext cx="4876800" cy="685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3F3F3F"/>
              </a:buClr>
              <a:buSzPts val="5400"/>
              <a:buFont typeface="Calibri"/>
              <a:buNone/>
            </a:pPr>
            <a:r>
              <a:rPr b="0" i="0" lang="en" sz="5400" u="none" cap="none" strike="noStrike">
                <a:solidFill>
                  <a:srgbClr val="3F3F3F"/>
                </a:solidFill>
                <a:latin typeface="Calibri"/>
                <a:ea typeface="Calibri"/>
                <a:cs typeface="Calibri"/>
                <a:sym typeface="Calibri"/>
              </a:rPr>
              <a:t>Cost function</a:t>
            </a:r>
            <a:endParaRPr b="0" i="0" sz="5400" u="none" cap="none" strike="noStrike">
              <a:solidFill>
                <a:srgbClr val="3F3F3F"/>
              </a:solidFill>
              <a:latin typeface="Calibri"/>
              <a:ea typeface="Calibri"/>
              <a:cs typeface="Calibri"/>
              <a:sym typeface="Calibri"/>
            </a:endParaRPr>
          </a:p>
        </p:txBody>
      </p:sp>
      <p:pic>
        <p:nvPicPr>
          <p:cNvPr descr="C:\Users\ang\Desktop\iStock_000012344803Large.jpg" id="662" name="Google Shape;662;p59"/>
          <p:cNvPicPr preferRelativeResize="0"/>
          <p:nvPr/>
        </p:nvPicPr>
        <p:blipFill rotWithShape="1">
          <a:blip r:embed="rId3">
            <a:alphaModFix/>
          </a:blip>
          <a:srcRect b="7245" l="0" r="0" t="0"/>
          <a:stretch/>
        </p:blipFill>
        <p:spPr>
          <a:xfrm>
            <a:off x="685800" y="361950"/>
            <a:ext cx="3200400" cy="3657600"/>
          </a:xfrm>
          <a:prstGeom prst="rect">
            <a:avLst/>
          </a:prstGeom>
          <a:noFill/>
          <a:ln>
            <a:noFill/>
          </a:ln>
        </p:spPr>
      </p:pic>
      <p:sp>
        <p:nvSpPr>
          <p:cNvPr id="663" name="Google Shape;663;p59"/>
          <p:cNvSpPr txBox="1"/>
          <p:nvPr/>
        </p:nvSpPr>
        <p:spPr>
          <a:xfrm>
            <a:off x="838200" y="3867150"/>
            <a:ext cx="2895600" cy="838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3F3F3F"/>
              </a:buClr>
              <a:buSzPts val="2400"/>
              <a:buFont typeface="Calibri"/>
              <a:buNone/>
            </a:pPr>
            <a:r>
              <a:rPr b="0" i="0" lang="en" sz="2400" u="none" cap="none" strike="noStrike">
                <a:solidFill>
                  <a:srgbClr val="3F3F3F"/>
                </a:solidFill>
                <a:latin typeface="Calibri"/>
                <a:ea typeface="Calibri"/>
                <a:cs typeface="Calibri"/>
                <a:sym typeface="Calibri"/>
              </a:rPr>
              <a:t>Machine Learning</a:t>
            </a:r>
            <a:endParaRPr b="0" i="0" sz="2400" u="none" cap="none" strike="noStrike">
              <a:solidFill>
                <a:srgbClr val="3F3F3F"/>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7" name="Shape 667"/>
        <p:cNvGrpSpPr/>
        <p:nvPr/>
      </p:nvGrpSpPr>
      <p:grpSpPr>
        <a:xfrm>
          <a:off x="0" y="0"/>
          <a:ext cx="0" cy="0"/>
          <a:chOff x="0" y="0"/>
          <a:chExt cx="0" cy="0"/>
        </a:xfrm>
      </p:grpSpPr>
      <p:sp>
        <p:nvSpPr>
          <p:cNvPr id="668" name="Google Shape;668;p60"/>
          <p:cNvSpPr txBox="1"/>
          <p:nvPr/>
        </p:nvSpPr>
        <p:spPr>
          <a:xfrm>
            <a:off x="457200" y="413414"/>
            <a:ext cx="2209800"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3200">
                <a:solidFill>
                  <a:schemeClr val="dk1"/>
                </a:solidFill>
                <a:latin typeface="Calibri"/>
                <a:ea typeface="Calibri"/>
                <a:cs typeface="Calibri"/>
                <a:sym typeface="Calibri"/>
              </a:rPr>
              <a:t>Training set:</a:t>
            </a:r>
            <a:endParaRPr sz="3200">
              <a:solidFill>
                <a:schemeClr val="dk1"/>
              </a:solidFill>
              <a:latin typeface="Calibri"/>
              <a:ea typeface="Calibri"/>
              <a:cs typeface="Calibri"/>
              <a:sym typeface="Calibri"/>
            </a:endParaRPr>
          </a:p>
        </p:txBody>
      </p:sp>
      <p:grpSp>
        <p:nvGrpSpPr>
          <p:cNvPr id="669" name="Google Shape;669;p60"/>
          <p:cNvGrpSpPr/>
          <p:nvPr/>
        </p:nvGrpSpPr>
        <p:grpSpPr>
          <a:xfrm>
            <a:off x="457200" y="3968175"/>
            <a:ext cx="5638800" cy="584775"/>
            <a:chOff x="457200" y="3182757"/>
            <a:chExt cx="5638800" cy="584775"/>
          </a:xfrm>
        </p:grpSpPr>
        <p:sp>
          <p:nvSpPr>
            <p:cNvPr id="670" name="Google Shape;670;p60"/>
            <p:cNvSpPr txBox="1"/>
            <p:nvPr/>
          </p:nvSpPr>
          <p:spPr>
            <a:xfrm>
              <a:off x="457200" y="3182757"/>
              <a:ext cx="5638800"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3200">
                  <a:solidFill>
                    <a:schemeClr val="dk1"/>
                  </a:solidFill>
                  <a:latin typeface="Calibri"/>
                  <a:ea typeface="Calibri"/>
                  <a:cs typeface="Calibri"/>
                  <a:sym typeface="Calibri"/>
                </a:rPr>
                <a:t>How to choose parameters    ?</a:t>
              </a:r>
              <a:endParaRPr sz="3200">
                <a:solidFill>
                  <a:schemeClr val="dk1"/>
                </a:solidFill>
                <a:latin typeface="Calibri"/>
                <a:ea typeface="Calibri"/>
                <a:cs typeface="Calibri"/>
                <a:sym typeface="Calibri"/>
              </a:endParaRPr>
            </a:p>
          </p:txBody>
        </p:sp>
        <p:pic>
          <p:nvPicPr>
            <p:cNvPr id="671" name="Google Shape;671;p60"/>
            <p:cNvPicPr preferRelativeResize="0"/>
            <p:nvPr/>
          </p:nvPicPr>
          <p:blipFill rotWithShape="1">
            <a:blip r:embed="rId3">
              <a:alphaModFix/>
            </a:blip>
            <a:srcRect b="0" l="0" r="0" t="0"/>
            <a:stretch/>
          </p:blipFill>
          <p:spPr>
            <a:xfrm>
              <a:off x="5106035" y="3357500"/>
              <a:ext cx="153619" cy="260604"/>
            </a:xfrm>
            <a:prstGeom prst="rect">
              <a:avLst/>
            </a:prstGeom>
            <a:noFill/>
            <a:ln>
              <a:noFill/>
            </a:ln>
          </p:spPr>
        </p:pic>
      </p:grpSp>
      <p:pic>
        <p:nvPicPr>
          <p:cNvPr id="672" name="Google Shape;672;p60"/>
          <p:cNvPicPr preferRelativeResize="0"/>
          <p:nvPr/>
        </p:nvPicPr>
        <p:blipFill rotWithShape="1">
          <a:blip r:embed="rId4">
            <a:alphaModFix/>
          </a:blip>
          <a:srcRect b="0" l="0" r="0" t="0"/>
          <a:stretch/>
        </p:blipFill>
        <p:spPr>
          <a:xfrm>
            <a:off x="2757995" y="502475"/>
            <a:ext cx="5383530" cy="363474"/>
          </a:xfrm>
          <a:prstGeom prst="rect">
            <a:avLst/>
          </a:prstGeom>
          <a:noFill/>
          <a:ln>
            <a:noFill/>
          </a:ln>
        </p:spPr>
      </p:pic>
      <p:sp>
        <p:nvSpPr>
          <p:cNvPr id="673" name="Google Shape;673;p60"/>
          <p:cNvSpPr txBox="1"/>
          <p:nvPr/>
        </p:nvSpPr>
        <p:spPr>
          <a:xfrm>
            <a:off x="488868" y="1616775"/>
            <a:ext cx="3352800"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3200">
                <a:solidFill>
                  <a:schemeClr val="dk1"/>
                </a:solidFill>
                <a:latin typeface="Calibri"/>
                <a:ea typeface="Calibri"/>
                <a:cs typeface="Calibri"/>
                <a:sym typeface="Calibri"/>
              </a:rPr>
              <a:t>m examples</a:t>
            </a:r>
            <a:endParaRPr sz="3200">
              <a:solidFill>
                <a:schemeClr val="dk1"/>
              </a:solidFill>
              <a:latin typeface="Calibri"/>
              <a:ea typeface="Calibri"/>
              <a:cs typeface="Calibri"/>
              <a:sym typeface="Calibri"/>
            </a:endParaRPr>
          </a:p>
        </p:txBody>
      </p:sp>
      <p:pic>
        <p:nvPicPr>
          <p:cNvPr id="674" name="Google Shape;674;p60"/>
          <p:cNvPicPr preferRelativeResize="0"/>
          <p:nvPr/>
        </p:nvPicPr>
        <p:blipFill rotWithShape="1">
          <a:blip r:embed="rId5">
            <a:alphaModFix/>
          </a:blip>
          <a:srcRect b="0" l="0" r="0" t="0"/>
          <a:stretch/>
        </p:blipFill>
        <p:spPr>
          <a:xfrm>
            <a:off x="3529584" y="1230630"/>
            <a:ext cx="1499616" cy="1456182"/>
          </a:xfrm>
          <a:prstGeom prst="rect">
            <a:avLst/>
          </a:prstGeom>
          <a:noFill/>
          <a:ln>
            <a:noFill/>
          </a:ln>
        </p:spPr>
      </p:pic>
      <p:pic>
        <p:nvPicPr>
          <p:cNvPr id="675" name="Google Shape;675;p60"/>
          <p:cNvPicPr preferRelativeResize="0"/>
          <p:nvPr/>
        </p:nvPicPr>
        <p:blipFill rotWithShape="1">
          <a:blip r:embed="rId6">
            <a:alphaModFix/>
          </a:blip>
          <a:srcRect b="0" l="0" r="0" t="0"/>
          <a:stretch/>
        </p:blipFill>
        <p:spPr>
          <a:xfrm>
            <a:off x="5867400" y="1805559"/>
            <a:ext cx="2244852" cy="306324"/>
          </a:xfrm>
          <a:prstGeom prst="rect">
            <a:avLst/>
          </a:prstGeom>
          <a:noFill/>
          <a:ln>
            <a:noFill/>
          </a:ln>
        </p:spPr>
      </p:pic>
      <p:pic>
        <p:nvPicPr>
          <p:cNvPr id="676" name="Google Shape;676;p60"/>
          <p:cNvPicPr preferRelativeResize="0"/>
          <p:nvPr/>
        </p:nvPicPr>
        <p:blipFill rotWithShape="1">
          <a:blip r:embed="rId7">
            <a:alphaModFix/>
          </a:blip>
          <a:srcRect b="0" l="0" r="0" t="0"/>
          <a:stretch/>
        </p:blipFill>
        <p:spPr>
          <a:xfrm>
            <a:off x="609601" y="2780538"/>
            <a:ext cx="2935224" cy="78181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0" name="Shape 680"/>
        <p:cNvGrpSpPr/>
        <p:nvPr/>
      </p:nvGrpSpPr>
      <p:grpSpPr>
        <a:xfrm>
          <a:off x="0" y="0"/>
          <a:ext cx="0" cy="0"/>
          <a:chOff x="0" y="0"/>
          <a:chExt cx="0" cy="0"/>
        </a:xfrm>
      </p:grpSpPr>
      <p:sp>
        <p:nvSpPr>
          <p:cNvPr id="681" name="Google Shape;681;p61"/>
          <p:cNvSpPr txBox="1"/>
          <p:nvPr/>
        </p:nvSpPr>
        <p:spPr>
          <a:xfrm>
            <a:off x="381000" y="285750"/>
            <a:ext cx="54102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400">
                <a:solidFill>
                  <a:schemeClr val="dk1"/>
                </a:solidFill>
                <a:latin typeface="Calibri"/>
                <a:ea typeface="Calibri"/>
                <a:cs typeface="Calibri"/>
                <a:sym typeface="Calibri"/>
              </a:rPr>
              <a:t>Cost function</a:t>
            </a:r>
            <a:endParaRPr b="1" sz="2400">
              <a:solidFill>
                <a:schemeClr val="dk1"/>
              </a:solidFill>
              <a:latin typeface="Calibri"/>
              <a:ea typeface="Calibri"/>
              <a:cs typeface="Calibri"/>
              <a:sym typeface="Calibri"/>
            </a:endParaRPr>
          </a:p>
        </p:txBody>
      </p:sp>
      <p:sp>
        <p:nvSpPr>
          <p:cNvPr id="682" name="Google Shape;682;p61"/>
          <p:cNvSpPr txBox="1"/>
          <p:nvPr/>
        </p:nvSpPr>
        <p:spPr>
          <a:xfrm>
            <a:off x="733573" y="762350"/>
            <a:ext cx="62532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chemeClr val="dk1"/>
                </a:solidFill>
                <a:latin typeface="Calibri"/>
                <a:ea typeface="Calibri"/>
                <a:cs typeface="Calibri"/>
                <a:sym typeface="Calibri"/>
              </a:rPr>
              <a:t>Initially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 sz="2400">
                <a:solidFill>
                  <a:schemeClr val="dk1"/>
                </a:solidFill>
                <a:latin typeface="Calibri"/>
                <a:ea typeface="Calibri"/>
                <a:cs typeface="Calibri"/>
                <a:sym typeface="Calibri"/>
              </a:rPr>
              <a:t>Linear regression:</a:t>
            </a:r>
            <a:endParaRPr sz="2400">
              <a:solidFill>
                <a:schemeClr val="dk1"/>
              </a:solidFill>
              <a:latin typeface="Calibri"/>
              <a:ea typeface="Calibri"/>
              <a:cs typeface="Calibri"/>
              <a:sym typeface="Calibri"/>
            </a:endParaRPr>
          </a:p>
        </p:txBody>
      </p:sp>
      <p:pic>
        <p:nvPicPr>
          <p:cNvPr id="683" name="Google Shape;683;p61"/>
          <p:cNvPicPr preferRelativeResize="0"/>
          <p:nvPr/>
        </p:nvPicPr>
        <p:blipFill rotWithShape="1">
          <a:blip r:embed="rId3">
            <a:alphaModFix/>
          </a:blip>
          <a:srcRect b="0" l="0" r="0" t="0"/>
          <a:stretch/>
        </p:blipFill>
        <p:spPr>
          <a:xfrm>
            <a:off x="3191850" y="1495675"/>
            <a:ext cx="4219956" cy="651510"/>
          </a:xfrm>
          <a:prstGeom prst="rect">
            <a:avLst/>
          </a:prstGeom>
          <a:noFill/>
          <a:ln>
            <a:noFill/>
          </a:ln>
        </p:spPr>
      </p:pic>
      <p:pic>
        <p:nvPicPr>
          <p:cNvPr id="684" name="Google Shape;684;p61"/>
          <p:cNvPicPr preferRelativeResize="0"/>
          <p:nvPr/>
        </p:nvPicPr>
        <p:blipFill rotWithShape="1">
          <a:blip r:embed="rId4">
            <a:alphaModFix/>
          </a:blip>
          <a:srcRect b="0" l="0" r="0" t="0"/>
          <a:stretch/>
        </p:blipFill>
        <p:spPr>
          <a:xfrm>
            <a:off x="877250" y="2692427"/>
            <a:ext cx="5298948" cy="445770"/>
          </a:xfrm>
          <a:prstGeom prst="rect">
            <a:avLst/>
          </a:prstGeom>
          <a:noFill/>
          <a:ln>
            <a:noFill/>
          </a:ln>
        </p:spPr>
      </p:pic>
      <p:pic>
        <p:nvPicPr>
          <p:cNvPr id="685" name="Google Shape;685;p61"/>
          <p:cNvPicPr preferRelativeResize="0"/>
          <p:nvPr/>
        </p:nvPicPr>
        <p:blipFill rotWithShape="1">
          <a:blip r:embed="rId5">
            <a:alphaModFix/>
          </a:blip>
          <a:srcRect b="0" l="0" r="0" t="0"/>
          <a:stretch/>
        </p:blipFill>
        <p:spPr>
          <a:xfrm>
            <a:off x="1924810" y="862881"/>
            <a:ext cx="153619" cy="260604"/>
          </a:xfrm>
          <a:prstGeom prst="rect">
            <a:avLst/>
          </a:prstGeom>
          <a:noFill/>
          <a:ln>
            <a:noFill/>
          </a:ln>
        </p:spPr>
      </p:pic>
      <p:sp>
        <p:nvSpPr>
          <p:cNvPr id="686" name="Google Shape;686;p61"/>
          <p:cNvSpPr txBox="1"/>
          <p:nvPr/>
        </p:nvSpPr>
        <p:spPr>
          <a:xfrm>
            <a:off x="2274425" y="747425"/>
            <a:ext cx="73377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687" name="Google Shape;687;p61"/>
          <p:cNvSpPr txBox="1"/>
          <p:nvPr/>
        </p:nvSpPr>
        <p:spPr>
          <a:xfrm>
            <a:off x="2078425" y="747425"/>
            <a:ext cx="6253200" cy="1442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chemeClr val="dk1"/>
                </a:solidFill>
                <a:latin typeface="Calibri"/>
                <a:ea typeface="Calibri"/>
                <a:cs typeface="Calibri"/>
                <a:sym typeface="Calibri"/>
              </a:rPr>
              <a:t>= [ 0, 0, 0, 0….0] </a:t>
            </a:r>
            <a:r>
              <a:rPr lang="en"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1" name="Shape 691"/>
        <p:cNvGrpSpPr/>
        <p:nvPr/>
      </p:nvGrpSpPr>
      <p:grpSpPr>
        <a:xfrm>
          <a:off x="0" y="0"/>
          <a:ext cx="0" cy="0"/>
          <a:chOff x="0" y="0"/>
          <a:chExt cx="0" cy="0"/>
        </a:xfrm>
      </p:grpSpPr>
      <p:sp>
        <p:nvSpPr>
          <p:cNvPr id="692" name="Google Shape;692;p62"/>
          <p:cNvSpPr/>
          <p:nvPr/>
        </p:nvSpPr>
        <p:spPr>
          <a:xfrm>
            <a:off x="4114800" y="1905000"/>
            <a:ext cx="5029200" cy="3238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93" name="Google Shape;693;p62"/>
          <p:cNvSpPr txBox="1"/>
          <p:nvPr/>
        </p:nvSpPr>
        <p:spPr>
          <a:xfrm>
            <a:off x="381000" y="285750"/>
            <a:ext cx="54102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400">
                <a:solidFill>
                  <a:schemeClr val="dk1"/>
                </a:solidFill>
                <a:latin typeface="Calibri"/>
                <a:ea typeface="Calibri"/>
                <a:cs typeface="Calibri"/>
                <a:sym typeface="Calibri"/>
              </a:rPr>
              <a:t>Logistic regression cost function</a:t>
            </a:r>
            <a:endParaRPr b="1" sz="2400">
              <a:solidFill>
                <a:schemeClr val="dk1"/>
              </a:solidFill>
              <a:latin typeface="Calibri"/>
              <a:ea typeface="Calibri"/>
              <a:cs typeface="Calibri"/>
              <a:sym typeface="Calibri"/>
            </a:endParaRPr>
          </a:p>
        </p:txBody>
      </p:sp>
      <p:pic>
        <p:nvPicPr>
          <p:cNvPr id="694" name="Google Shape;694;p62"/>
          <p:cNvPicPr preferRelativeResize="0"/>
          <p:nvPr/>
        </p:nvPicPr>
        <p:blipFill rotWithShape="1">
          <a:blip r:embed="rId3">
            <a:alphaModFix/>
          </a:blip>
          <a:srcRect b="0" l="0" r="0" t="0"/>
          <a:stretch/>
        </p:blipFill>
        <p:spPr>
          <a:xfrm>
            <a:off x="838200" y="1123950"/>
            <a:ext cx="6030468" cy="731520"/>
          </a:xfrm>
          <a:prstGeom prst="rect">
            <a:avLst/>
          </a:prstGeom>
          <a:noFill/>
          <a:ln>
            <a:noFill/>
          </a:ln>
        </p:spPr>
      </p:pic>
      <p:cxnSp>
        <p:nvCxnSpPr>
          <p:cNvPr id="695" name="Google Shape;695;p62"/>
          <p:cNvCxnSpPr/>
          <p:nvPr/>
        </p:nvCxnSpPr>
        <p:spPr>
          <a:xfrm rot="10800000">
            <a:off x="1066800" y="2724151"/>
            <a:ext cx="1979" cy="2025979"/>
          </a:xfrm>
          <a:prstGeom prst="straightConnector1">
            <a:avLst/>
          </a:prstGeom>
          <a:noFill/>
          <a:ln cap="flat" cmpd="sng" w="38100">
            <a:solidFill>
              <a:schemeClr val="dk1"/>
            </a:solidFill>
            <a:prstDash val="solid"/>
            <a:round/>
            <a:headEnd len="sm" w="sm" type="none"/>
            <a:tailEnd len="med" w="med" type="stealth"/>
          </a:ln>
        </p:spPr>
      </p:cxnSp>
      <p:cxnSp>
        <p:nvCxnSpPr>
          <p:cNvPr id="696" name="Google Shape;696;p62"/>
          <p:cNvCxnSpPr/>
          <p:nvPr/>
        </p:nvCxnSpPr>
        <p:spPr>
          <a:xfrm>
            <a:off x="838200" y="4652391"/>
            <a:ext cx="3200399" cy="0"/>
          </a:xfrm>
          <a:prstGeom prst="straightConnector1">
            <a:avLst/>
          </a:prstGeom>
          <a:noFill/>
          <a:ln cap="flat" cmpd="sng" w="38100">
            <a:solidFill>
              <a:schemeClr val="dk1"/>
            </a:solidFill>
            <a:prstDash val="solid"/>
            <a:round/>
            <a:headEnd len="sm" w="sm" type="none"/>
            <a:tailEnd len="med" w="med" type="stealth"/>
          </a:ln>
        </p:spPr>
      </p:cxnSp>
      <p:pic>
        <p:nvPicPr>
          <p:cNvPr id="697" name="Google Shape;697;p62"/>
          <p:cNvPicPr preferRelativeResize="0"/>
          <p:nvPr/>
        </p:nvPicPr>
        <p:blipFill rotWithShape="1">
          <a:blip r:embed="rId4">
            <a:alphaModFix/>
          </a:blip>
          <a:srcRect b="0" l="0" r="0" t="0"/>
          <a:stretch/>
        </p:blipFill>
        <p:spPr>
          <a:xfrm>
            <a:off x="2057400" y="4718761"/>
            <a:ext cx="814730" cy="367589"/>
          </a:xfrm>
          <a:prstGeom prst="rect">
            <a:avLst/>
          </a:prstGeom>
          <a:noFill/>
          <a:ln>
            <a:noFill/>
          </a:ln>
        </p:spPr>
      </p:pic>
      <p:sp>
        <p:nvSpPr>
          <p:cNvPr id="698" name="Google Shape;698;p62"/>
          <p:cNvSpPr txBox="1"/>
          <p:nvPr/>
        </p:nvSpPr>
        <p:spPr>
          <a:xfrm>
            <a:off x="1714537" y="2414885"/>
            <a:ext cx="1371563"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chemeClr val="dk1"/>
                </a:solidFill>
                <a:latin typeface="Calibri"/>
                <a:ea typeface="Calibri"/>
                <a:cs typeface="Calibri"/>
                <a:sym typeface="Calibri"/>
              </a:rPr>
              <a:t>If y = 1</a:t>
            </a:r>
            <a:endParaRPr sz="2400">
              <a:solidFill>
                <a:schemeClr val="dk1"/>
              </a:solidFill>
              <a:latin typeface="Calibri"/>
              <a:ea typeface="Calibri"/>
              <a:cs typeface="Calibri"/>
              <a:sym typeface="Calibri"/>
            </a:endParaRPr>
          </a:p>
        </p:txBody>
      </p:sp>
      <p:cxnSp>
        <p:nvCxnSpPr>
          <p:cNvPr id="699" name="Google Shape;699;p62"/>
          <p:cNvCxnSpPr/>
          <p:nvPr/>
        </p:nvCxnSpPr>
        <p:spPr>
          <a:xfrm>
            <a:off x="3657600" y="4552950"/>
            <a:ext cx="0" cy="228600"/>
          </a:xfrm>
          <a:prstGeom prst="straightConnector1">
            <a:avLst/>
          </a:prstGeom>
          <a:noFill/>
          <a:ln cap="flat" cmpd="sng" w="31750">
            <a:solidFill>
              <a:srgbClr val="0C0C0C"/>
            </a:solidFill>
            <a:prstDash val="solid"/>
            <a:round/>
            <a:headEnd len="sm" w="sm" type="none"/>
            <a:tailEnd len="sm" w="sm" type="none"/>
          </a:ln>
        </p:spPr>
      </p:cxnSp>
      <p:sp>
        <p:nvSpPr>
          <p:cNvPr id="700" name="Google Shape;700;p62"/>
          <p:cNvSpPr txBox="1"/>
          <p:nvPr/>
        </p:nvSpPr>
        <p:spPr>
          <a:xfrm>
            <a:off x="3505200" y="4729100"/>
            <a:ext cx="3810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sp>
        <p:nvSpPr>
          <p:cNvPr id="701" name="Google Shape;701;p62"/>
          <p:cNvSpPr txBox="1"/>
          <p:nvPr/>
        </p:nvSpPr>
        <p:spPr>
          <a:xfrm>
            <a:off x="914400" y="4693268"/>
            <a:ext cx="3810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pic>
        <p:nvPicPr>
          <p:cNvPr id="702" name="Google Shape;702;p62"/>
          <p:cNvPicPr preferRelativeResize="0"/>
          <p:nvPr/>
        </p:nvPicPr>
        <p:blipFill rotWithShape="1">
          <a:blip r:embed="rId5">
            <a:alphaModFix/>
          </a:blip>
          <a:srcRect b="0" l="0" r="0" t="0"/>
          <a:stretch/>
        </p:blipFill>
        <p:spPr>
          <a:xfrm>
            <a:off x="4354830" y="2360295"/>
            <a:ext cx="4712970" cy="2221230"/>
          </a:xfrm>
          <a:prstGeom prst="rect">
            <a:avLst/>
          </a:prstGeom>
          <a:noFill/>
          <a:ln>
            <a:noFill/>
          </a:ln>
        </p:spPr>
      </p:pic>
      <p:cxnSp>
        <p:nvCxnSpPr>
          <p:cNvPr id="703" name="Google Shape;703;p62"/>
          <p:cNvCxnSpPr/>
          <p:nvPr/>
        </p:nvCxnSpPr>
        <p:spPr>
          <a:xfrm rot="10800000">
            <a:off x="1086763" y="2615625"/>
            <a:ext cx="2627100" cy="1995900"/>
          </a:xfrm>
          <a:prstGeom prst="curvedConnector3">
            <a:avLst>
              <a:gd fmla="val 88828" name="adj1"/>
            </a:avLst>
          </a:prstGeom>
          <a:noFill/>
          <a:ln cap="flat" cmpd="sng" w="28575">
            <a:solidFill>
              <a:schemeClr val="dk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0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7" name="Shape 707"/>
        <p:cNvGrpSpPr/>
        <p:nvPr/>
      </p:nvGrpSpPr>
      <p:grpSpPr>
        <a:xfrm>
          <a:off x="0" y="0"/>
          <a:ext cx="0" cy="0"/>
          <a:chOff x="0" y="0"/>
          <a:chExt cx="0" cy="0"/>
        </a:xfrm>
      </p:grpSpPr>
      <p:sp>
        <p:nvSpPr>
          <p:cNvPr id="708" name="Google Shape;708;p63"/>
          <p:cNvSpPr txBox="1"/>
          <p:nvPr/>
        </p:nvSpPr>
        <p:spPr>
          <a:xfrm>
            <a:off x="838200" y="4135540"/>
            <a:ext cx="5410200" cy="41969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chemeClr val="dk1"/>
                </a:solidFill>
                <a:latin typeface="Calibri"/>
                <a:ea typeface="Calibri"/>
                <a:cs typeface="Calibri"/>
                <a:sym typeface="Calibri"/>
              </a:rPr>
              <a:t>Output </a:t>
            </a:r>
            <a:endParaRPr/>
          </a:p>
        </p:txBody>
      </p:sp>
      <p:sp>
        <p:nvSpPr>
          <p:cNvPr id="709" name="Google Shape;709;p63"/>
          <p:cNvSpPr txBox="1"/>
          <p:nvPr/>
        </p:nvSpPr>
        <p:spPr>
          <a:xfrm>
            <a:off x="381000" y="285750"/>
            <a:ext cx="54102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400">
                <a:solidFill>
                  <a:schemeClr val="dk1"/>
                </a:solidFill>
                <a:latin typeface="Calibri"/>
                <a:ea typeface="Calibri"/>
                <a:cs typeface="Calibri"/>
                <a:sym typeface="Calibri"/>
              </a:rPr>
              <a:t>Logistic regression cost function</a:t>
            </a:r>
            <a:endParaRPr b="1" sz="2400">
              <a:solidFill>
                <a:schemeClr val="dk1"/>
              </a:solidFill>
              <a:latin typeface="Calibri"/>
              <a:ea typeface="Calibri"/>
              <a:cs typeface="Calibri"/>
              <a:sym typeface="Calibri"/>
            </a:endParaRPr>
          </a:p>
        </p:txBody>
      </p:sp>
      <p:pic>
        <p:nvPicPr>
          <p:cNvPr id="710" name="Google Shape;710;p63"/>
          <p:cNvPicPr preferRelativeResize="0"/>
          <p:nvPr/>
        </p:nvPicPr>
        <p:blipFill rotWithShape="1">
          <a:blip r:embed="rId3">
            <a:alphaModFix/>
          </a:blip>
          <a:srcRect b="0" l="0" r="0" t="0"/>
          <a:stretch/>
        </p:blipFill>
        <p:spPr>
          <a:xfrm>
            <a:off x="838200" y="833706"/>
            <a:ext cx="4169664" cy="651510"/>
          </a:xfrm>
          <a:prstGeom prst="rect">
            <a:avLst/>
          </a:prstGeom>
          <a:noFill/>
          <a:ln>
            <a:noFill/>
          </a:ln>
        </p:spPr>
      </p:pic>
      <p:sp>
        <p:nvSpPr>
          <p:cNvPr id="711" name="Google Shape;711;p63"/>
          <p:cNvSpPr txBox="1"/>
          <p:nvPr/>
        </p:nvSpPr>
        <p:spPr>
          <a:xfrm>
            <a:off x="403261" y="2511458"/>
            <a:ext cx="54102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chemeClr val="dk1"/>
                </a:solidFill>
                <a:latin typeface="Calibri"/>
                <a:ea typeface="Calibri"/>
                <a:cs typeface="Calibri"/>
                <a:sym typeface="Calibri"/>
              </a:rPr>
              <a:t>To fit parameters    : </a:t>
            </a:r>
            <a:endParaRPr sz="2400">
              <a:solidFill>
                <a:schemeClr val="dk1"/>
              </a:solidFill>
              <a:latin typeface="Calibri"/>
              <a:ea typeface="Calibri"/>
              <a:cs typeface="Calibri"/>
              <a:sym typeface="Calibri"/>
            </a:endParaRPr>
          </a:p>
        </p:txBody>
      </p:sp>
      <p:pic>
        <p:nvPicPr>
          <p:cNvPr id="712" name="Google Shape;712;p63"/>
          <p:cNvPicPr preferRelativeResize="0"/>
          <p:nvPr/>
        </p:nvPicPr>
        <p:blipFill rotWithShape="1">
          <a:blip r:embed="rId4">
            <a:alphaModFix/>
          </a:blip>
          <a:srcRect b="0" l="0" r="0" t="0"/>
          <a:stretch/>
        </p:blipFill>
        <p:spPr>
          <a:xfrm>
            <a:off x="2695905" y="2653110"/>
            <a:ext cx="128016" cy="219456"/>
          </a:xfrm>
          <a:prstGeom prst="rect">
            <a:avLst/>
          </a:prstGeom>
          <a:noFill/>
          <a:ln>
            <a:noFill/>
          </a:ln>
        </p:spPr>
      </p:pic>
      <p:pic>
        <p:nvPicPr>
          <p:cNvPr id="713" name="Google Shape;713;p63"/>
          <p:cNvPicPr preferRelativeResize="0"/>
          <p:nvPr/>
        </p:nvPicPr>
        <p:blipFill rotWithShape="1">
          <a:blip r:embed="rId5">
            <a:alphaModFix/>
          </a:blip>
          <a:srcRect b="0" l="0" r="0" t="0"/>
          <a:stretch/>
        </p:blipFill>
        <p:spPr>
          <a:xfrm>
            <a:off x="1483957" y="3062530"/>
            <a:ext cx="1104138" cy="429768"/>
          </a:xfrm>
          <a:prstGeom prst="rect">
            <a:avLst/>
          </a:prstGeom>
          <a:noFill/>
          <a:ln>
            <a:noFill/>
          </a:ln>
        </p:spPr>
      </p:pic>
      <p:sp>
        <p:nvSpPr>
          <p:cNvPr id="714" name="Google Shape;714;p63"/>
          <p:cNvSpPr txBox="1"/>
          <p:nvPr/>
        </p:nvSpPr>
        <p:spPr>
          <a:xfrm>
            <a:off x="403261" y="3638550"/>
            <a:ext cx="54102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chemeClr val="dk1"/>
                </a:solidFill>
                <a:latin typeface="Calibri"/>
                <a:ea typeface="Calibri"/>
                <a:cs typeface="Calibri"/>
                <a:sym typeface="Calibri"/>
              </a:rPr>
              <a:t>To make a prediction given new   :</a:t>
            </a:r>
            <a:endParaRPr/>
          </a:p>
        </p:txBody>
      </p:sp>
      <p:pic>
        <p:nvPicPr>
          <p:cNvPr id="715" name="Google Shape;715;p63"/>
          <p:cNvPicPr preferRelativeResize="0"/>
          <p:nvPr/>
        </p:nvPicPr>
        <p:blipFill rotWithShape="1">
          <a:blip r:embed="rId6">
            <a:alphaModFix/>
          </a:blip>
          <a:srcRect b="0" l="0" r="0" t="0"/>
          <a:stretch/>
        </p:blipFill>
        <p:spPr>
          <a:xfrm>
            <a:off x="4453942" y="3836329"/>
            <a:ext cx="153162" cy="137160"/>
          </a:xfrm>
          <a:prstGeom prst="rect">
            <a:avLst/>
          </a:prstGeom>
          <a:noFill/>
          <a:ln>
            <a:noFill/>
          </a:ln>
        </p:spPr>
      </p:pic>
      <p:pic>
        <p:nvPicPr>
          <p:cNvPr id="716" name="Google Shape;716;p63"/>
          <p:cNvPicPr preferRelativeResize="0"/>
          <p:nvPr/>
        </p:nvPicPr>
        <p:blipFill rotWithShape="1">
          <a:blip r:embed="rId7">
            <a:alphaModFix/>
          </a:blip>
          <a:srcRect b="0" l="0" r="0" t="0"/>
          <a:stretch/>
        </p:blipFill>
        <p:spPr>
          <a:xfrm>
            <a:off x="1947561" y="4202499"/>
            <a:ext cx="2146554" cy="438912"/>
          </a:xfrm>
          <a:prstGeom prst="rect">
            <a:avLst/>
          </a:prstGeom>
          <a:noFill/>
          <a:ln>
            <a:noFill/>
          </a:ln>
        </p:spPr>
      </p:pic>
      <p:pic>
        <p:nvPicPr>
          <p:cNvPr id="717" name="Google Shape;717;p63"/>
          <p:cNvPicPr preferRelativeResize="0"/>
          <p:nvPr/>
        </p:nvPicPr>
        <p:blipFill>
          <a:blip r:embed="rId8">
            <a:alphaModFix/>
          </a:blip>
          <a:stretch>
            <a:fillRect/>
          </a:stretch>
        </p:blipFill>
        <p:spPr>
          <a:xfrm>
            <a:off x="1483950" y="1682866"/>
            <a:ext cx="7210425" cy="647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1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1" name="Shape 721"/>
        <p:cNvGrpSpPr/>
        <p:nvPr/>
      </p:nvGrpSpPr>
      <p:grpSpPr>
        <a:xfrm>
          <a:off x="0" y="0"/>
          <a:ext cx="0" cy="0"/>
          <a:chOff x="0" y="0"/>
          <a:chExt cx="0" cy="0"/>
        </a:xfrm>
      </p:grpSpPr>
      <p:sp>
        <p:nvSpPr>
          <p:cNvPr id="722" name="Google Shape;722;p64"/>
          <p:cNvSpPr txBox="1"/>
          <p:nvPr/>
        </p:nvSpPr>
        <p:spPr>
          <a:xfrm>
            <a:off x="381000" y="285750"/>
            <a:ext cx="54102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400">
                <a:solidFill>
                  <a:schemeClr val="dk1"/>
                </a:solidFill>
                <a:latin typeface="Calibri"/>
                <a:ea typeface="Calibri"/>
                <a:cs typeface="Calibri"/>
                <a:sym typeface="Calibri"/>
              </a:rPr>
              <a:t>Gradient Descent</a:t>
            </a:r>
            <a:endParaRPr b="1" sz="2400">
              <a:solidFill>
                <a:schemeClr val="dk1"/>
              </a:solidFill>
              <a:latin typeface="Calibri"/>
              <a:ea typeface="Calibri"/>
              <a:cs typeface="Calibri"/>
              <a:sym typeface="Calibri"/>
            </a:endParaRPr>
          </a:p>
        </p:txBody>
      </p:sp>
      <p:sp>
        <p:nvSpPr>
          <p:cNvPr id="723" name="Google Shape;723;p64"/>
          <p:cNvSpPr txBox="1"/>
          <p:nvPr/>
        </p:nvSpPr>
        <p:spPr>
          <a:xfrm>
            <a:off x="381000" y="1581150"/>
            <a:ext cx="54102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chemeClr val="dk1"/>
                </a:solidFill>
                <a:latin typeface="Calibri"/>
                <a:ea typeface="Calibri"/>
                <a:cs typeface="Calibri"/>
                <a:sym typeface="Calibri"/>
              </a:rPr>
              <a:t>Want                    :</a:t>
            </a:r>
            <a:endParaRPr sz="2400">
              <a:solidFill>
                <a:schemeClr val="dk1"/>
              </a:solidFill>
              <a:latin typeface="Calibri"/>
              <a:ea typeface="Calibri"/>
              <a:cs typeface="Calibri"/>
              <a:sym typeface="Calibri"/>
            </a:endParaRPr>
          </a:p>
        </p:txBody>
      </p:sp>
      <p:pic>
        <p:nvPicPr>
          <p:cNvPr id="724" name="Google Shape;724;p64"/>
          <p:cNvPicPr preferRelativeResize="0"/>
          <p:nvPr/>
        </p:nvPicPr>
        <p:blipFill rotWithShape="1">
          <a:blip r:embed="rId3">
            <a:alphaModFix/>
          </a:blip>
          <a:srcRect b="0" l="0" r="0" t="0"/>
          <a:stretch/>
        </p:blipFill>
        <p:spPr>
          <a:xfrm>
            <a:off x="1265268" y="1679368"/>
            <a:ext cx="1241298" cy="306324"/>
          </a:xfrm>
          <a:prstGeom prst="rect">
            <a:avLst/>
          </a:prstGeom>
          <a:noFill/>
          <a:ln>
            <a:noFill/>
          </a:ln>
        </p:spPr>
      </p:pic>
      <p:sp>
        <p:nvSpPr>
          <p:cNvPr id="725" name="Google Shape;725;p64"/>
          <p:cNvSpPr txBox="1"/>
          <p:nvPr/>
        </p:nvSpPr>
        <p:spPr>
          <a:xfrm>
            <a:off x="552417" y="2078886"/>
            <a:ext cx="2667000"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000">
                <a:solidFill>
                  <a:schemeClr val="dk1"/>
                </a:solidFill>
                <a:latin typeface="Calibri"/>
                <a:ea typeface="Calibri"/>
                <a:cs typeface="Calibri"/>
                <a:sym typeface="Calibri"/>
              </a:rPr>
              <a:t>Repeat</a:t>
            </a:r>
            <a:endParaRPr sz="2400">
              <a:solidFill>
                <a:schemeClr val="dk1"/>
              </a:solidFill>
              <a:latin typeface="Calibri"/>
              <a:ea typeface="Calibri"/>
              <a:cs typeface="Calibri"/>
              <a:sym typeface="Calibri"/>
            </a:endParaRPr>
          </a:p>
        </p:txBody>
      </p:sp>
      <p:pic>
        <p:nvPicPr>
          <p:cNvPr id="726" name="Google Shape;726;p64"/>
          <p:cNvPicPr preferRelativeResize="0"/>
          <p:nvPr/>
        </p:nvPicPr>
        <p:blipFill rotWithShape="1">
          <a:blip r:embed="rId4">
            <a:alphaModFix/>
          </a:blip>
          <a:srcRect b="0" l="0" r="0" t="0"/>
          <a:stretch/>
        </p:blipFill>
        <p:spPr>
          <a:xfrm>
            <a:off x="1513680" y="2135053"/>
            <a:ext cx="109728" cy="304038"/>
          </a:xfrm>
          <a:prstGeom prst="rect">
            <a:avLst/>
          </a:prstGeom>
          <a:noFill/>
          <a:ln>
            <a:noFill/>
          </a:ln>
        </p:spPr>
      </p:pic>
      <p:pic>
        <p:nvPicPr>
          <p:cNvPr id="727" name="Google Shape;727;p64"/>
          <p:cNvPicPr preferRelativeResize="0"/>
          <p:nvPr/>
        </p:nvPicPr>
        <p:blipFill rotWithShape="1">
          <a:blip r:embed="rId5">
            <a:alphaModFix/>
          </a:blip>
          <a:srcRect b="0" l="0" r="0" t="0"/>
          <a:stretch/>
        </p:blipFill>
        <p:spPr>
          <a:xfrm>
            <a:off x="971517" y="3410712"/>
            <a:ext cx="109728" cy="304038"/>
          </a:xfrm>
          <a:prstGeom prst="rect">
            <a:avLst/>
          </a:prstGeom>
          <a:noFill/>
          <a:ln>
            <a:noFill/>
          </a:ln>
        </p:spPr>
      </p:pic>
      <p:pic>
        <p:nvPicPr>
          <p:cNvPr id="728" name="Google Shape;728;p64"/>
          <p:cNvPicPr preferRelativeResize="0"/>
          <p:nvPr/>
        </p:nvPicPr>
        <p:blipFill rotWithShape="1">
          <a:blip r:embed="rId6">
            <a:alphaModFix/>
          </a:blip>
          <a:srcRect b="0" l="0" r="0" t="0"/>
          <a:stretch/>
        </p:blipFill>
        <p:spPr>
          <a:xfrm>
            <a:off x="1207148" y="2627428"/>
            <a:ext cx="2587752" cy="436626"/>
          </a:xfrm>
          <a:prstGeom prst="rect">
            <a:avLst/>
          </a:prstGeom>
          <a:noFill/>
          <a:ln>
            <a:noFill/>
          </a:ln>
        </p:spPr>
      </p:pic>
      <p:sp>
        <p:nvSpPr>
          <p:cNvPr id="729" name="Google Shape;729;p64"/>
          <p:cNvSpPr txBox="1"/>
          <p:nvPr/>
        </p:nvSpPr>
        <p:spPr>
          <a:xfrm>
            <a:off x="3028917" y="3200508"/>
            <a:ext cx="5334000"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000">
                <a:solidFill>
                  <a:schemeClr val="dk1"/>
                </a:solidFill>
                <a:latin typeface="Calibri"/>
                <a:ea typeface="Calibri"/>
                <a:cs typeface="Calibri"/>
                <a:sym typeface="Calibri"/>
              </a:rPr>
              <a:t>(simultaneously update all     )</a:t>
            </a:r>
            <a:endParaRPr sz="2000">
              <a:solidFill>
                <a:schemeClr val="dk1"/>
              </a:solidFill>
              <a:latin typeface="Calibri"/>
              <a:ea typeface="Calibri"/>
              <a:cs typeface="Calibri"/>
              <a:sym typeface="Calibri"/>
            </a:endParaRPr>
          </a:p>
        </p:txBody>
      </p:sp>
      <p:pic>
        <p:nvPicPr>
          <p:cNvPr id="730" name="Google Shape;730;p64"/>
          <p:cNvPicPr preferRelativeResize="0"/>
          <p:nvPr/>
        </p:nvPicPr>
        <p:blipFill rotWithShape="1">
          <a:blip r:embed="rId7">
            <a:alphaModFix/>
          </a:blip>
          <a:srcRect b="0" l="0" r="0" t="0"/>
          <a:stretch/>
        </p:blipFill>
        <p:spPr>
          <a:xfrm>
            <a:off x="5909310" y="3300347"/>
            <a:ext cx="186690" cy="255270"/>
          </a:xfrm>
          <a:prstGeom prst="rect">
            <a:avLst/>
          </a:prstGeom>
          <a:noFill/>
          <a:ln>
            <a:noFill/>
          </a:ln>
        </p:spPr>
      </p:pic>
      <p:pic>
        <p:nvPicPr>
          <p:cNvPr id="731" name="Google Shape;731;p64"/>
          <p:cNvPicPr preferRelativeResize="0"/>
          <p:nvPr/>
        </p:nvPicPr>
        <p:blipFill>
          <a:blip r:embed="rId8">
            <a:alphaModFix/>
          </a:blip>
          <a:stretch>
            <a:fillRect/>
          </a:stretch>
        </p:blipFill>
        <p:spPr>
          <a:xfrm>
            <a:off x="552425" y="823625"/>
            <a:ext cx="7877175" cy="6477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5" name="Shape 735"/>
        <p:cNvGrpSpPr/>
        <p:nvPr/>
      </p:nvGrpSpPr>
      <p:grpSpPr>
        <a:xfrm>
          <a:off x="0" y="0"/>
          <a:ext cx="0" cy="0"/>
          <a:chOff x="0" y="0"/>
          <a:chExt cx="0" cy="0"/>
        </a:xfrm>
      </p:grpSpPr>
      <p:pic>
        <p:nvPicPr>
          <p:cNvPr id="736" name="Google Shape;736;p65"/>
          <p:cNvPicPr preferRelativeResize="0"/>
          <p:nvPr/>
        </p:nvPicPr>
        <p:blipFill rotWithShape="1">
          <a:blip r:embed="rId3">
            <a:alphaModFix/>
          </a:blip>
          <a:srcRect b="0" l="0" r="0" t="0"/>
          <a:stretch/>
        </p:blipFill>
        <p:spPr>
          <a:xfrm>
            <a:off x="1207148" y="2521961"/>
            <a:ext cx="4528566" cy="651510"/>
          </a:xfrm>
          <a:prstGeom prst="rect">
            <a:avLst/>
          </a:prstGeom>
          <a:noFill/>
          <a:ln>
            <a:noFill/>
          </a:ln>
        </p:spPr>
      </p:pic>
      <p:sp>
        <p:nvSpPr>
          <p:cNvPr id="737" name="Google Shape;737;p65"/>
          <p:cNvSpPr txBox="1"/>
          <p:nvPr/>
        </p:nvSpPr>
        <p:spPr>
          <a:xfrm>
            <a:off x="381000" y="285750"/>
            <a:ext cx="54102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400">
                <a:solidFill>
                  <a:schemeClr val="dk1"/>
                </a:solidFill>
                <a:latin typeface="Calibri"/>
                <a:ea typeface="Calibri"/>
                <a:cs typeface="Calibri"/>
                <a:sym typeface="Calibri"/>
              </a:rPr>
              <a:t>Gradient Descent</a:t>
            </a:r>
            <a:endParaRPr b="1" sz="2400">
              <a:solidFill>
                <a:schemeClr val="dk1"/>
              </a:solidFill>
              <a:latin typeface="Calibri"/>
              <a:ea typeface="Calibri"/>
              <a:cs typeface="Calibri"/>
              <a:sym typeface="Calibri"/>
            </a:endParaRPr>
          </a:p>
        </p:txBody>
      </p:sp>
      <p:sp>
        <p:nvSpPr>
          <p:cNvPr id="738" name="Google Shape;738;p65"/>
          <p:cNvSpPr txBox="1"/>
          <p:nvPr/>
        </p:nvSpPr>
        <p:spPr>
          <a:xfrm>
            <a:off x="381000" y="1581150"/>
            <a:ext cx="54102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chemeClr val="dk1"/>
                </a:solidFill>
                <a:latin typeface="Calibri"/>
                <a:ea typeface="Calibri"/>
                <a:cs typeface="Calibri"/>
                <a:sym typeface="Calibri"/>
              </a:rPr>
              <a:t>Want                    :</a:t>
            </a:r>
            <a:endParaRPr sz="2400">
              <a:solidFill>
                <a:schemeClr val="dk1"/>
              </a:solidFill>
              <a:latin typeface="Calibri"/>
              <a:ea typeface="Calibri"/>
              <a:cs typeface="Calibri"/>
              <a:sym typeface="Calibri"/>
            </a:endParaRPr>
          </a:p>
        </p:txBody>
      </p:sp>
      <p:pic>
        <p:nvPicPr>
          <p:cNvPr id="739" name="Google Shape;739;p65"/>
          <p:cNvPicPr preferRelativeResize="0"/>
          <p:nvPr/>
        </p:nvPicPr>
        <p:blipFill rotWithShape="1">
          <a:blip r:embed="rId4">
            <a:alphaModFix/>
          </a:blip>
          <a:srcRect b="0" l="0" r="0" t="0"/>
          <a:stretch/>
        </p:blipFill>
        <p:spPr>
          <a:xfrm>
            <a:off x="1265268" y="1679368"/>
            <a:ext cx="1241298" cy="306324"/>
          </a:xfrm>
          <a:prstGeom prst="rect">
            <a:avLst/>
          </a:prstGeom>
          <a:noFill/>
          <a:ln>
            <a:noFill/>
          </a:ln>
        </p:spPr>
      </p:pic>
      <p:sp>
        <p:nvSpPr>
          <p:cNvPr id="740" name="Google Shape;740;p65"/>
          <p:cNvSpPr txBox="1"/>
          <p:nvPr/>
        </p:nvSpPr>
        <p:spPr>
          <a:xfrm>
            <a:off x="3028917" y="3200508"/>
            <a:ext cx="5334000"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000">
                <a:solidFill>
                  <a:schemeClr val="dk1"/>
                </a:solidFill>
                <a:latin typeface="Calibri"/>
                <a:ea typeface="Calibri"/>
                <a:cs typeface="Calibri"/>
                <a:sym typeface="Calibri"/>
              </a:rPr>
              <a:t>(simultaneously update all     )</a:t>
            </a:r>
            <a:endParaRPr sz="2000">
              <a:solidFill>
                <a:schemeClr val="dk1"/>
              </a:solidFill>
              <a:latin typeface="Calibri"/>
              <a:ea typeface="Calibri"/>
              <a:cs typeface="Calibri"/>
              <a:sym typeface="Calibri"/>
            </a:endParaRPr>
          </a:p>
        </p:txBody>
      </p:sp>
      <p:sp>
        <p:nvSpPr>
          <p:cNvPr id="741" name="Google Shape;741;p65"/>
          <p:cNvSpPr txBox="1"/>
          <p:nvPr/>
        </p:nvSpPr>
        <p:spPr>
          <a:xfrm>
            <a:off x="552417" y="2078886"/>
            <a:ext cx="2667000"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000">
                <a:solidFill>
                  <a:schemeClr val="dk1"/>
                </a:solidFill>
                <a:latin typeface="Calibri"/>
                <a:ea typeface="Calibri"/>
                <a:cs typeface="Calibri"/>
                <a:sym typeface="Calibri"/>
              </a:rPr>
              <a:t>Repeat</a:t>
            </a:r>
            <a:endParaRPr sz="2400">
              <a:solidFill>
                <a:schemeClr val="dk1"/>
              </a:solidFill>
              <a:latin typeface="Calibri"/>
              <a:ea typeface="Calibri"/>
              <a:cs typeface="Calibri"/>
              <a:sym typeface="Calibri"/>
            </a:endParaRPr>
          </a:p>
        </p:txBody>
      </p:sp>
      <p:pic>
        <p:nvPicPr>
          <p:cNvPr id="742" name="Google Shape;742;p65"/>
          <p:cNvPicPr preferRelativeResize="0"/>
          <p:nvPr/>
        </p:nvPicPr>
        <p:blipFill rotWithShape="1">
          <a:blip r:embed="rId5">
            <a:alphaModFix/>
          </a:blip>
          <a:srcRect b="0" l="0" r="0" t="0"/>
          <a:stretch/>
        </p:blipFill>
        <p:spPr>
          <a:xfrm>
            <a:off x="5909310" y="3300347"/>
            <a:ext cx="186690" cy="255270"/>
          </a:xfrm>
          <a:prstGeom prst="rect">
            <a:avLst/>
          </a:prstGeom>
          <a:noFill/>
          <a:ln>
            <a:noFill/>
          </a:ln>
        </p:spPr>
      </p:pic>
      <p:pic>
        <p:nvPicPr>
          <p:cNvPr id="743" name="Google Shape;743;p65"/>
          <p:cNvPicPr preferRelativeResize="0"/>
          <p:nvPr/>
        </p:nvPicPr>
        <p:blipFill rotWithShape="1">
          <a:blip r:embed="rId6">
            <a:alphaModFix/>
          </a:blip>
          <a:srcRect b="0" l="0" r="0" t="0"/>
          <a:stretch/>
        </p:blipFill>
        <p:spPr>
          <a:xfrm>
            <a:off x="1513680" y="2135053"/>
            <a:ext cx="109728" cy="304038"/>
          </a:xfrm>
          <a:prstGeom prst="rect">
            <a:avLst/>
          </a:prstGeom>
          <a:noFill/>
          <a:ln>
            <a:noFill/>
          </a:ln>
        </p:spPr>
      </p:pic>
      <p:pic>
        <p:nvPicPr>
          <p:cNvPr id="744" name="Google Shape;744;p65"/>
          <p:cNvPicPr preferRelativeResize="0"/>
          <p:nvPr/>
        </p:nvPicPr>
        <p:blipFill rotWithShape="1">
          <a:blip r:embed="rId7">
            <a:alphaModFix/>
          </a:blip>
          <a:srcRect b="0" l="0" r="0" t="0"/>
          <a:stretch/>
        </p:blipFill>
        <p:spPr>
          <a:xfrm>
            <a:off x="971517" y="3410712"/>
            <a:ext cx="109728" cy="304038"/>
          </a:xfrm>
          <a:prstGeom prst="rect">
            <a:avLst/>
          </a:prstGeom>
          <a:noFill/>
          <a:ln>
            <a:noFill/>
          </a:ln>
        </p:spPr>
      </p:pic>
      <p:sp>
        <p:nvSpPr>
          <p:cNvPr id="745" name="Google Shape;745;p65"/>
          <p:cNvSpPr txBox="1"/>
          <p:nvPr/>
        </p:nvSpPr>
        <p:spPr>
          <a:xfrm>
            <a:off x="405829" y="4171950"/>
            <a:ext cx="7677183"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chemeClr val="dk1"/>
                </a:solidFill>
                <a:latin typeface="Calibri"/>
                <a:ea typeface="Calibri"/>
                <a:cs typeface="Calibri"/>
                <a:sym typeface="Calibri"/>
              </a:rPr>
              <a:t>Algorithm looks identical to linear regression!</a:t>
            </a:r>
            <a:endParaRPr sz="2400">
              <a:solidFill>
                <a:schemeClr val="dk1"/>
              </a:solidFill>
              <a:latin typeface="Calibri"/>
              <a:ea typeface="Calibri"/>
              <a:cs typeface="Calibri"/>
              <a:sym typeface="Calibri"/>
            </a:endParaRPr>
          </a:p>
        </p:txBody>
      </p:sp>
      <p:pic>
        <p:nvPicPr>
          <p:cNvPr id="746" name="Google Shape;746;p65"/>
          <p:cNvPicPr preferRelativeResize="0"/>
          <p:nvPr/>
        </p:nvPicPr>
        <p:blipFill>
          <a:blip r:embed="rId8">
            <a:alphaModFix/>
          </a:blip>
          <a:stretch>
            <a:fillRect/>
          </a:stretch>
        </p:blipFill>
        <p:spPr>
          <a:xfrm>
            <a:off x="633400" y="840438"/>
            <a:ext cx="7877175" cy="647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39"/>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GOALS</a:t>
            </a:r>
            <a:endParaRPr/>
          </a:p>
        </p:txBody>
      </p:sp>
      <p:sp>
        <p:nvSpPr>
          <p:cNvPr id="355" name="Google Shape;355;p39"/>
          <p:cNvSpPr txBox="1"/>
          <p:nvPr>
            <p:ph idx="1" type="body"/>
          </p:nvPr>
        </p:nvSpPr>
        <p:spPr>
          <a:xfrm>
            <a:off x="814275" y="1327350"/>
            <a:ext cx="6132600" cy="3145500"/>
          </a:xfrm>
          <a:prstGeom prst="rect">
            <a:avLst/>
          </a:prstGeom>
        </p:spPr>
        <p:txBody>
          <a:bodyPr anchorCtr="0" anchor="ctr"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a:t>Predict credit risk</a:t>
            </a:r>
            <a:endParaRPr/>
          </a:p>
          <a:p>
            <a:pPr indent="-381000" lvl="0" marL="457200" rtl="0" algn="l">
              <a:spcBef>
                <a:spcPts val="0"/>
              </a:spcBef>
              <a:spcAft>
                <a:spcPts val="0"/>
              </a:spcAft>
              <a:buSzPts val="2400"/>
              <a:buChar char="▰"/>
            </a:pPr>
            <a:r>
              <a:rPr lang="en"/>
              <a:t>Predict allowable amount of loan bank can provide</a:t>
            </a:r>
            <a:endParaRPr/>
          </a:p>
          <a:p>
            <a:pPr indent="-381000" lvl="0" marL="457200" rtl="0" algn="l">
              <a:lnSpc>
                <a:spcPct val="115000"/>
              </a:lnSpc>
              <a:spcBef>
                <a:spcPts val="1000"/>
              </a:spcBef>
              <a:spcAft>
                <a:spcPts val="0"/>
              </a:spcAft>
              <a:buSzPts val="2400"/>
              <a:buChar char="▰"/>
            </a:pPr>
            <a:r>
              <a:rPr lang="en"/>
              <a:t>Provide individual credit performance</a:t>
            </a:r>
            <a:endParaRPr/>
          </a:p>
          <a:p>
            <a:pPr indent="-381000" lvl="0" marL="457200" rtl="0" algn="l">
              <a:lnSpc>
                <a:spcPct val="115000"/>
              </a:lnSpc>
              <a:spcBef>
                <a:spcPts val="0"/>
              </a:spcBef>
              <a:spcAft>
                <a:spcPts val="0"/>
              </a:spcAft>
              <a:buSzPts val="2400"/>
              <a:buChar char="▰"/>
            </a:pPr>
            <a:r>
              <a:rPr lang="en"/>
              <a:t>Produce annual credit report</a:t>
            </a:r>
            <a:endParaRPr/>
          </a:p>
        </p:txBody>
      </p:sp>
      <p:sp>
        <p:nvSpPr>
          <p:cNvPr id="356" name="Google Shape;356;p39"/>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357" name="Google Shape;357;p39"/>
          <p:cNvGrpSpPr/>
          <p:nvPr/>
        </p:nvGrpSpPr>
        <p:grpSpPr>
          <a:xfrm>
            <a:off x="282216" y="590918"/>
            <a:ext cx="369505" cy="369505"/>
            <a:chOff x="2594050" y="1631825"/>
            <a:chExt cx="439625" cy="439625"/>
          </a:xfrm>
        </p:grpSpPr>
        <p:sp>
          <p:nvSpPr>
            <p:cNvPr id="358" name="Google Shape;358;p39"/>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9"/>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9"/>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9"/>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0" name="Shape 750"/>
        <p:cNvGrpSpPr/>
        <p:nvPr/>
      </p:nvGrpSpPr>
      <p:grpSpPr>
        <a:xfrm>
          <a:off x="0" y="0"/>
          <a:ext cx="0" cy="0"/>
          <a:chOff x="0" y="0"/>
          <a:chExt cx="0" cy="0"/>
        </a:xfrm>
      </p:grpSpPr>
      <p:sp>
        <p:nvSpPr>
          <p:cNvPr id="751" name="Google Shape;751;p66"/>
          <p:cNvSpPr txBox="1"/>
          <p:nvPr/>
        </p:nvSpPr>
        <p:spPr>
          <a:xfrm>
            <a:off x="381000" y="285750"/>
            <a:ext cx="54102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400">
                <a:solidFill>
                  <a:schemeClr val="dk1"/>
                </a:solidFill>
                <a:latin typeface="Calibri"/>
                <a:ea typeface="Calibri"/>
                <a:cs typeface="Calibri"/>
                <a:sym typeface="Calibri"/>
              </a:rPr>
              <a:t>Optimization algorithm</a:t>
            </a:r>
            <a:endParaRPr b="1" sz="2400">
              <a:solidFill>
                <a:schemeClr val="dk1"/>
              </a:solidFill>
              <a:latin typeface="Calibri"/>
              <a:ea typeface="Calibri"/>
              <a:cs typeface="Calibri"/>
              <a:sym typeface="Calibri"/>
            </a:endParaRPr>
          </a:p>
        </p:txBody>
      </p:sp>
      <p:sp>
        <p:nvSpPr>
          <p:cNvPr id="752" name="Google Shape;752;p66"/>
          <p:cNvSpPr txBox="1"/>
          <p:nvPr/>
        </p:nvSpPr>
        <p:spPr>
          <a:xfrm>
            <a:off x="381000" y="814685"/>
            <a:ext cx="73152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chemeClr val="dk1"/>
                </a:solidFill>
                <a:latin typeface="Calibri"/>
                <a:ea typeface="Calibri"/>
                <a:cs typeface="Calibri"/>
                <a:sym typeface="Calibri"/>
              </a:rPr>
              <a:t>Cost function         . Want                    .</a:t>
            </a:r>
            <a:endParaRPr/>
          </a:p>
        </p:txBody>
      </p:sp>
      <p:pic>
        <p:nvPicPr>
          <p:cNvPr id="753" name="Google Shape;753;p66"/>
          <p:cNvPicPr preferRelativeResize="0"/>
          <p:nvPr/>
        </p:nvPicPr>
        <p:blipFill rotWithShape="1">
          <a:blip r:embed="rId3">
            <a:alphaModFix/>
          </a:blip>
          <a:srcRect b="0" l="0" r="0" t="0"/>
          <a:stretch/>
        </p:blipFill>
        <p:spPr>
          <a:xfrm>
            <a:off x="2198002" y="915241"/>
            <a:ext cx="534924" cy="306324"/>
          </a:xfrm>
          <a:prstGeom prst="rect">
            <a:avLst/>
          </a:prstGeom>
          <a:noFill/>
          <a:ln>
            <a:noFill/>
          </a:ln>
        </p:spPr>
      </p:pic>
      <p:pic>
        <p:nvPicPr>
          <p:cNvPr id="754" name="Google Shape;754;p66"/>
          <p:cNvPicPr preferRelativeResize="0"/>
          <p:nvPr/>
        </p:nvPicPr>
        <p:blipFill rotWithShape="1">
          <a:blip r:embed="rId4">
            <a:alphaModFix/>
          </a:blip>
          <a:srcRect b="0" l="0" r="0" t="0"/>
          <a:stretch/>
        </p:blipFill>
        <p:spPr>
          <a:xfrm>
            <a:off x="3650833" y="915241"/>
            <a:ext cx="1241298" cy="306324"/>
          </a:xfrm>
          <a:prstGeom prst="rect">
            <a:avLst/>
          </a:prstGeom>
          <a:noFill/>
          <a:ln>
            <a:noFill/>
          </a:ln>
        </p:spPr>
      </p:pic>
      <p:sp>
        <p:nvSpPr>
          <p:cNvPr id="755" name="Google Shape;755;p66"/>
          <p:cNvSpPr txBox="1"/>
          <p:nvPr/>
        </p:nvSpPr>
        <p:spPr>
          <a:xfrm>
            <a:off x="381000" y="1330631"/>
            <a:ext cx="5410200"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chemeClr val="dk1"/>
                </a:solidFill>
                <a:latin typeface="Calibri"/>
                <a:ea typeface="Calibri"/>
                <a:cs typeface="Calibri"/>
                <a:sym typeface="Calibri"/>
              </a:rPr>
              <a:t>Given    , we have code that can compute</a:t>
            </a:r>
            <a:endParaRPr/>
          </a:p>
          <a:p>
            <a:pPr indent="-342900" lvl="1" marL="800100" marR="0" rtl="0" algn="l">
              <a:spcBef>
                <a:spcPts val="0"/>
              </a:spcBef>
              <a:spcAft>
                <a:spcPts val="0"/>
              </a:spcAft>
              <a:buClr>
                <a:schemeClr val="dk1"/>
              </a:buClr>
              <a:buSzPts val="2400"/>
              <a:buFont typeface="Calibri"/>
              <a:buChar char="-"/>
            </a:pPr>
            <a:r>
              <a:rPr b="0" i="0" lang="en" sz="2400" u="none" cap="none" strike="noStrike">
                <a:solidFill>
                  <a:schemeClr val="dk1"/>
                </a:solidFill>
                <a:latin typeface="Calibri"/>
                <a:ea typeface="Calibri"/>
                <a:cs typeface="Calibri"/>
                <a:sym typeface="Calibri"/>
              </a:rPr>
              <a:t> </a:t>
            </a:r>
            <a:endParaRPr/>
          </a:p>
          <a:p>
            <a:pPr indent="-342900" lvl="1" marL="800100" marR="0" rtl="0" algn="l">
              <a:spcBef>
                <a:spcPts val="0"/>
              </a:spcBef>
              <a:spcAft>
                <a:spcPts val="0"/>
              </a:spcAft>
              <a:buClr>
                <a:schemeClr val="dk1"/>
              </a:buClr>
              <a:buSzPts val="2400"/>
              <a:buFont typeface="Calibri"/>
              <a:buChar char="-"/>
            </a:pPr>
            <a:r>
              <a:rPr b="0" i="0" lang="en" sz="2400" u="none" cap="none" strike="noStrike">
                <a:solidFill>
                  <a:schemeClr val="dk1"/>
                </a:solidFill>
                <a:latin typeface="Calibri"/>
                <a:ea typeface="Calibri"/>
                <a:cs typeface="Calibri"/>
                <a:sym typeface="Calibri"/>
              </a:rPr>
              <a:t> </a:t>
            </a:r>
            <a:endParaRPr/>
          </a:p>
        </p:txBody>
      </p:sp>
      <p:pic>
        <p:nvPicPr>
          <p:cNvPr id="756" name="Google Shape;756;p66"/>
          <p:cNvPicPr preferRelativeResize="0"/>
          <p:nvPr/>
        </p:nvPicPr>
        <p:blipFill rotWithShape="1">
          <a:blip r:embed="rId5">
            <a:alphaModFix/>
          </a:blip>
          <a:srcRect b="0" l="0" r="0" t="0"/>
          <a:stretch/>
        </p:blipFill>
        <p:spPr>
          <a:xfrm>
            <a:off x="1305674" y="1451735"/>
            <a:ext cx="128016" cy="219456"/>
          </a:xfrm>
          <a:prstGeom prst="rect">
            <a:avLst/>
          </a:prstGeom>
          <a:noFill/>
          <a:ln>
            <a:noFill/>
          </a:ln>
        </p:spPr>
      </p:pic>
      <p:pic>
        <p:nvPicPr>
          <p:cNvPr id="757" name="Google Shape;757;p66"/>
          <p:cNvPicPr preferRelativeResize="0"/>
          <p:nvPr/>
        </p:nvPicPr>
        <p:blipFill rotWithShape="1">
          <a:blip r:embed="rId3">
            <a:alphaModFix/>
          </a:blip>
          <a:srcRect b="0" l="0" r="0" t="0"/>
          <a:stretch/>
        </p:blipFill>
        <p:spPr>
          <a:xfrm>
            <a:off x="1204423" y="1782495"/>
            <a:ext cx="534924" cy="306324"/>
          </a:xfrm>
          <a:prstGeom prst="rect">
            <a:avLst/>
          </a:prstGeom>
          <a:noFill/>
          <a:ln>
            <a:noFill/>
          </a:ln>
        </p:spPr>
      </p:pic>
      <p:pic>
        <p:nvPicPr>
          <p:cNvPr id="758" name="Google Shape;758;p66"/>
          <p:cNvPicPr preferRelativeResize="0"/>
          <p:nvPr/>
        </p:nvPicPr>
        <p:blipFill rotWithShape="1">
          <a:blip r:embed="rId6">
            <a:alphaModFix/>
          </a:blip>
          <a:srcRect b="0" l="0" r="0" t="0"/>
          <a:stretch/>
        </p:blipFill>
        <p:spPr>
          <a:xfrm>
            <a:off x="1138086" y="2135124"/>
            <a:ext cx="964692" cy="436626"/>
          </a:xfrm>
          <a:prstGeom prst="rect">
            <a:avLst/>
          </a:prstGeom>
          <a:noFill/>
          <a:ln>
            <a:noFill/>
          </a:ln>
        </p:spPr>
      </p:pic>
      <p:sp>
        <p:nvSpPr>
          <p:cNvPr id="759" name="Google Shape;759;p66"/>
          <p:cNvSpPr txBox="1"/>
          <p:nvPr/>
        </p:nvSpPr>
        <p:spPr>
          <a:xfrm>
            <a:off x="2938406" y="2102905"/>
            <a:ext cx="31242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chemeClr val="dk1"/>
                </a:solidFill>
                <a:latin typeface="Calibri"/>
                <a:ea typeface="Calibri"/>
                <a:cs typeface="Calibri"/>
                <a:sym typeface="Calibri"/>
              </a:rPr>
              <a:t>(for                             )</a:t>
            </a:r>
            <a:endParaRPr/>
          </a:p>
        </p:txBody>
      </p:sp>
      <p:pic>
        <p:nvPicPr>
          <p:cNvPr id="760" name="Google Shape;760;p66"/>
          <p:cNvPicPr preferRelativeResize="0"/>
          <p:nvPr/>
        </p:nvPicPr>
        <p:blipFill rotWithShape="1">
          <a:blip r:embed="rId7">
            <a:alphaModFix/>
          </a:blip>
          <a:srcRect b="0" l="0" r="0" t="0"/>
          <a:stretch/>
        </p:blipFill>
        <p:spPr>
          <a:xfrm>
            <a:off x="3556362" y="2222724"/>
            <a:ext cx="1840230" cy="265176"/>
          </a:xfrm>
          <a:prstGeom prst="rect">
            <a:avLst/>
          </a:prstGeom>
          <a:noFill/>
          <a:ln>
            <a:noFill/>
          </a:ln>
        </p:spPr>
      </p:pic>
      <p:sp>
        <p:nvSpPr>
          <p:cNvPr id="761" name="Google Shape;761;p66"/>
          <p:cNvSpPr txBox="1"/>
          <p:nvPr/>
        </p:nvSpPr>
        <p:spPr>
          <a:xfrm>
            <a:off x="419100" y="3329654"/>
            <a:ext cx="2667000"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000">
                <a:solidFill>
                  <a:schemeClr val="dk1"/>
                </a:solidFill>
                <a:latin typeface="Calibri"/>
                <a:ea typeface="Calibri"/>
                <a:cs typeface="Calibri"/>
                <a:sym typeface="Calibri"/>
              </a:rPr>
              <a:t>Repeat</a:t>
            </a:r>
            <a:endParaRPr sz="2400">
              <a:solidFill>
                <a:schemeClr val="dk1"/>
              </a:solidFill>
              <a:latin typeface="Calibri"/>
              <a:ea typeface="Calibri"/>
              <a:cs typeface="Calibri"/>
              <a:sym typeface="Calibri"/>
            </a:endParaRPr>
          </a:p>
        </p:txBody>
      </p:sp>
      <p:pic>
        <p:nvPicPr>
          <p:cNvPr id="762" name="Google Shape;762;p66"/>
          <p:cNvPicPr preferRelativeResize="0"/>
          <p:nvPr/>
        </p:nvPicPr>
        <p:blipFill rotWithShape="1">
          <a:blip r:embed="rId8">
            <a:alphaModFix/>
          </a:blip>
          <a:srcRect b="0" l="0" r="0" t="0"/>
          <a:stretch/>
        </p:blipFill>
        <p:spPr>
          <a:xfrm>
            <a:off x="1380363" y="3385821"/>
            <a:ext cx="109728" cy="304038"/>
          </a:xfrm>
          <a:prstGeom prst="rect">
            <a:avLst/>
          </a:prstGeom>
          <a:noFill/>
          <a:ln>
            <a:noFill/>
          </a:ln>
        </p:spPr>
      </p:pic>
      <p:pic>
        <p:nvPicPr>
          <p:cNvPr id="763" name="Google Shape;763;p66"/>
          <p:cNvPicPr preferRelativeResize="0"/>
          <p:nvPr/>
        </p:nvPicPr>
        <p:blipFill rotWithShape="1">
          <a:blip r:embed="rId9">
            <a:alphaModFix/>
          </a:blip>
          <a:srcRect b="0" l="0" r="0" t="0"/>
          <a:stretch/>
        </p:blipFill>
        <p:spPr>
          <a:xfrm>
            <a:off x="838200" y="4477512"/>
            <a:ext cx="109728" cy="304038"/>
          </a:xfrm>
          <a:prstGeom prst="rect">
            <a:avLst/>
          </a:prstGeom>
          <a:noFill/>
          <a:ln>
            <a:noFill/>
          </a:ln>
        </p:spPr>
      </p:pic>
      <p:pic>
        <p:nvPicPr>
          <p:cNvPr id="764" name="Google Shape;764;p66"/>
          <p:cNvPicPr preferRelativeResize="0"/>
          <p:nvPr/>
        </p:nvPicPr>
        <p:blipFill rotWithShape="1">
          <a:blip r:embed="rId10">
            <a:alphaModFix/>
          </a:blip>
          <a:srcRect b="0" l="0" r="0" t="0"/>
          <a:stretch/>
        </p:blipFill>
        <p:spPr>
          <a:xfrm>
            <a:off x="1073831" y="3878196"/>
            <a:ext cx="2587752" cy="436626"/>
          </a:xfrm>
          <a:prstGeom prst="rect">
            <a:avLst/>
          </a:prstGeom>
          <a:noFill/>
          <a:ln>
            <a:noFill/>
          </a:ln>
        </p:spPr>
      </p:pic>
      <p:sp>
        <p:nvSpPr>
          <p:cNvPr id="765" name="Google Shape;765;p66"/>
          <p:cNvSpPr txBox="1"/>
          <p:nvPr/>
        </p:nvSpPr>
        <p:spPr>
          <a:xfrm>
            <a:off x="381000" y="2872847"/>
            <a:ext cx="73152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chemeClr val="dk1"/>
                </a:solidFill>
                <a:latin typeface="Calibri"/>
                <a:ea typeface="Calibri"/>
                <a:cs typeface="Calibri"/>
                <a:sym typeface="Calibri"/>
              </a:rPr>
              <a:t>Gradient descent: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6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9" name="Shape 769"/>
        <p:cNvGrpSpPr/>
        <p:nvPr/>
      </p:nvGrpSpPr>
      <p:grpSpPr>
        <a:xfrm>
          <a:off x="0" y="0"/>
          <a:ext cx="0" cy="0"/>
          <a:chOff x="0" y="0"/>
          <a:chExt cx="0" cy="0"/>
        </a:xfrm>
      </p:grpSpPr>
      <p:sp>
        <p:nvSpPr>
          <p:cNvPr id="770" name="Google Shape;770;p67"/>
          <p:cNvSpPr txBox="1"/>
          <p:nvPr/>
        </p:nvSpPr>
        <p:spPr>
          <a:xfrm>
            <a:off x="381000" y="285750"/>
            <a:ext cx="54102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400">
                <a:solidFill>
                  <a:schemeClr val="dk1"/>
                </a:solidFill>
                <a:latin typeface="Calibri"/>
                <a:ea typeface="Calibri"/>
                <a:cs typeface="Calibri"/>
                <a:sym typeface="Calibri"/>
              </a:rPr>
              <a:t>Optimization algorithm</a:t>
            </a:r>
            <a:endParaRPr b="1" sz="2400">
              <a:solidFill>
                <a:schemeClr val="dk1"/>
              </a:solidFill>
              <a:latin typeface="Calibri"/>
              <a:ea typeface="Calibri"/>
              <a:cs typeface="Calibri"/>
              <a:sym typeface="Calibri"/>
            </a:endParaRPr>
          </a:p>
        </p:txBody>
      </p:sp>
      <p:sp>
        <p:nvSpPr>
          <p:cNvPr id="771" name="Google Shape;771;p67"/>
          <p:cNvSpPr txBox="1"/>
          <p:nvPr/>
        </p:nvSpPr>
        <p:spPr>
          <a:xfrm>
            <a:off x="381000" y="738485"/>
            <a:ext cx="5410200"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chemeClr val="dk1"/>
                </a:solidFill>
                <a:latin typeface="Calibri"/>
                <a:ea typeface="Calibri"/>
                <a:cs typeface="Calibri"/>
                <a:sym typeface="Calibri"/>
              </a:rPr>
              <a:t>Given    , we have code that can compute</a:t>
            </a:r>
            <a:endParaRPr/>
          </a:p>
          <a:p>
            <a:pPr indent="-342900" lvl="1" marL="800100" marR="0" rtl="0" algn="l">
              <a:spcBef>
                <a:spcPts val="0"/>
              </a:spcBef>
              <a:spcAft>
                <a:spcPts val="0"/>
              </a:spcAft>
              <a:buClr>
                <a:schemeClr val="dk1"/>
              </a:buClr>
              <a:buSzPts val="2400"/>
              <a:buFont typeface="Calibri"/>
              <a:buChar char="-"/>
            </a:pPr>
            <a:r>
              <a:rPr b="0" i="0" lang="en" sz="2400" u="none" cap="none" strike="noStrike">
                <a:solidFill>
                  <a:schemeClr val="dk1"/>
                </a:solidFill>
                <a:latin typeface="Calibri"/>
                <a:ea typeface="Calibri"/>
                <a:cs typeface="Calibri"/>
                <a:sym typeface="Calibri"/>
              </a:rPr>
              <a:t> </a:t>
            </a:r>
            <a:endParaRPr/>
          </a:p>
          <a:p>
            <a:pPr indent="-342900" lvl="1" marL="800100" marR="0" rtl="0" algn="l">
              <a:spcBef>
                <a:spcPts val="0"/>
              </a:spcBef>
              <a:spcAft>
                <a:spcPts val="0"/>
              </a:spcAft>
              <a:buClr>
                <a:schemeClr val="dk1"/>
              </a:buClr>
              <a:buSzPts val="2400"/>
              <a:buFont typeface="Calibri"/>
              <a:buChar char="-"/>
            </a:pPr>
            <a:r>
              <a:rPr b="0" i="0" lang="en" sz="2400" u="none" cap="none" strike="noStrike">
                <a:solidFill>
                  <a:schemeClr val="dk1"/>
                </a:solidFill>
                <a:latin typeface="Calibri"/>
                <a:ea typeface="Calibri"/>
                <a:cs typeface="Calibri"/>
                <a:sym typeface="Calibri"/>
              </a:rPr>
              <a:t> </a:t>
            </a:r>
            <a:endParaRPr/>
          </a:p>
        </p:txBody>
      </p:sp>
      <p:pic>
        <p:nvPicPr>
          <p:cNvPr id="772" name="Google Shape;772;p67"/>
          <p:cNvPicPr preferRelativeResize="0"/>
          <p:nvPr/>
        </p:nvPicPr>
        <p:blipFill rotWithShape="1">
          <a:blip r:embed="rId3">
            <a:alphaModFix/>
          </a:blip>
          <a:srcRect b="0" l="0" r="0" t="0"/>
          <a:stretch/>
        </p:blipFill>
        <p:spPr>
          <a:xfrm>
            <a:off x="1305674" y="859589"/>
            <a:ext cx="128016" cy="219456"/>
          </a:xfrm>
          <a:prstGeom prst="rect">
            <a:avLst/>
          </a:prstGeom>
          <a:noFill/>
          <a:ln>
            <a:noFill/>
          </a:ln>
        </p:spPr>
      </p:pic>
      <p:pic>
        <p:nvPicPr>
          <p:cNvPr id="773" name="Google Shape;773;p67"/>
          <p:cNvPicPr preferRelativeResize="0"/>
          <p:nvPr/>
        </p:nvPicPr>
        <p:blipFill rotWithShape="1">
          <a:blip r:embed="rId4">
            <a:alphaModFix/>
          </a:blip>
          <a:srcRect b="0" l="0" r="0" t="0"/>
          <a:stretch/>
        </p:blipFill>
        <p:spPr>
          <a:xfrm>
            <a:off x="1204423" y="1190349"/>
            <a:ext cx="534924" cy="306324"/>
          </a:xfrm>
          <a:prstGeom prst="rect">
            <a:avLst/>
          </a:prstGeom>
          <a:noFill/>
          <a:ln>
            <a:noFill/>
          </a:ln>
        </p:spPr>
      </p:pic>
      <p:pic>
        <p:nvPicPr>
          <p:cNvPr id="774" name="Google Shape;774;p67"/>
          <p:cNvPicPr preferRelativeResize="0"/>
          <p:nvPr/>
        </p:nvPicPr>
        <p:blipFill rotWithShape="1">
          <a:blip r:embed="rId5">
            <a:alphaModFix/>
          </a:blip>
          <a:srcRect b="0" l="0" r="0" t="0"/>
          <a:stretch/>
        </p:blipFill>
        <p:spPr>
          <a:xfrm>
            <a:off x="1138086" y="1542978"/>
            <a:ext cx="964692" cy="436626"/>
          </a:xfrm>
          <a:prstGeom prst="rect">
            <a:avLst/>
          </a:prstGeom>
          <a:noFill/>
          <a:ln>
            <a:noFill/>
          </a:ln>
        </p:spPr>
      </p:pic>
      <p:sp>
        <p:nvSpPr>
          <p:cNvPr id="775" name="Google Shape;775;p67"/>
          <p:cNvSpPr txBox="1"/>
          <p:nvPr/>
        </p:nvSpPr>
        <p:spPr>
          <a:xfrm>
            <a:off x="2938406" y="1510759"/>
            <a:ext cx="31242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chemeClr val="dk1"/>
                </a:solidFill>
                <a:latin typeface="Calibri"/>
                <a:ea typeface="Calibri"/>
                <a:cs typeface="Calibri"/>
                <a:sym typeface="Calibri"/>
              </a:rPr>
              <a:t>(for                             )</a:t>
            </a:r>
            <a:endParaRPr/>
          </a:p>
        </p:txBody>
      </p:sp>
      <p:pic>
        <p:nvPicPr>
          <p:cNvPr id="776" name="Google Shape;776;p67"/>
          <p:cNvPicPr preferRelativeResize="0"/>
          <p:nvPr/>
        </p:nvPicPr>
        <p:blipFill rotWithShape="1">
          <a:blip r:embed="rId6">
            <a:alphaModFix/>
          </a:blip>
          <a:srcRect b="0" l="0" r="0" t="0"/>
          <a:stretch/>
        </p:blipFill>
        <p:spPr>
          <a:xfrm>
            <a:off x="3556362" y="1630578"/>
            <a:ext cx="1840230" cy="265176"/>
          </a:xfrm>
          <a:prstGeom prst="rect">
            <a:avLst/>
          </a:prstGeom>
          <a:noFill/>
          <a:ln>
            <a:noFill/>
          </a:ln>
        </p:spPr>
      </p:pic>
      <p:sp>
        <p:nvSpPr>
          <p:cNvPr id="777" name="Google Shape;777;p67"/>
          <p:cNvSpPr txBox="1"/>
          <p:nvPr/>
        </p:nvSpPr>
        <p:spPr>
          <a:xfrm>
            <a:off x="384425" y="2262485"/>
            <a:ext cx="3806575"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chemeClr val="dk1"/>
                </a:solidFill>
                <a:latin typeface="Calibri"/>
                <a:ea typeface="Calibri"/>
                <a:cs typeface="Calibri"/>
                <a:sym typeface="Calibri"/>
              </a:rPr>
              <a:t>Optimization algorithms:</a:t>
            </a:r>
            <a:endParaRPr/>
          </a:p>
          <a:p>
            <a:pPr indent="-342900" lvl="1" marL="800100" marR="0" rtl="0" algn="l">
              <a:spcBef>
                <a:spcPts val="0"/>
              </a:spcBef>
              <a:spcAft>
                <a:spcPts val="0"/>
              </a:spcAft>
              <a:buClr>
                <a:schemeClr val="dk1"/>
              </a:buClr>
              <a:buSzPts val="2400"/>
              <a:buFont typeface="Calibri"/>
              <a:buChar char="-"/>
            </a:pPr>
            <a:r>
              <a:rPr b="0" i="0" lang="en" sz="2400" u="none" cap="none" strike="noStrike">
                <a:solidFill>
                  <a:schemeClr val="dk1"/>
                </a:solidFill>
                <a:latin typeface="Calibri"/>
                <a:ea typeface="Calibri"/>
                <a:cs typeface="Calibri"/>
                <a:sym typeface="Calibri"/>
              </a:rPr>
              <a:t>Gradient descent</a:t>
            </a:r>
            <a:endParaRPr/>
          </a:p>
        </p:txBody>
      </p:sp>
      <p:sp>
        <p:nvSpPr>
          <p:cNvPr id="778" name="Google Shape;778;p67"/>
          <p:cNvSpPr txBox="1"/>
          <p:nvPr/>
        </p:nvSpPr>
        <p:spPr>
          <a:xfrm>
            <a:off x="384425" y="2622838"/>
            <a:ext cx="3806575" cy="1569660"/>
          </a:xfrm>
          <a:prstGeom prst="rect">
            <a:avLst/>
          </a:prstGeom>
          <a:noFill/>
          <a:ln>
            <a:noFill/>
          </a:ln>
        </p:spPr>
        <p:txBody>
          <a:bodyPr anchorCtr="0" anchor="t" bIns="45700" lIns="91425" spcFirstLastPara="1" rIns="91425" wrap="square" tIns="45700">
            <a:noAutofit/>
          </a:bodyPr>
          <a:lstStyle/>
          <a:p>
            <a:pPr indent="0" lvl="1" marL="457200" marR="0" rtl="0" algn="l">
              <a:spcBef>
                <a:spcPts val="0"/>
              </a:spcBef>
              <a:spcAft>
                <a:spcPts val="0"/>
              </a:spcAft>
              <a:buNone/>
            </a:pPr>
            <a:r>
              <a:t/>
            </a:r>
            <a:endParaRPr b="0" i="0" sz="2400" u="none" cap="none" strike="noStrike">
              <a:solidFill>
                <a:schemeClr val="dk1"/>
              </a:solidFill>
              <a:latin typeface="Calibri"/>
              <a:ea typeface="Calibri"/>
              <a:cs typeface="Calibri"/>
              <a:sym typeface="Calibri"/>
            </a:endParaRPr>
          </a:p>
          <a:p>
            <a:pPr indent="-342900" lvl="1" marL="800100" marR="0" rtl="0" algn="l">
              <a:spcBef>
                <a:spcPts val="0"/>
              </a:spcBef>
              <a:spcAft>
                <a:spcPts val="0"/>
              </a:spcAft>
              <a:buClr>
                <a:schemeClr val="dk1"/>
              </a:buClr>
              <a:buSzPts val="2400"/>
              <a:buFont typeface="Calibri"/>
              <a:buChar char="-"/>
            </a:pPr>
            <a:r>
              <a:rPr b="0" i="0" lang="en" sz="2400" u="none" cap="none" strike="noStrike">
                <a:solidFill>
                  <a:schemeClr val="dk1"/>
                </a:solidFill>
                <a:latin typeface="Calibri"/>
                <a:ea typeface="Calibri"/>
                <a:cs typeface="Calibri"/>
                <a:sym typeface="Calibri"/>
              </a:rPr>
              <a:t>Conjugate gradient</a:t>
            </a:r>
            <a:endParaRPr/>
          </a:p>
          <a:p>
            <a:pPr indent="-342900" lvl="1" marL="800100" marR="0" rtl="0" algn="l">
              <a:spcBef>
                <a:spcPts val="0"/>
              </a:spcBef>
              <a:spcAft>
                <a:spcPts val="0"/>
              </a:spcAft>
              <a:buClr>
                <a:schemeClr val="dk1"/>
              </a:buClr>
              <a:buSzPts val="2400"/>
              <a:buFont typeface="Calibri"/>
              <a:buChar char="-"/>
            </a:pPr>
            <a:r>
              <a:rPr b="0" i="0" lang="en" sz="2400" u="none" cap="none" strike="noStrike">
                <a:solidFill>
                  <a:schemeClr val="dk1"/>
                </a:solidFill>
                <a:latin typeface="Calibri"/>
                <a:ea typeface="Calibri"/>
                <a:cs typeface="Calibri"/>
                <a:sym typeface="Calibri"/>
              </a:rPr>
              <a:t>BFGS</a:t>
            </a:r>
            <a:endParaRPr/>
          </a:p>
          <a:p>
            <a:pPr indent="-342900" lvl="1" marL="800100" marR="0" rtl="0" algn="l">
              <a:spcBef>
                <a:spcPts val="0"/>
              </a:spcBef>
              <a:spcAft>
                <a:spcPts val="0"/>
              </a:spcAft>
              <a:buClr>
                <a:schemeClr val="dk1"/>
              </a:buClr>
              <a:buSzPts val="2400"/>
              <a:buFont typeface="Calibri"/>
              <a:buChar char="-"/>
            </a:pPr>
            <a:r>
              <a:rPr b="0" i="0" lang="en" sz="2400" u="none" cap="none" strike="noStrike">
                <a:solidFill>
                  <a:schemeClr val="dk1"/>
                </a:solidFill>
                <a:latin typeface="Calibri"/>
                <a:ea typeface="Calibri"/>
                <a:cs typeface="Calibri"/>
                <a:sym typeface="Calibri"/>
              </a:rPr>
              <a:t>L-BFGS</a:t>
            </a:r>
            <a:endParaRPr/>
          </a:p>
        </p:txBody>
      </p:sp>
      <p:cxnSp>
        <p:nvCxnSpPr>
          <p:cNvPr id="779" name="Google Shape;779;p67"/>
          <p:cNvCxnSpPr/>
          <p:nvPr/>
        </p:nvCxnSpPr>
        <p:spPr>
          <a:xfrm>
            <a:off x="4187462" y="2262485"/>
            <a:ext cx="0" cy="2519065"/>
          </a:xfrm>
          <a:prstGeom prst="straightConnector1">
            <a:avLst/>
          </a:prstGeom>
          <a:noFill/>
          <a:ln cap="flat" cmpd="sng" w="9525">
            <a:solidFill>
              <a:schemeClr val="dk1"/>
            </a:solidFill>
            <a:prstDash val="solid"/>
            <a:round/>
            <a:headEnd len="sm" w="sm" type="none"/>
            <a:tailEnd len="sm" w="sm" type="none"/>
          </a:ln>
        </p:spPr>
      </p:cxnSp>
      <p:sp>
        <p:nvSpPr>
          <p:cNvPr id="780" name="Google Shape;780;p67"/>
          <p:cNvSpPr txBox="1"/>
          <p:nvPr/>
        </p:nvSpPr>
        <p:spPr>
          <a:xfrm>
            <a:off x="4343400" y="2262484"/>
            <a:ext cx="4648200" cy="267765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chemeClr val="dk1"/>
                </a:solidFill>
                <a:latin typeface="Calibri"/>
                <a:ea typeface="Calibri"/>
                <a:cs typeface="Calibri"/>
                <a:sym typeface="Calibri"/>
              </a:rPr>
              <a:t>Advantages:</a:t>
            </a:r>
            <a:endParaRPr/>
          </a:p>
          <a:p>
            <a:pPr indent="-342900" lvl="1" marL="800100" marR="0" rtl="0" algn="l">
              <a:spcBef>
                <a:spcPts val="0"/>
              </a:spcBef>
              <a:spcAft>
                <a:spcPts val="0"/>
              </a:spcAft>
              <a:buClr>
                <a:schemeClr val="dk1"/>
              </a:buClr>
              <a:buSzPts val="2400"/>
              <a:buFont typeface="Calibri"/>
              <a:buChar char="-"/>
            </a:pPr>
            <a:r>
              <a:rPr b="0" i="0" lang="en" sz="2400" u="none" cap="none" strike="noStrike">
                <a:solidFill>
                  <a:schemeClr val="dk1"/>
                </a:solidFill>
                <a:latin typeface="Calibri"/>
                <a:ea typeface="Calibri"/>
                <a:cs typeface="Calibri"/>
                <a:sym typeface="Calibri"/>
              </a:rPr>
              <a:t>No need to manually pick </a:t>
            </a:r>
            <a:endParaRPr/>
          </a:p>
          <a:p>
            <a:pPr indent="-342900" lvl="1" marL="800100" marR="0" rtl="0" algn="l">
              <a:spcBef>
                <a:spcPts val="0"/>
              </a:spcBef>
              <a:spcAft>
                <a:spcPts val="0"/>
              </a:spcAft>
              <a:buClr>
                <a:schemeClr val="dk1"/>
              </a:buClr>
              <a:buSzPts val="2400"/>
              <a:buFont typeface="Calibri"/>
              <a:buChar char="-"/>
            </a:pPr>
            <a:r>
              <a:rPr b="0" i="0" lang="en" sz="2400" u="none" cap="none" strike="noStrike">
                <a:solidFill>
                  <a:schemeClr val="dk1"/>
                </a:solidFill>
                <a:latin typeface="Calibri"/>
                <a:ea typeface="Calibri"/>
                <a:cs typeface="Calibri"/>
                <a:sym typeface="Calibri"/>
              </a:rPr>
              <a:t>Often faster than gradient descent.</a:t>
            </a:r>
            <a:endParaRPr/>
          </a:p>
          <a:p>
            <a:pPr indent="0" lvl="0" marL="0" marR="0" rtl="0" algn="l">
              <a:spcBef>
                <a:spcPts val="0"/>
              </a:spcBef>
              <a:spcAft>
                <a:spcPts val="0"/>
              </a:spcAft>
              <a:buNone/>
            </a:pPr>
            <a:r>
              <a:rPr lang="en" sz="2400">
                <a:solidFill>
                  <a:schemeClr val="dk1"/>
                </a:solidFill>
                <a:latin typeface="Calibri"/>
                <a:ea typeface="Calibri"/>
                <a:cs typeface="Calibri"/>
                <a:sym typeface="Calibri"/>
              </a:rPr>
              <a:t>Disadvantages:</a:t>
            </a:r>
            <a:endParaRPr/>
          </a:p>
          <a:p>
            <a:pPr indent="-342900" lvl="1" marL="800100" marR="0" rtl="0" algn="l">
              <a:spcBef>
                <a:spcPts val="0"/>
              </a:spcBef>
              <a:spcAft>
                <a:spcPts val="0"/>
              </a:spcAft>
              <a:buClr>
                <a:schemeClr val="dk1"/>
              </a:buClr>
              <a:buSzPts val="2400"/>
              <a:buFont typeface="Calibri"/>
              <a:buChar char="-"/>
            </a:pPr>
            <a:r>
              <a:rPr b="0" i="0" lang="en" sz="2400" u="none" cap="none" strike="noStrike">
                <a:solidFill>
                  <a:schemeClr val="dk1"/>
                </a:solidFill>
                <a:latin typeface="Calibri"/>
                <a:ea typeface="Calibri"/>
                <a:cs typeface="Calibri"/>
                <a:sym typeface="Calibri"/>
              </a:rPr>
              <a:t>More complex</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pic>
        <p:nvPicPr>
          <p:cNvPr id="781" name="Google Shape;781;p67"/>
          <p:cNvPicPr preferRelativeResize="0"/>
          <p:nvPr/>
        </p:nvPicPr>
        <p:blipFill rotWithShape="1">
          <a:blip r:embed="rId7">
            <a:alphaModFix/>
          </a:blip>
          <a:srcRect b="0" l="0" r="0" t="0"/>
          <a:stretch/>
        </p:blipFill>
        <p:spPr>
          <a:xfrm>
            <a:off x="8458200" y="2807725"/>
            <a:ext cx="171450" cy="13716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8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5" name="Shape 785"/>
        <p:cNvGrpSpPr/>
        <p:nvPr/>
      </p:nvGrpSpPr>
      <p:grpSpPr>
        <a:xfrm>
          <a:off x="0" y="0"/>
          <a:ext cx="0" cy="0"/>
          <a:chOff x="0" y="0"/>
          <a:chExt cx="0" cy="0"/>
        </a:xfrm>
      </p:grpSpPr>
      <p:sp>
        <p:nvSpPr>
          <p:cNvPr id="786" name="Google Shape;786;p68"/>
          <p:cNvSpPr txBox="1"/>
          <p:nvPr/>
        </p:nvSpPr>
        <p:spPr>
          <a:xfrm>
            <a:off x="381000" y="285750"/>
            <a:ext cx="35814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chemeClr val="dk1"/>
                </a:solidFill>
                <a:latin typeface="Calibri"/>
                <a:ea typeface="Calibri"/>
                <a:cs typeface="Calibri"/>
                <a:sym typeface="Calibri"/>
              </a:rPr>
              <a:t>Example:</a:t>
            </a:r>
            <a:endParaRPr sz="2400">
              <a:solidFill>
                <a:schemeClr val="dk1"/>
              </a:solidFill>
              <a:latin typeface="Calibri"/>
              <a:ea typeface="Calibri"/>
              <a:cs typeface="Calibri"/>
              <a:sym typeface="Calibri"/>
            </a:endParaRPr>
          </a:p>
        </p:txBody>
      </p:sp>
      <p:pic>
        <p:nvPicPr>
          <p:cNvPr id="787" name="Google Shape;787;p68"/>
          <p:cNvPicPr preferRelativeResize="0"/>
          <p:nvPr/>
        </p:nvPicPr>
        <p:blipFill rotWithShape="1">
          <a:blip r:embed="rId3">
            <a:alphaModFix/>
          </a:blip>
          <a:srcRect b="0" l="0" r="0" t="0"/>
          <a:stretch/>
        </p:blipFill>
        <p:spPr>
          <a:xfrm>
            <a:off x="481361" y="759283"/>
            <a:ext cx="1069848" cy="731520"/>
          </a:xfrm>
          <a:prstGeom prst="rect">
            <a:avLst/>
          </a:prstGeom>
          <a:noFill/>
          <a:ln>
            <a:noFill/>
          </a:ln>
        </p:spPr>
      </p:pic>
      <p:pic>
        <p:nvPicPr>
          <p:cNvPr id="788" name="Google Shape;788;p68"/>
          <p:cNvPicPr preferRelativeResize="0"/>
          <p:nvPr/>
        </p:nvPicPr>
        <p:blipFill rotWithShape="1">
          <a:blip r:embed="rId4">
            <a:alphaModFix/>
          </a:blip>
          <a:srcRect b="0" l="0" r="0" t="0"/>
          <a:stretch/>
        </p:blipFill>
        <p:spPr>
          <a:xfrm>
            <a:off x="481361" y="1572995"/>
            <a:ext cx="3662172" cy="329184"/>
          </a:xfrm>
          <a:prstGeom prst="rect">
            <a:avLst/>
          </a:prstGeom>
          <a:noFill/>
          <a:ln>
            <a:noFill/>
          </a:ln>
        </p:spPr>
      </p:pic>
      <p:pic>
        <p:nvPicPr>
          <p:cNvPr id="789" name="Google Shape;789;p68"/>
          <p:cNvPicPr preferRelativeResize="0"/>
          <p:nvPr/>
        </p:nvPicPr>
        <p:blipFill rotWithShape="1">
          <a:blip r:embed="rId5">
            <a:alphaModFix/>
          </a:blip>
          <a:srcRect b="0" l="0" r="0" t="0"/>
          <a:stretch/>
        </p:blipFill>
        <p:spPr>
          <a:xfrm>
            <a:off x="442644" y="2038350"/>
            <a:ext cx="2564892" cy="409194"/>
          </a:xfrm>
          <a:prstGeom prst="rect">
            <a:avLst/>
          </a:prstGeom>
          <a:noFill/>
          <a:ln>
            <a:noFill/>
          </a:ln>
        </p:spPr>
      </p:pic>
      <p:pic>
        <p:nvPicPr>
          <p:cNvPr id="790" name="Google Shape;790;p68"/>
          <p:cNvPicPr preferRelativeResize="0"/>
          <p:nvPr/>
        </p:nvPicPr>
        <p:blipFill rotWithShape="1">
          <a:blip r:embed="rId6">
            <a:alphaModFix/>
          </a:blip>
          <a:srcRect b="0" l="0" r="0" t="0"/>
          <a:stretch/>
        </p:blipFill>
        <p:spPr>
          <a:xfrm>
            <a:off x="442644" y="2599944"/>
            <a:ext cx="2564892" cy="406908"/>
          </a:xfrm>
          <a:prstGeom prst="rect">
            <a:avLst/>
          </a:prstGeom>
          <a:noFill/>
          <a:ln>
            <a:noFill/>
          </a:ln>
        </p:spPr>
      </p:pic>
      <p:sp>
        <p:nvSpPr>
          <p:cNvPr id="791" name="Google Shape;791;p68"/>
          <p:cNvSpPr txBox="1"/>
          <p:nvPr/>
        </p:nvSpPr>
        <p:spPr>
          <a:xfrm>
            <a:off x="4267200" y="516582"/>
            <a:ext cx="4899438" cy="213904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900">
                <a:solidFill>
                  <a:srgbClr val="002060"/>
                </a:solidFill>
                <a:latin typeface="Courier New"/>
                <a:ea typeface="Courier New"/>
                <a:cs typeface="Courier New"/>
                <a:sym typeface="Courier New"/>
              </a:rPr>
              <a:t> function [jVal, gradient] </a:t>
            </a:r>
            <a:br>
              <a:rPr b="1" lang="en" sz="1900">
                <a:solidFill>
                  <a:srgbClr val="002060"/>
                </a:solidFill>
                <a:latin typeface="Courier New"/>
                <a:ea typeface="Courier New"/>
                <a:cs typeface="Courier New"/>
                <a:sym typeface="Courier New"/>
              </a:rPr>
            </a:br>
            <a:r>
              <a:rPr b="1" lang="en" sz="1900">
                <a:solidFill>
                  <a:srgbClr val="002060"/>
                </a:solidFill>
                <a:latin typeface="Courier New"/>
                <a:ea typeface="Courier New"/>
                <a:cs typeface="Courier New"/>
                <a:sym typeface="Courier New"/>
              </a:rPr>
              <a:t>           = costFunction(theta)</a:t>
            </a:r>
            <a:endParaRPr/>
          </a:p>
          <a:p>
            <a:pPr indent="0" lvl="1" marL="457200" marR="0" rtl="0" algn="l">
              <a:spcBef>
                <a:spcPts val="0"/>
              </a:spcBef>
              <a:spcAft>
                <a:spcPts val="0"/>
              </a:spcAft>
              <a:buNone/>
            </a:pPr>
            <a:r>
              <a:rPr b="1" i="0" lang="en" sz="1900" u="none" cap="none" strike="noStrike">
                <a:solidFill>
                  <a:srgbClr val="002060"/>
                </a:solidFill>
                <a:latin typeface="Courier New"/>
                <a:ea typeface="Courier New"/>
                <a:cs typeface="Courier New"/>
                <a:sym typeface="Courier New"/>
              </a:rPr>
              <a:t>jVal = (theta(1)-5)^2 + ...     	    (theta(2)-5)^2;</a:t>
            </a:r>
            <a:endParaRPr/>
          </a:p>
          <a:p>
            <a:pPr indent="0" lvl="1" marL="457200" marR="0" rtl="0" algn="l">
              <a:spcBef>
                <a:spcPts val="0"/>
              </a:spcBef>
              <a:spcAft>
                <a:spcPts val="0"/>
              </a:spcAft>
              <a:buNone/>
            </a:pPr>
            <a:r>
              <a:rPr b="1" i="0" lang="en" sz="1900" u="none" cap="none" strike="noStrike">
                <a:solidFill>
                  <a:srgbClr val="002060"/>
                </a:solidFill>
                <a:latin typeface="Courier New"/>
                <a:ea typeface="Courier New"/>
                <a:cs typeface="Courier New"/>
                <a:sym typeface="Courier New"/>
              </a:rPr>
              <a:t>gradient = zeros(2,1);</a:t>
            </a:r>
            <a:endParaRPr/>
          </a:p>
          <a:p>
            <a:pPr indent="0" lvl="1" marL="457200" marR="0" rtl="0" algn="l">
              <a:spcBef>
                <a:spcPts val="0"/>
              </a:spcBef>
              <a:spcAft>
                <a:spcPts val="0"/>
              </a:spcAft>
              <a:buNone/>
            </a:pPr>
            <a:r>
              <a:rPr b="1" i="0" lang="en" sz="1900" u="none" cap="none" strike="noStrike">
                <a:solidFill>
                  <a:srgbClr val="002060"/>
                </a:solidFill>
                <a:latin typeface="Courier New"/>
                <a:ea typeface="Courier New"/>
                <a:cs typeface="Courier New"/>
                <a:sym typeface="Courier New"/>
              </a:rPr>
              <a:t>gradient(1) = 2*(theta(1)-5);</a:t>
            </a:r>
            <a:br>
              <a:rPr b="1" i="0" lang="en" sz="1900" u="none" cap="none" strike="noStrike">
                <a:solidFill>
                  <a:srgbClr val="002060"/>
                </a:solidFill>
                <a:latin typeface="Courier New"/>
                <a:ea typeface="Courier New"/>
                <a:cs typeface="Courier New"/>
                <a:sym typeface="Courier New"/>
              </a:rPr>
            </a:br>
            <a:r>
              <a:rPr b="1" i="0" lang="en" sz="1900" u="none" cap="none" strike="noStrike">
                <a:solidFill>
                  <a:srgbClr val="002060"/>
                </a:solidFill>
                <a:latin typeface="Courier New"/>
                <a:ea typeface="Courier New"/>
                <a:cs typeface="Courier New"/>
                <a:sym typeface="Courier New"/>
              </a:rPr>
              <a:t>gradient(2) = 2*(theta(2)-5);</a:t>
            </a:r>
            <a:endParaRPr b="1" i="0" sz="1900" u="none" cap="none" strike="noStrike">
              <a:solidFill>
                <a:srgbClr val="002060"/>
              </a:solidFill>
              <a:latin typeface="Courier New"/>
              <a:ea typeface="Courier New"/>
              <a:cs typeface="Courier New"/>
              <a:sym typeface="Courier New"/>
            </a:endParaRPr>
          </a:p>
        </p:txBody>
      </p:sp>
      <p:cxnSp>
        <p:nvCxnSpPr>
          <p:cNvPr id="792" name="Google Shape;792;p68"/>
          <p:cNvCxnSpPr/>
          <p:nvPr/>
        </p:nvCxnSpPr>
        <p:spPr>
          <a:xfrm>
            <a:off x="4396962" y="285750"/>
            <a:ext cx="0" cy="2721102"/>
          </a:xfrm>
          <a:prstGeom prst="straightConnector1">
            <a:avLst/>
          </a:prstGeom>
          <a:noFill/>
          <a:ln cap="flat" cmpd="sng" w="9525">
            <a:solidFill>
              <a:schemeClr val="dk1"/>
            </a:solidFill>
            <a:prstDash val="solid"/>
            <a:round/>
            <a:headEnd len="sm" w="sm" type="none"/>
            <a:tailEnd len="sm" w="sm" type="none"/>
          </a:ln>
        </p:spPr>
      </p:cxnSp>
      <p:sp>
        <p:nvSpPr>
          <p:cNvPr id="793" name="Google Shape;793;p68"/>
          <p:cNvSpPr txBox="1"/>
          <p:nvPr/>
        </p:nvSpPr>
        <p:spPr>
          <a:xfrm>
            <a:off x="228621" y="3181350"/>
            <a:ext cx="8229580" cy="126188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900">
                <a:solidFill>
                  <a:srgbClr val="002060"/>
                </a:solidFill>
                <a:latin typeface="Courier New"/>
                <a:ea typeface="Courier New"/>
                <a:cs typeface="Courier New"/>
                <a:sym typeface="Courier New"/>
              </a:rPr>
              <a:t>options = optimset(‘GradObj’, ‘on’, ‘MaxIter’, ‘100’);</a:t>
            </a:r>
            <a:endParaRPr/>
          </a:p>
          <a:p>
            <a:pPr indent="0" lvl="0" marL="0" marR="0" rtl="0" algn="l">
              <a:spcBef>
                <a:spcPts val="0"/>
              </a:spcBef>
              <a:spcAft>
                <a:spcPts val="0"/>
              </a:spcAft>
              <a:buNone/>
            </a:pPr>
            <a:r>
              <a:rPr b="1" lang="en" sz="1900">
                <a:solidFill>
                  <a:srgbClr val="002060"/>
                </a:solidFill>
                <a:latin typeface="Courier New"/>
                <a:ea typeface="Courier New"/>
                <a:cs typeface="Courier New"/>
                <a:sym typeface="Courier New"/>
              </a:rPr>
              <a:t>initialTheta = zeros(2,1);</a:t>
            </a:r>
            <a:br>
              <a:rPr b="1" lang="en" sz="1900">
                <a:solidFill>
                  <a:srgbClr val="002060"/>
                </a:solidFill>
                <a:latin typeface="Courier New"/>
                <a:ea typeface="Courier New"/>
                <a:cs typeface="Courier New"/>
                <a:sym typeface="Courier New"/>
              </a:rPr>
            </a:br>
            <a:r>
              <a:rPr b="1" lang="en" sz="1900">
                <a:solidFill>
                  <a:srgbClr val="002060"/>
                </a:solidFill>
                <a:latin typeface="Courier New"/>
                <a:ea typeface="Courier New"/>
                <a:cs typeface="Courier New"/>
                <a:sym typeface="Courier New"/>
              </a:rPr>
              <a:t>[optTheta, functionVal, exitFlag] ...</a:t>
            </a:r>
            <a:endParaRPr/>
          </a:p>
          <a:p>
            <a:pPr indent="0" lvl="0" marL="0" marR="0" rtl="0" algn="l">
              <a:spcBef>
                <a:spcPts val="0"/>
              </a:spcBef>
              <a:spcAft>
                <a:spcPts val="0"/>
              </a:spcAft>
              <a:buNone/>
            </a:pPr>
            <a:r>
              <a:rPr b="1" lang="en" sz="1900">
                <a:solidFill>
                  <a:srgbClr val="002060"/>
                </a:solidFill>
                <a:latin typeface="Courier New"/>
                <a:ea typeface="Courier New"/>
                <a:cs typeface="Courier New"/>
                <a:sym typeface="Courier New"/>
              </a:rPr>
              <a:t>     = fminunc(@costFunction, initialTheta, options);</a:t>
            </a:r>
            <a:endParaRPr b="1" sz="1900">
              <a:solidFill>
                <a:srgbClr val="002060"/>
              </a:solidFill>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7" name="Shape 797"/>
        <p:cNvGrpSpPr/>
        <p:nvPr/>
      </p:nvGrpSpPr>
      <p:grpSpPr>
        <a:xfrm>
          <a:off x="0" y="0"/>
          <a:ext cx="0" cy="0"/>
          <a:chOff x="0" y="0"/>
          <a:chExt cx="0" cy="0"/>
        </a:xfrm>
      </p:grpSpPr>
      <p:sp>
        <p:nvSpPr>
          <p:cNvPr id="798" name="Google Shape;798;p69"/>
          <p:cNvSpPr txBox="1"/>
          <p:nvPr/>
        </p:nvSpPr>
        <p:spPr>
          <a:xfrm>
            <a:off x="1402736" y="2847087"/>
            <a:ext cx="6764169" cy="38472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900">
                <a:solidFill>
                  <a:srgbClr val="002060"/>
                </a:solidFill>
                <a:latin typeface="Courier New"/>
                <a:ea typeface="Courier New"/>
                <a:cs typeface="Courier New"/>
                <a:sym typeface="Courier New"/>
              </a:rPr>
              <a:t>gradient(1) = [                    ];</a:t>
            </a:r>
            <a:endParaRPr b="1" sz="1900">
              <a:solidFill>
                <a:srgbClr val="002060"/>
              </a:solidFill>
              <a:latin typeface="Courier New"/>
              <a:ea typeface="Courier New"/>
              <a:cs typeface="Courier New"/>
              <a:sym typeface="Courier New"/>
            </a:endParaRPr>
          </a:p>
        </p:txBody>
      </p:sp>
      <p:sp>
        <p:nvSpPr>
          <p:cNvPr id="799" name="Google Shape;799;p69"/>
          <p:cNvSpPr txBox="1"/>
          <p:nvPr/>
        </p:nvSpPr>
        <p:spPr>
          <a:xfrm>
            <a:off x="717698" y="1809750"/>
            <a:ext cx="8121502" cy="38472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900">
                <a:solidFill>
                  <a:srgbClr val="002060"/>
                </a:solidFill>
                <a:latin typeface="Courier New"/>
                <a:ea typeface="Courier New"/>
                <a:cs typeface="Courier New"/>
                <a:sym typeface="Courier New"/>
              </a:rPr>
              <a:t>function [jVal, gradient] = costFunction(theta)</a:t>
            </a:r>
            <a:endParaRPr b="1" sz="1900">
              <a:solidFill>
                <a:srgbClr val="002060"/>
              </a:solidFill>
              <a:latin typeface="Courier New"/>
              <a:ea typeface="Courier New"/>
              <a:cs typeface="Courier New"/>
              <a:sym typeface="Courier New"/>
            </a:endParaRPr>
          </a:p>
        </p:txBody>
      </p:sp>
      <p:pic>
        <p:nvPicPr>
          <p:cNvPr id="800" name="Google Shape;800;p69"/>
          <p:cNvPicPr preferRelativeResize="0"/>
          <p:nvPr/>
        </p:nvPicPr>
        <p:blipFill rotWithShape="1">
          <a:blip r:embed="rId3">
            <a:alphaModFix/>
          </a:blip>
          <a:srcRect b="0" l="0" r="0" t="0"/>
          <a:stretch/>
        </p:blipFill>
        <p:spPr>
          <a:xfrm>
            <a:off x="2021388" y="491125"/>
            <a:ext cx="576072" cy="1133856"/>
          </a:xfrm>
          <a:prstGeom prst="rect">
            <a:avLst/>
          </a:prstGeom>
          <a:noFill/>
          <a:ln>
            <a:noFill/>
          </a:ln>
        </p:spPr>
      </p:pic>
      <p:pic>
        <p:nvPicPr>
          <p:cNvPr id="801" name="Google Shape;801;p69"/>
          <p:cNvPicPr preferRelativeResize="0"/>
          <p:nvPr/>
        </p:nvPicPr>
        <p:blipFill rotWithShape="1">
          <a:blip r:embed="rId4">
            <a:alphaModFix/>
          </a:blip>
          <a:srcRect b="0" l="0" r="0" t="0"/>
          <a:stretch/>
        </p:blipFill>
        <p:spPr>
          <a:xfrm>
            <a:off x="5560054" y="2842882"/>
            <a:ext cx="969264" cy="409194"/>
          </a:xfrm>
          <a:prstGeom prst="rect">
            <a:avLst/>
          </a:prstGeom>
          <a:noFill/>
          <a:ln>
            <a:noFill/>
          </a:ln>
        </p:spPr>
      </p:pic>
      <p:sp>
        <p:nvSpPr>
          <p:cNvPr id="802" name="Google Shape;802;p69"/>
          <p:cNvSpPr txBox="1"/>
          <p:nvPr/>
        </p:nvSpPr>
        <p:spPr>
          <a:xfrm>
            <a:off x="744370" y="722181"/>
            <a:ext cx="4899438" cy="38472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900">
                <a:solidFill>
                  <a:srgbClr val="002060"/>
                </a:solidFill>
                <a:latin typeface="Courier New"/>
                <a:ea typeface="Courier New"/>
                <a:cs typeface="Courier New"/>
                <a:sym typeface="Courier New"/>
              </a:rPr>
              <a:t>theta = </a:t>
            </a:r>
            <a:endParaRPr b="1" sz="1900">
              <a:solidFill>
                <a:srgbClr val="002060"/>
              </a:solidFill>
              <a:latin typeface="Courier New"/>
              <a:ea typeface="Courier New"/>
              <a:cs typeface="Courier New"/>
              <a:sym typeface="Courier New"/>
            </a:endParaRPr>
          </a:p>
        </p:txBody>
      </p:sp>
      <p:sp>
        <p:nvSpPr>
          <p:cNvPr id="803" name="Google Shape;803;p69"/>
          <p:cNvSpPr txBox="1"/>
          <p:nvPr/>
        </p:nvSpPr>
        <p:spPr>
          <a:xfrm>
            <a:off x="1399101" y="2354579"/>
            <a:ext cx="6611769" cy="38472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900">
                <a:solidFill>
                  <a:srgbClr val="002060"/>
                </a:solidFill>
                <a:latin typeface="Courier New"/>
                <a:ea typeface="Courier New"/>
                <a:cs typeface="Courier New"/>
                <a:sym typeface="Courier New"/>
              </a:rPr>
              <a:t>jVal = [                 ];</a:t>
            </a:r>
            <a:endParaRPr b="1" sz="1900">
              <a:solidFill>
                <a:srgbClr val="002060"/>
              </a:solidFill>
              <a:latin typeface="Courier New"/>
              <a:ea typeface="Courier New"/>
              <a:cs typeface="Courier New"/>
              <a:sym typeface="Courier New"/>
            </a:endParaRPr>
          </a:p>
        </p:txBody>
      </p:sp>
      <p:sp>
        <p:nvSpPr>
          <p:cNvPr id="804" name="Google Shape;804;p69"/>
          <p:cNvSpPr txBox="1"/>
          <p:nvPr/>
        </p:nvSpPr>
        <p:spPr>
          <a:xfrm>
            <a:off x="1402736" y="3392798"/>
            <a:ext cx="6764169" cy="38472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900">
                <a:solidFill>
                  <a:srgbClr val="002060"/>
                </a:solidFill>
                <a:latin typeface="Courier New"/>
                <a:ea typeface="Courier New"/>
                <a:cs typeface="Courier New"/>
                <a:sym typeface="Courier New"/>
              </a:rPr>
              <a:t>gradient(2) = [                    ];</a:t>
            </a:r>
            <a:endParaRPr b="1" sz="1900">
              <a:solidFill>
                <a:srgbClr val="002060"/>
              </a:solidFill>
              <a:latin typeface="Courier New"/>
              <a:ea typeface="Courier New"/>
              <a:cs typeface="Courier New"/>
              <a:sym typeface="Courier New"/>
            </a:endParaRPr>
          </a:p>
        </p:txBody>
      </p:sp>
      <p:sp>
        <p:nvSpPr>
          <p:cNvPr id="805" name="Google Shape;805;p69"/>
          <p:cNvSpPr txBox="1"/>
          <p:nvPr/>
        </p:nvSpPr>
        <p:spPr>
          <a:xfrm>
            <a:off x="1403498" y="4375013"/>
            <a:ext cx="6764169" cy="38472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900">
                <a:solidFill>
                  <a:srgbClr val="002060"/>
                </a:solidFill>
                <a:latin typeface="Courier New"/>
                <a:ea typeface="Courier New"/>
                <a:cs typeface="Courier New"/>
                <a:sym typeface="Courier New"/>
              </a:rPr>
              <a:t>gradient(n+1) = [                      ];</a:t>
            </a:r>
            <a:endParaRPr b="1" sz="1900">
              <a:solidFill>
                <a:srgbClr val="002060"/>
              </a:solidFill>
              <a:latin typeface="Courier New"/>
              <a:ea typeface="Courier New"/>
              <a:cs typeface="Courier New"/>
              <a:sym typeface="Courier New"/>
            </a:endParaRPr>
          </a:p>
        </p:txBody>
      </p:sp>
      <p:pic>
        <p:nvPicPr>
          <p:cNvPr id="806" name="Google Shape;806;p69"/>
          <p:cNvPicPr preferRelativeResize="0"/>
          <p:nvPr/>
        </p:nvPicPr>
        <p:blipFill rotWithShape="1">
          <a:blip r:embed="rId5">
            <a:alphaModFix/>
          </a:blip>
          <a:srcRect b="0" l="0" r="0" t="0"/>
          <a:stretch/>
        </p:blipFill>
        <p:spPr>
          <a:xfrm>
            <a:off x="5549421" y="3384042"/>
            <a:ext cx="969264" cy="409194"/>
          </a:xfrm>
          <a:prstGeom prst="rect">
            <a:avLst/>
          </a:prstGeom>
          <a:noFill/>
          <a:ln>
            <a:noFill/>
          </a:ln>
        </p:spPr>
      </p:pic>
      <p:pic>
        <p:nvPicPr>
          <p:cNvPr id="807" name="Google Shape;807;p69"/>
          <p:cNvPicPr preferRelativeResize="0"/>
          <p:nvPr/>
        </p:nvPicPr>
        <p:blipFill rotWithShape="1">
          <a:blip r:embed="rId6">
            <a:alphaModFix/>
          </a:blip>
          <a:srcRect b="0" l="0" r="0" t="0"/>
          <a:stretch/>
        </p:blipFill>
        <p:spPr>
          <a:xfrm>
            <a:off x="5825094" y="4349496"/>
            <a:ext cx="1001268" cy="409194"/>
          </a:xfrm>
          <a:prstGeom prst="rect">
            <a:avLst/>
          </a:prstGeom>
          <a:noFill/>
          <a:ln>
            <a:noFill/>
          </a:ln>
        </p:spPr>
      </p:pic>
      <p:pic>
        <p:nvPicPr>
          <p:cNvPr id="808" name="Google Shape;808;p69"/>
          <p:cNvPicPr preferRelativeResize="0"/>
          <p:nvPr/>
        </p:nvPicPr>
        <p:blipFill rotWithShape="1">
          <a:blip r:embed="rId7">
            <a:alphaModFix/>
          </a:blip>
          <a:srcRect b="0" l="0" r="0" t="0"/>
          <a:stretch/>
        </p:blipFill>
        <p:spPr>
          <a:xfrm>
            <a:off x="4541060" y="2397111"/>
            <a:ext cx="534924" cy="306324"/>
          </a:xfrm>
          <a:prstGeom prst="rect">
            <a:avLst/>
          </a:prstGeom>
          <a:noFill/>
          <a:ln>
            <a:noFill/>
          </a:ln>
        </p:spPr>
      </p:pic>
      <p:sp>
        <p:nvSpPr>
          <p:cNvPr id="809" name="Google Shape;809;p69"/>
          <p:cNvSpPr txBox="1"/>
          <p:nvPr/>
        </p:nvSpPr>
        <p:spPr>
          <a:xfrm>
            <a:off x="2598901" y="2331614"/>
            <a:ext cx="2106084"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000">
                <a:solidFill>
                  <a:schemeClr val="dk1"/>
                </a:solidFill>
                <a:latin typeface="Calibri"/>
                <a:ea typeface="Calibri"/>
                <a:cs typeface="Calibri"/>
                <a:sym typeface="Calibri"/>
              </a:rPr>
              <a:t>code to compute</a:t>
            </a:r>
            <a:endParaRPr sz="2000">
              <a:solidFill>
                <a:schemeClr val="dk1"/>
              </a:solidFill>
              <a:latin typeface="Calibri"/>
              <a:ea typeface="Calibri"/>
              <a:cs typeface="Calibri"/>
              <a:sym typeface="Calibri"/>
            </a:endParaRPr>
          </a:p>
        </p:txBody>
      </p:sp>
      <p:sp>
        <p:nvSpPr>
          <p:cNvPr id="810" name="Google Shape;810;p69"/>
          <p:cNvSpPr txBox="1"/>
          <p:nvPr/>
        </p:nvSpPr>
        <p:spPr>
          <a:xfrm>
            <a:off x="3580256" y="2835052"/>
            <a:ext cx="2106084"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000">
                <a:solidFill>
                  <a:schemeClr val="dk1"/>
                </a:solidFill>
                <a:latin typeface="Calibri"/>
                <a:ea typeface="Calibri"/>
                <a:cs typeface="Calibri"/>
                <a:sym typeface="Calibri"/>
              </a:rPr>
              <a:t>code to compute</a:t>
            </a:r>
            <a:endParaRPr sz="2000">
              <a:solidFill>
                <a:schemeClr val="dk1"/>
              </a:solidFill>
              <a:latin typeface="Calibri"/>
              <a:ea typeface="Calibri"/>
              <a:cs typeface="Calibri"/>
              <a:sym typeface="Calibri"/>
            </a:endParaRPr>
          </a:p>
        </p:txBody>
      </p:sp>
      <p:sp>
        <p:nvSpPr>
          <p:cNvPr id="811" name="Google Shape;811;p69"/>
          <p:cNvSpPr txBox="1"/>
          <p:nvPr/>
        </p:nvSpPr>
        <p:spPr>
          <a:xfrm>
            <a:off x="3558990" y="3373155"/>
            <a:ext cx="2106084"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000">
                <a:solidFill>
                  <a:schemeClr val="dk1"/>
                </a:solidFill>
                <a:latin typeface="Calibri"/>
                <a:ea typeface="Calibri"/>
                <a:cs typeface="Calibri"/>
                <a:sym typeface="Calibri"/>
              </a:rPr>
              <a:t>code to compute</a:t>
            </a:r>
            <a:endParaRPr sz="2000">
              <a:solidFill>
                <a:schemeClr val="dk1"/>
              </a:solidFill>
              <a:latin typeface="Calibri"/>
              <a:ea typeface="Calibri"/>
              <a:cs typeface="Calibri"/>
              <a:sym typeface="Calibri"/>
            </a:endParaRPr>
          </a:p>
        </p:txBody>
      </p:sp>
      <p:sp>
        <p:nvSpPr>
          <p:cNvPr id="812" name="Google Shape;812;p69"/>
          <p:cNvSpPr txBox="1"/>
          <p:nvPr/>
        </p:nvSpPr>
        <p:spPr>
          <a:xfrm>
            <a:off x="3874804" y="4359624"/>
            <a:ext cx="2106084"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000">
                <a:solidFill>
                  <a:schemeClr val="dk1"/>
                </a:solidFill>
                <a:latin typeface="Calibri"/>
                <a:ea typeface="Calibri"/>
                <a:cs typeface="Calibri"/>
                <a:sym typeface="Calibri"/>
              </a:rPr>
              <a:t>code to compute</a:t>
            </a:r>
            <a:endParaRPr sz="2000">
              <a:solidFill>
                <a:schemeClr val="dk1"/>
              </a:solidFill>
              <a:latin typeface="Calibri"/>
              <a:ea typeface="Calibri"/>
              <a:cs typeface="Calibri"/>
              <a:sym typeface="Calibri"/>
            </a:endParaRPr>
          </a:p>
        </p:txBody>
      </p:sp>
      <p:pic>
        <p:nvPicPr>
          <p:cNvPr id="813" name="Google Shape;813;p69"/>
          <p:cNvPicPr preferRelativeResize="0"/>
          <p:nvPr/>
        </p:nvPicPr>
        <p:blipFill rotWithShape="1">
          <a:blip r:embed="rId8">
            <a:alphaModFix/>
          </a:blip>
          <a:srcRect b="0" l="0" r="0" t="0"/>
          <a:stretch/>
        </p:blipFill>
        <p:spPr>
          <a:xfrm>
            <a:off x="1794510" y="3943350"/>
            <a:ext cx="34290" cy="27660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7" name="Shape 817"/>
        <p:cNvGrpSpPr/>
        <p:nvPr/>
      </p:nvGrpSpPr>
      <p:grpSpPr>
        <a:xfrm>
          <a:off x="0" y="0"/>
          <a:ext cx="0" cy="0"/>
          <a:chOff x="0" y="0"/>
          <a:chExt cx="0" cy="0"/>
        </a:xfrm>
      </p:grpSpPr>
      <p:sp>
        <p:nvSpPr>
          <p:cNvPr id="818" name="Google Shape;818;p70"/>
          <p:cNvSpPr txBox="1"/>
          <p:nvPr>
            <p:ph type="ctrTitle"/>
          </p:nvPr>
        </p:nvSpPr>
        <p:spPr>
          <a:xfrm>
            <a:off x="463525" y="3204823"/>
            <a:ext cx="4094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Data Description</a:t>
            </a:r>
            <a:endParaRPr sz="3600"/>
          </a:p>
        </p:txBody>
      </p:sp>
      <p:sp>
        <p:nvSpPr>
          <p:cNvPr id="819" name="Google Shape;819;p70"/>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20" name="Google Shape;820;p70"/>
          <p:cNvSpPr txBox="1"/>
          <p:nvPr/>
        </p:nvSpPr>
        <p:spPr>
          <a:xfrm>
            <a:off x="463525" y="0"/>
            <a:ext cx="2181600" cy="3136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2000">
                <a:solidFill>
                  <a:srgbClr val="3F5378"/>
                </a:solidFill>
                <a:latin typeface="Roboto Condensed"/>
                <a:ea typeface="Roboto Condensed"/>
                <a:cs typeface="Roboto Condensed"/>
                <a:sym typeface="Roboto Condensed"/>
              </a:rPr>
              <a:t>2</a:t>
            </a:r>
            <a:endParaRPr b="1" sz="3000">
              <a:solidFill>
                <a:srgbClr val="3F5378"/>
              </a:solidFill>
              <a:latin typeface="Roboto Condensed"/>
              <a:ea typeface="Roboto Condensed"/>
              <a:cs typeface="Roboto Condensed"/>
              <a:sym typeface="Roboto Condense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4" name="Shape 824"/>
        <p:cNvGrpSpPr/>
        <p:nvPr/>
      </p:nvGrpSpPr>
      <p:grpSpPr>
        <a:xfrm>
          <a:off x="0" y="0"/>
          <a:ext cx="0" cy="0"/>
          <a:chOff x="0" y="0"/>
          <a:chExt cx="0" cy="0"/>
        </a:xfrm>
      </p:grpSpPr>
      <p:sp>
        <p:nvSpPr>
          <p:cNvPr id="825" name="Google Shape;825;p71"/>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26" name="Google Shape;826;p71"/>
          <p:cNvSpPr txBox="1"/>
          <p:nvPr/>
        </p:nvSpPr>
        <p:spPr>
          <a:xfrm>
            <a:off x="0" y="150525"/>
            <a:ext cx="2283300" cy="3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FF00"/>
                </a:solidFill>
              </a:rPr>
              <a:t>Data Description</a:t>
            </a:r>
            <a:endParaRPr>
              <a:latin typeface="Roboto Condensed Light"/>
              <a:ea typeface="Roboto Condensed Light"/>
              <a:cs typeface="Roboto Condensed Light"/>
              <a:sym typeface="Roboto Condensed Light"/>
            </a:endParaRPr>
          </a:p>
        </p:txBody>
      </p:sp>
      <p:sp>
        <p:nvSpPr>
          <p:cNvPr id="827" name="Google Shape;827;p71"/>
          <p:cNvSpPr txBox="1"/>
          <p:nvPr/>
        </p:nvSpPr>
        <p:spPr>
          <a:xfrm>
            <a:off x="490575" y="1471700"/>
            <a:ext cx="8042400" cy="2811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oboto Condensed Light"/>
              <a:buAutoNum type="arabicPeriod"/>
            </a:pPr>
            <a:r>
              <a:rPr b="1" lang="en" sz="1800">
                <a:latin typeface="Roboto Condensed"/>
                <a:ea typeface="Roboto Condensed"/>
                <a:cs typeface="Roboto Condensed"/>
                <a:sym typeface="Roboto Condensed"/>
              </a:rPr>
              <a:t>'Home_ownership'</a:t>
            </a:r>
            <a:r>
              <a:rPr lang="en" sz="1800">
                <a:latin typeface="Roboto Condensed Light"/>
                <a:ea typeface="Roboto Condensed Light"/>
                <a:cs typeface="Roboto Condensed Light"/>
                <a:sym typeface="Roboto Condensed Light"/>
              </a:rPr>
              <a:t> :	Own, Rent, Mortgage etc.</a:t>
            </a:r>
            <a:endParaRPr sz="1800">
              <a:latin typeface="Roboto Condensed Light"/>
              <a:ea typeface="Roboto Condensed Light"/>
              <a:cs typeface="Roboto Condensed Light"/>
              <a:sym typeface="Roboto Condensed Light"/>
            </a:endParaRPr>
          </a:p>
          <a:p>
            <a:pPr indent="-342900" lvl="0" marL="457200" rtl="0" algn="l">
              <a:spcBef>
                <a:spcPts val="0"/>
              </a:spcBef>
              <a:spcAft>
                <a:spcPts val="0"/>
              </a:spcAft>
              <a:buSzPts val="1800"/>
              <a:buFont typeface="Roboto Condensed Light"/>
              <a:buAutoNum type="arabicPeriod"/>
            </a:pPr>
            <a:r>
              <a:rPr b="1" lang="en" sz="1800">
                <a:solidFill>
                  <a:schemeClr val="dk1"/>
                </a:solidFill>
                <a:latin typeface="Roboto Condensed"/>
                <a:ea typeface="Roboto Condensed"/>
                <a:cs typeface="Roboto Condensed"/>
                <a:sym typeface="Roboto Condensed"/>
              </a:rPr>
              <a:t>'Annual_income’</a:t>
            </a:r>
            <a:r>
              <a:rPr lang="en" sz="1800">
                <a:solidFill>
                  <a:schemeClr val="dk1"/>
                </a:solidFill>
                <a:latin typeface="Roboto Condensed Light"/>
                <a:ea typeface="Roboto Condensed Light"/>
                <a:cs typeface="Roboto Condensed Light"/>
                <a:sym typeface="Roboto Condensed Light"/>
              </a:rPr>
              <a:t> : Annual income </a:t>
            </a:r>
            <a:endParaRPr sz="1800">
              <a:solidFill>
                <a:schemeClr val="dk1"/>
              </a:solidFill>
              <a:latin typeface="Roboto Condensed Light"/>
              <a:ea typeface="Roboto Condensed Light"/>
              <a:cs typeface="Roboto Condensed Light"/>
              <a:sym typeface="Roboto Condensed Light"/>
            </a:endParaRPr>
          </a:p>
          <a:p>
            <a:pPr indent="-342900" lvl="0" marL="457200" rtl="0" algn="l">
              <a:spcBef>
                <a:spcPts val="0"/>
              </a:spcBef>
              <a:spcAft>
                <a:spcPts val="0"/>
              </a:spcAft>
              <a:buClr>
                <a:schemeClr val="dk1"/>
              </a:buClr>
              <a:buSzPts val="1800"/>
              <a:buFont typeface="Roboto Condensed Light"/>
              <a:buAutoNum type="arabicPeriod"/>
            </a:pPr>
            <a:r>
              <a:rPr b="1" lang="en" sz="1800">
                <a:solidFill>
                  <a:schemeClr val="dk1"/>
                </a:solidFill>
                <a:latin typeface="Roboto Condensed"/>
                <a:ea typeface="Roboto Condensed"/>
                <a:cs typeface="Roboto Condensed"/>
                <a:sym typeface="Roboto Condensed"/>
              </a:rPr>
              <a:t>'pub_rec_bankruptcies' </a:t>
            </a:r>
            <a:r>
              <a:rPr lang="en" sz="1800">
                <a:solidFill>
                  <a:schemeClr val="dk1"/>
                </a:solidFill>
                <a:latin typeface="Roboto Condensed Light"/>
                <a:ea typeface="Roboto Condensed Light"/>
                <a:cs typeface="Roboto Condensed Light"/>
                <a:sym typeface="Roboto Condensed Light"/>
              </a:rPr>
              <a:t>: Number of public record bankruptcies</a:t>
            </a:r>
            <a:endParaRPr sz="1800">
              <a:solidFill>
                <a:schemeClr val="dk1"/>
              </a:solidFill>
              <a:latin typeface="Roboto Condensed Light"/>
              <a:ea typeface="Roboto Condensed Light"/>
              <a:cs typeface="Roboto Condensed Light"/>
              <a:sym typeface="Roboto Condensed Light"/>
            </a:endParaRPr>
          </a:p>
          <a:p>
            <a:pPr indent="-342900" lvl="0" marL="457200" rtl="0" algn="l">
              <a:spcBef>
                <a:spcPts val="0"/>
              </a:spcBef>
              <a:spcAft>
                <a:spcPts val="0"/>
              </a:spcAft>
              <a:buClr>
                <a:schemeClr val="dk1"/>
              </a:buClr>
              <a:buSzPts val="1800"/>
              <a:buFont typeface="Roboto Condensed Light"/>
              <a:buAutoNum type="arabicPeriod"/>
            </a:pPr>
            <a:r>
              <a:rPr b="1" lang="en" sz="1800">
                <a:solidFill>
                  <a:schemeClr val="dk1"/>
                </a:solidFill>
                <a:latin typeface="Roboto Condensed"/>
                <a:ea typeface="Roboto Condensed"/>
                <a:cs typeface="Roboto Condensed"/>
                <a:sym typeface="Roboto Condensed"/>
              </a:rPr>
              <a:t>'tax_liens' </a:t>
            </a:r>
            <a:r>
              <a:rPr lang="en" sz="1800">
                <a:solidFill>
                  <a:schemeClr val="dk1"/>
                </a:solidFill>
                <a:latin typeface="Roboto Condensed Light"/>
                <a:ea typeface="Roboto Condensed Light"/>
                <a:cs typeface="Roboto Condensed Light"/>
                <a:sym typeface="Roboto Condensed Light"/>
              </a:rPr>
              <a:t>: Number of tax liens</a:t>
            </a:r>
            <a:endParaRPr sz="1800">
              <a:solidFill>
                <a:schemeClr val="dk1"/>
              </a:solidFill>
              <a:latin typeface="Roboto Condensed Light"/>
              <a:ea typeface="Roboto Condensed Light"/>
              <a:cs typeface="Roboto Condensed Light"/>
              <a:sym typeface="Roboto Condensed Light"/>
            </a:endParaRPr>
          </a:p>
          <a:p>
            <a:pPr indent="-342900" lvl="0" marL="457200" rtl="0" algn="l">
              <a:spcBef>
                <a:spcPts val="0"/>
              </a:spcBef>
              <a:spcAft>
                <a:spcPts val="0"/>
              </a:spcAft>
              <a:buClr>
                <a:schemeClr val="dk1"/>
              </a:buClr>
              <a:buSzPts val="1800"/>
              <a:buFont typeface="Roboto Condensed Light"/>
              <a:buAutoNum type="arabicPeriod"/>
            </a:pPr>
            <a:r>
              <a:rPr b="1" lang="en" sz="1800">
                <a:solidFill>
                  <a:schemeClr val="dk1"/>
                </a:solidFill>
                <a:latin typeface="Roboto Condensed"/>
                <a:ea typeface="Roboto Condensed"/>
                <a:cs typeface="Roboto Condensed"/>
                <a:sym typeface="Roboto Condensed"/>
              </a:rPr>
              <a:t>'addr_state' </a:t>
            </a:r>
            <a:r>
              <a:rPr lang="en" sz="1800">
                <a:solidFill>
                  <a:schemeClr val="dk1"/>
                </a:solidFill>
                <a:latin typeface="Roboto Condensed Light"/>
                <a:ea typeface="Roboto Condensed Light"/>
                <a:cs typeface="Roboto Condensed Light"/>
                <a:sym typeface="Roboto Condensed Light"/>
              </a:rPr>
              <a:t>: The state provided by the borrower in the loan application</a:t>
            </a:r>
            <a:endParaRPr sz="1800">
              <a:solidFill>
                <a:schemeClr val="dk1"/>
              </a:solidFill>
              <a:latin typeface="Roboto Condensed Light"/>
              <a:ea typeface="Roboto Condensed Light"/>
              <a:cs typeface="Roboto Condensed Light"/>
              <a:sym typeface="Roboto Condensed Light"/>
            </a:endParaRPr>
          </a:p>
          <a:p>
            <a:pPr indent="-342900" lvl="0" marL="457200" rtl="0" algn="l">
              <a:spcBef>
                <a:spcPts val="0"/>
              </a:spcBef>
              <a:spcAft>
                <a:spcPts val="0"/>
              </a:spcAft>
              <a:buClr>
                <a:schemeClr val="dk1"/>
              </a:buClr>
              <a:buSzPts val="1800"/>
              <a:buFont typeface="Roboto Condensed Light"/>
              <a:buAutoNum type="arabicPeriod"/>
            </a:pPr>
            <a:r>
              <a:rPr b="1" lang="en" sz="1800">
                <a:solidFill>
                  <a:schemeClr val="dk1"/>
                </a:solidFill>
                <a:latin typeface="Roboto Condensed"/>
                <a:ea typeface="Roboto Condensed"/>
                <a:cs typeface="Roboto Condensed"/>
                <a:sym typeface="Roboto Condensed"/>
              </a:rPr>
              <a:t>'mths_since_last_record' </a:t>
            </a:r>
            <a:r>
              <a:rPr lang="en" sz="1800">
                <a:solidFill>
                  <a:schemeClr val="dk1"/>
                </a:solidFill>
                <a:latin typeface="Roboto Condensed Light"/>
                <a:ea typeface="Roboto Condensed Light"/>
                <a:cs typeface="Roboto Condensed Light"/>
                <a:sym typeface="Roboto Condensed Light"/>
              </a:rPr>
              <a:t>: The number of months since the last public record.</a:t>
            </a:r>
            <a:endParaRPr sz="1800">
              <a:solidFill>
                <a:schemeClr val="dk1"/>
              </a:solidFill>
              <a:latin typeface="Roboto Condensed Light"/>
              <a:ea typeface="Roboto Condensed Light"/>
              <a:cs typeface="Roboto Condensed Light"/>
              <a:sym typeface="Roboto Condensed Light"/>
            </a:endParaRPr>
          </a:p>
          <a:p>
            <a:pPr indent="-342900" lvl="0" marL="457200" rtl="0" algn="l">
              <a:spcBef>
                <a:spcPts val="0"/>
              </a:spcBef>
              <a:spcAft>
                <a:spcPts val="0"/>
              </a:spcAft>
              <a:buClr>
                <a:schemeClr val="dk1"/>
              </a:buClr>
              <a:buSzPts val="1800"/>
              <a:buFont typeface="Roboto Condensed Light"/>
              <a:buAutoNum type="arabicPeriod"/>
            </a:pPr>
            <a:r>
              <a:rPr b="1" lang="en" sz="1800">
                <a:solidFill>
                  <a:schemeClr val="dk1"/>
                </a:solidFill>
                <a:latin typeface="Roboto Condensed"/>
                <a:ea typeface="Roboto Condensed"/>
                <a:cs typeface="Roboto Condensed"/>
                <a:sym typeface="Roboto Condensed"/>
              </a:rPr>
              <a:t>'pub_rec' </a:t>
            </a:r>
            <a:r>
              <a:rPr lang="en" sz="1800">
                <a:solidFill>
                  <a:schemeClr val="dk1"/>
                </a:solidFill>
                <a:latin typeface="Roboto Condensed Light"/>
                <a:ea typeface="Roboto Condensed Light"/>
                <a:cs typeface="Roboto Condensed Light"/>
                <a:sym typeface="Roboto Condensed Light"/>
              </a:rPr>
              <a:t>: Number of derogatory public records</a:t>
            </a:r>
            <a:endParaRPr sz="1800">
              <a:solidFill>
                <a:schemeClr val="dk1"/>
              </a:solidFill>
              <a:latin typeface="Roboto Condensed Light"/>
              <a:ea typeface="Roboto Condensed Light"/>
              <a:cs typeface="Roboto Condensed Light"/>
              <a:sym typeface="Roboto Condensed Light"/>
            </a:endParaRPr>
          </a:p>
          <a:p>
            <a:pPr indent="0" lvl="0" marL="457200" rtl="0" algn="l">
              <a:spcBef>
                <a:spcPts val="0"/>
              </a:spcBef>
              <a:spcAft>
                <a:spcPts val="0"/>
              </a:spcAft>
              <a:buNone/>
            </a:pPr>
            <a:r>
              <a:t/>
            </a:r>
            <a:endParaRPr sz="1800">
              <a:solidFill>
                <a:schemeClr val="dk1"/>
              </a:solidFill>
              <a:latin typeface="Roboto Condensed Light"/>
              <a:ea typeface="Roboto Condensed Light"/>
              <a:cs typeface="Roboto Condensed Light"/>
              <a:sym typeface="Roboto Condensed Light"/>
            </a:endParaRPr>
          </a:p>
          <a:p>
            <a:pPr indent="0" lvl="0" marL="457200" rtl="0" algn="l">
              <a:spcBef>
                <a:spcPts val="0"/>
              </a:spcBef>
              <a:spcAft>
                <a:spcPts val="0"/>
              </a:spcAft>
              <a:buNone/>
            </a:pPr>
            <a:r>
              <a:t/>
            </a:r>
            <a:endParaRPr sz="1800">
              <a:latin typeface="Roboto Condensed Light"/>
              <a:ea typeface="Roboto Condensed Light"/>
              <a:cs typeface="Roboto Condensed Light"/>
              <a:sym typeface="Roboto Condensed Light"/>
            </a:endParaRPr>
          </a:p>
        </p:txBody>
      </p:sp>
      <p:sp>
        <p:nvSpPr>
          <p:cNvPr id="828" name="Google Shape;828;p71"/>
          <p:cNvSpPr txBox="1"/>
          <p:nvPr/>
        </p:nvSpPr>
        <p:spPr>
          <a:xfrm>
            <a:off x="639225" y="936525"/>
            <a:ext cx="73377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Roboto Condensed"/>
                <a:ea typeface="Roboto Condensed"/>
                <a:cs typeface="Roboto Condensed"/>
                <a:sym typeface="Roboto Condensed"/>
              </a:rPr>
              <a:t>Personal Information</a:t>
            </a:r>
            <a:endParaRPr b="1" sz="2400">
              <a:latin typeface="Roboto Condensed"/>
              <a:ea typeface="Roboto Condensed"/>
              <a:cs typeface="Roboto Condensed"/>
              <a:sym typeface="Roboto Condense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2" name="Shape 832"/>
        <p:cNvGrpSpPr/>
        <p:nvPr/>
      </p:nvGrpSpPr>
      <p:grpSpPr>
        <a:xfrm>
          <a:off x="0" y="0"/>
          <a:ext cx="0" cy="0"/>
          <a:chOff x="0" y="0"/>
          <a:chExt cx="0" cy="0"/>
        </a:xfrm>
      </p:grpSpPr>
      <p:sp>
        <p:nvSpPr>
          <p:cNvPr id="833" name="Google Shape;833;p72"/>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34" name="Google Shape;834;p72"/>
          <p:cNvSpPr txBox="1"/>
          <p:nvPr/>
        </p:nvSpPr>
        <p:spPr>
          <a:xfrm>
            <a:off x="0" y="150525"/>
            <a:ext cx="2283300" cy="3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FF00"/>
                </a:solidFill>
              </a:rPr>
              <a:t>Data Description</a:t>
            </a:r>
            <a:endParaRPr>
              <a:latin typeface="Roboto Condensed Light"/>
              <a:ea typeface="Roboto Condensed Light"/>
              <a:cs typeface="Roboto Condensed Light"/>
              <a:sym typeface="Roboto Condensed Light"/>
            </a:endParaRPr>
          </a:p>
        </p:txBody>
      </p:sp>
      <p:sp>
        <p:nvSpPr>
          <p:cNvPr id="835" name="Google Shape;835;p72"/>
          <p:cNvSpPr txBox="1"/>
          <p:nvPr/>
        </p:nvSpPr>
        <p:spPr>
          <a:xfrm>
            <a:off x="356775" y="936525"/>
            <a:ext cx="8592300" cy="340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Roboto Condensed"/>
                <a:ea typeface="Roboto Condensed"/>
                <a:cs typeface="Roboto Condensed"/>
                <a:sym typeface="Roboto Condensed"/>
              </a:rPr>
              <a:t>Loan Details</a:t>
            </a:r>
            <a:endParaRPr b="1" sz="2400">
              <a:latin typeface="Roboto Condensed"/>
              <a:ea typeface="Roboto Condensed"/>
              <a:cs typeface="Roboto Condensed"/>
              <a:sym typeface="Roboto Condensed"/>
            </a:endParaRPr>
          </a:p>
          <a:p>
            <a:pPr indent="-342900" lvl="0" marL="457200" rtl="0" algn="l">
              <a:spcBef>
                <a:spcPts val="0"/>
              </a:spcBef>
              <a:spcAft>
                <a:spcPts val="0"/>
              </a:spcAft>
              <a:buSzPts val="1800"/>
              <a:buFont typeface="Roboto Condensed Light"/>
              <a:buAutoNum type="arabicPeriod"/>
            </a:pPr>
            <a:r>
              <a:rPr b="1" lang="en" sz="1800">
                <a:solidFill>
                  <a:schemeClr val="dk1"/>
                </a:solidFill>
                <a:latin typeface="Roboto Condensed"/>
                <a:ea typeface="Roboto Condensed"/>
                <a:cs typeface="Roboto Condensed"/>
                <a:sym typeface="Roboto Condensed"/>
              </a:rPr>
              <a:t>'dti' </a:t>
            </a:r>
            <a:r>
              <a:rPr lang="en" sz="1800">
                <a:solidFill>
                  <a:schemeClr val="dk1"/>
                </a:solidFill>
                <a:latin typeface="Roboto Condensed Light"/>
                <a:ea typeface="Roboto Condensed Light"/>
                <a:cs typeface="Roboto Condensed Light"/>
                <a:sym typeface="Roboto Condensed Light"/>
              </a:rPr>
              <a:t>: A ratio calculated using the borrower’s total monthly debt payments on the total debt obligations, excluding mortgage and the requested LC loan, divided by the borrower’s self-reported monthly income.</a:t>
            </a:r>
            <a:endParaRPr sz="1800">
              <a:solidFill>
                <a:schemeClr val="dk1"/>
              </a:solidFill>
              <a:latin typeface="Roboto Condensed Light"/>
              <a:ea typeface="Roboto Condensed Light"/>
              <a:cs typeface="Roboto Condensed Light"/>
              <a:sym typeface="Roboto Condensed Light"/>
            </a:endParaRPr>
          </a:p>
          <a:p>
            <a:pPr indent="-342900" lvl="0" marL="457200" rtl="0" algn="l">
              <a:spcBef>
                <a:spcPts val="0"/>
              </a:spcBef>
              <a:spcAft>
                <a:spcPts val="0"/>
              </a:spcAft>
              <a:buSzPts val="1800"/>
              <a:buFont typeface="Roboto Condensed Light"/>
              <a:buAutoNum type="arabicPeriod"/>
            </a:pPr>
            <a:r>
              <a:rPr b="1" lang="en" sz="1800">
                <a:solidFill>
                  <a:schemeClr val="dk1"/>
                </a:solidFill>
                <a:latin typeface="Roboto Condensed"/>
                <a:ea typeface="Roboto Condensed"/>
                <a:cs typeface="Roboto Condensed"/>
                <a:sym typeface="Roboto Condensed"/>
              </a:rPr>
              <a:t>'open_acc' </a:t>
            </a:r>
            <a:r>
              <a:rPr lang="en" sz="1800">
                <a:solidFill>
                  <a:schemeClr val="dk1"/>
                </a:solidFill>
                <a:latin typeface="Roboto Condensed Light"/>
                <a:ea typeface="Roboto Condensed Light"/>
                <a:cs typeface="Roboto Condensed Light"/>
                <a:sym typeface="Roboto Condensed Light"/>
              </a:rPr>
              <a:t>:  The number of open credit lines in the borrower's credit file.</a:t>
            </a:r>
            <a:endParaRPr sz="1800">
              <a:solidFill>
                <a:schemeClr val="dk1"/>
              </a:solidFill>
              <a:latin typeface="Roboto Condensed Light"/>
              <a:ea typeface="Roboto Condensed Light"/>
              <a:cs typeface="Roboto Condensed Light"/>
              <a:sym typeface="Roboto Condensed Light"/>
            </a:endParaRPr>
          </a:p>
          <a:p>
            <a:pPr indent="-342900" lvl="0" marL="457200" rtl="0" algn="l">
              <a:spcBef>
                <a:spcPts val="0"/>
              </a:spcBef>
              <a:spcAft>
                <a:spcPts val="0"/>
              </a:spcAft>
              <a:buClr>
                <a:schemeClr val="dk1"/>
              </a:buClr>
              <a:buSzPts val="1800"/>
              <a:buFont typeface="Roboto Condensed Light"/>
              <a:buAutoNum type="arabicPeriod"/>
            </a:pPr>
            <a:r>
              <a:rPr lang="en" sz="1800">
                <a:solidFill>
                  <a:schemeClr val="dk1"/>
                </a:solidFill>
                <a:latin typeface="Roboto Condensed Light"/>
                <a:ea typeface="Roboto Condensed Light"/>
                <a:cs typeface="Roboto Condensed Light"/>
                <a:sym typeface="Roboto Condensed Light"/>
              </a:rPr>
              <a:t> </a:t>
            </a:r>
            <a:r>
              <a:rPr b="1" lang="en" sz="1800">
                <a:solidFill>
                  <a:schemeClr val="dk1"/>
                </a:solidFill>
                <a:latin typeface="Roboto Condensed"/>
                <a:ea typeface="Roboto Condensed"/>
                <a:cs typeface="Roboto Condensed"/>
                <a:sym typeface="Roboto Condensed"/>
              </a:rPr>
              <a:t>'total_acc' </a:t>
            </a:r>
            <a:r>
              <a:rPr lang="en" sz="1800">
                <a:solidFill>
                  <a:schemeClr val="dk1"/>
                </a:solidFill>
                <a:latin typeface="Roboto Condensed Light"/>
                <a:ea typeface="Roboto Condensed Light"/>
                <a:cs typeface="Roboto Condensed Light"/>
                <a:sym typeface="Roboto Condensed Light"/>
              </a:rPr>
              <a:t>: The total number of credit lines currently in the borrower's credit file</a:t>
            </a:r>
            <a:endParaRPr sz="1800">
              <a:solidFill>
                <a:schemeClr val="dk1"/>
              </a:solidFill>
              <a:latin typeface="Roboto Condensed Light"/>
              <a:ea typeface="Roboto Condensed Light"/>
              <a:cs typeface="Roboto Condensed Light"/>
              <a:sym typeface="Roboto Condensed Light"/>
            </a:endParaRPr>
          </a:p>
          <a:p>
            <a:pPr indent="-342900" lvl="0" marL="457200" rtl="0" algn="l">
              <a:spcBef>
                <a:spcPts val="0"/>
              </a:spcBef>
              <a:spcAft>
                <a:spcPts val="0"/>
              </a:spcAft>
              <a:buClr>
                <a:schemeClr val="dk1"/>
              </a:buClr>
              <a:buSzPts val="1800"/>
              <a:buFont typeface="Roboto Condensed Light"/>
              <a:buAutoNum type="arabicPeriod"/>
            </a:pPr>
            <a:r>
              <a:rPr b="1" lang="en" sz="1800">
                <a:solidFill>
                  <a:schemeClr val="dk1"/>
                </a:solidFill>
                <a:latin typeface="Roboto Condensed"/>
                <a:ea typeface="Roboto Condensed"/>
                <a:cs typeface="Roboto Condensed"/>
                <a:sym typeface="Roboto Condensed"/>
              </a:rPr>
              <a:t>‘bc_open_to_buy' </a:t>
            </a:r>
            <a:r>
              <a:rPr lang="en" sz="1800">
                <a:solidFill>
                  <a:schemeClr val="dk1"/>
                </a:solidFill>
                <a:latin typeface="Roboto Condensed Light"/>
                <a:ea typeface="Roboto Condensed Light"/>
                <a:cs typeface="Roboto Condensed Light"/>
                <a:sym typeface="Roboto Condensed Light"/>
              </a:rPr>
              <a:t>: Total open to buy on revolving bankcards. (If the balance is not paid in full by the end of a monthly billing period, the remaining balance will roll over or "revolve" into the next month. Interest will be charged on that amount and added to the balance. A revolving account is a form of a line of credit, typically subject to a credit limit. The cardholder can spend up to the open to buy amount before reaching the ceiling during any billing period.)</a:t>
            </a:r>
            <a:endParaRPr sz="1800">
              <a:solidFill>
                <a:schemeClr val="dk1"/>
              </a:solidFill>
              <a:latin typeface="Roboto Condensed Light"/>
              <a:ea typeface="Roboto Condensed Light"/>
              <a:cs typeface="Roboto Condensed Light"/>
              <a:sym typeface="Roboto Condensed Light"/>
            </a:endParaRPr>
          </a:p>
          <a:p>
            <a:pPr indent="0" lvl="0" marL="457200" rtl="0" algn="l">
              <a:spcBef>
                <a:spcPts val="0"/>
              </a:spcBef>
              <a:spcAft>
                <a:spcPts val="0"/>
              </a:spcAft>
              <a:buNone/>
            </a:pPr>
            <a:r>
              <a:t/>
            </a:r>
            <a:endParaRPr sz="1800">
              <a:latin typeface="Roboto Condensed Light"/>
              <a:ea typeface="Roboto Condensed Light"/>
              <a:cs typeface="Roboto Condensed Light"/>
              <a:sym typeface="Roboto Condensed Light"/>
            </a:endParaRPr>
          </a:p>
          <a:p>
            <a:pPr indent="0" lvl="0" marL="457200" rtl="0" algn="l">
              <a:spcBef>
                <a:spcPts val="0"/>
              </a:spcBef>
              <a:spcAft>
                <a:spcPts val="0"/>
              </a:spcAft>
              <a:buNone/>
            </a:pPr>
            <a:r>
              <a:t/>
            </a:r>
            <a:endParaRPr sz="1800">
              <a:latin typeface="Roboto Condensed Light"/>
              <a:ea typeface="Roboto Condensed Light"/>
              <a:cs typeface="Roboto Condensed Light"/>
              <a:sym typeface="Roboto Condensed Light"/>
            </a:endParaRPr>
          </a:p>
          <a:p>
            <a:pPr indent="0" lvl="0" marL="0" rtl="0" algn="l">
              <a:spcBef>
                <a:spcPts val="0"/>
              </a:spcBef>
              <a:spcAft>
                <a:spcPts val="0"/>
              </a:spcAft>
              <a:buClr>
                <a:schemeClr val="dk1"/>
              </a:buClr>
              <a:buSzPts val="1100"/>
              <a:buFont typeface="Arial"/>
              <a:buNone/>
            </a:pPr>
            <a:r>
              <a:t/>
            </a:r>
            <a:endParaRPr>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a:latin typeface="Roboto Condensed Light"/>
                <a:ea typeface="Roboto Condensed Light"/>
                <a:cs typeface="Roboto Condensed Light"/>
                <a:sym typeface="Roboto Condensed Light"/>
              </a:rPr>
              <a:t>	</a:t>
            </a:r>
            <a:endParaRPr>
              <a:latin typeface="Roboto Condensed Light"/>
              <a:ea typeface="Roboto Condensed Light"/>
              <a:cs typeface="Roboto Condensed Light"/>
              <a:sym typeface="Roboto Condensed Ligh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9" name="Shape 839"/>
        <p:cNvGrpSpPr/>
        <p:nvPr/>
      </p:nvGrpSpPr>
      <p:grpSpPr>
        <a:xfrm>
          <a:off x="0" y="0"/>
          <a:ext cx="0" cy="0"/>
          <a:chOff x="0" y="0"/>
          <a:chExt cx="0" cy="0"/>
        </a:xfrm>
      </p:grpSpPr>
      <p:sp>
        <p:nvSpPr>
          <p:cNvPr id="840" name="Google Shape;840;p73"/>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41" name="Google Shape;841;p73"/>
          <p:cNvSpPr txBox="1"/>
          <p:nvPr/>
        </p:nvSpPr>
        <p:spPr>
          <a:xfrm>
            <a:off x="0" y="150525"/>
            <a:ext cx="2283300" cy="3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FF00"/>
                </a:solidFill>
              </a:rPr>
              <a:t>Data Description</a:t>
            </a:r>
            <a:endParaRPr>
              <a:latin typeface="Roboto Condensed Light"/>
              <a:ea typeface="Roboto Condensed Light"/>
              <a:cs typeface="Roboto Condensed Light"/>
              <a:sym typeface="Roboto Condensed Light"/>
            </a:endParaRPr>
          </a:p>
        </p:txBody>
      </p:sp>
      <p:sp>
        <p:nvSpPr>
          <p:cNvPr id="842" name="Google Shape;842;p73"/>
          <p:cNvSpPr txBox="1"/>
          <p:nvPr/>
        </p:nvSpPr>
        <p:spPr>
          <a:xfrm>
            <a:off x="356775" y="936525"/>
            <a:ext cx="8592300" cy="340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Roboto Condensed"/>
                <a:ea typeface="Roboto Condensed"/>
                <a:cs typeface="Roboto Condensed"/>
                <a:sym typeface="Roboto Condensed"/>
              </a:rPr>
              <a:t>Loan Details</a:t>
            </a:r>
            <a:endParaRPr b="1" sz="2400">
              <a:latin typeface="Roboto Condensed"/>
              <a:ea typeface="Roboto Condensed"/>
              <a:cs typeface="Roboto Condensed"/>
              <a:sym typeface="Roboto Condensed"/>
            </a:endParaRPr>
          </a:p>
          <a:p>
            <a:pPr indent="-342900" lvl="0" marL="457200" rtl="0" algn="l">
              <a:spcBef>
                <a:spcPts val="0"/>
              </a:spcBef>
              <a:spcAft>
                <a:spcPts val="0"/>
              </a:spcAft>
              <a:buSzPts val="1800"/>
              <a:buFont typeface="Roboto Condensed Light"/>
              <a:buAutoNum type="arabicPeriod"/>
            </a:pPr>
            <a:r>
              <a:rPr b="1" lang="en" sz="1800">
                <a:solidFill>
                  <a:schemeClr val="dk1"/>
                </a:solidFill>
                <a:latin typeface="Roboto Condensed"/>
                <a:ea typeface="Roboto Condensed"/>
                <a:cs typeface="Roboto Condensed"/>
                <a:sym typeface="Roboto Condensed"/>
              </a:rPr>
              <a:t>'pct_tl_nvr_dlq' </a:t>
            </a:r>
            <a:r>
              <a:rPr lang="en" sz="1800">
                <a:solidFill>
                  <a:schemeClr val="dk1"/>
                </a:solidFill>
                <a:latin typeface="Roboto Condensed Light"/>
                <a:ea typeface="Roboto Condensed Light"/>
                <a:cs typeface="Roboto Condensed Light"/>
                <a:sym typeface="Roboto Condensed Light"/>
              </a:rPr>
              <a:t>: Percent of trades never delinquent</a:t>
            </a:r>
            <a:endParaRPr sz="1800">
              <a:solidFill>
                <a:schemeClr val="dk1"/>
              </a:solidFill>
              <a:latin typeface="Roboto Condensed Light"/>
              <a:ea typeface="Roboto Condensed Light"/>
              <a:cs typeface="Roboto Condensed Light"/>
              <a:sym typeface="Roboto Condensed Light"/>
            </a:endParaRPr>
          </a:p>
          <a:p>
            <a:pPr indent="-342900" lvl="0" marL="457200" rtl="0" algn="l">
              <a:spcBef>
                <a:spcPts val="0"/>
              </a:spcBef>
              <a:spcAft>
                <a:spcPts val="0"/>
              </a:spcAft>
              <a:buSzPts val="1800"/>
              <a:buFont typeface="Roboto Condensed Light"/>
              <a:buAutoNum type="arabicPeriod"/>
            </a:pPr>
            <a:r>
              <a:rPr lang="en" sz="1800">
                <a:solidFill>
                  <a:schemeClr val="dk1"/>
                </a:solidFill>
                <a:latin typeface="Roboto Condensed Light"/>
                <a:ea typeface="Roboto Condensed Light"/>
                <a:cs typeface="Roboto Condensed Light"/>
                <a:sym typeface="Roboto Condensed Light"/>
              </a:rPr>
              <a:t> </a:t>
            </a:r>
            <a:r>
              <a:rPr b="1" lang="en" sz="1800">
                <a:solidFill>
                  <a:schemeClr val="dk1"/>
                </a:solidFill>
                <a:latin typeface="Roboto Condensed"/>
                <a:ea typeface="Roboto Condensed"/>
                <a:cs typeface="Roboto Condensed"/>
                <a:sym typeface="Roboto Condensed"/>
              </a:rPr>
              <a:t>'tot_hi_cred_lim' </a:t>
            </a:r>
            <a:r>
              <a:rPr lang="en" sz="1800">
                <a:solidFill>
                  <a:schemeClr val="dk1"/>
                </a:solidFill>
                <a:latin typeface="Roboto Condensed Light"/>
                <a:ea typeface="Roboto Condensed Light"/>
                <a:cs typeface="Roboto Condensed Light"/>
                <a:sym typeface="Roboto Condensed Light"/>
              </a:rPr>
              <a:t>: Total high credit/credit limit</a:t>
            </a:r>
            <a:endParaRPr sz="1800">
              <a:solidFill>
                <a:schemeClr val="dk1"/>
              </a:solidFill>
              <a:latin typeface="Roboto Condensed Light"/>
              <a:ea typeface="Roboto Condensed Light"/>
              <a:cs typeface="Roboto Condensed Light"/>
              <a:sym typeface="Roboto Condensed Light"/>
            </a:endParaRPr>
          </a:p>
          <a:p>
            <a:pPr indent="-342900" lvl="0" marL="457200" rtl="0" algn="l">
              <a:spcBef>
                <a:spcPts val="0"/>
              </a:spcBef>
              <a:spcAft>
                <a:spcPts val="0"/>
              </a:spcAft>
              <a:buSzPts val="1800"/>
              <a:buFont typeface="Roboto Condensed Light"/>
              <a:buAutoNum type="arabicPeriod"/>
            </a:pPr>
            <a:r>
              <a:rPr b="1" lang="en" sz="1800">
                <a:solidFill>
                  <a:schemeClr val="dk1"/>
                </a:solidFill>
                <a:latin typeface="Roboto Condensed"/>
                <a:ea typeface="Roboto Condensed"/>
                <a:cs typeface="Roboto Condensed"/>
                <a:sym typeface="Roboto Condensed"/>
              </a:rPr>
              <a:t>'total_bal_ex_mort' </a:t>
            </a:r>
            <a:r>
              <a:rPr lang="en" sz="1800">
                <a:solidFill>
                  <a:schemeClr val="dk1"/>
                </a:solidFill>
                <a:latin typeface="Roboto Condensed Light"/>
                <a:ea typeface="Roboto Condensed Light"/>
                <a:cs typeface="Roboto Condensed Light"/>
                <a:sym typeface="Roboto Condensed Light"/>
              </a:rPr>
              <a:t>: Total credit balance excluding mortgage</a:t>
            </a:r>
            <a:endParaRPr sz="1800">
              <a:solidFill>
                <a:schemeClr val="dk1"/>
              </a:solidFill>
              <a:latin typeface="Roboto Condensed Light"/>
              <a:ea typeface="Roboto Condensed Light"/>
              <a:cs typeface="Roboto Condensed Light"/>
              <a:sym typeface="Roboto Condensed Light"/>
            </a:endParaRPr>
          </a:p>
          <a:p>
            <a:pPr indent="-342900" lvl="0" marL="457200" rtl="0" algn="l">
              <a:spcBef>
                <a:spcPts val="0"/>
              </a:spcBef>
              <a:spcAft>
                <a:spcPts val="0"/>
              </a:spcAft>
              <a:buSzPts val="1800"/>
              <a:buFont typeface="Roboto Condensed Light"/>
              <a:buAutoNum type="arabicPeriod"/>
            </a:pPr>
            <a:r>
              <a:rPr b="1" lang="en" sz="1800">
                <a:solidFill>
                  <a:schemeClr val="dk1"/>
                </a:solidFill>
                <a:latin typeface="Roboto Condensed"/>
                <a:ea typeface="Roboto Condensed"/>
                <a:cs typeface="Roboto Condensed"/>
                <a:sym typeface="Roboto Condensed"/>
              </a:rPr>
              <a:t>'total_bc_limit' </a:t>
            </a:r>
            <a:r>
              <a:rPr lang="en" sz="1800">
                <a:solidFill>
                  <a:schemeClr val="dk1"/>
                </a:solidFill>
                <a:latin typeface="Roboto Condensed Light"/>
                <a:ea typeface="Roboto Condensed Light"/>
                <a:cs typeface="Roboto Condensed Light"/>
                <a:sym typeface="Roboto Condensed Light"/>
              </a:rPr>
              <a:t>: Total bankcard high credit/credit limit</a:t>
            </a:r>
            <a:endParaRPr sz="1800">
              <a:solidFill>
                <a:schemeClr val="dk1"/>
              </a:solidFill>
              <a:latin typeface="Roboto Condensed Light"/>
              <a:ea typeface="Roboto Condensed Light"/>
              <a:cs typeface="Roboto Condensed Light"/>
              <a:sym typeface="Roboto Condensed Light"/>
            </a:endParaRPr>
          </a:p>
          <a:p>
            <a:pPr indent="-342900" lvl="0" marL="457200" rtl="0" algn="l">
              <a:spcBef>
                <a:spcPts val="0"/>
              </a:spcBef>
              <a:spcAft>
                <a:spcPts val="0"/>
              </a:spcAft>
              <a:buSzPts val="1800"/>
              <a:buFont typeface="Roboto Condensed Light"/>
              <a:buAutoNum type="arabicPeriod"/>
            </a:pPr>
            <a:r>
              <a:rPr b="1" lang="en" sz="1800">
                <a:solidFill>
                  <a:schemeClr val="dk1"/>
                </a:solidFill>
                <a:latin typeface="Roboto Condensed"/>
                <a:ea typeface="Roboto Condensed"/>
                <a:cs typeface="Roboto Condensed"/>
                <a:sym typeface="Roboto Condensed"/>
              </a:rPr>
              <a:t>'total_il_high_credit_limit' </a:t>
            </a:r>
            <a:r>
              <a:rPr lang="en" sz="1800">
                <a:solidFill>
                  <a:schemeClr val="dk1"/>
                </a:solidFill>
                <a:latin typeface="Roboto Condensed Light"/>
                <a:ea typeface="Roboto Condensed Light"/>
                <a:cs typeface="Roboto Condensed Light"/>
                <a:sym typeface="Roboto Condensed Light"/>
              </a:rPr>
              <a:t>: Total installment high credit/credit limit</a:t>
            </a:r>
            <a:endParaRPr sz="1800">
              <a:solidFill>
                <a:schemeClr val="dk1"/>
              </a:solidFill>
              <a:latin typeface="Roboto Condensed Light"/>
              <a:ea typeface="Roboto Condensed Light"/>
              <a:cs typeface="Roboto Condensed Light"/>
              <a:sym typeface="Roboto Condensed Light"/>
            </a:endParaRPr>
          </a:p>
          <a:p>
            <a:pPr indent="-342900" lvl="0" marL="457200" rtl="0" algn="l">
              <a:spcBef>
                <a:spcPts val="0"/>
              </a:spcBef>
              <a:spcAft>
                <a:spcPts val="0"/>
              </a:spcAft>
              <a:buSzPts val="1800"/>
              <a:buFont typeface="Roboto Condensed Light"/>
              <a:buAutoNum type="arabicPeriod"/>
            </a:pPr>
            <a:r>
              <a:rPr b="1" lang="en" sz="1800">
                <a:solidFill>
                  <a:schemeClr val="dk1"/>
                </a:solidFill>
                <a:latin typeface="Roboto Condensed"/>
                <a:ea typeface="Roboto Condensed"/>
                <a:cs typeface="Roboto Condensed"/>
                <a:sym typeface="Roboto Condensed"/>
              </a:rPr>
              <a:t>'disbursement_method' </a:t>
            </a:r>
            <a:r>
              <a:rPr lang="en" sz="1800">
                <a:solidFill>
                  <a:schemeClr val="dk1"/>
                </a:solidFill>
                <a:latin typeface="Roboto Condensed Light"/>
                <a:ea typeface="Roboto Condensed Light"/>
                <a:cs typeface="Roboto Condensed Light"/>
                <a:sym typeface="Roboto Condensed Light"/>
              </a:rPr>
              <a:t>: The method by which the borrower receives their loan. Possible values are: CASH, DIRECT_PAY, </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sz="1800">
              <a:solidFill>
                <a:schemeClr val="dk1"/>
              </a:solidFill>
              <a:latin typeface="Roboto Condensed Light"/>
              <a:ea typeface="Roboto Condensed Light"/>
              <a:cs typeface="Roboto Condensed Light"/>
              <a:sym typeface="Roboto Condensed Light"/>
            </a:endParaRPr>
          </a:p>
          <a:p>
            <a:pPr indent="0" lvl="0" marL="457200" rtl="0" algn="l">
              <a:spcBef>
                <a:spcPts val="0"/>
              </a:spcBef>
              <a:spcAft>
                <a:spcPts val="0"/>
              </a:spcAft>
              <a:buNone/>
            </a:pPr>
            <a:r>
              <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a:latin typeface="Roboto Condensed Light"/>
                <a:ea typeface="Roboto Condensed Light"/>
                <a:cs typeface="Roboto Condensed Light"/>
                <a:sym typeface="Roboto Condensed Light"/>
              </a:rPr>
              <a:t>	</a:t>
            </a:r>
            <a:endParaRPr>
              <a:latin typeface="Roboto Condensed Light"/>
              <a:ea typeface="Roboto Condensed Light"/>
              <a:cs typeface="Roboto Condensed Light"/>
              <a:sym typeface="Roboto Condensed Ligh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6" name="Shape 846"/>
        <p:cNvGrpSpPr/>
        <p:nvPr/>
      </p:nvGrpSpPr>
      <p:grpSpPr>
        <a:xfrm>
          <a:off x="0" y="0"/>
          <a:ext cx="0" cy="0"/>
          <a:chOff x="0" y="0"/>
          <a:chExt cx="0" cy="0"/>
        </a:xfrm>
      </p:grpSpPr>
      <p:sp>
        <p:nvSpPr>
          <p:cNvPr id="847" name="Google Shape;847;p74"/>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48" name="Google Shape;848;p74"/>
          <p:cNvSpPr txBox="1"/>
          <p:nvPr/>
        </p:nvSpPr>
        <p:spPr>
          <a:xfrm>
            <a:off x="0" y="150525"/>
            <a:ext cx="2283300" cy="3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FF00"/>
                </a:solidFill>
              </a:rPr>
              <a:t>Data Description</a:t>
            </a:r>
            <a:endParaRPr>
              <a:latin typeface="Roboto Condensed Light"/>
              <a:ea typeface="Roboto Condensed Light"/>
              <a:cs typeface="Roboto Condensed Light"/>
              <a:sym typeface="Roboto Condensed Light"/>
            </a:endParaRPr>
          </a:p>
        </p:txBody>
      </p:sp>
      <p:sp>
        <p:nvSpPr>
          <p:cNvPr id="849" name="Google Shape;849;p74"/>
          <p:cNvSpPr txBox="1"/>
          <p:nvPr/>
        </p:nvSpPr>
        <p:spPr>
          <a:xfrm>
            <a:off x="356775" y="936525"/>
            <a:ext cx="8592300" cy="340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Roboto Condensed"/>
                <a:ea typeface="Roboto Condensed"/>
                <a:cs typeface="Roboto Condensed"/>
                <a:sym typeface="Roboto Condensed"/>
              </a:rPr>
              <a:t>Loan Details</a:t>
            </a:r>
            <a:endParaRPr b="1" sz="2400">
              <a:latin typeface="Roboto Condensed"/>
              <a:ea typeface="Roboto Condensed"/>
              <a:cs typeface="Roboto Condensed"/>
              <a:sym typeface="Roboto Condensed"/>
            </a:endParaRPr>
          </a:p>
          <a:p>
            <a:pPr indent="-342900" lvl="0" marL="457200" rtl="0" algn="l">
              <a:spcBef>
                <a:spcPts val="0"/>
              </a:spcBef>
              <a:spcAft>
                <a:spcPts val="0"/>
              </a:spcAft>
              <a:buSzPts val="1800"/>
              <a:buFont typeface="Roboto Condensed Light"/>
              <a:buAutoNum type="arabicPeriod"/>
            </a:pPr>
            <a:r>
              <a:rPr b="1" lang="en" sz="1800">
                <a:solidFill>
                  <a:schemeClr val="dk1"/>
                </a:solidFill>
                <a:latin typeface="Roboto Condensed"/>
                <a:ea typeface="Roboto Condensed"/>
                <a:cs typeface="Roboto Condensed"/>
                <a:sym typeface="Roboto Condensed"/>
              </a:rPr>
              <a:t>'loan_amount'</a:t>
            </a:r>
            <a:endParaRPr b="1" sz="1800">
              <a:solidFill>
                <a:schemeClr val="dk1"/>
              </a:solidFill>
              <a:latin typeface="Roboto Condensed"/>
              <a:ea typeface="Roboto Condensed"/>
              <a:cs typeface="Roboto Condensed"/>
              <a:sym typeface="Roboto Condensed"/>
            </a:endParaRPr>
          </a:p>
          <a:p>
            <a:pPr indent="-342900" lvl="0" marL="457200" rtl="0" algn="l">
              <a:spcBef>
                <a:spcPts val="0"/>
              </a:spcBef>
              <a:spcAft>
                <a:spcPts val="0"/>
              </a:spcAft>
              <a:buSzPts val="1800"/>
              <a:buFont typeface="Roboto Condensed Light"/>
              <a:buAutoNum type="arabicPeriod"/>
            </a:pPr>
            <a:r>
              <a:rPr b="1" lang="en" sz="1800">
                <a:latin typeface="Roboto Condensed"/>
                <a:ea typeface="Roboto Condensed"/>
                <a:cs typeface="Roboto Condensed"/>
                <a:sym typeface="Roboto Condensed"/>
              </a:rPr>
              <a:t>‘Term’</a:t>
            </a:r>
            <a:endParaRPr b="1" sz="1800">
              <a:latin typeface="Roboto Condensed"/>
              <a:ea typeface="Roboto Condensed"/>
              <a:cs typeface="Roboto Condensed"/>
              <a:sym typeface="Roboto Condensed"/>
            </a:endParaRPr>
          </a:p>
          <a:p>
            <a:pPr indent="-342900" lvl="0" marL="457200" rtl="0" algn="l">
              <a:spcBef>
                <a:spcPts val="0"/>
              </a:spcBef>
              <a:spcAft>
                <a:spcPts val="0"/>
              </a:spcAft>
              <a:buSzPts val="1800"/>
              <a:buFont typeface="Roboto Condensed Light"/>
              <a:buAutoNum type="arabicPeriod"/>
            </a:pPr>
            <a:r>
              <a:rPr b="1" lang="en" sz="1800">
                <a:solidFill>
                  <a:schemeClr val="dk1"/>
                </a:solidFill>
                <a:latin typeface="Roboto Condensed"/>
                <a:ea typeface="Roboto Condensed"/>
                <a:cs typeface="Roboto Condensed"/>
                <a:sym typeface="Roboto Condensed"/>
              </a:rPr>
              <a:t>'Interest_rate'</a:t>
            </a:r>
            <a:endParaRPr b="1" sz="1800">
              <a:solidFill>
                <a:schemeClr val="dk1"/>
              </a:solidFill>
              <a:latin typeface="Roboto Condensed"/>
              <a:ea typeface="Roboto Condensed"/>
              <a:cs typeface="Roboto Condensed"/>
              <a:sym typeface="Roboto Condensed"/>
            </a:endParaRPr>
          </a:p>
          <a:p>
            <a:pPr indent="-342900" lvl="0" marL="457200" rtl="0" algn="l">
              <a:spcBef>
                <a:spcPts val="0"/>
              </a:spcBef>
              <a:spcAft>
                <a:spcPts val="0"/>
              </a:spcAft>
              <a:buClr>
                <a:schemeClr val="dk1"/>
              </a:buClr>
              <a:buSzPts val="1800"/>
              <a:buFont typeface="Roboto Condensed Light"/>
              <a:buAutoNum type="arabicPeriod"/>
            </a:pPr>
            <a:r>
              <a:rPr b="1" lang="en" sz="1800">
                <a:solidFill>
                  <a:schemeClr val="dk1"/>
                </a:solidFill>
                <a:latin typeface="Roboto Condensed"/>
                <a:ea typeface="Roboto Condensed"/>
                <a:cs typeface="Roboto Condensed"/>
                <a:sym typeface="Roboto Condensed"/>
              </a:rPr>
              <a:t>'Installment'</a:t>
            </a:r>
            <a:endParaRPr b="1" sz="1800">
              <a:solidFill>
                <a:schemeClr val="dk1"/>
              </a:solidFill>
              <a:latin typeface="Roboto Condensed"/>
              <a:ea typeface="Roboto Condensed"/>
              <a:cs typeface="Roboto Condensed"/>
              <a:sym typeface="Roboto Condensed"/>
            </a:endParaRPr>
          </a:p>
          <a:p>
            <a:pPr indent="-342900" lvl="0" marL="457200" rtl="0" algn="l">
              <a:spcBef>
                <a:spcPts val="0"/>
              </a:spcBef>
              <a:spcAft>
                <a:spcPts val="0"/>
              </a:spcAft>
              <a:buClr>
                <a:schemeClr val="dk1"/>
              </a:buClr>
              <a:buSzPts val="1800"/>
              <a:buFont typeface="Roboto Condensed Light"/>
              <a:buAutoNum type="arabicPeriod"/>
            </a:pPr>
            <a:r>
              <a:rPr b="1" lang="en" sz="1800">
                <a:solidFill>
                  <a:schemeClr val="dk1"/>
                </a:solidFill>
                <a:latin typeface="Roboto Condensed"/>
                <a:ea typeface="Roboto Condensed"/>
                <a:cs typeface="Roboto Condensed"/>
                <a:sym typeface="Roboto Condensed"/>
              </a:rPr>
              <a:t>'Grade' </a:t>
            </a:r>
            <a:r>
              <a:rPr lang="en" sz="1800">
                <a:solidFill>
                  <a:schemeClr val="dk1"/>
                </a:solidFill>
                <a:latin typeface="Roboto Condensed Light"/>
                <a:ea typeface="Roboto Condensed Light"/>
                <a:cs typeface="Roboto Condensed Light"/>
                <a:sym typeface="Roboto Condensed Light"/>
              </a:rPr>
              <a:t>: Loan grading is a classification system that involves assigning a quality score </a:t>
            </a:r>
            <a:endParaRPr sz="1800">
              <a:solidFill>
                <a:schemeClr val="dk1"/>
              </a:solidFill>
              <a:latin typeface="Roboto Condensed Light"/>
              <a:ea typeface="Roboto Condensed Light"/>
              <a:cs typeface="Roboto Condensed Light"/>
              <a:sym typeface="Roboto Condensed Light"/>
            </a:endParaRPr>
          </a:p>
          <a:p>
            <a:pPr indent="0" lvl="0" marL="457200" rtl="0" algn="l">
              <a:spcBef>
                <a:spcPts val="0"/>
              </a:spcBef>
              <a:spcAft>
                <a:spcPts val="0"/>
              </a:spcAft>
              <a:buNone/>
            </a:pPr>
            <a:r>
              <a:rPr lang="en" sz="1800">
                <a:solidFill>
                  <a:schemeClr val="dk1"/>
                </a:solidFill>
                <a:latin typeface="Roboto Condensed Light"/>
                <a:ea typeface="Roboto Condensed Light"/>
                <a:cs typeface="Roboto Condensed Light"/>
                <a:sym typeface="Roboto Condensed Light"/>
              </a:rPr>
              <a:t>to a loan based on a borrower's credit history, quality of collateral and likelihood of repayment of the principal and interest. A score can also be applied to a portfolio of loans.</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Clr>
                <a:schemeClr val="dk1"/>
              </a:buClr>
              <a:buSzPts val="1100"/>
              <a:buFont typeface="Arial"/>
              <a:buNone/>
            </a:pPr>
            <a:r>
              <a:rPr lang="en" sz="1800">
                <a:solidFill>
                  <a:schemeClr val="dk1"/>
                </a:solidFill>
                <a:latin typeface="Roboto Condensed Light"/>
                <a:ea typeface="Roboto Condensed Light"/>
                <a:cs typeface="Roboto Condensed Light"/>
                <a:sym typeface="Roboto Condensed Light"/>
              </a:rPr>
              <a:t> 6.     </a:t>
            </a:r>
            <a:r>
              <a:rPr b="1" lang="en" sz="1800">
                <a:solidFill>
                  <a:schemeClr val="dk1"/>
                </a:solidFill>
                <a:latin typeface="Roboto Condensed"/>
                <a:ea typeface="Roboto Condensed"/>
                <a:cs typeface="Roboto Condensed"/>
                <a:sym typeface="Roboto Condensed"/>
              </a:rPr>
              <a:t>'purpose'</a:t>
            </a:r>
            <a:endParaRPr b="1" sz="1800">
              <a:solidFill>
                <a:schemeClr val="dk1"/>
              </a:solidFill>
              <a:latin typeface="Roboto Condensed"/>
              <a:ea typeface="Roboto Condensed"/>
              <a:cs typeface="Roboto Condensed"/>
              <a:sym typeface="Roboto Condensed"/>
            </a:endParaRPr>
          </a:p>
          <a:p>
            <a:pPr indent="0" lvl="0" marL="0" rtl="0" algn="l">
              <a:spcBef>
                <a:spcPts val="0"/>
              </a:spcBef>
              <a:spcAft>
                <a:spcPts val="0"/>
              </a:spcAft>
              <a:buClr>
                <a:schemeClr val="dk1"/>
              </a:buClr>
              <a:buSzPts val="1100"/>
              <a:buFont typeface="Arial"/>
              <a:buNone/>
            </a:pPr>
            <a:r>
              <a:rPr lang="en" sz="1800">
                <a:solidFill>
                  <a:schemeClr val="dk1"/>
                </a:solidFill>
                <a:latin typeface="Roboto Condensed Light"/>
                <a:ea typeface="Roboto Condensed Light"/>
                <a:cs typeface="Roboto Condensed Light"/>
                <a:sym typeface="Roboto Condensed Light"/>
              </a:rPr>
              <a:t> 7.     </a:t>
            </a:r>
            <a:r>
              <a:rPr b="1" lang="en" sz="1800">
                <a:solidFill>
                  <a:schemeClr val="dk1"/>
                </a:solidFill>
                <a:latin typeface="Roboto Condensed"/>
                <a:ea typeface="Roboto Condensed"/>
                <a:cs typeface="Roboto Condensed"/>
                <a:sym typeface="Roboto Condensed"/>
              </a:rPr>
              <a:t>'Verification_status'</a:t>
            </a:r>
            <a:endParaRPr b="1" sz="1800">
              <a:solidFill>
                <a:schemeClr val="dk1"/>
              </a:solidFill>
              <a:latin typeface="Roboto Condensed"/>
              <a:ea typeface="Roboto Condensed"/>
              <a:cs typeface="Roboto Condensed"/>
              <a:sym typeface="Roboto Condensed"/>
            </a:endParaRPr>
          </a:p>
          <a:p>
            <a:pPr indent="0" lvl="0" marL="0" rtl="0" algn="l">
              <a:spcBef>
                <a:spcPts val="0"/>
              </a:spcBef>
              <a:spcAft>
                <a:spcPts val="0"/>
              </a:spcAft>
              <a:buClr>
                <a:schemeClr val="dk1"/>
              </a:buClr>
              <a:buSzPts val="1100"/>
              <a:buFont typeface="Arial"/>
              <a:buNone/>
            </a:pPr>
            <a:r>
              <a:rPr lang="en" sz="1800">
                <a:solidFill>
                  <a:schemeClr val="dk1"/>
                </a:solidFill>
                <a:latin typeface="Roboto Condensed Light"/>
                <a:ea typeface="Roboto Condensed Light"/>
                <a:cs typeface="Roboto Condensed Light"/>
                <a:sym typeface="Roboto Condensed Light"/>
              </a:rPr>
              <a:t> 8.     </a:t>
            </a:r>
            <a:r>
              <a:rPr b="1" lang="en" sz="1800">
                <a:solidFill>
                  <a:schemeClr val="dk1"/>
                </a:solidFill>
                <a:latin typeface="Roboto Condensed"/>
                <a:ea typeface="Roboto Condensed"/>
                <a:cs typeface="Roboto Condensed"/>
                <a:sym typeface="Roboto Condensed"/>
              </a:rPr>
              <a:t>'Pymnt_plan'</a:t>
            </a:r>
            <a:r>
              <a:rPr lang="en" sz="1800">
                <a:solidFill>
                  <a:schemeClr val="dk1"/>
                </a:solidFill>
                <a:latin typeface="Roboto Condensed Light"/>
                <a:ea typeface="Roboto Condensed Light"/>
                <a:cs typeface="Roboto Condensed Light"/>
                <a:sym typeface="Roboto Condensed Light"/>
              </a:rPr>
              <a:t> : Different for monthly payment, credit card plans etc.</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Clr>
                <a:schemeClr val="dk1"/>
              </a:buClr>
              <a:buSzPts val="1100"/>
              <a:buFont typeface="Arial"/>
              <a:buNone/>
            </a:pPr>
            <a:r>
              <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Clr>
                <a:schemeClr val="dk1"/>
              </a:buClr>
              <a:buSzPts val="1100"/>
              <a:buFont typeface="Arial"/>
              <a:buNone/>
            </a:pPr>
            <a:r>
              <a:rPr lang="en" sz="1800">
                <a:solidFill>
                  <a:schemeClr val="dk1"/>
                </a:solidFill>
                <a:latin typeface="Roboto Condensed Light"/>
                <a:ea typeface="Roboto Condensed Light"/>
                <a:cs typeface="Roboto Condensed Light"/>
                <a:sym typeface="Roboto Condensed Light"/>
              </a:rPr>
              <a:t>	</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Clr>
                <a:schemeClr val="dk1"/>
              </a:buClr>
              <a:buSzPts val="1100"/>
              <a:buFont typeface="Arial"/>
              <a:buNone/>
            </a:pPr>
            <a:r>
              <a:rPr lang="en" sz="1800">
                <a:solidFill>
                  <a:schemeClr val="dk1"/>
                </a:solidFill>
                <a:latin typeface="Roboto Condensed Light"/>
                <a:ea typeface="Roboto Condensed Light"/>
                <a:cs typeface="Roboto Condensed Light"/>
                <a:sym typeface="Roboto Condensed Light"/>
              </a:rPr>
              <a:t>	</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Clr>
                <a:schemeClr val="dk1"/>
              </a:buClr>
              <a:buSzPts val="1100"/>
              <a:buFont typeface="Arial"/>
              <a:buNone/>
            </a:pPr>
            <a:r>
              <a:rPr lang="en" sz="1800">
                <a:solidFill>
                  <a:schemeClr val="dk1"/>
                </a:solidFill>
                <a:latin typeface="Roboto Condensed Light"/>
                <a:ea typeface="Roboto Condensed Light"/>
                <a:cs typeface="Roboto Condensed Light"/>
                <a:sym typeface="Roboto Condensed Light"/>
              </a:rPr>
              <a:t>	</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Clr>
                <a:schemeClr val="dk1"/>
              </a:buClr>
              <a:buSzPts val="1100"/>
              <a:buFont typeface="Arial"/>
              <a:buNone/>
            </a:pPr>
            <a:r>
              <a:rPr lang="en" sz="1800">
                <a:solidFill>
                  <a:schemeClr val="dk1"/>
                </a:solidFill>
                <a:latin typeface="Roboto Condensed Light"/>
                <a:ea typeface="Roboto Condensed Light"/>
                <a:cs typeface="Roboto Condensed Light"/>
                <a:sym typeface="Roboto Condensed Light"/>
              </a:rPr>
              <a:t>	</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sz="1800">
              <a:solidFill>
                <a:schemeClr val="dk1"/>
              </a:solidFill>
              <a:latin typeface="Roboto Condensed Light"/>
              <a:ea typeface="Roboto Condensed Light"/>
              <a:cs typeface="Roboto Condensed Light"/>
              <a:sym typeface="Roboto Condensed Light"/>
            </a:endParaRPr>
          </a:p>
          <a:p>
            <a:pPr indent="0" lvl="0" marL="457200" rtl="0" algn="l">
              <a:spcBef>
                <a:spcPts val="0"/>
              </a:spcBef>
              <a:spcAft>
                <a:spcPts val="0"/>
              </a:spcAft>
              <a:buNone/>
            </a:pPr>
            <a:r>
              <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a:latin typeface="Roboto Condensed Light"/>
                <a:ea typeface="Roboto Condensed Light"/>
                <a:cs typeface="Roboto Condensed Light"/>
                <a:sym typeface="Roboto Condensed Light"/>
              </a:rPr>
              <a:t>	</a:t>
            </a:r>
            <a:endParaRPr>
              <a:latin typeface="Roboto Condensed Light"/>
              <a:ea typeface="Roboto Condensed Light"/>
              <a:cs typeface="Roboto Condensed Light"/>
              <a:sym typeface="Roboto Condensed Ligh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3" name="Shape 853"/>
        <p:cNvGrpSpPr/>
        <p:nvPr/>
      </p:nvGrpSpPr>
      <p:grpSpPr>
        <a:xfrm>
          <a:off x="0" y="0"/>
          <a:ext cx="0" cy="0"/>
          <a:chOff x="0" y="0"/>
          <a:chExt cx="0" cy="0"/>
        </a:xfrm>
      </p:grpSpPr>
      <p:sp>
        <p:nvSpPr>
          <p:cNvPr id="854" name="Google Shape;854;p75"/>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55" name="Google Shape;855;p75"/>
          <p:cNvSpPr txBox="1"/>
          <p:nvPr/>
        </p:nvSpPr>
        <p:spPr>
          <a:xfrm>
            <a:off x="0" y="150525"/>
            <a:ext cx="2283300" cy="3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FF00"/>
                </a:solidFill>
              </a:rPr>
              <a:t>Data Description</a:t>
            </a:r>
            <a:endParaRPr>
              <a:latin typeface="Roboto Condensed Light"/>
              <a:ea typeface="Roboto Condensed Light"/>
              <a:cs typeface="Roboto Condensed Light"/>
              <a:sym typeface="Roboto Condensed Light"/>
            </a:endParaRPr>
          </a:p>
        </p:txBody>
      </p:sp>
      <p:sp>
        <p:nvSpPr>
          <p:cNvPr id="856" name="Google Shape;856;p75"/>
          <p:cNvSpPr txBox="1"/>
          <p:nvPr/>
        </p:nvSpPr>
        <p:spPr>
          <a:xfrm>
            <a:off x="356775" y="936525"/>
            <a:ext cx="8592300" cy="320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solidFill>
                  <a:schemeClr val="dk1"/>
                </a:solidFill>
                <a:latin typeface="Roboto Condensed"/>
                <a:ea typeface="Roboto Condensed"/>
                <a:cs typeface="Roboto Condensed"/>
                <a:sym typeface="Roboto Condensed"/>
              </a:rPr>
              <a:t>Total loan details</a:t>
            </a:r>
            <a:endParaRPr b="1" sz="2400">
              <a:solidFill>
                <a:schemeClr val="dk1"/>
              </a:solidFill>
              <a:latin typeface="Roboto Condensed"/>
              <a:ea typeface="Roboto Condensed"/>
              <a:cs typeface="Roboto Condensed"/>
              <a:sym typeface="Roboto Condensed"/>
            </a:endParaRPr>
          </a:p>
          <a:p>
            <a:pPr indent="0" lvl="0" marL="0" rtl="0" algn="l">
              <a:spcBef>
                <a:spcPts val="0"/>
              </a:spcBef>
              <a:spcAft>
                <a:spcPts val="0"/>
              </a:spcAft>
              <a:buClr>
                <a:schemeClr val="dk1"/>
              </a:buClr>
              <a:buSzPts val="1100"/>
              <a:buFont typeface="Arial"/>
              <a:buNone/>
            </a:pPr>
            <a:r>
              <a:rPr lang="en" sz="1800">
                <a:solidFill>
                  <a:schemeClr val="dk1"/>
                </a:solidFill>
                <a:latin typeface="Roboto Condensed Light"/>
                <a:ea typeface="Roboto Condensed Light"/>
                <a:cs typeface="Roboto Condensed Light"/>
                <a:sym typeface="Roboto Condensed Light"/>
              </a:rPr>
              <a:t>1. </a:t>
            </a:r>
            <a:r>
              <a:rPr b="1" lang="en" sz="1800">
                <a:solidFill>
                  <a:schemeClr val="dk1"/>
                </a:solidFill>
                <a:latin typeface="Roboto Condensed"/>
                <a:ea typeface="Roboto Condensed"/>
                <a:cs typeface="Roboto Condensed"/>
                <a:sym typeface="Roboto Condensed"/>
              </a:rPr>
              <a:t>'acc_open_past_24mths' </a:t>
            </a:r>
            <a:r>
              <a:rPr lang="en" sz="1800">
                <a:solidFill>
                  <a:schemeClr val="dk1"/>
                </a:solidFill>
                <a:latin typeface="Roboto Condensed Light"/>
                <a:ea typeface="Roboto Condensed Light"/>
                <a:cs typeface="Roboto Condensed Light"/>
                <a:sym typeface="Roboto Condensed Light"/>
              </a:rPr>
              <a:t>(integer) : Number of trades opened in past 24 months</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Clr>
                <a:schemeClr val="dk1"/>
              </a:buClr>
              <a:buSzPts val="1100"/>
              <a:buFont typeface="Arial"/>
              <a:buNone/>
            </a:pPr>
            <a:r>
              <a:rPr lang="en" sz="1800">
                <a:solidFill>
                  <a:schemeClr val="dk1"/>
                </a:solidFill>
                <a:latin typeface="Roboto Condensed Light"/>
                <a:ea typeface="Roboto Condensed Light"/>
                <a:cs typeface="Roboto Condensed Light"/>
                <a:sym typeface="Roboto Condensed Light"/>
              </a:rPr>
              <a:t>2. </a:t>
            </a:r>
            <a:r>
              <a:rPr b="1" lang="en" sz="1800">
                <a:solidFill>
                  <a:schemeClr val="dk1"/>
                </a:solidFill>
                <a:latin typeface="Roboto Condensed"/>
                <a:ea typeface="Roboto Condensed"/>
                <a:cs typeface="Roboto Condensed"/>
                <a:sym typeface="Roboto Condensed"/>
              </a:rPr>
              <a:t>'chargeoff_within_12_mths' </a:t>
            </a:r>
            <a:r>
              <a:rPr lang="en" sz="1800">
                <a:solidFill>
                  <a:schemeClr val="dk1"/>
                </a:solidFill>
                <a:latin typeface="Roboto Condensed Light"/>
                <a:ea typeface="Roboto Condensed Light"/>
                <a:cs typeface="Roboto Condensed Light"/>
                <a:sym typeface="Roboto Condensed Light"/>
              </a:rPr>
              <a:t>(integer) : Number of charge-offs within 12 months (A charge-off or charge-off is the declaration by a creditor (usually a credit card account) that an amount of debt is unlikely to be collected. This occurs when a consumer becomes severely delinquent on a debt. Traditionally, creditors will make this declaration at the point of six months without payment. A charge-off is a form of write-off.)</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Clr>
                <a:schemeClr val="dk1"/>
              </a:buClr>
              <a:buSzPts val="1100"/>
              <a:buFont typeface="Arial"/>
              <a:buNone/>
            </a:pPr>
            <a:r>
              <a:rPr lang="en" sz="1800">
                <a:solidFill>
                  <a:schemeClr val="dk1"/>
                </a:solidFill>
                <a:latin typeface="Roboto Condensed Light"/>
                <a:ea typeface="Roboto Condensed Light"/>
                <a:cs typeface="Roboto Condensed Light"/>
                <a:sym typeface="Roboto Condensed Light"/>
              </a:rPr>
              <a:t>3. </a:t>
            </a:r>
            <a:r>
              <a:rPr b="1" lang="en" sz="1800">
                <a:solidFill>
                  <a:schemeClr val="dk1"/>
                </a:solidFill>
                <a:latin typeface="Roboto Condensed"/>
                <a:ea typeface="Roboto Condensed"/>
                <a:cs typeface="Roboto Condensed"/>
                <a:sym typeface="Roboto Condensed"/>
              </a:rPr>
              <a:t>'mo_sin_old_il_acct' </a:t>
            </a:r>
            <a:r>
              <a:rPr lang="en" sz="1800">
                <a:solidFill>
                  <a:schemeClr val="dk1"/>
                </a:solidFill>
                <a:latin typeface="Roboto Condensed Light"/>
                <a:ea typeface="Roboto Condensed Light"/>
                <a:cs typeface="Roboto Condensed Light"/>
                <a:sym typeface="Roboto Condensed Light"/>
              </a:rPr>
              <a:t>: Months since oldest bank installment account opened</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Clr>
                <a:schemeClr val="dk1"/>
              </a:buClr>
              <a:buSzPts val="1100"/>
              <a:buFont typeface="Arial"/>
              <a:buNone/>
            </a:pPr>
            <a:r>
              <a:rPr lang="en" sz="1800">
                <a:solidFill>
                  <a:schemeClr val="dk1"/>
                </a:solidFill>
                <a:latin typeface="Roboto Condensed Light"/>
                <a:ea typeface="Roboto Condensed Light"/>
                <a:cs typeface="Roboto Condensed Light"/>
                <a:sym typeface="Roboto Condensed Light"/>
              </a:rPr>
              <a:t>4. </a:t>
            </a:r>
            <a:r>
              <a:rPr b="1" lang="en" sz="1800">
                <a:solidFill>
                  <a:schemeClr val="dk1"/>
                </a:solidFill>
                <a:latin typeface="Roboto Condensed"/>
                <a:ea typeface="Roboto Condensed"/>
                <a:cs typeface="Roboto Condensed"/>
                <a:sym typeface="Roboto Condensed"/>
              </a:rPr>
              <a:t>'mo_sin_rcnt_tl' </a:t>
            </a:r>
            <a:r>
              <a:rPr lang="en" sz="1800">
                <a:solidFill>
                  <a:schemeClr val="dk1"/>
                </a:solidFill>
                <a:latin typeface="Roboto Condensed Light"/>
                <a:ea typeface="Roboto Condensed Light"/>
                <a:cs typeface="Roboto Condensed Light"/>
                <a:sym typeface="Roboto Condensed Light"/>
              </a:rPr>
              <a:t>: Months since most recent installment accounts opened</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Clr>
                <a:schemeClr val="dk1"/>
              </a:buClr>
              <a:buSzPts val="1100"/>
              <a:buFont typeface="Arial"/>
              <a:buNone/>
            </a:pPr>
            <a:r>
              <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Clr>
                <a:schemeClr val="dk1"/>
              </a:buClr>
              <a:buSzPts val="1100"/>
              <a:buFont typeface="Arial"/>
              <a:buNone/>
            </a:pPr>
            <a:r>
              <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sz="1800">
              <a:solidFill>
                <a:schemeClr val="dk1"/>
              </a:solidFill>
              <a:latin typeface="Roboto Condensed Light"/>
              <a:ea typeface="Roboto Condensed Light"/>
              <a:cs typeface="Roboto Condensed Light"/>
              <a:sym typeface="Roboto Condensed Light"/>
            </a:endParaRPr>
          </a:p>
          <a:p>
            <a:pPr indent="0" lvl="0" marL="457200" rtl="0" algn="l">
              <a:spcBef>
                <a:spcPts val="0"/>
              </a:spcBef>
              <a:spcAft>
                <a:spcPts val="0"/>
              </a:spcAft>
              <a:buNone/>
            </a:pPr>
            <a:r>
              <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a:latin typeface="Roboto Condensed Light"/>
                <a:ea typeface="Roboto Condensed Light"/>
                <a:cs typeface="Roboto Condensed Light"/>
                <a:sym typeface="Roboto Condensed Light"/>
              </a:rPr>
              <a:t>	</a:t>
            </a:r>
            <a:endParaRPr>
              <a:latin typeface="Roboto Condensed Light"/>
              <a:ea typeface="Roboto Condensed Light"/>
              <a:cs typeface="Roboto Condensed Light"/>
              <a:sym typeface="Roboto Condensed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40"/>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Our Approach</a:t>
            </a:r>
            <a:endParaRPr/>
          </a:p>
        </p:txBody>
      </p:sp>
      <p:sp>
        <p:nvSpPr>
          <p:cNvPr id="367" name="Google Shape;367;p40"/>
          <p:cNvSpPr txBox="1"/>
          <p:nvPr>
            <p:ph idx="1" type="body"/>
          </p:nvPr>
        </p:nvSpPr>
        <p:spPr>
          <a:xfrm>
            <a:off x="814275" y="1327350"/>
            <a:ext cx="6132600" cy="3145500"/>
          </a:xfrm>
          <a:prstGeom prst="rect">
            <a:avLst/>
          </a:prstGeom>
        </p:spPr>
        <p:txBody>
          <a:bodyPr anchorCtr="0" anchor="ctr" bIns="91425" lIns="91425" spcFirstLastPara="1" rIns="91425" wrap="square" tIns="91425">
            <a:noAutofit/>
          </a:bodyPr>
          <a:lstStyle/>
          <a:p>
            <a:pPr indent="-381000" lvl="0" marL="457200" rtl="0" algn="l">
              <a:spcBef>
                <a:spcPts val="600"/>
              </a:spcBef>
              <a:spcAft>
                <a:spcPts val="0"/>
              </a:spcAft>
              <a:buSzPts val="2400"/>
              <a:buChar char="▰"/>
            </a:pPr>
            <a:r>
              <a:rPr lang="en"/>
              <a:t>Building a Machine Learning based system to predict credit risk for loan applicants, we want to minimize credit risk.</a:t>
            </a:r>
            <a:endParaRPr/>
          </a:p>
          <a:p>
            <a:pPr indent="-381000" lvl="0" marL="457200" rtl="0" algn="l">
              <a:spcBef>
                <a:spcPts val="0"/>
              </a:spcBef>
              <a:spcAft>
                <a:spcPts val="0"/>
              </a:spcAft>
              <a:buSzPts val="2400"/>
              <a:buChar char="▰"/>
            </a:pPr>
            <a:r>
              <a:rPr lang="en"/>
              <a:t>Our system will also evaluate borrower performance based on EMI reports.</a:t>
            </a:r>
            <a:endParaRPr/>
          </a:p>
        </p:txBody>
      </p:sp>
      <p:sp>
        <p:nvSpPr>
          <p:cNvPr id="368" name="Google Shape;368;p40"/>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369" name="Google Shape;369;p40"/>
          <p:cNvGrpSpPr/>
          <p:nvPr/>
        </p:nvGrpSpPr>
        <p:grpSpPr>
          <a:xfrm>
            <a:off x="282216" y="590918"/>
            <a:ext cx="369505" cy="369505"/>
            <a:chOff x="2594050" y="1631825"/>
            <a:chExt cx="439625" cy="439625"/>
          </a:xfrm>
        </p:grpSpPr>
        <p:sp>
          <p:nvSpPr>
            <p:cNvPr id="370" name="Google Shape;370;p40"/>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40"/>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40"/>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40"/>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0" name="Shape 860"/>
        <p:cNvGrpSpPr/>
        <p:nvPr/>
      </p:nvGrpSpPr>
      <p:grpSpPr>
        <a:xfrm>
          <a:off x="0" y="0"/>
          <a:ext cx="0" cy="0"/>
          <a:chOff x="0" y="0"/>
          <a:chExt cx="0" cy="0"/>
        </a:xfrm>
      </p:grpSpPr>
      <p:sp>
        <p:nvSpPr>
          <p:cNvPr id="861" name="Google Shape;861;p76"/>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62" name="Google Shape;862;p76"/>
          <p:cNvSpPr txBox="1"/>
          <p:nvPr/>
        </p:nvSpPr>
        <p:spPr>
          <a:xfrm>
            <a:off x="0" y="150525"/>
            <a:ext cx="2283300" cy="3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FF00"/>
                </a:solidFill>
              </a:rPr>
              <a:t>Data Description</a:t>
            </a:r>
            <a:endParaRPr>
              <a:latin typeface="Roboto Condensed Light"/>
              <a:ea typeface="Roboto Condensed Light"/>
              <a:cs typeface="Roboto Condensed Light"/>
              <a:sym typeface="Roboto Condensed Light"/>
            </a:endParaRPr>
          </a:p>
        </p:txBody>
      </p:sp>
      <p:sp>
        <p:nvSpPr>
          <p:cNvPr id="863" name="Google Shape;863;p76"/>
          <p:cNvSpPr txBox="1"/>
          <p:nvPr/>
        </p:nvSpPr>
        <p:spPr>
          <a:xfrm>
            <a:off x="356775" y="936525"/>
            <a:ext cx="8592300" cy="338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Roboto Condensed"/>
                <a:ea typeface="Roboto Condensed"/>
                <a:cs typeface="Roboto Condensed"/>
                <a:sym typeface="Roboto Condensed"/>
              </a:rPr>
              <a:t>Hardship Plan</a:t>
            </a:r>
            <a:endParaRPr b="1" sz="2400">
              <a:latin typeface="Roboto Condensed"/>
              <a:ea typeface="Roboto Condensed"/>
              <a:cs typeface="Roboto Condensed"/>
              <a:sym typeface="Roboto Condensed"/>
            </a:endParaRPr>
          </a:p>
          <a:p>
            <a:pPr indent="-342900" lvl="0" marL="457200" rtl="0" algn="l">
              <a:spcBef>
                <a:spcPts val="0"/>
              </a:spcBef>
              <a:spcAft>
                <a:spcPts val="0"/>
              </a:spcAft>
              <a:buClr>
                <a:schemeClr val="dk1"/>
              </a:buClr>
              <a:buSzPts val="1800"/>
              <a:buFont typeface="Roboto Condensed Light"/>
              <a:buAutoNum type="arabicPeriod"/>
            </a:pPr>
            <a:r>
              <a:rPr b="1" lang="en" sz="1800">
                <a:solidFill>
                  <a:schemeClr val="dk1"/>
                </a:solidFill>
                <a:latin typeface="Roboto Condensed"/>
                <a:ea typeface="Roboto Condensed"/>
                <a:cs typeface="Roboto Condensed"/>
                <a:sym typeface="Roboto Condensed"/>
              </a:rPr>
              <a:t>'hardship_flag' </a:t>
            </a:r>
            <a:r>
              <a:rPr lang="en" sz="1800">
                <a:solidFill>
                  <a:schemeClr val="dk1"/>
                </a:solidFill>
                <a:latin typeface="Roboto Condensed Light"/>
                <a:ea typeface="Roboto Condensed Light"/>
                <a:cs typeface="Roboto Condensed Light"/>
                <a:sym typeface="Roboto Condensed Light"/>
              </a:rPr>
              <a:t>: Flags whether or not the borrower is on a hardship plan</a:t>
            </a:r>
            <a:endParaRPr sz="1800">
              <a:solidFill>
                <a:schemeClr val="dk1"/>
              </a:solidFill>
              <a:latin typeface="Roboto Condensed Light"/>
              <a:ea typeface="Roboto Condensed Light"/>
              <a:cs typeface="Roboto Condensed Light"/>
              <a:sym typeface="Roboto Condensed Light"/>
            </a:endParaRPr>
          </a:p>
          <a:p>
            <a:pPr indent="-342900" lvl="0" marL="457200" rtl="0" algn="l">
              <a:spcBef>
                <a:spcPts val="0"/>
              </a:spcBef>
              <a:spcAft>
                <a:spcPts val="0"/>
              </a:spcAft>
              <a:buClr>
                <a:schemeClr val="dk1"/>
              </a:buClr>
              <a:buSzPts val="1800"/>
              <a:buFont typeface="Roboto Condensed Light"/>
              <a:buAutoNum type="arabicPeriod"/>
            </a:pPr>
            <a:r>
              <a:rPr b="1" lang="en" sz="1800">
                <a:solidFill>
                  <a:schemeClr val="dk1"/>
                </a:solidFill>
                <a:latin typeface="Roboto Condensed"/>
                <a:ea typeface="Roboto Condensed"/>
                <a:cs typeface="Roboto Condensed"/>
                <a:sym typeface="Roboto Condensed"/>
              </a:rPr>
              <a:t>'hardship_type' </a:t>
            </a:r>
            <a:r>
              <a:rPr lang="en" sz="1800">
                <a:solidFill>
                  <a:schemeClr val="dk1"/>
                </a:solidFill>
                <a:latin typeface="Roboto Condensed Light"/>
                <a:ea typeface="Roboto Condensed Light"/>
                <a:cs typeface="Roboto Condensed Light"/>
                <a:sym typeface="Roboto Condensed Light"/>
              </a:rPr>
              <a:t>: Describes the hardship plan offering</a:t>
            </a:r>
            <a:endParaRPr sz="1800">
              <a:solidFill>
                <a:schemeClr val="dk1"/>
              </a:solidFill>
              <a:latin typeface="Roboto Condensed Light"/>
              <a:ea typeface="Roboto Condensed Light"/>
              <a:cs typeface="Roboto Condensed Light"/>
              <a:sym typeface="Roboto Condensed Light"/>
            </a:endParaRPr>
          </a:p>
          <a:p>
            <a:pPr indent="-342900" lvl="0" marL="457200" rtl="0" algn="l">
              <a:spcBef>
                <a:spcPts val="0"/>
              </a:spcBef>
              <a:spcAft>
                <a:spcPts val="0"/>
              </a:spcAft>
              <a:buClr>
                <a:schemeClr val="dk1"/>
              </a:buClr>
              <a:buSzPts val="1800"/>
              <a:buFont typeface="Roboto Condensed Light"/>
              <a:buAutoNum type="arabicPeriod"/>
            </a:pPr>
            <a:r>
              <a:rPr b="1" lang="en" sz="1800">
                <a:solidFill>
                  <a:schemeClr val="dk1"/>
                </a:solidFill>
                <a:latin typeface="Roboto Condensed"/>
                <a:ea typeface="Roboto Condensed"/>
                <a:cs typeface="Roboto Condensed"/>
                <a:sym typeface="Roboto Condensed"/>
              </a:rPr>
              <a:t>'hardship_reason' </a:t>
            </a:r>
            <a:r>
              <a:rPr lang="en" sz="1800">
                <a:solidFill>
                  <a:schemeClr val="dk1"/>
                </a:solidFill>
                <a:latin typeface="Roboto Condensed Light"/>
                <a:ea typeface="Roboto Condensed Light"/>
                <a:cs typeface="Roboto Condensed Light"/>
                <a:sym typeface="Roboto Condensed Light"/>
              </a:rPr>
              <a:t>: Describes the reason the hardship plan was offered</a:t>
            </a:r>
            <a:endParaRPr sz="1800">
              <a:solidFill>
                <a:schemeClr val="dk1"/>
              </a:solidFill>
              <a:latin typeface="Roboto Condensed Light"/>
              <a:ea typeface="Roboto Condensed Light"/>
              <a:cs typeface="Roboto Condensed Light"/>
              <a:sym typeface="Roboto Condensed Light"/>
            </a:endParaRPr>
          </a:p>
          <a:p>
            <a:pPr indent="-342900" lvl="0" marL="457200" rtl="0" algn="l">
              <a:spcBef>
                <a:spcPts val="0"/>
              </a:spcBef>
              <a:spcAft>
                <a:spcPts val="0"/>
              </a:spcAft>
              <a:buClr>
                <a:schemeClr val="dk1"/>
              </a:buClr>
              <a:buSzPts val="1800"/>
              <a:buFont typeface="Roboto Condensed Light"/>
              <a:buAutoNum type="arabicPeriod"/>
            </a:pPr>
            <a:r>
              <a:rPr b="1" lang="en" sz="1800">
                <a:solidFill>
                  <a:schemeClr val="dk1"/>
                </a:solidFill>
                <a:latin typeface="Roboto Condensed"/>
                <a:ea typeface="Roboto Condensed"/>
                <a:cs typeface="Roboto Condensed"/>
                <a:sym typeface="Roboto Condensed"/>
              </a:rPr>
              <a:t>'hardship_status' </a:t>
            </a:r>
            <a:r>
              <a:rPr lang="en" sz="1800">
                <a:solidFill>
                  <a:schemeClr val="dk1"/>
                </a:solidFill>
                <a:latin typeface="Roboto Condensed Light"/>
                <a:ea typeface="Roboto Condensed Light"/>
                <a:cs typeface="Roboto Condensed Light"/>
                <a:sym typeface="Roboto Condensed Light"/>
              </a:rPr>
              <a:t>: Describes if the hardship plan is active, pending, canceled, completed, or broken</a:t>
            </a:r>
            <a:endParaRPr sz="1800">
              <a:solidFill>
                <a:schemeClr val="dk1"/>
              </a:solidFill>
              <a:latin typeface="Roboto Condensed Light"/>
              <a:ea typeface="Roboto Condensed Light"/>
              <a:cs typeface="Roboto Condensed Light"/>
              <a:sym typeface="Roboto Condensed Light"/>
            </a:endParaRPr>
          </a:p>
          <a:p>
            <a:pPr indent="-342900" lvl="0" marL="457200" rtl="0" algn="l">
              <a:spcBef>
                <a:spcPts val="0"/>
              </a:spcBef>
              <a:spcAft>
                <a:spcPts val="0"/>
              </a:spcAft>
              <a:buClr>
                <a:schemeClr val="dk1"/>
              </a:buClr>
              <a:buSzPts val="1800"/>
              <a:buFont typeface="Roboto Condensed Light"/>
              <a:buAutoNum type="arabicPeriod"/>
            </a:pPr>
            <a:r>
              <a:rPr b="1" lang="en" sz="1800">
                <a:solidFill>
                  <a:schemeClr val="dk1"/>
                </a:solidFill>
                <a:latin typeface="Roboto Condensed"/>
                <a:ea typeface="Roboto Condensed"/>
                <a:cs typeface="Roboto Condensed"/>
                <a:sym typeface="Roboto Condensed"/>
              </a:rPr>
              <a:t>'deferral_term' </a:t>
            </a:r>
            <a:r>
              <a:rPr lang="en" sz="1800">
                <a:solidFill>
                  <a:schemeClr val="dk1"/>
                </a:solidFill>
                <a:latin typeface="Roboto Condensed Light"/>
                <a:ea typeface="Roboto Condensed Light"/>
                <a:cs typeface="Roboto Condensed Light"/>
                <a:sym typeface="Roboto Condensed Light"/>
              </a:rPr>
              <a:t>: Amount of months that the borrower is expected to pay less than the contractual monthly payment amount due to a hardship plan</a:t>
            </a:r>
            <a:endParaRPr sz="1800">
              <a:solidFill>
                <a:schemeClr val="dk1"/>
              </a:solidFill>
              <a:latin typeface="Roboto Condensed Light"/>
              <a:ea typeface="Roboto Condensed Light"/>
              <a:cs typeface="Roboto Condensed Light"/>
              <a:sym typeface="Roboto Condensed Light"/>
            </a:endParaRPr>
          </a:p>
          <a:p>
            <a:pPr indent="-342900" lvl="0" marL="457200" rtl="0" algn="l">
              <a:spcBef>
                <a:spcPts val="0"/>
              </a:spcBef>
              <a:spcAft>
                <a:spcPts val="0"/>
              </a:spcAft>
              <a:buClr>
                <a:schemeClr val="dk1"/>
              </a:buClr>
              <a:buSzPts val="1800"/>
              <a:buFont typeface="Roboto Condensed Light"/>
              <a:buAutoNum type="arabicPeriod"/>
            </a:pPr>
            <a:r>
              <a:rPr b="1" lang="en" sz="1800">
                <a:solidFill>
                  <a:schemeClr val="dk1"/>
                </a:solidFill>
                <a:latin typeface="Roboto Condensed"/>
                <a:ea typeface="Roboto Condensed"/>
                <a:cs typeface="Roboto Condensed"/>
                <a:sym typeface="Roboto Condensed"/>
              </a:rPr>
              <a:t>'hardship_amount' </a:t>
            </a:r>
            <a:r>
              <a:rPr lang="en" sz="1800">
                <a:solidFill>
                  <a:schemeClr val="dk1"/>
                </a:solidFill>
                <a:latin typeface="Roboto Condensed Light"/>
                <a:ea typeface="Roboto Condensed Light"/>
                <a:cs typeface="Roboto Condensed Light"/>
                <a:sym typeface="Roboto Condensed Light"/>
              </a:rPr>
              <a:t>: The interest payment that the borrower has committed to make each month while they are on a hardship plan	</a:t>
            </a:r>
            <a:endParaRPr sz="1800">
              <a:solidFill>
                <a:schemeClr val="dk1"/>
              </a:solidFill>
              <a:latin typeface="Roboto Condensed Light"/>
              <a:ea typeface="Roboto Condensed Light"/>
              <a:cs typeface="Roboto Condensed Light"/>
              <a:sym typeface="Roboto Condensed Light"/>
            </a:endParaRPr>
          </a:p>
          <a:p>
            <a:pPr indent="-342900" lvl="0" marL="457200" rtl="0" algn="l">
              <a:spcBef>
                <a:spcPts val="0"/>
              </a:spcBef>
              <a:spcAft>
                <a:spcPts val="0"/>
              </a:spcAft>
              <a:buClr>
                <a:schemeClr val="dk1"/>
              </a:buClr>
              <a:buSzPts val="1800"/>
              <a:buFont typeface="Roboto Condensed Light"/>
              <a:buAutoNum type="arabicPeriod"/>
            </a:pPr>
            <a:r>
              <a:rPr b="1" lang="en" sz="1800">
                <a:solidFill>
                  <a:schemeClr val="dk1"/>
                </a:solidFill>
                <a:latin typeface="Roboto Condensed"/>
                <a:ea typeface="Roboto Condensed"/>
                <a:cs typeface="Roboto Condensed"/>
                <a:sym typeface="Roboto Condensed"/>
              </a:rPr>
              <a:t>'hardship_start_date' </a:t>
            </a:r>
            <a:r>
              <a:rPr lang="en" sz="1800">
                <a:solidFill>
                  <a:schemeClr val="dk1"/>
                </a:solidFill>
                <a:latin typeface="Roboto Condensed Light"/>
                <a:ea typeface="Roboto Condensed Light"/>
                <a:cs typeface="Roboto Condensed Light"/>
                <a:sym typeface="Roboto Condensed Light"/>
              </a:rPr>
              <a:t>: The start date of the hardship plan period</a:t>
            </a:r>
            <a:endParaRPr sz="1800">
              <a:solidFill>
                <a:schemeClr val="dk1"/>
              </a:solidFill>
              <a:latin typeface="Roboto Condensed Light"/>
              <a:ea typeface="Roboto Condensed Light"/>
              <a:cs typeface="Roboto Condensed Light"/>
              <a:sym typeface="Roboto Condensed Light"/>
            </a:endParaRPr>
          </a:p>
          <a:p>
            <a:pPr indent="0" lvl="0" marL="457200" rtl="0" algn="l">
              <a:spcBef>
                <a:spcPts val="0"/>
              </a:spcBef>
              <a:spcAft>
                <a:spcPts val="0"/>
              </a:spcAft>
              <a:buNone/>
            </a:pPr>
            <a:r>
              <a:rPr lang="en" sz="1800">
                <a:solidFill>
                  <a:schemeClr val="dk1"/>
                </a:solidFill>
                <a:latin typeface="Roboto Condensed Light"/>
                <a:ea typeface="Roboto Condensed Light"/>
                <a:cs typeface="Roboto Condensed Light"/>
                <a:sym typeface="Roboto Condensed Light"/>
              </a:rPr>
              <a:t>			</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Clr>
                <a:schemeClr val="dk1"/>
              </a:buClr>
              <a:buSzPts val="1100"/>
              <a:buFont typeface="Arial"/>
              <a:buNone/>
            </a:pPr>
            <a:r>
              <a:rPr lang="en" sz="1800">
                <a:solidFill>
                  <a:schemeClr val="dk1"/>
                </a:solidFill>
                <a:latin typeface="Roboto Condensed Light"/>
                <a:ea typeface="Roboto Condensed Light"/>
                <a:cs typeface="Roboto Condensed Light"/>
                <a:sym typeface="Roboto Condensed Light"/>
              </a:rPr>
              <a:t>	</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sz="1800">
                <a:solidFill>
                  <a:schemeClr val="dk1"/>
                </a:solidFill>
                <a:latin typeface="Roboto Condensed Light"/>
                <a:ea typeface="Roboto Condensed Light"/>
                <a:cs typeface="Roboto Condensed Light"/>
                <a:sym typeface="Roboto Condensed Light"/>
              </a:rPr>
              <a:t>	</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sz="1800">
                <a:solidFill>
                  <a:schemeClr val="dk1"/>
                </a:solidFill>
                <a:latin typeface="Roboto Condensed Light"/>
                <a:ea typeface="Roboto Condensed Light"/>
                <a:cs typeface="Roboto Condensed Light"/>
                <a:sym typeface="Roboto Condensed Light"/>
              </a:rPr>
              <a:t>	</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sz="1800">
                <a:solidFill>
                  <a:schemeClr val="dk1"/>
                </a:solidFill>
                <a:latin typeface="Roboto Condensed Light"/>
                <a:ea typeface="Roboto Condensed Light"/>
                <a:cs typeface="Roboto Condensed Light"/>
                <a:sym typeface="Roboto Condensed Light"/>
              </a:rPr>
              <a:t>	</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sz="1800">
                <a:solidFill>
                  <a:schemeClr val="dk1"/>
                </a:solidFill>
                <a:latin typeface="Roboto Condensed Light"/>
                <a:ea typeface="Roboto Condensed Light"/>
                <a:cs typeface="Roboto Condensed Light"/>
                <a:sym typeface="Roboto Condensed Light"/>
              </a:rPr>
              <a:t>	</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sz="1800">
                <a:solidFill>
                  <a:schemeClr val="dk1"/>
                </a:solidFill>
                <a:latin typeface="Roboto Condensed Light"/>
                <a:ea typeface="Roboto Condensed Light"/>
                <a:cs typeface="Roboto Condensed Light"/>
                <a:sym typeface="Roboto Condensed Light"/>
              </a:rPr>
              <a:t>	</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sz="1800">
              <a:solidFill>
                <a:schemeClr val="dk1"/>
              </a:solidFill>
              <a:latin typeface="Roboto Condensed Light"/>
              <a:ea typeface="Roboto Condensed Light"/>
              <a:cs typeface="Roboto Condensed Light"/>
              <a:sym typeface="Roboto Condensed Light"/>
            </a:endParaRPr>
          </a:p>
          <a:p>
            <a:pPr indent="0" lvl="0" marL="457200" rtl="0" algn="l">
              <a:spcBef>
                <a:spcPts val="0"/>
              </a:spcBef>
              <a:spcAft>
                <a:spcPts val="0"/>
              </a:spcAft>
              <a:buNone/>
            </a:pPr>
            <a:r>
              <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a:latin typeface="Roboto Condensed Light"/>
                <a:ea typeface="Roboto Condensed Light"/>
                <a:cs typeface="Roboto Condensed Light"/>
                <a:sym typeface="Roboto Condensed Light"/>
              </a:rPr>
              <a:t>	</a:t>
            </a:r>
            <a:endParaRPr>
              <a:latin typeface="Roboto Condensed Light"/>
              <a:ea typeface="Roboto Condensed Light"/>
              <a:cs typeface="Roboto Condensed Light"/>
              <a:sym typeface="Roboto Condensed Light"/>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7" name="Shape 867"/>
        <p:cNvGrpSpPr/>
        <p:nvPr/>
      </p:nvGrpSpPr>
      <p:grpSpPr>
        <a:xfrm>
          <a:off x="0" y="0"/>
          <a:ext cx="0" cy="0"/>
          <a:chOff x="0" y="0"/>
          <a:chExt cx="0" cy="0"/>
        </a:xfrm>
      </p:grpSpPr>
      <p:sp>
        <p:nvSpPr>
          <p:cNvPr id="868" name="Google Shape;868;p77"/>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69" name="Google Shape;869;p77"/>
          <p:cNvSpPr txBox="1"/>
          <p:nvPr/>
        </p:nvSpPr>
        <p:spPr>
          <a:xfrm>
            <a:off x="0" y="150525"/>
            <a:ext cx="2283300" cy="3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FF00"/>
                </a:solidFill>
              </a:rPr>
              <a:t>Data Description</a:t>
            </a:r>
            <a:endParaRPr>
              <a:latin typeface="Roboto Condensed Light"/>
              <a:ea typeface="Roboto Condensed Light"/>
              <a:cs typeface="Roboto Condensed Light"/>
              <a:sym typeface="Roboto Condensed Light"/>
            </a:endParaRPr>
          </a:p>
        </p:txBody>
      </p:sp>
      <p:sp>
        <p:nvSpPr>
          <p:cNvPr id="870" name="Google Shape;870;p77"/>
          <p:cNvSpPr txBox="1"/>
          <p:nvPr/>
        </p:nvSpPr>
        <p:spPr>
          <a:xfrm>
            <a:off x="356775" y="936525"/>
            <a:ext cx="8592300" cy="338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Roboto Condensed"/>
                <a:ea typeface="Roboto Condensed"/>
                <a:cs typeface="Roboto Condensed"/>
                <a:sym typeface="Roboto Condensed"/>
              </a:rPr>
              <a:t>Hardship Plan</a:t>
            </a:r>
            <a:endParaRPr b="1" sz="2400">
              <a:latin typeface="Roboto Condensed"/>
              <a:ea typeface="Roboto Condensed"/>
              <a:cs typeface="Roboto Condensed"/>
              <a:sym typeface="Roboto Condensed"/>
            </a:endParaRPr>
          </a:p>
          <a:p>
            <a:pPr indent="-342900" lvl="0" marL="457200" rtl="0" algn="l">
              <a:spcBef>
                <a:spcPts val="0"/>
              </a:spcBef>
              <a:spcAft>
                <a:spcPts val="0"/>
              </a:spcAft>
              <a:buClr>
                <a:schemeClr val="dk1"/>
              </a:buClr>
              <a:buSzPts val="1800"/>
              <a:buFont typeface="Roboto Condensed Light"/>
              <a:buAutoNum type="arabicPeriod"/>
            </a:pPr>
            <a:r>
              <a:rPr b="1" lang="en" sz="1800">
                <a:solidFill>
                  <a:schemeClr val="dk1"/>
                </a:solidFill>
                <a:latin typeface="Roboto Condensed"/>
                <a:ea typeface="Roboto Condensed"/>
                <a:cs typeface="Roboto Condensed"/>
                <a:sym typeface="Roboto Condensed"/>
              </a:rPr>
              <a:t>'hardship_end_date' </a:t>
            </a:r>
            <a:r>
              <a:rPr lang="en" sz="1800">
                <a:solidFill>
                  <a:schemeClr val="dk1"/>
                </a:solidFill>
                <a:latin typeface="Roboto Condensed Light"/>
                <a:ea typeface="Roboto Condensed Light"/>
                <a:cs typeface="Roboto Condensed Light"/>
                <a:sym typeface="Roboto Condensed Light"/>
              </a:rPr>
              <a:t>: The end date of the hardship plan period</a:t>
            </a:r>
            <a:endParaRPr sz="1800">
              <a:solidFill>
                <a:schemeClr val="dk1"/>
              </a:solidFill>
              <a:latin typeface="Roboto Condensed Light"/>
              <a:ea typeface="Roboto Condensed Light"/>
              <a:cs typeface="Roboto Condensed Light"/>
              <a:sym typeface="Roboto Condensed Light"/>
            </a:endParaRPr>
          </a:p>
          <a:p>
            <a:pPr indent="-342900" lvl="0" marL="457200" rtl="0" algn="l">
              <a:spcBef>
                <a:spcPts val="0"/>
              </a:spcBef>
              <a:spcAft>
                <a:spcPts val="0"/>
              </a:spcAft>
              <a:buClr>
                <a:schemeClr val="dk1"/>
              </a:buClr>
              <a:buSzPts val="1800"/>
              <a:buFont typeface="Roboto Condensed Light"/>
              <a:buAutoNum type="arabicPeriod"/>
            </a:pPr>
            <a:r>
              <a:rPr b="1" lang="en" sz="1800">
                <a:solidFill>
                  <a:schemeClr val="dk1"/>
                </a:solidFill>
                <a:latin typeface="Roboto Condensed"/>
                <a:ea typeface="Roboto Condensed"/>
                <a:cs typeface="Roboto Condensed"/>
                <a:sym typeface="Roboto Condensed"/>
              </a:rPr>
              <a:t>'payment_plan_start_date' </a:t>
            </a:r>
            <a:r>
              <a:rPr lang="en" sz="1800">
                <a:solidFill>
                  <a:schemeClr val="dk1"/>
                </a:solidFill>
                <a:latin typeface="Roboto Condensed Light"/>
                <a:ea typeface="Roboto Condensed Light"/>
                <a:cs typeface="Roboto Condensed Light"/>
                <a:sym typeface="Roboto Condensed Light"/>
              </a:rPr>
              <a:t>: The day the first hardship plan payment is due. For example, if a borrower has a hardship plan period of 3 months : e start date is the start of the three-month period in which the borrower is allowed to make interest-only payments.</a:t>
            </a:r>
            <a:endParaRPr sz="1800">
              <a:solidFill>
                <a:schemeClr val="dk1"/>
              </a:solidFill>
              <a:latin typeface="Roboto Condensed Light"/>
              <a:ea typeface="Roboto Condensed Light"/>
              <a:cs typeface="Roboto Condensed Light"/>
              <a:sym typeface="Roboto Condensed Light"/>
            </a:endParaRPr>
          </a:p>
          <a:p>
            <a:pPr indent="-342900" lvl="0" marL="457200" rtl="0" algn="l">
              <a:spcBef>
                <a:spcPts val="0"/>
              </a:spcBef>
              <a:spcAft>
                <a:spcPts val="0"/>
              </a:spcAft>
              <a:buClr>
                <a:schemeClr val="dk1"/>
              </a:buClr>
              <a:buSzPts val="1800"/>
              <a:buFont typeface="Roboto Condensed Light"/>
              <a:buAutoNum type="arabicPeriod"/>
            </a:pPr>
            <a:r>
              <a:rPr b="1" lang="en" sz="1800">
                <a:solidFill>
                  <a:schemeClr val="dk1"/>
                </a:solidFill>
                <a:latin typeface="Roboto Condensed"/>
                <a:ea typeface="Roboto Condensed"/>
                <a:cs typeface="Roboto Condensed"/>
                <a:sym typeface="Roboto Condensed"/>
              </a:rPr>
              <a:t>'hardship_length' </a:t>
            </a:r>
            <a:r>
              <a:rPr lang="en" sz="1800">
                <a:solidFill>
                  <a:schemeClr val="dk1"/>
                </a:solidFill>
                <a:latin typeface="Roboto Condensed Light"/>
                <a:ea typeface="Roboto Condensed Light"/>
                <a:cs typeface="Roboto Condensed Light"/>
                <a:sym typeface="Roboto Condensed Light"/>
              </a:rPr>
              <a:t>: The number of months the borrower will make smaller payments than normally obligated due to a hardship plan</a:t>
            </a:r>
            <a:endParaRPr sz="1800">
              <a:solidFill>
                <a:schemeClr val="dk1"/>
              </a:solidFill>
              <a:latin typeface="Roboto Condensed Light"/>
              <a:ea typeface="Roboto Condensed Light"/>
              <a:cs typeface="Roboto Condensed Light"/>
              <a:sym typeface="Roboto Condensed Light"/>
            </a:endParaRPr>
          </a:p>
          <a:p>
            <a:pPr indent="-342900" lvl="0" marL="457200" rtl="0" algn="l">
              <a:spcBef>
                <a:spcPts val="0"/>
              </a:spcBef>
              <a:spcAft>
                <a:spcPts val="0"/>
              </a:spcAft>
              <a:buClr>
                <a:schemeClr val="dk1"/>
              </a:buClr>
              <a:buSzPts val="1800"/>
              <a:buFont typeface="Roboto Condensed Light"/>
              <a:buAutoNum type="arabicPeriod"/>
            </a:pPr>
            <a:r>
              <a:rPr b="1" lang="en" sz="1800">
                <a:solidFill>
                  <a:schemeClr val="dk1"/>
                </a:solidFill>
                <a:latin typeface="Roboto Condensed"/>
                <a:ea typeface="Roboto Condensed"/>
                <a:cs typeface="Roboto Condensed"/>
                <a:sym typeface="Roboto Condensed"/>
              </a:rPr>
              <a:t>'hardship_dpd' </a:t>
            </a:r>
            <a:r>
              <a:rPr lang="en" sz="1800">
                <a:solidFill>
                  <a:schemeClr val="dk1"/>
                </a:solidFill>
                <a:latin typeface="Roboto Condensed Light"/>
                <a:ea typeface="Roboto Condensed Light"/>
                <a:cs typeface="Roboto Condensed Light"/>
                <a:sym typeface="Roboto Condensed Light"/>
              </a:rPr>
              <a:t>: Account days past due as of the hardship plan start date</a:t>
            </a:r>
            <a:endParaRPr sz="1800">
              <a:solidFill>
                <a:schemeClr val="dk1"/>
              </a:solidFill>
              <a:latin typeface="Roboto Condensed Light"/>
              <a:ea typeface="Roboto Condensed Light"/>
              <a:cs typeface="Roboto Condensed Light"/>
              <a:sym typeface="Roboto Condensed Light"/>
            </a:endParaRPr>
          </a:p>
          <a:p>
            <a:pPr indent="-342900" lvl="0" marL="457200" rtl="0" algn="l">
              <a:spcBef>
                <a:spcPts val="0"/>
              </a:spcBef>
              <a:spcAft>
                <a:spcPts val="0"/>
              </a:spcAft>
              <a:buClr>
                <a:schemeClr val="dk1"/>
              </a:buClr>
              <a:buSzPts val="1800"/>
              <a:buFont typeface="Roboto Condensed Light"/>
              <a:buAutoNum type="arabicPeriod"/>
            </a:pPr>
            <a:r>
              <a:rPr b="1" lang="en" sz="1800">
                <a:solidFill>
                  <a:schemeClr val="dk1"/>
                </a:solidFill>
                <a:latin typeface="Roboto Condensed"/>
                <a:ea typeface="Roboto Condensed"/>
                <a:cs typeface="Roboto Condensed"/>
                <a:sym typeface="Roboto Condensed"/>
              </a:rPr>
              <a:t>'hardship_loan_status' </a:t>
            </a:r>
            <a:r>
              <a:rPr lang="en" sz="1800">
                <a:solidFill>
                  <a:schemeClr val="dk1"/>
                </a:solidFill>
                <a:latin typeface="Roboto Condensed Light"/>
                <a:ea typeface="Roboto Condensed Light"/>
                <a:cs typeface="Roboto Condensed Light"/>
                <a:sym typeface="Roboto Condensed Light"/>
              </a:rPr>
              <a:t>: Loan Status as of the hardship plan start date</a:t>
            </a:r>
            <a:endParaRPr sz="1800">
              <a:solidFill>
                <a:schemeClr val="dk1"/>
              </a:solidFill>
              <a:latin typeface="Roboto Condensed Light"/>
              <a:ea typeface="Roboto Condensed Light"/>
              <a:cs typeface="Roboto Condensed Light"/>
              <a:sym typeface="Roboto Condensed Light"/>
            </a:endParaRPr>
          </a:p>
          <a:p>
            <a:pPr indent="0" lvl="0" marL="457200" rtl="0" algn="l">
              <a:spcBef>
                <a:spcPts val="0"/>
              </a:spcBef>
              <a:spcAft>
                <a:spcPts val="0"/>
              </a:spcAft>
              <a:buNone/>
            </a:pPr>
            <a:r>
              <a:rPr lang="en" sz="1800">
                <a:solidFill>
                  <a:schemeClr val="dk1"/>
                </a:solidFill>
                <a:latin typeface="Roboto Condensed Light"/>
                <a:ea typeface="Roboto Condensed Light"/>
                <a:cs typeface="Roboto Condensed Light"/>
                <a:sym typeface="Roboto Condensed Light"/>
              </a:rPr>
              <a:t>	</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sz="1800">
                <a:solidFill>
                  <a:schemeClr val="dk1"/>
                </a:solidFill>
                <a:latin typeface="Roboto Condensed Light"/>
                <a:ea typeface="Roboto Condensed Light"/>
                <a:cs typeface="Roboto Condensed Light"/>
                <a:sym typeface="Roboto Condensed Light"/>
              </a:rPr>
              <a:t>	</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sz="1800">
                <a:solidFill>
                  <a:schemeClr val="dk1"/>
                </a:solidFill>
                <a:latin typeface="Roboto Condensed Light"/>
                <a:ea typeface="Roboto Condensed Light"/>
                <a:cs typeface="Roboto Condensed Light"/>
                <a:sym typeface="Roboto Condensed Light"/>
              </a:rPr>
              <a:t>	</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sz="1800">
                <a:solidFill>
                  <a:schemeClr val="dk1"/>
                </a:solidFill>
                <a:latin typeface="Roboto Condensed Light"/>
                <a:ea typeface="Roboto Condensed Light"/>
                <a:cs typeface="Roboto Condensed Light"/>
                <a:sym typeface="Roboto Condensed Light"/>
              </a:rPr>
              <a:t>	</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sz="1800">
                <a:solidFill>
                  <a:schemeClr val="dk1"/>
                </a:solidFill>
                <a:latin typeface="Roboto Condensed Light"/>
                <a:ea typeface="Roboto Condensed Light"/>
                <a:cs typeface="Roboto Condensed Light"/>
                <a:sym typeface="Roboto Condensed Light"/>
              </a:rPr>
              <a:t>	</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sz="1800">
                <a:solidFill>
                  <a:schemeClr val="dk1"/>
                </a:solidFill>
                <a:latin typeface="Roboto Condensed Light"/>
                <a:ea typeface="Roboto Condensed Light"/>
                <a:cs typeface="Roboto Condensed Light"/>
                <a:sym typeface="Roboto Condensed Light"/>
              </a:rPr>
              <a:t>	</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sz="1800">
                <a:solidFill>
                  <a:schemeClr val="dk1"/>
                </a:solidFill>
                <a:latin typeface="Roboto Condensed Light"/>
                <a:ea typeface="Roboto Condensed Light"/>
                <a:cs typeface="Roboto Condensed Light"/>
                <a:sym typeface="Roboto Condensed Light"/>
              </a:rPr>
              <a:t>	</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sz="1800">
              <a:solidFill>
                <a:schemeClr val="dk1"/>
              </a:solidFill>
              <a:latin typeface="Roboto Condensed Light"/>
              <a:ea typeface="Roboto Condensed Light"/>
              <a:cs typeface="Roboto Condensed Light"/>
              <a:sym typeface="Roboto Condensed Light"/>
            </a:endParaRPr>
          </a:p>
          <a:p>
            <a:pPr indent="0" lvl="0" marL="457200" rtl="0" algn="l">
              <a:spcBef>
                <a:spcPts val="0"/>
              </a:spcBef>
              <a:spcAft>
                <a:spcPts val="0"/>
              </a:spcAft>
              <a:buNone/>
            </a:pPr>
            <a:r>
              <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a:latin typeface="Roboto Condensed Light"/>
                <a:ea typeface="Roboto Condensed Light"/>
                <a:cs typeface="Roboto Condensed Light"/>
                <a:sym typeface="Roboto Condensed Light"/>
              </a:rPr>
              <a:t>	</a:t>
            </a:r>
            <a:endParaRPr>
              <a:latin typeface="Roboto Condensed Light"/>
              <a:ea typeface="Roboto Condensed Light"/>
              <a:cs typeface="Roboto Condensed Light"/>
              <a:sym typeface="Roboto Condensed Light"/>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4" name="Shape 874"/>
        <p:cNvGrpSpPr/>
        <p:nvPr/>
      </p:nvGrpSpPr>
      <p:grpSpPr>
        <a:xfrm>
          <a:off x="0" y="0"/>
          <a:ext cx="0" cy="0"/>
          <a:chOff x="0" y="0"/>
          <a:chExt cx="0" cy="0"/>
        </a:xfrm>
      </p:grpSpPr>
      <p:sp>
        <p:nvSpPr>
          <p:cNvPr id="875" name="Google Shape;875;p78"/>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76" name="Google Shape;876;p78"/>
          <p:cNvSpPr txBox="1"/>
          <p:nvPr/>
        </p:nvSpPr>
        <p:spPr>
          <a:xfrm>
            <a:off x="0" y="150525"/>
            <a:ext cx="2283300" cy="3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FF00"/>
                </a:solidFill>
              </a:rPr>
              <a:t>Data Description</a:t>
            </a:r>
            <a:endParaRPr>
              <a:latin typeface="Roboto Condensed Light"/>
              <a:ea typeface="Roboto Condensed Light"/>
              <a:cs typeface="Roboto Condensed Light"/>
              <a:sym typeface="Roboto Condensed Light"/>
            </a:endParaRPr>
          </a:p>
        </p:txBody>
      </p:sp>
      <p:sp>
        <p:nvSpPr>
          <p:cNvPr id="877" name="Google Shape;877;p78"/>
          <p:cNvSpPr txBox="1"/>
          <p:nvPr/>
        </p:nvSpPr>
        <p:spPr>
          <a:xfrm>
            <a:off x="356775" y="936525"/>
            <a:ext cx="8592300" cy="338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Roboto Condensed"/>
                <a:ea typeface="Roboto Condensed"/>
                <a:cs typeface="Roboto Condensed"/>
                <a:sym typeface="Roboto Condensed"/>
              </a:rPr>
              <a:t>Hardship Plan</a:t>
            </a:r>
            <a:endParaRPr b="1" sz="2400">
              <a:latin typeface="Roboto Condensed"/>
              <a:ea typeface="Roboto Condensed"/>
              <a:cs typeface="Roboto Condensed"/>
              <a:sym typeface="Roboto Condensed"/>
            </a:endParaRPr>
          </a:p>
          <a:p>
            <a:pPr indent="-342900" lvl="0" marL="457200" rtl="0" algn="l">
              <a:spcBef>
                <a:spcPts val="0"/>
              </a:spcBef>
              <a:spcAft>
                <a:spcPts val="0"/>
              </a:spcAft>
              <a:buClr>
                <a:schemeClr val="dk1"/>
              </a:buClr>
              <a:buSzPts val="1800"/>
              <a:buFont typeface="Roboto Condensed Light"/>
              <a:buAutoNum type="arabicPeriod"/>
            </a:pPr>
            <a:r>
              <a:rPr b="1" lang="en" sz="1800">
                <a:solidFill>
                  <a:schemeClr val="dk1"/>
                </a:solidFill>
                <a:latin typeface="Roboto Condensed"/>
                <a:ea typeface="Roboto Condensed"/>
                <a:cs typeface="Roboto Condensed"/>
                <a:sym typeface="Roboto Condensed"/>
              </a:rPr>
              <a:t>'orig_projected_additional_accrued_interest' </a:t>
            </a:r>
            <a:r>
              <a:rPr lang="en" sz="1800">
                <a:solidFill>
                  <a:schemeClr val="dk1"/>
                </a:solidFill>
                <a:latin typeface="Roboto Condensed Light"/>
                <a:ea typeface="Roboto Condensed Light"/>
                <a:cs typeface="Roboto Condensed Light"/>
                <a:sym typeface="Roboto Condensed Light"/>
              </a:rPr>
              <a:t>: The original projected additional interest amount that will accrue for the given hardship payment plan as of the Hardship Start Date. This field will be null if the borrower has broken their hardship payment plan.		</a:t>
            </a:r>
            <a:endParaRPr sz="1800">
              <a:solidFill>
                <a:schemeClr val="dk1"/>
              </a:solidFill>
              <a:latin typeface="Roboto Condensed Light"/>
              <a:ea typeface="Roboto Condensed Light"/>
              <a:cs typeface="Roboto Condensed Light"/>
              <a:sym typeface="Roboto Condensed Light"/>
            </a:endParaRPr>
          </a:p>
          <a:p>
            <a:pPr indent="-342900" lvl="0" marL="457200" rtl="0" algn="l">
              <a:spcBef>
                <a:spcPts val="0"/>
              </a:spcBef>
              <a:spcAft>
                <a:spcPts val="0"/>
              </a:spcAft>
              <a:buClr>
                <a:schemeClr val="dk1"/>
              </a:buClr>
              <a:buSzPts val="1800"/>
              <a:buFont typeface="Roboto Condensed Light"/>
              <a:buAutoNum type="arabicPeriod"/>
            </a:pPr>
            <a:r>
              <a:rPr b="1" lang="en" sz="1800">
                <a:solidFill>
                  <a:schemeClr val="dk1"/>
                </a:solidFill>
                <a:latin typeface="Roboto Condensed"/>
                <a:ea typeface="Roboto Condensed"/>
                <a:cs typeface="Roboto Condensed"/>
                <a:sym typeface="Roboto Condensed"/>
              </a:rPr>
              <a:t>'hardship_payoff_balance_amount' </a:t>
            </a:r>
            <a:r>
              <a:rPr lang="en" sz="1800">
                <a:solidFill>
                  <a:schemeClr val="dk1"/>
                </a:solidFill>
                <a:latin typeface="Roboto Condensed Light"/>
                <a:ea typeface="Roboto Condensed Light"/>
                <a:cs typeface="Roboto Condensed Light"/>
                <a:sym typeface="Roboto Condensed Light"/>
              </a:rPr>
              <a:t>: The payoff balance amount as of the hardship plan start date</a:t>
            </a:r>
            <a:endParaRPr sz="1800">
              <a:solidFill>
                <a:schemeClr val="dk1"/>
              </a:solidFill>
              <a:latin typeface="Roboto Condensed Light"/>
              <a:ea typeface="Roboto Condensed Light"/>
              <a:cs typeface="Roboto Condensed Light"/>
              <a:sym typeface="Roboto Condensed Light"/>
            </a:endParaRPr>
          </a:p>
          <a:p>
            <a:pPr indent="-342900" lvl="0" marL="457200" rtl="0" algn="l">
              <a:spcBef>
                <a:spcPts val="0"/>
              </a:spcBef>
              <a:spcAft>
                <a:spcPts val="0"/>
              </a:spcAft>
              <a:buClr>
                <a:schemeClr val="dk1"/>
              </a:buClr>
              <a:buSzPts val="1800"/>
              <a:buFont typeface="Roboto Condensed Light"/>
              <a:buAutoNum type="arabicPeriod"/>
            </a:pPr>
            <a:r>
              <a:rPr b="1" lang="en" sz="1800">
                <a:solidFill>
                  <a:schemeClr val="dk1"/>
                </a:solidFill>
                <a:latin typeface="Roboto Condensed"/>
                <a:ea typeface="Roboto Condensed"/>
                <a:cs typeface="Roboto Condensed"/>
                <a:sym typeface="Roboto Condensed"/>
              </a:rPr>
              <a:t>'hardship_last_payment_amount' </a:t>
            </a:r>
            <a:r>
              <a:rPr lang="en" sz="1800">
                <a:solidFill>
                  <a:schemeClr val="dk1"/>
                </a:solidFill>
                <a:latin typeface="Roboto Condensed Light"/>
                <a:ea typeface="Roboto Condensed Light"/>
                <a:cs typeface="Roboto Condensed Light"/>
                <a:sym typeface="Roboto Condensed Light"/>
              </a:rPr>
              <a:t>: The last payment amount as of the hardship plan start date</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sz="1800">
                <a:solidFill>
                  <a:schemeClr val="dk1"/>
                </a:solidFill>
                <a:latin typeface="Roboto Condensed Light"/>
                <a:ea typeface="Roboto Condensed Light"/>
                <a:cs typeface="Roboto Condensed Light"/>
                <a:sym typeface="Roboto Condensed Light"/>
              </a:rPr>
              <a:t>	</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sz="1800">
                <a:solidFill>
                  <a:schemeClr val="dk1"/>
                </a:solidFill>
                <a:latin typeface="Roboto Condensed Light"/>
                <a:ea typeface="Roboto Condensed Light"/>
                <a:cs typeface="Roboto Condensed Light"/>
                <a:sym typeface="Roboto Condensed Light"/>
              </a:rPr>
              <a:t>	</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sz="1800">
                <a:solidFill>
                  <a:schemeClr val="dk1"/>
                </a:solidFill>
                <a:latin typeface="Roboto Condensed Light"/>
                <a:ea typeface="Roboto Condensed Light"/>
                <a:cs typeface="Roboto Condensed Light"/>
                <a:sym typeface="Roboto Condensed Light"/>
              </a:rPr>
              <a:t>	</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sz="1800">
                <a:solidFill>
                  <a:schemeClr val="dk1"/>
                </a:solidFill>
                <a:latin typeface="Roboto Condensed Light"/>
                <a:ea typeface="Roboto Condensed Light"/>
                <a:cs typeface="Roboto Condensed Light"/>
                <a:sym typeface="Roboto Condensed Light"/>
              </a:rPr>
              <a:t>	</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sz="1800">
                <a:solidFill>
                  <a:schemeClr val="dk1"/>
                </a:solidFill>
                <a:latin typeface="Roboto Condensed Light"/>
                <a:ea typeface="Roboto Condensed Light"/>
                <a:cs typeface="Roboto Condensed Light"/>
                <a:sym typeface="Roboto Condensed Light"/>
              </a:rPr>
              <a:t>	</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sz="1800">
                <a:solidFill>
                  <a:schemeClr val="dk1"/>
                </a:solidFill>
                <a:latin typeface="Roboto Condensed Light"/>
                <a:ea typeface="Roboto Condensed Light"/>
                <a:cs typeface="Roboto Condensed Light"/>
                <a:sym typeface="Roboto Condensed Light"/>
              </a:rPr>
              <a:t>	</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sz="1800">
              <a:solidFill>
                <a:schemeClr val="dk1"/>
              </a:solidFill>
              <a:latin typeface="Roboto Condensed Light"/>
              <a:ea typeface="Roboto Condensed Light"/>
              <a:cs typeface="Roboto Condensed Light"/>
              <a:sym typeface="Roboto Condensed Light"/>
            </a:endParaRPr>
          </a:p>
          <a:p>
            <a:pPr indent="0" lvl="0" marL="457200" rtl="0" algn="l">
              <a:spcBef>
                <a:spcPts val="0"/>
              </a:spcBef>
              <a:spcAft>
                <a:spcPts val="0"/>
              </a:spcAft>
              <a:buNone/>
            </a:pPr>
            <a:r>
              <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a:latin typeface="Roboto Condensed Light"/>
                <a:ea typeface="Roboto Condensed Light"/>
                <a:cs typeface="Roboto Condensed Light"/>
                <a:sym typeface="Roboto Condensed Light"/>
              </a:rPr>
              <a:t>	</a:t>
            </a:r>
            <a:endParaRPr>
              <a:latin typeface="Roboto Condensed Light"/>
              <a:ea typeface="Roboto Condensed Light"/>
              <a:cs typeface="Roboto Condensed Light"/>
              <a:sym typeface="Roboto Condensed Light"/>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1" name="Shape 881"/>
        <p:cNvGrpSpPr/>
        <p:nvPr/>
      </p:nvGrpSpPr>
      <p:grpSpPr>
        <a:xfrm>
          <a:off x="0" y="0"/>
          <a:ext cx="0" cy="0"/>
          <a:chOff x="0" y="0"/>
          <a:chExt cx="0" cy="0"/>
        </a:xfrm>
      </p:grpSpPr>
      <p:sp>
        <p:nvSpPr>
          <p:cNvPr id="882" name="Google Shape;882;p79"/>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83" name="Google Shape;883;p79"/>
          <p:cNvSpPr txBox="1"/>
          <p:nvPr/>
        </p:nvSpPr>
        <p:spPr>
          <a:xfrm>
            <a:off x="0" y="150525"/>
            <a:ext cx="2283300" cy="3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FF00"/>
                </a:solidFill>
              </a:rPr>
              <a:t>Data Description</a:t>
            </a:r>
            <a:endParaRPr>
              <a:latin typeface="Roboto Condensed Light"/>
              <a:ea typeface="Roboto Condensed Light"/>
              <a:cs typeface="Roboto Condensed Light"/>
              <a:sym typeface="Roboto Condensed Light"/>
            </a:endParaRPr>
          </a:p>
        </p:txBody>
      </p:sp>
      <p:sp>
        <p:nvSpPr>
          <p:cNvPr id="884" name="Google Shape;884;p79"/>
          <p:cNvSpPr txBox="1"/>
          <p:nvPr/>
        </p:nvSpPr>
        <p:spPr>
          <a:xfrm>
            <a:off x="356775" y="936525"/>
            <a:ext cx="8592300" cy="340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solidFill>
                  <a:schemeClr val="dk1"/>
                </a:solidFill>
                <a:latin typeface="Roboto Condensed"/>
                <a:ea typeface="Roboto Condensed"/>
                <a:cs typeface="Roboto Condensed"/>
                <a:sym typeface="Roboto Condensed"/>
              </a:rPr>
              <a:t>Transaction history</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Clr>
                <a:schemeClr val="dk1"/>
              </a:buClr>
              <a:buSzPts val="1100"/>
              <a:buFont typeface="Arial"/>
              <a:buNone/>
            </a:pPr>
            <a:r>
              <a:rPr lang="en" sz="1800">
                <a:solidFill>
                  <a:schemeClr val="dk1"/>
                </a:solidFill>
                <a:latin typeface="Roboto Condensed Light"/>
                <a:ea typeface="Roboto Condensed Light"/>
                <a:cs typeface="Roboto Condensed Light"/>
                <a:sym typeface="Roboto Condensed Light"/>
              </a:rPr>
              <a:t>1. </a:t>
            </a:r>
            <a:r>
              <a:rPr b="1" lang="en" sz="1800">
                <a:solidFill>
                  <a:schemeClr val="dk1"/>
                </a:solidFill>
                <a:latin typeface="Roboto Condensed"/>
                <a:ea typeface="Roboto Condensed"/>
                <a:cs typeface="Roboto Condensed"/>
                <a:sym typeface="Roboto Condensed"/>
              </a:rPr>
              <a:t>'open_act_il' </a:t>
            </a:r>
            <a:r>
              <a:rPr lang="en" sz="1800">
                <a:solidFill>
                  <a:schemeClr val="dk1"/>
                </a:solidFill>
                <a:latin typeface="Roboto Condensed Light"/>
                <a:ea typeface="Roboto Condensed Light"/>
                <a:cs typeface="Roboto Condensed Light"/>
                <a:sym typeface="Roboto Condensed Light"/>
              </a:rPr>
              <a:t>(integer) : Number of currently active installment trades</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Clr>
                <a:schemeClr val="dk1"/>
              </a:buClr>
              <a:buSzPts val="1100"/>
              <a:buFont typeface="Arial"/>
              <a:buNone/>
            </a:pPr>
            <a:r>
              <a:rPr lang="en" sz="1800">
                <a:solidFill>
                  <a:schemeClr val="dk1"/>
                </a:solidFill>
                <a:latin typeface="Roboto Condensed Light"/>
                <a:ea typeface="Roboto Condensed Light"/>
                <a:cs typeface="Roboto Condensed Light"/>
                <a:sym typeface="Roboto Condensed Light"/>
              </a:rPr>
              <a:t>2. </a:t>
            </a:r>
            <a:r>
              <a:rPr b="1" lang="en" sz="1800">
                <a:solidFill>
                  <a:schemeClr val="dk1"/>
                </a:solidFill>
                <a:latin typeface="Roboto Condensed"/>
                <a:ea typeface="Roboto Condensed"/>
                <a:cs typeface="Roboto Condensed"/>
                <a:sym typeface="Roboto Condensed"/>
              </a:rPr>
              <a:t>'delinq_amnt' </a:t>
            </a:r>
            <a:r>
              <a:rPr lang="en" sz="1800">
                <a:solidFill>
                  <a:schemeClr val="dk1"/>
                </a:solidFill>
                <a:latin typeface="Roboto Condensed Light"/>
                <a:ea typeface="Roboto Condensed Light"/>
                <a:cs typeface="Roboto Condensed Light"/>
                <a:sym typeface="Roboto Condensed Light"/>
              </a:rPr>
              <a:t>: The past-due amount owed for the accounts on which the borrower is now delinquent.</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Clr>
                <a:schemeClr val="dk1"/>
              </a:buClr>
              <a:buSzPts val="1100"/>
              <a:buFont typeface="Arial"/>
              <a:buNone/>
            </a:pPr>
            <a:r>
              <a:rPr lang="en" sz="1800">
                <a:solidFill>
                  <a:schemeClr val="dk1"/>
                </a:solidFill>
                <a:latin typeface="Roboto Condensed Light"/>
                <a:ea typeface="Roboto Condensed Light"/>
                <a:cs typeface="Roboto Condensed Light"/>
                <a:sym typeface="Roboto Condensed Light"/>
              </a:rPr>
              <a:t>3. </a:t>
            </a:r>
            <a:r>
              <a:rPr b="1" lang="en" sz="1800">
                <a:solidFill>
                  <a:schemeClr val="dk1"/>
                </a:solidFill>
                <a:latin typeface="Roboto Condensed"/>
                <a:ea typeface="Roboto Condensed"/>
                <a:cs typeface="Roboto Condensed"/>
                <a:sym typeface="Roboto Condensed"/>
              </a:rPr>
              <a:t>'percent_bc_gt_75' </a:t>
            </a:r>
            <a:r>
              <a:rPr lang="en" sz="1800">
                <a:solidFill>
                  <a:schemeClr val="dk1"/>
                </a:solidFill>
                <a:latin typeface="Roboto Condensed Light"/>
                <a:ea typeface="Roboto Condensed Light"/>
                <a:cs typeface="Roboto Condensed Light"/>
                <a:sym typeface="Roboto Condensed Light"/>
              </a:rPr>
              <a:t>: Percentage of all bankcard accounts &gt; 75% of limit</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Clr>
                <a:schemeClr val="dk1"/>
              </a:buClr>
              <a:buSzPts val="1100"/>
              <a:buFont typeface="Arial"/>
              <a:buNone/>
            </a:pPr>
            <a:r>
              <a:rPr lang="en" sz="1800">
                <a:solidFill>
                  <a:schemeClr val="dk1"/>
                </a:solidFill>
                <a:latin typeface="Roboto Condensed Light"/>
                <a:ea typeface="Roboto Condensed Light"/>
                <a:cs typeface="Roboto Condensed Light"/>
                <a:sym typeface="Roboto Condensed Light"/>
              </a:rPr>
              <a:t>4. </a:t>
            </a:r>
            <a:r>
              <a:rPr b="1" lang="en" sz="1800">
                <a:solidFill>
                  <a:schemeClr val="dk1"/>
                </a:solidFill>
                <a:latin typeface="Roboto Condensed"/>
                <a:ea typeface="Roboto Condensed"/>
                <a:cs typeface="Roboto Condensed"/>
                <a:sym typeface="Roboto Condensed"/>
              </a:rPr>
              <a:t>'delinq_2yrs' </a:t>
            </a:r>
            <a:r>
              <a:rPr lang="en" sz="1800">
                <a:solidFill>
                  <a:schemeClr val="dk1"/>
                </a:solidFill>
                <a:latin typeface="Roboto Condensed Light"/>
                <a:ea typeface="Roboto Condensed Light"/>
                <a:cs typeface="Roboto Condensed Light"/>
                <a:sym typeface="Roboto Condensed Light"/>
              </a:rPr>
              <a:t>: The number of 30+ days past-due incidences of delinquency in the borrower's credit file for the past 2 years</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Clr>
                <a:schemeClr val="dk1"/>
              </a:buClr>
              <a:buSzPts val="1100"/>
              <a:buFont typeface="Arial"/>
              <a:buNone/>
            </a:pPr>
            <a:r>
              <a:rPr lang="en" sz="1800">
                <a:solidFill>
                  <a:schemeClr val="dk1"/>
                </a:solidFill>
                <a:latin typeface="Roboto Condensed Light"/>
                <a:ea typeface="Roboto Condensed Light"/>
                <a:cs typeface="Roboto Condensed Light"/>
                <a:sym typeface="Roboto Condensed Light"/>
              </a:rPr>
              <a:t>5. </a:t>
            </a:r>
            <a:r>
              <a:rPr b="1" lang="en" sz="1800">
                <a:solidFill>
                  <a:schemeClr val="dk1"/>
                </a:solidFill>
                <a:latin typeface="Roboto Condensed"/>
                <a:ea typeface="Roboto Condensed"/>
                <a:cs typeface="Roboto Condensed"/>
                <a:sym typeface="Roboto Condensed"/>
              </a:rPr>
              <a:t>'mths_since_last_delinq'</a:t>
            </a:r>
            <a:r>
              <a:rPr lang="en" sz="1800">
                <a:solidFill>
                  <a:schemeClr val="dk1"/>
                </a:solidFill>
                <a:latin typeface="Roboto Condensed Light"/>
                <a:ea typeface="Roboto Condensed Light"/>
                <a:cs typeface="Roboto Condensed Light"/>
                <a:sym typeface="Roboto Condensed Light"/>
              </a:rPr>
              <a:t> : The number of months since the borrower's last delinquency.</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Clr>
                <a:schemeClr val="dk1"/>
              </a:buClr>
              <a:buSzPts val="1100"/>
              <a:buFont typeface="Arial"/>
              <a:buNone/>
            </a:pPr>
            <a:r>
              <a:rPr lang="en" sz="1800">
                <a:solidFill>
                  <a:schemeClr val="dk1"/>
                </a:solidFill>
                <a:latin typeface="Roboto Condensed Light"/>
                <a:ea typeface="Roboto Condensed Light"/>
                <a:cs typeface="Roboto Condensed Light"/>
                <a:sym typeface="Roboto Condensed Light"/>
              </a:rPr>
              <a:t>6. </a:t>
            </a:r>
            <a:r>
              <a:rPr b="1" lang="en" sz="1800">
                <a:solidFill>
                  <a:schemeClr val="dk1"/>
                </a:solidFill>
                <a:latin typeface="Roboto Condensed"/>
                <a:ea typeface="Roboto Condensed"/>
                <a:cs typeface="Roboto Condensed"/>
                <a:sym typeface="Roboto Condensed"/>
              </a:rPr>
              <a:t>'revol_bal'</a:t>
            </a:r>
            <a:r>
              <a:rPr lang="en" sz="1800">
                <a:solidFill>
                  <a:schemeClr val="dk1"/>
                </a:solidFill>
                <a:latin typeface="Roboto Condensed Light"/>
                <a:ea typeface="Roboto Condensed Light"/>
                <a:cs typeface="Roboto Condensed Light"/>
                <a:sym typeface="Roboto Condensed Light"/>
              </a:rPr>
              <a:t> : Total credit revolving balance</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Clr>
                <a:schemeClr val="dk1"/>
              </a:buClr>
              <a:buSzPts val="1100"/>
              <a:buFont typeface="Arial"/>
              <a:buNone/>
            </a:pPr>
            <a:r>
              <a:rPr lang="en" sz="1800">
                <a:solidFill>
                  <a:schemeClr val="dk1"/>
                </a:solidFill>
                <a:latin typeface="Roboto Condensed Light"/>
                <a:ea typeface="Roboto Condensed Light"/>
                <a:cs typeface="Roboto Condensed Light"/>
                <a:sym typeface="Roboto Condensed Light"/>
              </a:rPr>
              <a:t>7. </a:t>
            </a:r>
            <a:r>
              <a:rPr b="1" lang="en" sz="1800">
                <a:solidFill>
                  <a:schemeClr val="dk1"/>
                </a:solidFill>
                <a:latin typeface="Roboto Condensed"/>
                <a:ea typeface="Roboto Condensed"/>
                <a:cs typeface="Roboto Condensed"/>
                <a:sym typeface="Roboto Condensed"/>
              </a:rPr>
              <a:t>'revol_util'</a:t>
            </a:r>
            <a:r>
              <a:rPr lang="en" sz="1800">
                <a:solidFill>
                  <a:schemeClr val="dk1"/>
                </a:solidFill>
                <a:latin typeface="Roboto Condensed Light"/>
                <a:ea typeface="Roboto Condensed Light"/>
                <a:cs typeface="Roboto Condensed Light"/>
                <a:sym typeface="Roboto Condensed Light"/>
              </a:rPr>
              <a:t> : Revolving line utilization rate, or the amount of credit the borrower is using relative to all available revolving credit.</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Clr>
                <a:schemeClr val="dk1"/>
              </a:buClr>
              <a:buSzPts val="1100"/>
              <a:buFont typeface="Arial"/>
              <a:buNone/>
            </a:pPr>
            <a:r>
              <a:rPr lang="en" sz="1800">
                <a:solidFill>
                  <a:schemeClr val="dk1"/>
                </a:solidFill>
                <a:latin typeface="Roboto Condensed Light"/>
                <a:ea typeface="Roboto Condensed Light"/>
                <a:cs typeface="Roboto Condensed Light"/>
                <a:sym typeface="Roboto Condensed Light"/>
              </a:rPr>
              <a:t>8. </a:t>
            </a:r>
            <a:r>
              <a:rPr b="1" lang="en" sz="1800">
                <a:solidFill>
                  <a:schemeClr val="dk1"/>
                </a:solidFill>
                <a:latin typeface="Roboto Condensed"/>
                <a:ea typeface="Roboto Condensed"/>
                <a:cs typeface="Roboto Condensed"/>
                <a:sym typeface="Roboto Condensed"/>
              </a:rPr>
              <a:t>'num_rev_tl_bal_gt_0' </a:t>
            </a:r>
            <a:r>
              <a:rPr lang="en" sz="1800">
                <a:solidFill>
                  <a:schemeClr val="dk1"/>
                </a:solidFill>
                <a:latin typeface="Roboto Condensed Light"/>
                <a:ea typeface="Roboto Condensed Light"/>
                <a:cs typeface="Roboto Condensed Light"/>
                <a:sym typeface="Roboto Condensed Light"/>
              </a:rPr>
              <a:t>: Number of revolving trades with balance &gt;0</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Clr>
                <a:schemeClr val="dk1"/>
              </a:buClr>
              <a:buSzPts val="1100"/>
              <a:buFont typeface="Arial"/>
              <a:buNone/>
            </a:pPr>
            <a:r>
              <a:rPr lang="en" sz="1800">
                <a:solidFill>
                  <a:schemeClr val="dk1"/>
                </a:solidFill>
                <a:latin typeface="Roboto Condensed Light"/>
                <a:ea typeface="Roboto Condensed Light"/>
                <a:cs typeface="Roboto Condensed Light"/>
                <a:sym typeface="Roboto Condensed Light"/>
              </a:rPr>
              <a:t>	</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sz="1800">
              <a:solidFill>
                <a:schemeClr val="dk1"/>
              </a:solidFill>
              <a:latin typeface="Roboto Condensed Light"/>
              <a:ea typeface="Roboto Condensed Light"/>
              <a:cs typeface="Roboto Condensed Light"/>
              <a:sym typeface="Roboto Condensed Light"/>
            </a:endParaRPr>
          </a:p>
          <a:p>
            <a:pPr indent="0" lvl="0" marL="457200" rtl="0" algn="l">
              <a:spcBef>
                <a:spcPts val="0"/>
              </a:spcBef>
              <a:spcAft>
                <a:spcPts val="0"/>
              </a:spcAft>
              <a:buNone/>
            </a:pPr>
            <a:r>
              <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a:latin typeface="Roboto Condensed Light"/>
                <a:ea typeface="Roboto Condensed Light"/>
                <a:cs typeface="Roboto Condensed Light"/>
                <a:sym typeface="Roboto Condensed Light"/>
              </a:rPr>
              <a:t>	</a:t>
            </a:r>
            <a:endParaRPr>
              <a:latin typeface="Roboto Condensed Light"/>
              <a:ea typeface="Roboto Condensed Light"/>
              <a:cs typeface="Roboto Condensed Light"/>
              <a:sym typeface="Roboto Condensed Light"/>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8" name="Shape 888"/>
        <p:cNvGrpSpPr/>
        <p:nvPr/>
      </p:nvGrpSpPr>
      <p:grpSpPr>
        <a:xfrm>
          <a:off x="0" y="0"/>
          <a:ext cx="0" cy="0"/>
          <a:chOff x="0" y="0"/>
          <a:chExt cx="0" cy="0"/>
        </a:xfrm>
      </p:grpSpPr>
      <p:sp>
        <p:nvSpPr>
          <p:cNvPr id="889" name="Google Shape;889;p80"/>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90" name="Google Shape;890;p80"/>
          <p:cNvSpPr txBox="1"/>
          <p:nvPr/>
        </p:nvSpPr>
        <p:spPr>
          <a:xfrm>
            <a:off x="0" y="150525"/>
            <a:ext cx="2283300" cy="3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FF00"/>
                </a:solidFill>
              </a:rPr>
              <a:t>Data Description</a:t>
            </a:r>
            <a:endParaRPr>
              <a:latin typeface="Roboto Condensed Light"/>
              <a:ea typeface="Roboto Condensed Light"/>
              <a:cs typeface="Roboto Condensed Light"/>
              <a:sym typeface="Roboto Condensed Light"/>
            </a:endParaRPr>
          </a:p>
        </p:txBody>
      </p:sp>
      <p:sp>
        <p:nvSpPr>
          <p:cNvPr id="891" name="Google Shape;891;p80"/>
          <p:cNvSpPr txBox="1"/>
          <p:nvPr/>
        </p:nvSpPr>
        <p:spPr>
          <a:xfrm>
            <a:off x="356775" y="936525"/>
            <a:ext cx="8592300" cy="340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solidFill>
                  <a:schemeClr val="dk1"/>
                </a:solidFill>
                <a:latin typeface="Roboto Condensed"/>
                <a:ea typeface="Roboto Condensed"/>
                <a:cs typeface="Roboto Condensed"/>
                <a:sym typeface="Roboto Condensed"/>
              </a:rPr>
              <a:t>Transaction history</a:t>
            </a:r>
            <a:endParaRPr b="1" sz="2400">
              <a:solidFill>
                <a:schemeClr val="dk1"/>
              </a:solidFill>
              <a:latin typeface="Roboto Condensed"/>
              <a:ea typeface="Roboto Condensed"/>
              <a:cs typeface="Roboto Condensed"/>
              <a:sym typeface="Roboto Condensed"/>
            </a:endParaRPr>
          </a:p>
          <a:p>
            <a:pPr indent="0" lvl="0" marL="0" rtl="0" algn="l">
              <a:spcBef>
                <a:spcPts val="0"/>
              </a:spcBef>
              <a:spcAft>
                <a:spcPts val="0"/>
              </a:spcAft>
              <a:buClr>
                <a:schemeClr val="dk1"/>
              </a:buClr>
              <a:buSzPts val="1100"/>
              <a:buFont typeface="Arial"/>
              <a:buNone/>
            </a:pPr>
            <a:r>
              <a:rPr lang="en" sz="1800">
                <a:solidFill>
                  <a:schemeClr val="dk1"/>
                </a:solidFill>
                <a:latin typeface="Roboto Condensed Light"/>
                <a:ea typeface="Roboto Condensed Light"/>
                <a:cs typeface="Roboto Condensed Light"/>
                <a:sym typeface="Roboto Condensed Light"/>
              </a:rPr>
              <a:t>8. </a:t>
            </a:r>
            <a:r>
              <a:rPr b="1" lang="en" sz="1800">
                <a:solidFill>
                  <a:schemeClr val="dk1"/>
                </a:solidFill>
                <a:latin typeface="Roboto Condensed"/>
                <a:ea typeface="Roboto Condensed"/>
                <a:cs typeface="Roboto Condensed"/>
                <a:sym typeface="Roboto Condensed"/>
              </a:rPr>
              <a:t>'num_tl_120dpd_2m' </a:t>
            </a:r>
            <a:r>
              <a:rPr lang="en" sz="1800">
                <a:solidFill>
                  <a:schemeClr val="dk1"/>
                </a:solidFill>
                <a:latin typeface="Roboto Condensed Light"/>
                <a:ea typeface="Roboto Condensed Light"/>
                <a:cs typeface="Roboto Condensed Light"/>
                <a:sym typeface="Roboto Condensed Light"/>
              </a:rPr>
              <a:t>: Number of accounts currently 120 days past due (updated in past 2 months)</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sz="1800">
                <a:solidFill>
                  <a:schemeClr val="dk1"/>
                </a:solidFill>
                <a:latin typeface="Roboto Condensed Light"/>
                <a:ea typeface="Roboto Condensed Light"/>
                <a:cs typeface="Roboto Condensed Light"/>
                <a:sym typeface="Roboto Condensed Light"/>
              </a:rPr>
              <a:t>9. </a:t>
            </a:r>
            <a:r>
              <a:rPr b="1" lang="en" sz="1800">
                <a:solidFill>
                  <a:schemeClr val="dk1"/>
                </a:solidFill>
                <a:latin typeface="Roboto Condensed"/>
                <a:ea typeface="Roboto Condensed"/>
                <a:cs typeface="Roboto Condensed"/>
                <a:sym typeface="Roboto Condensed"/>
              </a:rPr>
              <a:t>'num_tl_30dpd' </a:t>
            </a:r>
            <a:r>
              <a:rPr lang="en" sz="1800">
                <a:solidFill>
                  <a:schemeClr val="dk1"/>
                </a:solidFill>
                <a:latin typeface="Roboto Condensed Light"/>
                <a:ea typeface="Roboto Condensed Light"/>
                <a:cs typeface="Roboto Condensed Light"/>
                <a:sym typeface="Roboto Condensed Light"/>
              </a:rPr>
              <a:t>: Number of accounts currently 30 days past due (updated in past 2 months)</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sz="1800">
                <a:solidFill>
                  <a:schemeClr val="dk1"/>
                </a:solidFill>
                <a:latin typeface="Roboto Condensed Light"/>
                <a:ea typeface="Roboto Condensed Light"/>
                <a:cs typeface="Roboto Condensed Light"/>
                <a:sym typeface="Roboto Condensed Light"/>
              </a:rPr>
              <a:t>10. </a:t>
            </a:r>
            <a:r>
              <a:rPr b="1" lang="en" sz="1800">
                <a:solidFill>
                  <a:schemeClr val="dk1"/>
                </a:solidFill>
                <a:latin typeface="Roboto Condensed"/>
                <a:ea typeface="Roboto Condensed"/>
                <a:cs typeface="Roboto Condensed"/>
                <a:sym typeface="Roboto Condensed"/>
              </a:rPr>
              <a:t>‘</a:t>
            </a:r>
            <a:r>
              <a:rPr b="1" lang="en" sz="1800">
                <a:solidFill>
                  <a:schemeClr val="dk1"/>
                </a:solidFill>
                <a:latin typeface="Roboto Condensed"/>
                <a:ea typeface="Roboto Condensed"/>
                <a:cs typeface="Roboto Condensed"/>
                <a:sym typeface="Roboto Condensed"/>
              </a:rPr>
              <a:t>num_tl_90g_dpd_24m' </a:t>
            </a:r>
            <a:r>
              <a:rPr lang="en" sz="1800">
                <a:solidFill>
                  <a:schemeClr val="dk1"/>
                </a:solidFill>
                <a:latin typeface="Roboto Condensed Light"/>
                <a:ea typeface="Roboto Condensed Light"/>
                <a:cs typeface="Roboto Condensed Light"/>
                <a:sym typeface="Roboto Condensed Light"/>
              </a:rPr>
              <a:t>: Number of accounts 90 or more days past due in last 24 months</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sz="1800">
              <a:solidFill>
                <a:schemeClr val="dk1"/>
              </a:solidFill>
              <a:latin typeface="Roboto Condensed Light"/>
              <a:ea typeface="Roboto Condensed Light"/>
              <a:cs typeface="Roboto Condensed Light"/>
              <a:sym typeface="Roboto Condensed Light"/>
            </a:endParaRPr>
          </a:p>
          <a:p>
            <a:pPr indent="0" lvl="0" marL="457200" rtl="0" algn="l">
              <a:spcBef>
                <a:spcPts val="0"/>
              </a:spcBef>
              <a:spcAft>
                <a:spcPts val="0"/>
              </a:spcAft>
              <a:buNone/>
            </a:pPr>
            <a:r>
              <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a:latin typeface="Roboto Condensed Light"/>
                <a:ea typeface="Roboto Condensed Light"/>
                <a:cs typeface="Roboto Condensed Light"/>
                <a:sym typeface="Roboto Condensed Light"/>
              </a:rPr>
              <a:t>	</a:t>
            </a:r>
            <a:endParaRPr>
              <a:latin typeface="Roboto Condensed Light"/>
              <a:ea typeface="Roboto Condensed Light"/>
              <a:cs typeface="Roboto Condensed Light"/>
              <a:sym typeface="Roboto Condensed Light"/>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5" name="Shape 895"/>
        <p:cNvGrpSpPr/>
        <p:nvPr/>
      </p:nvGrpSpPr>
      <p:grpSpPr>
        <a:xfrm>
          <a:off x="0" y="0"/>
          <a:ext cx="0" cy="0"/>
          <a:chOff x="0" y="0"/>
          <a:chExt cx="0" cy="0"/>
        </a:xfrm>
      </p:grpSpPr>
      <p:sp>
        <p:nvSpPr>
          <p:cNvPr id="896" name="Google Shape;896;p81"/>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97" name="Google Shape;897;p81"/>
          <p:cNvSpPr txBox="1"/>
          <p:nvPr/>
        </p:nvSpPr>
        <p:spPr>
          <a:xfrm>
            <a:off x="0" y="150525"/>
            <a:ext cx="2283300" cy="3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FF00"/>
                </a:solidFill>
              </a:rPr>
              <a:t>Data Description</a:t>
            </a:r>
            <a:endParaRPr>
              <a:latin typeface="Roboto Condensed Light"/>
              <a:ea typeface="Roboto Condensed Light"/>
              <a:cs typeface="Roboto Condensed Light"/>
              <a:sym typeface="Roboto Condensed Light"/>
            </a:endParaRPr>
          </a:p>
        </p:txBody>
      </p:sp>
      <p:sp>
        <p:nvSpPr>
          <p:cNvPr id="898" name="Google Shape;898;p81"/>
          <p:cNvSpPr txBox="1"/>
          <p:nvPr/>
        </p:nvSpPr>
        <p:spPr>
          <a:xfrm>
            <a:off x="401375" y="915400"/>
            <a:ext cx="8547600" cy="333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Roboto Condensed"/>
                <a:ea typeface="Roboto Condensed"/>
                <a:cs typeface="Roboto Condensed"/>
                <a:sym typeface="Roboto Condensed"/>
              </a:rPr>
              <a:t>Secondary Applicant Details</a:t>
            </a:r>
            <a:endParaRPr b="1" sz="2400">
              <a:latin typeface="Roboto Condensed"/>
              <a:ea typeface="Roboto Condensed"/>
              <a:cs typeface="Roboto Condensed"/>
              <a:sym typeface="Roboto Condensed"/>
            </a:endParaRPr>
          </a:p>
          <a:p>
            <a:pPr indent="-342900" lvl="0" marL="457200" rtl="0" algn="l">
              <a:spcBef>
                <a:spcPts val="0"/>
              </a:spcBef>
              <a:spcAft>
                <a:spcPts val="0"/>
              </a:spcAft>
              <a:buSzPts val="1800"/>
              <a:buFont typeface="Roboto Condensed Light"/>
              <a:buAutoNum type="arabicPeriod"/>
            </a:pPr>
            <a:r>
              <a:rPr b="1" lang="en" sz="1800">
                <a:solidFill>
                  <a:schemeClr val="dk1"/>
                </a:solidFill>
                <a:latin typeface="Roboto Condensed"/>
                <a:ea typeface="Roboto Condensed"/>
                <a:cs typeface="Roboto Condensed"/>
                <a:sym typeface="Roboto Condensed"/>
              </a:rPr>
              <a:t>'Sec_app_earliest_cr_line'</a:t>
            </a:r>
            <a:r>
              <a:rPr lang="en" sz="1800">
                <a:solidFill>
                  <a:schemeClr val="dk1"/>
                </a:solidFill>
                <a:latin typeface="Roboto Condensed Light"/>
                <a:ea typeface="Roboto Condensed Light"/>
                <a:cs typeface="Roboto Condensed Light"/>
                <a:sym typeface="Roboto Condensed Light"/>
              </a:rPr>
              <a:t> : Earliest credit line at time of application for the secondary applicant</a:t>
            </a:r>
            <a:endParaRPr sz="1800">
              <a:solidFill>
                <a:schemeClr val="dk1"/>
              </a:solidFill>
              <a:latin typeface="Roboto Condensed Light"/>
              <a:ea typeface="Roboto Condensed Light"/>
              <a:cs typeface="Roboto Condensed Light"/>
              <a:sym typeface="Roboto Condensed Light"/>
            </a:endParaRPr>
          </a:p>
          <a:p>
            <a:pPr indent="-342900" lvl="0" marL="457200" rtl="0" algn="l">
              <a:spcBef>
                <a:spcPts val="0"/>
              </a:spcBef>
              <a:spcAft>
                <a:spcPts val="0"/>
              </a:spcAft>
              <a:buClr>
                <a:schemeClr val="dk1"/>
              </a:buClr>
              <a:buSzPts val="1800"/>
              <a:buFont typeface="Roboto Condensed Light"/>
              <a:buAutoNum type="arabicPeriod"/>
            </a:pPr>
            <a:r>
              <a:rPr b="1" lang="en" sz="1800">
                <a:solidFill>
                  <a:schemeClr val="dk1"/>
                </a:solidFill>
                <a:latin typeface="Roboto Condensed"/>
                <a:ea typeface="Roboto Condensed"/>
                <a:cs typeface="Roboto Condensed"/>
                <a:sym typeface="Roboto Condensed"/>
              </a:rPr>
              <a:t>'sec_app_inq_last_6mths'</a:t>
            </a:r>
            <a:r>
              <a:rPr lang="en" sz="1800">
                <a:solidFill>
                  <a:schemeClr val="dk1"/>
                </a:solidFill>
                <a:latin typeface="Roboto Condensed Light"/>
                <a:ea typeface="Roboto Condensed Light"/>
                <a:cs typeface="Roboto Condensed Light"/>
                <a:sym typeface="Roboto Condensed Light"/>
              </a:rPr>
              <a:t>	: Credit inquiries in the last 6 months at time of application for the secondary applicant</a:t>
            </a:r>
            <a:endParaRPr sz="1800">
              <a:solidFill>
                <a:schemeClr val="dk1"/>
              </a:solidFill>
              <a:latin typeface="Roboto Condensed Light"/>
              <a:ea typeface="Roboto Condensed Light"/>
              <a:cs typeface="Roboto Condensed Light"/>
              <a:sym typeface="Roboto Condensed Light"/>
            </a:endParaRPr>
          </a:p>
          <a:p>
            <a:pPr indent="-342900" lvl="0" marL="457200" rtl="0" algn="l">
              <a:spcBef>
                <a:spcPts val="0"/>
              </a:spcBef>
              <a:spcAft>
                <a:spcPts val="0"/>
              </a:spcAft>
              <a:buClr>
                <a:schemeClr val="dk1"/>
              </a:buClr>
              <a:buSzPts val="1800"/>
              <a:buFont typeface="Roboto Condensed Light"/>
              <a:buAutoNum type="arabicPeriod"/>
            </a:pPr>
            <a:r>
              <a:rPr b="1" lang="en" sz="1800">
                <a:solidFill>
                  <a:schemeClr val="dk1"/>
                </a:solidFill>
                <a:latin typeface="Roboto Condensed"/>
                <a:ea typeface="Roboto Condensed"/>
                <a:cs typeface="Roboto Condensed"/>
                <a:sym typeface="Roboto Condensed"/>
              </a:rPr>
              <a:t>'Sec_app_mort_acc'</a:t>
            </a:r>
            <a:r>
              <a:rPr lang="en" sz="1800">
                <a:solidFill>
                  <a:schemeClr val="dk1"/>
                </a:solidFill>
                <a:latin typeface="Roboto Condensed Light"/>
                <a:ea typeface="Roboto Condensed Light"/>
                <a:cs typeface="Roboto Condensed Light"/>
                <a:sym typeface="Roboto Condensed Light"/>
              </a:rPr>
              <a:t> : Number of mortgage accounts at time of application for the secondary applicant</a:t>
            </a:r>
            <a:endParaRPr sz="1800">
              <a:solidFill>
                <a:schemeClr val="dk1"/>
              </a:solidFill>
              <a:latin typeface="Roboto Condensed Light"/>
              <a:ea typeface="Roboto Condensed Light"/>
              <a:cs typeface="Roboto Condensed Light"/>
              <a:sym typeface="Roboto Condensed Light"/>
            </a:endParaRPr>
          </a:p>
          <a:p>
            <a:pPr indent="-342900" lvl="0" marL="457200" rtl="0" algn="l">
              <a:spcBef>
                <a:spcPts val="0"/>
              </a:spcBef>
              <a:spcAft>
                <a:spcPts val="0"/>
              </a:spcAft>
              <a:buClr>
                <a:schemeClr val="dk1"/>
              </a:buClr>
              <a:buSzPts val="1800"/>
              <a:buFont typeface="Roboto Condensed Light"/>
              <a:buAutoNum type="arabicPeriod"/>
            </a:pPr>
            <a:r>
              <a:rPr b="1" lang="en" sz="1800">
                <a:solidFill>
                  <a:schemeClr val="dk1"/>
                </a:solidFill>
                <a:latin typeface="Roboto Condensed"/>
                <a:ea typeface="Roboto Condensed"/>
                <a:cs typeface="Roboto Condensed"/>
                <a:sym typeface="Roboto Condensed"/>
              </a:rPr>
              <a:t>'Sec_app_open_acc'</a:t>
            </a:r>
            <a:r>
              <a:rPr lang="en" sz="1800">
                <a:solidFill>
                  <a:schemeClr val="dk1"/>
                </a:solidFill>
                <a:latin typeface="Roboto Condensed Light"/>
                <a:ea typeface="Roboto Condensed Light"/>
                <a:cs typeface="Roboto Condensed Light"/>
                <a:sym typeface="Roboto Condensed Light"/>
              </a:rPr>
              <a:t> : Number of open trades at time of application for the secondary applicant</a:t>
            </a:r>
            <a:endParaRPr sz="1800">
              <a:solidFill>
                <a:schemeClr val="dk1"/>
              </a:solidFill>
              <a:latin typeface="Roboto Condensed Light"/>
              <a:ea typeface="Roboto Condensed Light"/>
              <a:cs typeface="Roboto Condensed Light"/>
              <a:sym typeface="Roboto Condensed Light"/>
            </a:endParaRPr>
          </a:p>
          <a:p>
            <a:pPr indent="-342900" lvl="0" marL="457200" rtl="0" algn="l">
              <a:spcBef>
                <a:spcPts val="0"/>
              </a:spcBef>
              <a:spcAft>
                <a:spcPts val="0"/>
              </a:spcAft>
              <a:buClr>
                <a:schemeClr val="dk1"/>
              </a:buClr>
              <a:buSzPts val="1800"/>
              <a:buFont typeface="Roboto Condensed Light"/>
              <a:buAutoNum type="arabicPeriod"/>
            </a:pPr>
            <a:r>
              <a:rPr b="1" lang="en" sz="1800">
                <a:solidFill>
                  <a:schemeClr val="dk1"/>
                </a:solidFill>
                <a:latin typeface="Roboto Condensed"/>
                <a:ea typeface="Roboto Condensed"/>
                <a:cs typeface="Roboto Condensed"/>
                <a:sym typeface="Roboto Condensed"/>
              </a:rPr>
              <a:t>'Sec_app_revol_util'</a:t>
            </a:r>
            <a:r>
              <a:rPr lang="en" sz="1800">
                <a:solidFill>
                  <a:schemeClr val="dk1"/>
                </a:solidFill>
                <a:latin typeface="Roboto Condensed Light"/>
                <a:ea typeface="Roboto Condensed Light"/>
                <a:cs typeface="Roboto Condensed Light"/>
                <a:sym typeface="Roboto Condensed Light"/>
              </a:rPr>
              <a:t> :	Ratio of total current balance to high credit/credit limit for all revolving accounts</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a:latin typeface="Roboto Condensed Light"/>
              <a:ea typeface="Roboto Condensed Light"/>
              <a:cs typeface="Roboto Condensed Light"/>
              <a:sym typeface="Roboto Condensed Light"/>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2" name="Shape 902"/>
        <p:cNvGrpSpPr/>
        <p:nvPr/>
      </p:nvGrpSpPr>
      <p:grpSpPr>
        <a:xfrm>
          <a:off x="0" y="0"/>
          <a:ext cx="0" cy="0"/>
          <a:chOff x="0" y="0"/>
          <a:chExt cx="0" cy="0"/>
        </a:xfrm>
      </p:grpSpPr>
      <p:sp>
        <p:nvSpPr>
          <p:cNvPr id="903" name="Google Shape;903;p82"/>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04" name="Google Shape;904;p82"/>
          <p:cNvSpPr txBox="1"/>
          <p:nvPr/>
        </p:nvSpPr>
        <p:spPr>
          <a:xfrm>
            <a:off x="0" y="150525"/>
            <a:ext cx="2283300" cy="3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FF00"/>
                </a:solidFill>
              </a:rPr>
              <a:t>Data Description</a:t>
            </a:r>
            <a:endParaRPr>
              <a:latin typeface="Roboto Condensed Light"/>
              <a:ea typeface="Roboto Condensed Light"/>
              <a:cs typeface="Roboto Condensed Light"/>
              <a:sym typeface="Roboto Condensed Light"/>
            </a:endParaRPr>
          </a:p>
        </p:txBody>
      </p:sp>
      <p:sp>
        <p:nvSpPr>
          <p:cNvPr id="905" name="Google Shape;905;p82"/>
          <p:cNvSpPr txBox="1"/>
          <p:nvPr/>
        </p:nvSpPr>
        <p:spPr>
          <a:xfrm>
            <a:off x="401375" y="915400"/>
            <a:ext cx="8547600" cy="333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Roboto Condensed"/>
                <a:ea typeface="Roboto Condensed"/>
                <a:cs typeface="Roboto Condensed"/>
                <a:sym typeface="Roboto Condensed"/>
              </a:rPr>
              <a:t>Secondary Applicant Details</a:t>
            </a:r>
            <a:endParaRPr b="1" sz="2400">
              <a:latin typeface="Roboto Condensed"/>
              <a:ea typeface="Roboto Condensed"/>
              <a:cs typeface="Roboto Condensed"/>
              <a:sym typeface="Roboto Condensed"/>
            </a:endParaRPr>
          </a:p>
          <a:p>
            <a:pPr indent="-342900" lvl="0" marL="457200" rtl="0" algn="l">
              <a:spcBef>
                <a:spcPts val="0"/>
              </a:spcBef>
              <a:spcAft>
                <a:spcPts val="0"/>
              </a:spcAft>
              <a:buSzPts val="1800"/>
              <a:buFont typeface="Roboto Condensed Light"/>
              <a:buAutoNum type="arabicPeriod"/>
            </a:pPr>
            <a:r>
              <a:rPr b="1" lang="en" sz="1800">
                <a:latin typeface="Roboto Condensed"/>
                <a:ea typeface="Roboto Condensed"/>
                <a:cs typeface="Roboto Condensed"/>
                <a:sym typeface="Roboto Condensed"/>
              </a:rPr>
              <a:t>'Sec_app_open_act_il'</a:t>
            </a:r>
            <a:r>
              <a:rPr lang="en" sz="1800">
                <a:latin typeface="Roboto Condensed Light"/>
                <a:ea typeface="Roboto Condensed Light"/>
                <a:cs typeface="Roboto Condensed Light"/>
                <a:sym typeface="Roboto Condensed Light"/>
              </a:rPr>
              <a:t> : Number of currently active installment trades at time of application for the secondary applicant</a:t>
            </a:r>
            <a:endParaRPr sz="1800">
              <a:latin typeface="Roboto Condensed Light"/>
              <a:ea typeface="Roboto Condensed Light"/>
              <a:cs typeface="Roboto Condensed Light"/>
              <a:sym typeface="Roboto Condensed Light"/>
            </a:endParaRPr>
          </a:p>
          <a:p>
            <a:pPr indent="-342900" lvl="0" marL="457200" rtl="0" algn="l">
              <a:spcBef>
                <a:spcPts val="0"/>
              </a:spcBef>
              <a:spcAft>
                <a:spcPts val="0"/>
              </a:spcAft>
              <a:buSzPts val="1800"/>
              <a:buFont typeface="Roboto Condensed Light"/>
              <a:buAutoNum type="arabicPeriod"/>
            </a:pPr>
            <a:r>
              <a:rPr b="1" lang="en" sz="1800">
                <a:latin typeface="Roboto Condensed"/>
                <a:ea typeface="Roboto Condensed"/>
                <a:cs typeface="Roboto Condensed"/>
                <a:sym typeface="Roboto Condensed"/>
              </a:rPr>
              <a:t>'Sec_app_num_rev_accts'</a:t>
            </a:r>
            <a:r>
              <a:rPr lang="en" sz="1800">
                <a:latin typeface="Roboto Condensed Light"/>
                <a:ea typeface="Roboto Condensed Light"/>
                <a:cs typeface="Roboto Condensed Light"/>
                <a:sym typeface="Roboto Condensed Light"/>
              </a:rPr>
              <a:t> : Number of revolving accounts at time of application for the secondary applicant</a:t>
            </a:r>
            <a:endParaRPr sz="1800">
              <a:latin typeface="Roboto Condensed Light"/>
              <a:ea typeface="Roboto Condensed Light"/>
              <a:cs typeface="Roboto Condensed Light"/>
              <a:sym typeface="Roboto Condensed Light"/>
            </a:endParaRPr>
          </a:p>
          <a:p>
            <a:pPr indent="-342900" lvl="0" marL="457200" rtl="0" algn="l">
              <a:spcBef>
                <a:spcPts val="0"/>
              </a:spcBef>
              <a:spcAft>
                <a:spcPts val="0"/>
              </a:spcAft>
              <a:buSzPts val="1800"/>
              <a:buFont typeface="Roboto Condensed Light"/>
              <a:buAutoNum type="arabicPeriod"/>
            </a:pPr>
            <a:r>
              <a:rPr b="1" lang="en" sz="1800">
                <a:latin typeface="Roboto Condensed"/>
                <a:ea typeface="Roboto Condensed"/>
                <a:cs typeface="Roboto Condensed"/>
                <a:sym typeface="Roboto Condensed"/>
              </a:rPr>
              <a:t>'Sec_app_chargeoff_within_12_mths'</a:t>
            </a:r>
            <a:r>
              <a:rPr lang="en" sz="1800">
                <a:latin typeface="Roboto Condensed Light"/>
                <a:ea typeface="Roboto Condensed Light"/>
                <a:cs typeface="Roboto Condensed Light"/>
                <a:sym typeface="Roboto Condensed Light"/>
              </a:rPr>
              <a:t> : Number of charge-offs within last 12 months at time of application for the secondary applicant</a:t>
            </a:r>
            <a:endParaRPr sz="1800">
              <a:latin typeface="Roboto Condensed Light"/>
              <a:ea typeface="Roboto Condensed Light"/>
              <a:cs typeface="Roboto Condensed Light"/>
              <a:sym typeface="Roboto Condensed Light"/>
            </a:endParaRPr>
          </a:p>
          <a:p>
            <a:pPr indent="-342900" lvl="0" marL="457200" rtl="0" algn="l">
              <a:spcBef>
                <a:spcPts val="0"/>
              </a:spcBef>
              <a:spcAft>
                <a:spcPts val="0"/>
              </a:spcAft>
              <a:buSzPts val="1800"/>
              <a:buFont typeface="Roboto Condensed Light"/>
              <a:buAutoNum type="arabicPeriod"/>
            </a:pPr>
            <a:r>
              <a:rPr b="1" lang="en" sz="1800">
                <a:latin typeface="Roboto Condensed"/>
                <a:ea typeface="Roboto Condensed"/>
                <a:cs typeface="Roboto Condensed"/>
                <a:sym typeface="Roboto Condensed"/>
              </a:rPr>
              <a:t>'sec_app_collections_12_mths_ex_med'</a:t>
            </a:r>
            <a:r>
              <a:rPr lang="en" sz="1800">
                <a:latin typeface="Roboto Condensed Light"/>
                <a:ea typeface="Roboto Condensed Light"/>
                <a:cs typeface="Roboto Condensed Light"/>
                <a:sym typeface="Roboto Condensed Light"/>
              </a:rPr>
              <a:t>	: Number of collections within last 12 months excluding medical collections at time of application for the secondary applicant</a:t>
            </a:r>
            <a:endParaRPr sz="1800">
              <a:latin typeface="Roboto Condensed Light"/>
              <a:ea typeface="Roboto Condensed Light"/>
              <a:cs typeface="Roboto Condensed Light"/>
              <a:sym typeface="Roboto Condensed Light"/>
            </a:endParaRPr>
          </a:p>
          <a:p>
            <a:pPr indent="-342900" lvl="0" marL="457200" rtl="0" algn="l">
              <a:spcBef>
                <a:spcPts val="0"/>
              </a:spcBef>
              <a:spcAft>
                <a:spcPts val="0"/>
              </a:spcAft>
              <a:buSzPts val="1800"/>
              <a:buFont typeface="Roboto Condensed Light"/>
              <a:buAutoNum type="arabicPeriod"/>
            </a:pPr>
            <a:r>
              <a:rPr b="1" lang="en" sz="1800">
                <a:latin typeface="Roboto Condensed"/>
                <a:ea typeface="Roboto Condensed"/>
                <a:cs typeface="Roboto Condensed"/>
                <a:sym typeface="Roboto Condensed"/>
              </a:rPr>
              <a:t>'sec_app_mths_since_last_major_derog'</a:t>
            </a:r>
            <a:r>
              <a:rPr lang="en" sz="1800">
                <a:latin typeface="Roboto Condensed Light"/>
                <a:ea typeface="Roboto Condensed Light"/>
                <a:cs typeface="Roboto Condensed Light"/>
                <a:sym typeface="Roboto Condensed Light"/>
              </a:rPr>
              <a:t>	 : Months since most recent 90-day or worse rating at time of application for the secondary applicant</a:t>
            </a:r>
            <a:endParaRPr sz="1800">
              <a:latin typeface="Roboto Condensed Light"/>
              <a:ea typeface="Roboto Condensed Light"/>
              <a:cs typeface="Roboto Condensed Light"/>
              <a:sym typeface="Roboto Condensed Light"/>
            </a:endParaRPr>
          </a:p>
          <a:p>
            <a:pPr indent="0" lvl="0" marL="457200" rtl="0" algn="l">
              <a:spcBef>
                <a:spcPts val="0"/>
              </a:spcBef>
              <a:spcAft>
                <a:spcPts val="0"/>
              </a:spcAft>
              <a:buNone/>
            </a:pPr>
            <a:r>
              <a:t/>
            </a:r>
            <a:endParaRPr sz="1800">
              <a:latin typeface="Roboto Condensed Light"/>
              <a:ea typeface="Roboto Condensed Light"/>
              <a:cs typeface="Roboto Condensed Light"/>
              <a:sym typeface="Roboto Condensed Light"/>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9" name="Shape 909"/>
        <p:cNvGrpSpPr/>
        <p:nvPr/>
      </p:nvGrpSpPr>
      <p:grpSpPr>
        <a:xfrm>
          <a:off x="0" y="0"/>
          <a:ext cx="0" cy="0"/>
          <a:chOff x="0" y="0"/>
          <a:chExt cx="0" cy="0"/>
        </a:xfrm>
      </p:grpSpPr>
      <p:sp>
        <p:nvSpPr>
          <p:cNvPr id="910" name="Google Shape;910;p83"/>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11" name="Google Shape;911;p83"/>
          <p:cNvSpPr txBox="1"/>
          <p:nvPr/>
        </p:nvSpPr>
        <p:spPr>
          <a:xfrm>
            <a:off x="0" y="150525"/>
            <a:ext cx="2283300" cy="3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FF00"/>
                </a:solidFill>
              </a:rPr>
              <a:t>Data Description</a:t>
            </a:r>
            <a:endParaRPr>
              <a:latin typeface="Roboto Condensed Light"/>
              <a:ea typeface="Roboto Condensed Light"/>
              <a:cs typeface="Roboto Condensed Light"/>
              <a:sym typeface="Roboto Condensed Light"/>
            </a:endParaRPr>
          </a:p>
        </p:txBody>
      </p:sp>
      <p:sp>
        <p:nvSpPr>
          <p:cNvPr id="912" name="Google Shape;912;p83"/>
          <p:cNvSpPr txBox="1"/>
          <p:nvPr/>
        </p:nvSpPr>
        <p:spPr>
          <a:xfrm>
            <a:off x="401375" y="915400"/>
            <a:ext cx="8547600" cy="333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Roboto Condensed"/>
                <a:ea typeface="Roboto Condensed"/>
                <a:cs typeface="Roboto Condensed"/>
                <a:sym typeface="Roboto Condensed"/>
              </a:rPr>
              <a:t>Account details</a:t>
            </a:r>
            <a:endParaRPr b="1" sz="2400">
              <a:latin typeface="Roboto Condensed"/>
              <a:ea typeface="Roboto Condensed"/>
              <a:cs typeface="Roboto Condensed"/>
              <a:sym typeface="Roboto Condensed"/>
            </a:endParaRPr>
          </a:p>
          <a:p>
            <a:pPr indent="-342900" lvl="0" marL="457200" rtl="0" algn="l">
              <a:spcBef>
                <a:spcPts val="0"/>
              </a:spcBef>
              <a:spcAft>
                <a:spcPts val="0"/>
              </a:spcAft>
              <a:buSzPts val="1800"/>
              <a:buFont typeface="Roboto Condensed Light"/>
              <a:buAutoNum type="arabicPeriod"/>
            </a:pPr>
            <a:r>
              <a:rPr b="1" lang="en" sz="1800">
                <a:latin typeface="Roboto Condensed"/>
                <a:ea typeface="Roboto Condensed"/>
                <a:cs typeface="Roboto Condensed"/>
                <a:sym typeface="Roboto Condensed"/>
              </a:rPr>
              <a:t>'Mo_sin_rcnt_rev_tl_op'</a:t>
            </a:r>
            <a:r>
              <a:rPr lang="en" sz="1800">
                <a:latin typeface="Roboto Condensed Light"/>
                <a:ea typeface="Roboto Condensed Light"/>
                <a:cs typeface="Roboto Condensed Light"/>
                <a:sym typeface="Roboto Condensed Light"/>
              </a:rPr>
              <a:t> :  Months since most recent revolving account opened</a:t>
            </a:r>
            <a:endParaRPr sz="1800">
              <a:latin typeface="Roboto Condensed Light"/>
              <a:ea typeface="Roboto Condensed Light"/>
              <a:cs typeface="Roboto Condensed Light"/>
              <a:sym typeface="Roboto Condensed Light"/>
            </a:endParaRPr>
          </a:p>
          <a:p>
            <a:pPr indent="-342900" lvl="0" marL="457200" rtl="0" algn="l">
              <a:spcBef>
                <a:spcPts val="0"/>
              </a:spcBef>
              <a:spcAft>
                <a:spcPts val="0"/>
              </a:spcAft>
              <a:buSzPts val="1800"/>
              <a:buFont typeface="Roboto Condensed Light"/>
              <a:buAutoNum type="arabicPeriod"/>
            </a:pPr>
            <a:r>
              <a:rPr b="1" lang="en" sz="1800">
                <a:latin typeface="Roboto Condensed"/>
                <a:ea typeface="Roboto Condensed"/>
                <a:cs typeface="Roboto Condensed"/>
                <a:sym typeface="Roboto Condensed"/>
              </a:rPr>
              <a:t>'mo_sin_rcnt_tl’</a:t>
            </a:r>
            <a:r>
              <a:rPr lang="en" sz="1800">
                <a:latin typeface="Roboto Condensed Light"/>
                <a:ea typeface="Roboto Condensed Light"/>
                <a:cs typeface="Roboto Condensed Light"/>
                <a:sym typeface="Roboto Condensed Light"/>
              </a:rPr>
              <a:t> : Months since most recent account opened</a:t>
            </a:r>
            <a:endParaRPr sz="1800">
              <a:latin typeface="Roboto Condensed Light"/>
              <a:ea typeface="Roboto Condensed Light"/>
              <a:cs typeface="Roboto Condensed Light"/>
              <a:sym typeface="Roboto Condensed Light"/>
            </a:endParaRPr>
          </a:p>
          <a:p>
            <a:pPr indent="-342900" lvl="0" marL="457200" rtl="0" algn="l">
              <a:spcBef>
                <a:spcPts val="0"/>
              </a:spcBef>
              <a:spcAft>
                <a:spcPts val="0"/>
              </a:spcAft>
              <a:buSzPts val="1800"/>
              <a:buFont typeface="Roboto Condensed Light"/>
              <a:buAutoNum type="arabicPeriod"/>
            </a:pPr>
            <a:r>
              <a:rPr b="1" lang="en" sz="1800">
                <a:latin typeface="Roboto Condensed"/>
                <a:ea typeface="Roboto Condensed"/>
                <a:cs typeface="Roboto Condensed"/>
                <a:sym typeface="Roboto Condensed"/>
              </a:rPr>
              <a:t>'Mort_acc'</a:t>
            </a:r>
            <a:r>
              <a:rPr lang="en" sz="1800">
                <a:latin typeface="Roboto Condensed Light"/>
                <a:ea typeface="Roboto Condensed Light"/>
                <a:cs typeface="Roboto Condensed Light"/>
                <a:sym typeface="Roboto Condensed Light"/>
              </a:rPr>
              <a:t>  : Number of mortgage accounts</a:t>
            </a:r>
            <a:endParaRPr sz="1800">
              <a:latin typeface="Roboto Condensed Light"/>
              <a:ea typeface="Roboto Condensed Light"/>
              <a:cs typeface="Roboto Condensed Light"/>
              <a:sym typeface="Roboto Condensed Light"/>
            </a:endParaRPr>
          </a:p>
          <a:p>
            <a:pPr indent="-342900" lvl="0" marL="457200" rtl="0" algn="l">
              <a:spcBef>
                <a:spcPts val="0"/>
              </a:spcBef>
              <a:spcAft>
                <a:spcPts val="0"/>
              </a:spcAft>
              <a:buSzPts val="1800"/>
              <a:buFont typeface="Roboto Condensed Light"/>
              <a:buAutoNum type="arabicPeriod"/>
            </a:pPr>
            <a:r>
              <a:rPr b="1" lang="en" sz="1800">
                <a:latin typeface="Roboto Condensed"/>
                <a:ea typeface="Roboto Condensed"/>
                <a:cs typeface="Roboto Condensed"/>
                <a:sym typeface="Roboto Condensed"/>
              </a:rPr>
              <a:t>'Mths_since_recent_bc'</a:t>
            </a:r>
            <a:r>
              <a:rPr lang="en" sz="1800">
                <a:latin typeface="Roboto Condensed Light"/>
                <a:ea typeface="Roboto Condensed Light"/>
                <a:cs typeface="Roboto Condensed Light"/>
                <a:sym typeface="Roboto Condensed Light"/>
              </a:rPr>
              <a:t> : Months since most recent bankcard account opened.</a:t>
            </a:r>
            <a:endParaRPr sz="1800">
              <a:latin typeface="Roboto Condensed Light"/>
              <a:ea typeface="Roboto Condensed Light"/>
              <a:cs typeface="Roboto Condensed Light"/>
              <a:sym typeface="Roboto Condensed Light"/>
            </a:endParaRPr>
          </a:p>
          <a:p>
            <a:pPr indent="-342900" lvl="0" marL="457200" rtl="0" algn="l">
              <a:spcBef>
                <a:spcPts val="0"/>
              </a:spcBef>
              <a:spcAft>
                <a:spcPts val="0"/>
              </a:spcAft>
              <a:buSzPts val="1800"/>
              <a:buFont typeface="Roboto Condensed Light"/>
              <a:buAutoNum type="arabicPeriod"/>
            </a:pPr>
            <a:r>
              <a:rPr b="1" lang="en" sz="1800">
                <a:latin typeface="Roboto Condensed"/>
                <a:ea typeface="Roboto Condensed"/>
                <a:cs typeface="Roboto Condensed"/>
                <a:sym typeface="Roboto Condensed"/>
              </a:rPr>
              <a:t>'Mths_since_recent_bc_dlq'</a:t>
            </a:r>
            <a:r>
              <a:rPr lang="en" sz="1800">
                <a:latin typeface="Roboto Condensed Light"/>
                <a:ea typeface="Roboto Condensed Light"/>
                <a:cs typeface="Roboto Condensed Light"/>
                <a:sym typeface="Roboto Condensed Light"/>
              </a:rPr>
              <a:t> : Months since most recent bankcard delinquency</a:t>
            </a:r>
            <a:endParaRPr sz="1800">
              <a:latin typeface="Roboto Condensed Light"/>
              <a:ea typeface="Roboto Condensed Light"/>
              <a:cs typeface="Roboto Condensed Light"/>
              <a:sym typeface="Roboto Condensed Light"/>
            </a:endParaRPr>
          </a:p>
          <a:p>
            <a:pPr indent="-342900" lvl="0" marL="457200" rtl="0" algn="l">
              <a:spcBef>
                <a:spcPts val="0"/>
              </a:spcBef>
              <a:spcAft>
                <a:spcPts val="0"/>
              </a:spcAft>
              <a:buSzPts val="1800"/>
              <a:buFont typeface="Roboto Condensed Light"/>
              <a:buAutoNum type="arabicPeriod"/>
            </a:pPr>
            <a:r>
              <a:rPr b="1" lang="en" sz="1800">
                <a:latin typeface="Roboto Condensed"/>
                <a:ea typeface="Roboto Condensed"/>
                <a:cs typeface="Roboto Condensed"/>
                <a:sym typeface="Roboto Condensed"/>
              </a:rPr>
              <a:t>'Mths_since_recent_revol_delinq'</a:t>
            </a:r>
            <a:r>
              <a:rPr lang="en" sz="1800">
                <a:latin typeface="Roboto Condensed Light"/>
                <a:ea typeface="Roboto Condensed Light"/>
                <a:cs typeface="Roboto Condensed Light"/>
                <a:sym typeface="Roboto Condensed Light"/>
              </a:rPr>
              <a:t> : Months since most recent revolving delinquency.</a:t>
            </a:r>
            <a:endParaRPr sz="1800">
              <a:latin typeface="Roboto Condensed Light"/>
              <a:ea typeface="Roboto Condensed Light"/>
              <a:cs typeface="Roboto Condensed Light"/>
              <a:sym typeface="Roboto Condensed Light"/>
            </a:endParaRPr>
          </a:p>
          <a:p>
            <a:pPr indent="-342900" lvl="0" marL="457200" rtl="0" algn="l">
              <a:spcBef>
                <a:spcPts val="0"/>
              </a:spcBef>
              <a:spcAft>
                <a:spcPts val="0"/>
              </a:spcAft>
              <a:buSzPts val="1800"/>
              <a:buFont typeface="Roboto Condensed Light"/>
              <a:buAutoNum type="arabicPeriod"/>
            </a:pPr>
            <a:r>
              <a:rPr b="1" lang="en" sz="1800">
                <a:latin typeface="Roboto Condensed"/>
                <a:ea typeface="Roboto Condensed"/>
                <a:cs typeface="Roboto Condensed"/>
                <a:sym typeface="Roboto Condensed"/>
              </a:rPr>
              <a:t>'Num_accts_ever_120_pd'</a:t>
            </a:r>
            <a:r>
              <a:rPr lang="en" sz="1800">
                <a:latin typeface="Roboto Condensed Light"/>
                <a:ea typeface="Roboto Condensed Light"/>
                <a:cs typeface="Roboto Condensed Light"/>
                <a:sym typeface="Roboto Condensed Light"/>
              </a:rPr>
              <a:t> : Number of accounts ever 120 or more days past due.</a:t>
            </a:r>
            <a:endParaRPr sz="1800">
              <a:latin typeface="Roboto Condensed Light"/>
              <a:ea typeface="Roboto Condensed Light"/>
              <a:cs typeface="Roboto Condensed Light"/>
              <a:sym typeface="Roboto Condensed Light"/>
            </a:endParaRPr>
          </a:p>
          <a:p>
            <a:pPr indent="-342900" lvl="0" marL="457200" rtl="0" algn="l">
              <a:spcBef>
                <a:spcPts val="0"/>
              </a:spcBef>
              <a:spcAft>
                <a:spcPts val="0"/>
              </a:spcAft>
              <a:buSzPts val="1800"/>
              <a:buFont typeface="Roboto Condensed Light"/>
              <a:buAutoNum type="arabicPeriod"/>
            </a:pPr>
            <a:r>
              <a:rPr b="1" lang="en" sz="1800">
                <a:latin typeface="Roboto Condensed"/>
                <a:ea typeface="Roboto Condensed"/>
                <a:cs typeface="Roboto Condensed"/>
                <a:sym typeface="Roboto Condensed"/>
              </a:rPr>
              <a:t>'Num_actv_bc_tl'</a:t>
            </a:r>
            <a:r>
              <a:rPr lang="en" sz="1800">
                <a:latin typeface="Roboto Condensed Light"/>
                <a:ea typeface="Roboto Condensed Light"/>
                <a:cs typeface="Roboto Condensed Light"/>
                <a:sym typeface="Roboto Condensed Light"/>
              </a:rPr>
              <a:t> : Number of currently active bankcard accounts</a:t>
            </a:r>
            <a:endParaRPr sz="1800">
              <a:latin typeface="Roboto Condensed Light"/>
              <a:ea typeface="Roboto Condensed Light"/>
              <a:cs typeface="Roboto Condensed Light"/>
              <a:sym typeface="Roboto Condensed Light"/>
            </a:endParaRPr>
          </a:p>
          <a:p>
            <a:pPr indent="-342900" lvl="0" marL="457200" rtl="0" algn="l">
              <a:spcBef>
                <a:spcPts val="0"/>
              </a:spcBef>
              <a:spcAft>
                <a:spcPts val="0"/>
              </a:spcAft>
              <a:buSzPts val="1800"/>
              <a:buFont typeface="Roboto Condensed Light"/>
              <a:buAutoNum type="arabicPeriod"/>
            </a:pPr>
            <a:r>
              <a:rPr b="1" lang="en" sz="1800">
                <a:latin typeface="Roboto Condensed"/>
                <a:ea typeface="Roboto Condensed"/>
                <a:cs typeface="Roboto Condensed"/>
                <a:sym typeface="Roboto Condensed"/>
              </a:rPr>
              <a:t>'Num_actv_rev_tl'</a:t>
            </a:r>
            <a:r>
              <a:rPr lang="en" sz="1800">
                <a:latin typeface="Roboto Condensed Light"/>
                <a:ea typeface="Roboto Condensed Light"/>
                <a:cs typeface="Roboto Condensed Light"/>
                <a:sym typeface="Roboto Condensed Light"/>
              </a:rPr>
              <a:t> : Number of currently active revolving trades</a:t>
            </a:r>
            <a:endParaRPr sz="1800">
              <a:latin typeface="Roboto Condensed Light"/>
              <a:ea typeface="Roboto Condensed Light"/>
              <a:cs typeface="Roboto Condensed Light"/>
              <a:sym typeface="Roboto Condensed Light"/>
            </a:endParaRPr>
          </a:p>
          <a:p>
            <a:pPr indent="0" lvl="0" marL="914400" rtl="0" algn="l">
              <a:spcBef>
                <a:spcPts val="0"/>
              </a:spcBef>
              <a:spcAft>
                <a:spcPts val="0"/>
              </a:spcAft>
              <a:buNone/>
            </a:pPr>
            <a:r>
              <a:t/>
            </a:r>
            <a:endParaRPr sz="1800">
              <a:latin typeface="Roboto Condensed Light"/>
              <a:ea typeface="Roboto Condensed Light"/>
              <a:cs typeface="Roboto Condensed Light"/>
              <a:sym typeface="Roboto Condensed Light"/>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6" name="Shape 916"/>
        <p:cNvGrpSpPr/>
        <p:nvPr/>
      </p:nvGrpSpPr>
      <p:grpSpPr>
        <a:xfrm>
          <a:off x="0" y="0"/>
          <a:ext cx="0" cy="0"/>
          <a:chOff x="0" y="0"/>
          <a:chExt cx="0" cy="0"/>
        </a:xfrm>
      </p:grpSpPr>
      <p:sp>
        <p:nvSpPr>
          <p:cNvPr id="917" name="Google Shape;917;p84"/>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18" name="Google Shape;918;p84"/>
          <p:cNvSpPr txBox="1"/>
          <p:nvPr/>
        </p:nvSpPr>
        <p:spPr>
          <a:xfrm>
            <a:off x="0" y="150525"/>
            <a:ext cx="2283300" cy="3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FF00"/>
                </a:solidFill>
              </a:rPr>
              <a:t>Data Description</a:t>
            </a:r>
            <a:endParaRPr>
              <a:latin typeface="Roboto Condensed Light"/>
              <a:ea typeface="Roboto Condensed Light"/>
              <a:cs typeface="Roboto Condensed Light"/>
              <a:sym typeface="Roboto Condensed Light"/>
            </a:endParaRPr>
          </a:p>
        </p:txBody>
      </p:sp>
      <p:sp>
        <p:nvSpPr>
          <p:cNvPr id="919" name="Google Shape;919;p84"/>
          <p:cNvSpPr txBox="1"/>
          <p:nvPr/>
        </p:nvSpPr>
        <p:spPr>
          <a:xfrm>
            <a:off x="401375" y="915400"/>
            <a:ext cx="8547600" cy="333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Roboto Condensed"/>
                <a:ea typeface="Roboto Condensed"/>
                <a:cs typeface="Roboto Condensed"/>
                <a:sym typeface="Roboto Condensed"/>
              </a:rPr>
              <a:t>Account details</a:t>
            </a:r>
            <a:endParaRPr b="1" sz="2400">
              <a:latin typeface="Roboto Condensed"/>
              <a:ea typeface="Roboto Condensed"/>
              <a:cs typeface="Roboto Condensed"/>
              <a:sym typeface="Roboto Condensed"/>
            </a:endParaRPr>
          </a:p>
          <a:p>
            <a:pPr indent="0" lvl="0" marL="0" rtl="0" algn="l">
              <a:spcBef>
                <a:spcPts val="0"/>
              </a:spcBef>
              <a:spcAft>
                <a:spcPts val="0"/>
              </a:spcAft>
              <a:buClr>
                <a:schemeClr val="dk1"/>
              </a:buClr>
              <a:buSzPts val="1100"/>
              <a:buFont typeface="Arial"/>
              <a:buNone/>
            </a:pPr>
            <a:r>
              <a:rPr lang="en" sz="1800">
                <a:latin typeface="Roboto Condensed Light"/>
                <a:ea typeface="Roboto Condensed Light"/>
                <a:cs typeface="Roboto Condensed Light"/>
                <a:sym typeface="Roboto Condensed Light"/>
              </a:rPr>
              <a:t>1.  </a:t>
            </a:r>
            <a:r>
              <a:rPr b="1" lang="en" sz="1800">
                <a:latin typeface="Roboto Condensed"/>
                <a:ea typeface="Roboto Condensed"/>
                <a:cs typeface="Roboto Condensed"/>
                <a:sym typeface="Roboto Condensed"/>
              </a:rPr>
              <a:t>'avg_cur_bal' </a:t>
            </a:r>
            <a:r>
              <a:rPr lang="en" sz="1800">
                <a:latin typeface="Roboto Condensed Light"/>
                <a:ea typeface="Roboto Condensed Light"/>
                <a:cs typeface="Roboto Condensed Light"/>
                <a:sym typeface="Roboto Condensed Light"/>
              </a:rPr>
              <a:t>(integer) : Average current balance of all accounts</a:t>
            </a:r>
            <a:endParaRPr sz="1800">
              <a:latin typeface="Roboto Condensed Light"/>
              <a:ea typeface="Roboto Condensed Light"/>
              <a:cs typeface="Roboto Condensed Light"/>
              <a:sym typeface="Roboto Condensed Light"/>
            </a:endParaRPr>
          </a:p>
          <a:p>
            <a:pPr indent="0" lvl="0" marL="0" rtl="0" algn="l">
              <a:spcBef>
                <a:spcPts val="0"/>
              </a:spcBef>
              <a:spcAft>
                <a:spcPts val="0"/>
              </a:spcAft>
              <a:buClr>
                <a:schemeClr val="dk1"/>
              </a:buClr>
              <a:buSzPts val="1100"/>
              <a:buFont typeface="Arial"/>
              <a:buNone/>
            </a:pPr>
            <a:r>
              <a:rPr lang="en" sz="1800">
                <a:latin typeface="Roboto Condensed Light"/>
                <a:ea typeface="Roboto Condensed Light"/>
                <a:cs typeface="Roboto Condensed Light"/>
                <a:sym typeface="Roboto Condensed Light"/>
              </a:rPr>
              <a:t>2.  </a:t>
            </a:r>
            <a:r>
              <a:rPr b="1" lang="en" sz="1800">
                <a:latin typeface="Roboto Condensed"/>
                <a:ea typeface="Roboto Condensed"/>
                <a:cs typeface="Roboto Condensed"/>
                <a:sym typeface="Roboto Condensed"/>
              </a:rPr>
              <a:t>'mort_acc' </a:t>
            </a:r>
            <a:r>
              <a:rPr lang="en" sz="1800">
                <a:latin typeface="Roboto Condensed Light"/>
                <a:ea typeface="Roboto Condensed Light"/>
                <a:cs typeface="Roboto Condensed Light"/>
                <a:sym typeface="Roboto Condensed Light"/>
              </a:rPr>
              <a:t>: Number of mortgage accounts</a:t>
            </a:r>
            <a:endParaRPr sz="1800">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sz="1800">
                <a:latin typeface="Roboto Condensed Light"/>
                <a:ea typeface="Roboto Condensed Light"/>
                <a:cs typeface="Roboto Condensed Light"/>
                <a:sym typeface="Roboto Condensed Light"/>
              </a:rPr>
              <a:t>3.  </a:t>
            </a:r>
            <a:r>
              <a:rPr b="1" lang="en" sz="1800">
                <a:latin typeface="Roboto Condensed"/>
                <a:ea typeface="Roboto Condensed"/>
                <a:cs typeface="Roboto Condensed"/>
                <a:sym typeface="Roboto Condensed"/>
              </a:rPr>
              <a:t>'num_tl_op_past_12m' </a:t>
            </a:r>
            <a:r>
              <a:rPr lang="en" sz="1800">
                <a:latin typeface="Roboto Condensed Light"/>
                <a:ea typeface="Roboto Condensed Light"/>
                <a:cs typeface="Roboto Condensed Light"/>
                <a:sym typeface="Roboto Condensed Light"/>
              </a:rPr>
              <a:t>: Number of accounts opened in past 12 months</a:t>
            </a:r>
            <a:endParaRPr sz="1800">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sz="1800">
                <a:latin typeface="Roboto Condensed Light"/>
                <a:ea typeface="Roboto Condensed Light"/>
                <a:cs typeface="Roboto Condensed Light"/>
                <a:sym typeface="Roboto Condensed Light"/>
              </a:rPr>
              <a:t>4   </a:t>
            </a:r>
            <a:r>
              <a:rPr b="1" lang="en" sz="1800">
                <a:solidFill>
                  <a:schemeClr val="dk1"/>
                </a:solidFill>
                <a:latin typeface="Roboto Condensed"/>
                <a:ea typeface="Roboto Condensed"/>
                <a:cs typeface="Roboto Condensed"/>
                <a:sym typeface="Roboto Condensed"/>
              </a:rPr>
              <a:t>'num_bc_sats' </a:t>
            </a:r>
            <a:r>
              <a:rPr lang="en" sz="1800">
                <a:solidFill>
                  <a:schemeClr val="dk1"/>
                </a:solidFill>
                <a:latin typeface="Roboto Condensed Light"/>
                <a:ea typeface="Roboto Condensed Light"/>
                <a:cs typeface="Roboto Condensed Light"/>
                <a:sym typeface="Roboto Condensed Light"/>
              </a:rPr>
              <a:t>: Number of satisfactory bankcard accounts</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sz="1800">
                <a:latin typeface="Roboto Condensed Light"/>
                <a:ea typeface="Roboto Condensed Light"/>
                <a:cs typeface="Roboto Condensed Light"/>
                <a:sym typeface="Roboto Condensed Light"/>
              </a:rPr>
              <a:t>5.</a:t>
            </a:r>
            <a:r>
              <a:rPr lang="en" sz="1800">
                <a:solidFill>
                  <a:schemeClr val="dk1"/>
                </a:solidFill>
                <a:latin typeface="Roboto Condensed Light"/>
                <a:ea typeface="Roboto Condensed Light"/>
                <a:cs typeface="Roboto Condensed Light"/>
                <a:sym typeface="Roboto Condensed Light"/>
              </a:rPr>
              <a:t>  </a:t>
            </a:r>
            <a:r>
              <a:rPr b="1" lang="en" sz="1800">
                <a:solidFill>
                  <a:schemeClr val="dk1"/>
                </a:solidFill>
                <a:latin typeface="Roboto Condensed"/>
                <a:ea typeface="Roboto Condensed"/>
                <a:cs typeface="Roboto Condensed"/>
                <a:sym typeface="Roboto Condensed"/>
              </a:rPr>
              <a:t>'num_bc_tl' </a:t>
            </a:r>
            <a:r>
              <a:rPr lang="en" sz="1800">
                <a:solidFill>
                  <a:schemeClr val="dk1"/>
                </a:solidFill>
                <a:latin typeface="Roboto Condensed Light"/>
                <a:ea typeface="Roboto Condensed Light"/>
                <a:cs typeface="Roboto Condensed Light"/>
                <a:sym typeface="Roboto Condensed Light"/>
              </a:rPr>
              <a:t>: Number of bankcard accounts</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sz="1800">
                <a:solidFill>
                  <a:schemeClr val="dk1"/>
                </a:solidFill>
                <a:latin typeface="Roboto Condensed Light"/>
                <a:ea typeface="Roboto Condensed Light"/>
                <a:cs typeface="Roboto Condensed Light"/>
                <a:sym typeface="Roboto Condensed Light"/>
              </a:rPr>
              <a:t>6.  </a:t>
            </a:r>
            <a:r>
              <a:rPr b="1" lang="en" sz="1800">
                <a:solidFill>
                  <a:schemeClr val="dk1"/>
                </a:solidFill>
                <a:latin typeface="Roboto Condensed"/>
                <a:ea typeface="Roboto Condensed"/>
                <a:cs typeface="Roboto Condensed"/>
                <a:sym typeface="Roboto Condensed"/>
              </a:rPr>
              <a:t>'num_il_tl' </a:t>
            </a:r>
            <a:r>
              <a:rPr lang="en" sz="1800">
                <a:solidFill>
                  <a:schemeClr val="dk1"/>
                </a:solidFill>
                <a:latin typeface="Roboto Condensed Light"/>
                <a:ea typeface="Roboto Condensed Light"/>
                <a:cs typeface="Roboto Condensed Light"/>
                <a:sym typeface="Roboto Condensed Light"/>
              </a:rPr>
              <a:t>: Number of installment accounts</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sz="1800">
                <a:solidFill>
                  <a:schemeClr val="dk1"/>
                </a:solidFill>
                <a:latin typeface="Roboto Condensed Light"/>
                <a:ea typeface="Roboto Condensed Light"/>
                <a:cs typeface="Roboto Condensed Light"/>
                <a:sym typeface="Roboto Condensed Light"/>
              </a:rPr>
              <a:t>7.  </a:t>
            </a:r>
            <a:r>
              <a:rPr b="1" lang="en" sz="1800">
                <a:solidFill>
                  <a:schemeClr val="dk1"/>
                </a:solidFill>
                <a:latin typeface="Roboto Condensed"/>
                <a:ea typeface="Roboto Condensed"/>
                <a:cs typeface="Roboto Condensed"/>
                <a:sym typeface="Roboto Condensed"/>
              </a:rPr>
              <a:t>'num_op_rev_tl' </a:t>
            </a:r>
            <a:r>
              <a:rPr lang="en" sz="1800">
                <a:solidFill>
                  <a:schemeClr val="dk1"/>
                </a:solidFill>
                <a:latin typeface="Roboto Condensed Light"/>
                <a:ea typeface="Roboto Condensed Light"/>
                <a:cs typeface="Roboto Condensed Light"/>
                <a:sym typeface="Roboto Condensed Light"/>
              </a:rPr>
              <a:t>: Number of open revolving accounts</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sz="1800">
                <a:solidFill>
                  <a:schemeClr val="dk1"/>
                </a:solidFill>
                <a:latin typeface="Roboto Condensed Light"/>
                <a:ea typeface="Roboto Condensed Light"/>
                <a:cs typeface="Roboto Condensed Light"/>
                <a:sym typeface="Roboto Condensed Light"/>
              </a:rPr>
              <a:t>8.  </a:t>
            </a:r>
            <a:r>
              <a:rPr b="1" lang="en" sz="1800">
                <a:solidFill>
                  <a:schemeClr val="dk1"/>
                </a:solidFill>
                <a:latin typeface="Roboto Condensed"/>
                <a:ea typeface="Roboto Condensed"/>
                <a:cs typeface="Roboto Condensed"/>
                <a:sym typeface="Roboto Condensed"/>
              </a:rPr>
              <a:t>'num_rev_accts' </a:t>
            </a:r>
            <a:r>
              <a:rPr lang="en" sz="1800">
                <a:solidFill>
                  <a:schemeClr val="dk1"/>
                </a:solidFill>
                <a:latin typeface="Roboto Condensed Light"/>
                <a:ea typeface="Roboto Condensed Light"/>
                <a:cs typeface="Roboto Condensed Light"/>
                <a:sym typeface="Roboto Condensed Light"/>
              </a:rPr>
              <a:t>: Number of revolving accounts</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sz="1800">
                <a:solidFill>
                  <a:schemeClr val="dk1"/>
                </a:solidFill>
                <a:latin typeface="Roboto Condensed Light"/>
                <a:ea typeface="Roboto Condensed Light"/>
                <a:cs typeface="Roboto Condensed Light"/>
                <a:sym typeface="Roboto Condensed Light"/>
              </a:rPr>
              <a:t>9.  </a:t>
            </a:r>
            <a:r>
              <a:rPr b="1" lang="en" sz="1800">
                <a:solidFill>
                  <a:schemeClr val="dk1"/>
                </a:solidFill>
                <a:latin typeface="Roboto Condensed"/>
                <a:ea typeface="Roboto Condensed"/>
                <a:cs typeface="Roboto Condensed"/>
                <a:sym typeface="Roboto Condensed"/>
              </a:rPr>
              <a:t>'num_sats' </a:t>
            </a:r>
            <a:r>
              <a:rPr lang="en" sz="1800">
                <a:solidFill>
                  <a:schemeClr val="dk1"/>
                </a:solidFill>
                <a:latin typeface="Roboto Condensed Light"/>
                <a:ea typeface="Roboto Condensed Light"/>
                <a:cs typeface="Roboto Condensed Light"/>
                <a:sym typeface="Roboto Condensed Light"/>
              </a:rPr>
              <a:t>: Number of satisfactory accounts</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sz="1800">
                <a:solidFill>
                  <a:schemeClr val="dk1"/>
                </a:solidFill>
                <a:latin typeface="Roboto Condensed Light"/>
                <a:ea typeface="Roboto Condensed Light"/>
                <a:cs typeface="Roboto Condensed Light"/>
                <a:sym typeface="Roboto Condensed Light"/>
              </a:rPr>
              <a:t> </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Clr>
                <a:schemeClr val="dk1"/>
              </a:buClr>
              <a:buSzPts val="1100"/>
              <a:buFont typeface="Arial"/>
              <a:buNone/>
            </a:pPr>
            <a:r>
              <a:t/>
            </a:r>
            <a:endParaRPr sz="1800">
              <a:latin typeface="Roboto Condensed Light"/>
              <a:ea typeface="Roboto Condensed Light"/>
              <a:cs typeface="Roboto Condensed Light"/>
              <a:sym typeface="Roboto Condensed Light"/>
            </a:endParaRPr>
          </a:p>
          <a:p>
            <a:pPr indent="0" lvl="0" marL="914400" rtl="0" algn="l">
              <a:spcBef>
                <a:spcPts val="0"/>
              </a:spcBef>
              <a:spcAft>
                <a:spcPts val="0"/>
              </a:spcAft>
              <a:buNone/>
            </a:pPr>
            <a:r>
              <a:t/>
            </a:r>
            <a:endParaRPr sz="1800">
              <a:latin typeface="Roboto Condensed Light"/>
              <a:ea typeface="Roboto Condensed Light"/>
              <a:cs typeface="Roboto Condensed Light"/>
              <a:sym typeface="Roboto Condensed Light"/>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3" name="Shape 923"/>
        <p:cNvGrpSpPr/>
        <p:nvPr/>
      </p:nvGrpSpPr>
      <p:grpSpPr>
        <a:xfrm>
          <a:off x="0" y="0"/>
          <a:ext cx="0" cy="0"/>
          <a:chOff x="0" y="0"/>
          <a:chExt cx="0" cy="0"/>
        </a:xfrm>
      </p:grpSpPr>
      <p:sp>
        <p:nvSpPr>
          <p:cNvPr id="924" name="Google Shape;924;p85"/>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25" name="Google Shape;925;p85"/>
          <p:cNvSpPr txBox="1"/>
          <p:nvPr/>
        </p:nvSpPr>
        <p:spPr>
          <a:xfrm>
            <a:off x="0" y="150525"/>
            <a:ext cx="2283300" cy="3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FF00"/>
                </a:solidFill>
              </a:rPr>
              <a:t>Data Description</a:t>
            </a:r>
            <a:endParaRPr>
              <a:latin typeface="Roboto Condensed Light"/>
              <a:ea typeface="Roboto Condensed Light"/>
              <a:cs typeface="Roboto Condensed Light"/>
              <a:sym typeface="Roboto Condensed Light"/>
            </a:endParaRPr>
          </a:p>
        </p:txBody>
      </p:sp>
      <p:sp>
        <p:nvSpPr>
          <p:cNvPr id="926" name="Google Shape;926;p85"/>
          <p:cNvSpPr txBox="1"/>
          <p:nvPr/>
        </p:nvSpPr>
        <p:spPr>
          <a:xfrm>
            <a:off x="401375" y="915400"/>
            <a:ext cx="8547600" cy="333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Roboto Condensed"/>
                <a:ea typeface="Roboto Condensed"/>
                <a:cs typeface="Roboto Condensed"/>
                <a:sym typeface="Roboto Condensed"/>
              </a:rPr>
              <a:t>Revolving account</a:t>
            </a:r>
            <a:endParaRPr b="1" sz="2400">
              <a:latin typeface="Roboto Condensed"/>
              <a:ea typeface="Roboto Condensed"/>
              <a:cs typeface="Roboto Condensed"/>
              <a:sym typeface="Roboto Condensed"/>
            </a:endParaRPr>
          </a:p>
          <a:p>
            <a:pPr indent="-342900" lvl="0" marL="457200" rtl="0" algn="l">
              <a:spcBef>
                <a:spcPts val="0"/>
              </a:spcBef>
              <a:spcAft>
                <a:spcPts val="0"/>
              </a:spcAft>
              <a:buSzPts val="1800"/>
              <a:buFont typeface="Roboto Condensed Light"/>
              <a:buAutoNum type="arabicPeriod"/>
            </a:pPr>
            <a:r>
              <a:rPr lang="en" sz="1800">
                <a:latin typeface="Roboto Condensed Light"/>
                <a:ea typeface="Roboto Condensed Light"/>
                <a:cs typeface="Roboto Condensed Light"/>
                <a:sym typeface="Roboto Condensed Light"/>
              </a:rPr>
              <a:t> </a:t>
            </a:r>
            <a:r>
              <a:rPr b="1" lang="en" sz="1800">
                <a:latin typeface="Roboto Condensed"/>
                <a:ea typeface="Roboto Condensed"/>
                <a:cs typeface="Roboto Condensed"/>
                <a:sym typeface="Roboto Condensed"/>
              </a:rPr>
              <a:t>'mo_sin_old_rev_tl_op' </a:t>
            </a:r>
            <a:r>
              <a:rPr lang="en" sz="1800">
                <a:latin typeface="Roboto Condensed Light"/>
                <a:ea typeface="Roboto Condensed Light"/>
                <a:cs typeface="Roboto Condensed Light"/>
                <a:sym typeface="Roboto Condensed Light"/>
              </a:rPr>
              <a:t>: Months since oldest revolving account opened</a:t>
            </a:r>
            <a:endParaRPr sz="1800">
              <a:latin typeface="Roboto Condensed Light"/>
              <a:ea typeface="Roboto Condensed Light"/>
              <a:cs typeface="Roboto Condensed Light"/>
              <a:sym typeface="Roboto Condensed Light"/>
            </a:endParaRPr>
          </a:p>
          <a:p>
            <a:pPr indent="-342900" lvl="0" marL="457200" rtl="0" algn="l">
              <a:spcBef>
                <a:spcPts val="0"/>
              </a:spcBef>
              <a:spcAft>
                <a:spcPts val="0"/>
              </a:spcAft>
              <a:buSzPts val="1800"/>
              <a:buFont typeface="Roboto Condensed Light"/>
              <a:buAutoNum type="arabicPeriod"/>
            </a:pPr>
            <a:r>
              <a:rPr lang="en" sz="1800">
                <a:latin typeface="Roboto Condensed Light"/>
                <a:ea typeface="Roboto Condensed Light"/>
                <a:cs typeface="Roboto Condensed Light"/>
                <a:sym typeface="Roboto Condensed Light"/>
              </a:rPr>
              <a:t> </a:t>
            </a:r>
            <a:r>
              <a:rPr b="1" lang="en" sz="1800">
                <a:latin typeface="Roboto Condensed"/>
                <a:ea typeface="Roboto Condensed"/>
                <a:cs typeface="Roboto Condensed"/>
                <a:sym typeface="Roboto Condensed"/>
              </a:rPr>
              <a:t>'mo_sin_rcnt_rev_tl_op' </a:t>
            </a:r>
            <a:r>
              <a:rPr lang="en" sz="1800">
                <a:latin typeface="Roboto Condensed Light"/>
                <a:ea typeface="Roboto Condensed Light"/>
                <a:cs typeface="Roboto Condensed Light"/>
                <a:sym typeface="Roboto Condensed Light"/>
              </a:rPr>
              <a:t>: Months since most recent revolving account opened</a:t>
            </a:r>
            <a:endParaRPr sz="1800">
              <a:latin typeface="Roboto Condensed Light"/>
              <a:ea typeface="Roboto Condensed Light"/>
              <a:cs typeface="Roboto Condensed Light"/>
              <a:sym typeface="Roboto Condensed Light"/>
            </a:endParaRPr>
          </a:p>
          <a:p>
            <a:pPr indent="-342900" lvl="0" marL="457200" rtl="0" algn="l">
              <a:spcBef>
                <a:spcPts val="0"/>
              </a:spcBef>
              <a:spcAft>
                <a:spcPts val="0"/>
              </a:spcAft>
              <a:buSzPts val="1800"/>
              <a:buFont typeface="Roboto Condensed Light"/>
              <a:buAutoNum type="arabicPeriod"/>
            </a:pPr>
            <a:r>
              <a:rPr lang="en" sz="1800">
                <a:latin typeface="Roboto Condensed Light"/>
                <a:ea typeface="Roboto Condensed Light"/>
                <a:cs typeface="Roboto Condensed Light"/>
                <a:sym typeface="Roboto Condensed Light"/>
              </a:rPr>
              <a:t> </a:t>
            </a:r>
            <a:r>
              <a:rPr b="1" lang="en" sz="1800">
                <a:latin typeface="Roboto Condensed"/>
                <a:ea typeface="Roboto Condensed"/>
                <a:cs typeface="Roboto Condensed"/>
                <a:sym typeface="Roboto Condensed"/>
              </a:rPr>
              <a:t>'revol_bal_joint' </a:t>
            </a:r>
            <a:r>
              <a:rPr lang="en" sz="1800">
                <a:latin typeface="Roboto Condensed Light"/>
                <a:ea typeface="Roboto Condensed Light"/>
                <a:cs typeface="Roboto Condensed Light"/>
                <a:sym typeface="Roboto Condensed Light"/>
              </a:rPr>
              <a:t>:  Sum of revolving credit balance of the co-borrowers, net of duplicate balances</a:t>
            </a:r>
            <a:endParaRPr b="1" sz="2400">
              <a:latin typeface="Roboto Condensed"/>
              <a:ea typeface="Roboto Condensed"/>
              <a:cs typeface="Roboto Condensed"/>
              <a:sym typeface="Roboto Condensed"/>
            </a:endParaRPr>
          </a:p>
          <a:p>
            <a:pPr indent="0" lvl="0" marL="914400" rtl="0" algn="l">
              <a:spcBef>
                <a:spcPts val="0"/>
              </a:spcBef>
              <a:spcAft>
                <a:spcPts val="0"/>
              </a:spcAft>
              <a:buNone/>
            </a:pPr>
            <a:r>
              <a:t/>
            </a:r>
            <a:endParaRPr sz="1800">
              <a:latin typeface="Roboto Condensed Light"/>
              <a:ea typeface="Roboto Condensed Light"/>
              <a:cs typeface="Roboto Condensed Light"/>
              <a:sym typeface="Roboto Condensed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Google Shape;378;p41"/>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GOALS</a:t>
            </a:r>
            <a:endParaRPr/>
          </a:p>
        </p:txBody>
      </p:sp>
      <p:sp>
        <p:nvSpPr>
          <p:cNvPr id="379" name="Google Shape;379;p41"/>
          <p:cNvSpPr txBox="1"/>
          <p:nvPr>
            <p:ph idx="1" type="body"/>
          </p:nvPr>
        </p:nvSpPr>
        <p:spPr>
          <a:xfrm>
            <a:off x="814275" y="1327350"/>
            <a:ext cx="6132600" cy="3145500"/>
          </a:xfrm>
          <a:prstGeom prst="rect">
            <a:avLst/>
          </a:prstGeom>
        </p:spPr>
        <p:txBody>
          <a:bodyPr anchorCtr="0" anchor="ctr"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a:t>Predict future defaulter list from current performance of the clients</a:t>
            </a:r>
            <a:endParaRPr/>
          </a:p>
          <a:p>
            <a:pPr indent="-381000" lvl="0" marL="457200" rtl="0" algn="l">
              <a:lnSpc>
                <a:spcPct val="115000"/>
              </a:lnSpc>
              <a:spcBef>
                <a:spcPts val="0"/>
              </a:spcBef>
              <a:spcAft>
                <a:spcPts val="0"/>
              </a:spcAft>
              <a:buSzPts val="2400"/>
              <a:buChar char="▰"/>
            </a:pPr>
            <a:r>
              <a:rPr lang="en"/>
              <a:t>Persuade the irregular clients (from the predicted defaulter list)</a:t>
            </a:r>
            <a:endParaRPr/>
          </a:p>
          <a:p>
            <a:pPr indent="-381000" lvl="0" marL="457200" rtl="0" algn="l">
              <a:lnSpc>
                <a:spcPct val="115000"/>
              </a:lnSpc>
              <a:spcBef>
                <a:spcPts val="0"/>
              </a:spcBef>
              <a:spcAft>
                <a:spcPts val="0"/>
              </a:spcAft>
              <a:buSzPts val="2400"/>
              <a:buChar char="▰"/>
            </a:pPr>
            <a:r>
              <a:rPr lang="en"/>
              <a:t>Automating lending and loan management system</a:t>
            </a:r>
            <a:endParaRPr/>
          </a:p>
        </p:txBody>
      </p:sp>
      <p:sp>
        <p:nvSpPr>
          <p:cNvPr id="380" name="Google Shape;380;p41"/>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381" name="Google Shape;381;p41"/>
          <p:cNvGrpSpPr/>
          <p:nvPr/>
        </p:nvGrpSpPr>
        <p:grpSpPr>
          <a:xfrm>
            <a:off x="282216" y="590918"/>
            <a:ext cx="369505" cy="369505"/>
            <a:chOff x="2594050" y="1631825"/>
            <a:chExt cx="439625" cy="439625"/>
          </a:xfrm>
        </p:grpSpPr>
        <p:sp>
          <p:nvSpPr>
            <p:cNvPr id="382" name="Google Shape;382;p41"/>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1"/>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41"/>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41"/>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0" name="Shape 930"/>
        <p:cNvGrpSpPr/>
        <p:nvPr/>
      </p:nvGrpSpPr>
      <p:grpSpPr>
        <a:xfrm>
          <a:off x="0" y="0"/>
          <a:ext cx="0" cy="0"/>
          <a:chOff x="0" y="0"/>
          <a:chExt cx="0" cy="0"/>
        </a:xfrm>
      </p:grpSpPr>
      <p:sp>
        <p:nvSpPr>
          <p:cNvPr id="931" name="Google Shape;931;p86"/>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32" name="Google Shape;932;p86"/>
          <p:cNvSpPr txBox="1"/>
          <p:nvPr/>
        </p:nvSpPr>
        <p:spPr>
          <a:xfrm>
            <a:off x="0" y="150525"/>
            <a:ext cx="2283300" cy="3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FF00"/>
                </a:solidFill>
              </a:rPr>
              <a:t>Data Description</a:t>
            </a:r>
            <a:endParaRPr>
              <a:latin typeface="Roboto Condensed Light"/>
              <a:ea typeface="Roboto Condensed Light"/>
              <a:cs typeface="Roboto Condensed Light"/>
              <a:sym typeface="Roboto Condensed Light"/>
            </a:endParaRPr>
          </a:p>
        </p:txBody>
      </p:sp>
      <p:sp>
        <p:nvSpPr>
          <p:cNvPr id="933" name="Google Shape;933;p86"/>
          <p:cNvSpPr txBox="1"/>
          <p:nvPr/>
        </p:nvSpPr>
        <p:spPr>
          <a:xfrm>
            <a:off x="401375" y="915400"/>
            <a:ext cx="8547600" cy="333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Roboto Condensed"/>
                <a:ea typeface="Roboto Condensed"/>
                <a:cs typeface="Roboto Condensed"/>
                <a:sym typeface="Roboto Condensed"/>
              </a:rPr>
              <a:t>De</a:t>
            </a:r>
            <a:r>
              <a:rPr b="1" lang="en" sz="2400">
                <a:latin typeface="Roboto Condensed"/>
                <a:ea typeface="Roboto Condensed"/>
                <a:cs typeface="Roboto Condensed"/>
                <a:sym typeface="Roboto Condensed"/>
              </a:rPr>
              <a:t>bt-settlement</a:t>
            </a:r>
            <a:endParaRPr b="1" sz="2400">
              <a:latin typeface="Roboto Condensed"/>
              <a:ea typeface="Roboto Condensed"/>
              <a:cs typeface="Roboto Condensed"/>
              <a:sym typeface="Roboto Condensed"/>
            </a:endParaRPr>
          </a:p>
          <a:p>
            <a:pPr indent="-342900" lvl="0" marL="457200" rtl="0" algn="l">
              <a:spcBef>
                <a:spcPts val="0"/>
              </a:spcBef>
              <a:spcAft>
                <a:spcPts val="0"/>
              </a:spcAft>
              <a:buSzPts val="1800"/>
              <a:buFont typeface="Roboto Condensed Light"/>
              <a:buAutoNum type="arabicPeriod"/>
            </a:pPr>
            <a:r>
              <a:rPr b="1" lang="en" sz="1800">
                <a:latin typeface="Roboto Condensed"/>
                <a:ea typeface="Roboto Condensed"/>
                <a:cs typeface="Roboto Condensed"/>
                <a:sym typeface="Roboto Condensed"/>
              </a:rPr>
              <a:t>'debt_settlement_flag' </a:t>
            </a:r>
            <a:r>
              <a:rPr lang="en" sz="1800">
                <a:latin typeface="Roboto Condensed Light"/>
                <a:ea typeface="Roboto Condensed Light"/>
                <a:cs typeface="Roboto Condensed Light"/>
                <a:sym typeface="Roboto Condensed Light"/>
              </a:rPr>
              <a:t>: Flags whether or not the borrower, who has charged-off, is working with a debt-settlement company</a:t>
            </a:r>
            <a:endParaRPr sz="1800">
              <a:latin typeface="Roboto Condensed Light"/>
              <a:ea typeface="Roboto Condensed Light"/>
              <a:cs typeface="Roboto Condensed Light"/>
              <a:sym typeface="Roboto Condensed Light"/>
            </a:endParaRPr>
          </a:p>
          <a:p>
            <a:pPr indent="-342900" lvl="0" marL="457200" rtl="0" algn="l">
              <a:spcBef>
                <a:spcPts val="0"/>
              </a:spcBef>
              <a:spcAft>
                <a:spcPts val="0"/>
              </a:spcAft>
              <a:buSzPts val="1800"/>
              <a:buFont typeface="Roboto Condensed Light"/>
              <a:buAutoNum type="arabicPeriod"/>
            </a:pPr>
            <a:r>
              <a:rPr lang="en" sz="1800">
                <a:latin typeface="Roboto Condensed Light"/>
                <a:ea typeface="Roboto Condensed Light"/>
                <a:cs typeface="Roboto Condensed Light"/>
                <a:sym typeface="Roboto Condensed Light"/>
              </a:rPr>
              <a:t> </a:t>
            </a:r>
            <a:r>
              <a:rPr b="1" lang="en" sz="1800">
                <a:latin typeface="Roboto Condensed"/>
                <a:ea typeface="Roboto Condensed"/>
                <a:cs typeface="Roboto Condensed"/>
                <a:sym typeface="Roboto Condensed"/>
              </a:rPr>
              <a:t>'debt_settlement_flag_date' </a:t>
            </a:r>
            <a:r>
              <a:rPr lang="en" sz="1800">
                <a:latin typeface="Roboto Condensed Light"/>
                <a:ea typeface="Roboto Condensed Light"/>
                <a:cs typeface="Roboto Condensed Light"/>
                <a:sym typeface="Roboto Condensed Light"/>
              </a:rPr>
              <a:t>: The most recent date that the Debt_Settlement_Flag has been set</a:t>
            </a:r>
            <a:endParaRPr sz="1800">
              <a:latin typeface="Roboto Condensed Light"/>
              <a:ea typeface="Roboto Condensed Light"/>
              <a:cs typeface="Roboto Condensed Light"/>
              <a:sym typeface="Roboto Condensed Light"/>
            </a:endParaRPr>
          </a:p>
          <a:p>
            <a:pPr indent="-342900" lvl="0" marL="457200" rtl="0" algn="l">
              <a:spcBef>
                <a:spcPts val="0"/>
              </a:spcBef>
              <a:spcAft>
                <a:spcPts val="0"/>
              </a:spcAft>
              <a:buSzPts val="1800"/>
              <a:buFont typeface="Roboto Condensed Light"/>
              <a:buAutoNum type="arabicPeriod"/>
            </a:pPr>
            <a:r>
              <a:rPr lang="en" sz="1800">
                <a:latin typeface="Roboto Condensed Light"/>
                <a:ea typeface="Roboto Condensed Light"/>
                <a:cs typeface="Roboto Condensed Light"/>
                <a:sym typeface="Roboto Condensed Light"/>
              </a:rPr>
              <a:t> </a:t>
            </a:r>
            <a:r>
              <a:rPr b="1" lang="en" sz="1800">
                <a:latin typeface="Roboto Condensed"/>
                <a:ea typeface="Roboto Condensed"/>
                <a:cs typeface="Roboto Condensed"/>
                <a:sym typeface="Roboto Condensed"/>
              </a:rPr>
              <a:t>'settlement_status' </a:t>
            </a:r>
            <a:r>
              <a:rPr lang="en" sz="1800">
                <a:latin typeface="Roboto Condensed Light"/>
                <a:ea typeface="Roboto Condensed Light"/>
                <a:cs typeface="Roboto Condensed Light"/>
                <a:sym typeface="Roboto Condensed Light"/>
              </a:rPr>
              <a:t>: The status of the borrower’s settlement plan. Possible values are: COMPLETE, ACTIVE, BROKEN, CANCELLED, DENIED, DRAFT</a:t>
            </a:r>
            <a:endParaRPr sz="1800">
              <a:latin typeface="Roboto Condensed Light"/>
              <a:ea typeface="Roboto Condensed Light"/>
              <a:cs typeface="Roboto Condensed Light"/>
              <a:sym typeface="Roboto Condensed Light"/>
            </a:endParaRPr>
          </a:p>
          <a:p>
            <a:pPr indent="-342900" lvl="0" marL="457200" rtl="0" algn="l">
              <a:spcBef>
                <a:spcPts val="0"/>
              </a:spcBef>
              <a:spcAft>
                <a:spcPts val="0"/>
              </a:spcAft>
              <a:buSzPts val="1800"/>
              <a:buFont typeface="Roboto Condensed Light"/>
              <a:buAutoNum type="arabicPeriod"/>
            </a:pPr>
            <a:r>
              <a:rPr lang="en" sz="1800">
                <a:latin typeface="Roboto Condensed Light"/>
                <a:ea typeface="Roboto Condensed Light"/>
                <a:cs typeface="Roboto Condensed Light"/>
                <a:sym typeface="Roboto Condensed Light"/>
              </a:rPr>
              <a:t> </a:t>
            </a:r>
            <a:r>
              <a:rPr b="1" lang="en" sz="1800">
                <a:latin typeface="Roboto Condensed"/>
                <a:ea typeface="Roboto Condensed"/>
                <a:cs typeface="Roboto Condensed"/>
                <a:sym typeface="Roboto Condensed"/>
              </a:rPr>
              <a:t>'settlement_date' </a:t>
            </a:r>
            <a:r>
              <a:rPr lang="en" sz="1800">
                <a:latin typeface="Roboto Condensed Light"/>
                <a:ea typeface="Roboto Condensed Light"/>
                <a:cs typeface="Roboto Condensed Light"/>
                <a:sym typeface="Roboto Condensed Light"/>
              </a:rPr>
              <a:t>: The date that the borrower agrees to the settlement plan</a:t>
            </a:r>
            <a:endParaRPr sz="1800">
              <a:latin typeface="Roboto Condensed Light"/>
              <a:ea typeface="Roboto Condensed Light"/>
              <a:cs typeface="Roboto Condensed Light"/>
              <a:sym typeface="Roboto Condensed Light"/>
            </a:endParaRPr>
          </a:p>
          <a:p>
            <a:pPr indent="-342900" lvl="0" marL="457200" rtl="0" algn="l">
              <a:spcBef>
                <a:spcPts val="0"/>
              </a:spcBef>
              <a:spcAft>
                <a:spcPts val="0"/>
              </a:spcAft>
              <a:buSzPts val="1800"/>
              <a:buFont typeface="Roboto Condensed Light"/>
              <a:buAutoNum type="arabicPeriod"/>
            </a:pPr>
            <a:r>
              <a:rPr lang="en" sz="1800">
                <a:latin typeface="Roboto Condensed Light"/>
                <a:ea typeface="Roboto Condensed Light"/>
                <a:cs typeface="Roboto Condensed Light"/>
                <a:sym typeface="Roboto Condensed Light"/>
              </a:rPr>
              <a:t> </a:t>
            </a:r>
            <a:r>
              <a:rPr b="1" lang="en" sz="1800">
                <a:latin typeface="Roboto Condensed"/>
                <a:ea typeface="Roboto Condensed"/>
                <a:cs typeface="Roboto Condensed"/>
                <a:sym typeface="Roboto Condensed"/>
              </a:rPr>
              <a:t>'settlement_amount' </a:t>
            </a:r>
            <a:r>
              <a:rPr lang="en" sz="1800">
                <a:latin typeface="Roboto Condensed Light"/>
                <a:ea typeface="Roboto Condensed Light"/>
                <a:cs typeface="Roboto Condensed Light"/>
                <a:sym typeface="Roboto Condensed Light"/>
              </a:rPr>
              <a:t>: The loan amount that the borrower has agreed to settle for</a:t>
            </a:r>
            <a:endParaRPr sz="1800">
              <a:latin typeface="Roboto Condensed Light"/>
              <a:ea typeface="Roboto Condensed Light"/>
              <a:cs typeface="Roboto Condensed Light"/>
              <a:sym typeface="Roboto Condensed Light"/>
            </a:endParaRPr>
          </a:p>
          <a:p>
            <a:pPr indent="-342900" lvl="0" marL="457200" rtl="0" algn="l">
              <a:spcBef>
                <a:spcPts val="0"/>
              </a:spcBef>
              <a:spcAft>
                <a:spcPts val="0"/>
              </a:spcAft>
              <a:buSzPts val="1800"/>
              <a:buFont typeface="Roboto Condensed Light"/>
              <a:buAutoNum type="arabicPeriod"/>
            </a:pPr>
            <a:r>
              <a:rPr lang="en" sz="1800">
                <a:latin typeface="Roboto Condensed Light"/>
                <a:ea typeface="Roboto Condensed Light"/>
                <a:cs typeface="Roboto Condensed Light"/>
                <a:sym typeface="Roboto Condensed Light"/>
              </a:rPr>
              <a:t> </a:t>
            </a:r>
            <a:r>
              <a:rPr b="1" lang="en" sz="1800">
                <a:latin typeface="Roboto Condensed"/>
                <a:ea typeface="Roboto Condensed"/>
                <a:cs typeface="Roboto Condensed"/>
                <a:sym typeface="Roboto Condensed"/>
              </a:rPr>
              <a:t>'settlement_percentage' </a:t>
            </a:r>
            <a:r>
              <a:rPr lang="en" sz="1800">
                <a:latin typeface="Roboto Condensed Light"/>
                <a:ea typeface="Roboto Condensed Light"/>
                <a:cs typeface="Roboto Condensed Light"/>
                <a:sym typeface="Roboto Condensed Light"/>
              </a:rPr>
              <a:t>: The settlement amount as a percentage of the payoff balance amount on the loan</a:t>
            </a:r>
            <a:endParaRPr sz="1800">
              <a:latin typeface="Roboto Condensed Light"/>
              <a:ea typeface="Roboto Condensed Light"/>
              <a:cs typeface="Roboto Condensed Light"/>
              <a:sym typeface="Roboto Condensed Light"/>
            </a:endParaRPr>
          </a:p>
          <a:p>
            <a:pPr indent="-342900" lvl="0" marL="457200" rtl="0" algn="l">
              <a:spcBef>
                <a:spcPts val="0"/>
              </a:spcBef>
              <a:spcAft>
                <a:spcPts val="0"/>
              </a:spcAft>
              <a:buSzPts val="1800"/>
              <a:buFont typeface="Roboto Condensed Light"/>
              <a:buAutoNum type="arabicPeriod"/>
            </a:pPr>
            <a:r>
              <a:rPr lang="en" sz="1800">
                <a:latin typeface="Roboto Condensed Light"/>
                <a:ea typeface="Roboto Condensed Light"/>
                <a:cs typeface="Roboto Condensed Light"/>
                <a:sym typeface="Roboto Condensed Light"/>
              </a:rPr>
              <a:t> </a:t>
            </a:r>
            <a:r>
              <a:rPr b="1" lang="en" sz="1800">
                <a:latin typeface="Roboto Condensed"/>
                <a:ea typeface="Roboto Condensed"/>
                <a:cs typeface="Roboto Condensed"/>
                <a:sym typeface="Roboto Condensed"/>
              </a:rPr>
              <a:t>'settlement_term' </a:t>
            </a:r>
            <a:r>
              <a:rPr lang="en" sz="1800">
                <a:latin typeface="Roboto Condensed Light"/>
                <a:ea typeface="Roboto Condensed Light"/>
                <a:cs typeface="Roboto Condensed Light"/>
                <a:sym typeface="Roboto Condensed Light"/>
              </a:rPr>
              <a:t>: The number of months that the borrower will be on the settlement plan</a:t>
            </a:r>
            <a:endParaRPr b="1" sz="2400">
              <a:latin typeface="Roboto Condensed"/>
              <a:ea typeface="Roboto Condensed"/>
              <a:cs typeface="Roboto Condensed"/>
              <a:sym typeface="Roboto Condensed"/>
            </a:endParaRPr>
          </a:p>
          <a:p>
            <a:pPr indent="0" lvl="0" marL="914400" rtl="0" algn="l">
              <a:spcBef>
                <a:spcPts val="0"/>
              </a:spcBef>
              <a:spcAft>
                <a:spcPts val="0"/>
              </a:spcAft>
              <a:buNone/>
            </a:pPr>
            <a:r>
              <a:t/>
            </a:r>
            <a:endParaRPr sz="1800">
              <a:latin typeface="Roboto Condensed Light"/>
              <a:ea typeface="Roboto Condensed Light"/>
              <a:cs typeface="Roboto Condensed Light"/>
              <a:sym typeface="Roboto Condensed Light"/>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7" name="Shape 937"/>
        <p:cNvGrpSpPr/>
        <p:nvPr/>
      </p:nvGrpSpPr>
      <p:grpSpPr>
        <a:xfrm>
          <a:off x="0" y="0"/>
          <a:ext cx="0" cy="0"/>
          <a:chOff x="0" y="0"/>
          <a:chExt cx="0" cy="0"/>
        </a:xfrm>
      </p:grpSpPr>
      <p:sp>
        <p:nvSpPr>
          <p:cNvPr id="938" name="Google Shape;938;p87"/>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39" name="Google Shape;939;p87"/>
          <p:cNvSpPr txBox="1"/>
          <p:nvPr/>
        </p:nvSpPr>
        <p:spPr>
          <a:xfrm>
            <a:off x="0" y="150525"/>
            <a:ext cx="2283300" cy="3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FF00"/>
                </a:solidFill>
              </a:rPr>
              <a:t>Data Description</a:t>
            </a:r>
            <a:endParaRPr>
              <a:latin typeface="Roboto Condensed Light"/>
              <a:ea typeface="Roboto Condensed Light"/>
              <a:cs typeface="Roboto Condensed Light"/>
              <a:sym typeface="Roboto Condensed Light"/>
            </a:endParaRPr>
          </a:p>
        </p:txBody>
      </p:sp>
      <p:sp>
        <p:nvSpPr>
          <p:cNvPr id="940" name="Google Shape;940;p87"/>
          <p:cNvSpPr txBox="1"/>
          <p:nvPr/>
        </p:nvSpPr>
        <p:spPr>
          <a:xfrm>
            <a:off x="401375" y="915400"/>
            <a:ext cx="8547600" cy="333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Roboto Condensed"/>
                <a:ea typeface="Roboto Condensed"/>
                <a:cs typeface="Roboto Condensed"/>
                <a:sym typeface="Roboto Condensed"/>
              </a:rPr>
              <a:t>Denotations</a:t>
            </a:r>
            <a:endParaRPr b="1" sz="2400">
              <a:latin typeface="Roboto Condensed"/>
              <a:ea typeface="Roboto Condensed"/>
              <a:cs typeface="Roboto Condensed"/>
              <a:sym typeface="Roboto Condensed"/>
            </a:endParaRPr>
          </a:p>
          <a:p>
            <a:pPr indent="-342900" lvl="0" marL="457200" rtl="0" algn="l">
              <a:spcBef>
                <a:spcPts val="0"/>
              </a:spcBef>
              <a:spcAft>
                <a:spcPts val="0"/>
              </a:spcAft>
              <a:buSzPts val="1800"/>
              <a:buFont typeface="Roboto Condensed Light"/>
              <a:buAutoNum type="arabicPeriod"/>
            </a:pPr>
            <a:r>
              <a:rPr b="1" lang="en" sz="1800">
                <a:latin typeface="Roboto Condensed"/>
                <a:ea typeface="Roboto Condensed"/>
                <a:cs typeface="Roboto Condensed"/>
                <a:sym typeface="Roboto Condensed"/>
              </a:rPr>
              <a:t>Revolving account</a:t>
            </a:r>
            <a:r>
              <a:rPr lang="en" sz="1800">
                <a:latin typeface="Roboto Condensed Light"/>
                <a:ea typeface="Roboto Condensed Light"/>
                <a:cs typeface="Roboto Condensed Light"/>
                <a:sym typeface="Roboto Condensed Light"/>
              </a:rPr>
              <a:t>: An account where borrower can pay the remaining of current months installment in the next month. Credit card</a:t>
            </a:r>
            <a:endParaRPr sz="1800">
              <a:latin typeface="Roboto Condensed Light"/>
              <a:ea typeface="Roboto Condensed Light"/>
              <a:cs typeface="Roboto Condensed Light"/>
              <a:sym typeface="Roboto Condensed Light"/>
            </a:endParaRPr>
          </a:p>
          <a:p>
            <a:pPr indent="-342900" lvl="0" marL="457200" rtl="0" algn="l">
              <a:spcBef>
                <a:spcPts val="0"/>
              </a:spcBef>
              <a:spcAft>
                <a:spcPts val="0"/>
              </a:spcAft>
              <a:buSzPts val="1800"/>
              <a:buFont typeface="Roboto Condensed Light"/>
              <a:buAutoNum type="arabicPeriod"/>
            </a:pPr>
            <a:r>
              <a:rPr b="1" lang="en" sz="1800">
                <a:latin typeface="Roboto Condensed"/>
                <a:ea typeface="Roboto Condensed"/>
                <a:cs typeface="Roboto Condensed"/>
                <a:sym typeface="Roboto Condensed"/>
              </a:rPr>
              <a:t>Mortgage account</a:t>
            </a:r>
            <a:r>
              <a:rPr lang="en" sz="1800">
                <a:latin typeface="Roboto Condensed Light"/>
                <a:ea typeface="Roboto Condensed Light"/>
                <a:cs typeface="Roboto Condensed Light"/>
                <a:sym typeface="Roboto Condensed Light"/>
              </a:rPr>
              <a:t> : A mortgage is a loan in which property or real estate is used as collateral. </a:t>
            </a:r>
            <a:endParaRPr sz="1800">
              <a:latin typeface="Roboto Condensed Light"/>
              <a:ea typeface="Roboto Condensed Light"/>
              <a:cs typeface="Roboto Condensed Light"/>
              <a:sym typeface="Roboto Condensed Light"/>
            </a:endParaRPr>
          </a:p>
          <a:p>
            <a:pPr indent="-342900" lvl="0" marL="457200" rtl="0" algn="l">
              <a:spcBef>
                <a:spcPts val="0"/>
              </a:spcBef>
              <a:spcAft>
                <a:spcPts val="0"/>
              </a:spcAft>
              <a:buSzPts val="1800"/>
              <a:buFont typeface="Roboto Condensed Light"/>
              <a:buAutoNum type="arabicPeriod"/>
            </a:pPr>
            <a:r>
              <a:rPr b="1" lang="en" sz="1800">
                <a:latin typeface="Roboto Condensed"/>
                <a:ea typeface="Roboto Condensed"/>
                <a:cs typeface="Roboto Condensed"/>
                <a:sym typeface="Roboto Condensed"/>
              </a:rPr>
              <a:t>Payment plan</a:t>
            </a:r>
            <a:r>
              <a:rPr lang="en" sz="1800">
                <a:latin typeface="Roboto Condensed Light"/>
                <a:ea typeface="Roboto Condensed Light"/>
                <a:cs typeface="Roboto Condensed Light"/>
                <a:sym typeface="Roboto Condensed Light"/>
              </a:rPr>
              <a:t> 	 : A plan for paying any outstanding debts. Different types of financing involve payment plans including mortgage loans,vehicle loans, and student loans. Within a payment plan, the borrower agrees to pay back a certain amount of money each month to repay the debt. Other types of payment plans, such as credit cards, will require a more flexible payment plan, with different amounts due each month. Prepayments may also be part of a payment plan where customers prepay for merchandise on a specified plan before actually receiving the merchandise.</a:t>
            </a:r>
            <a:endParaRPr sz="1800">
              <a:latin typeface="Roboto Condensed Light"/>
              <a:ea typeface="Roboto Condensed Light"/>
              <a:cs typeface="Roboto Condensed Light"/>
              <a:sym typeface="Roboto Condensed Light"/>
            </a:endParaRPr>
          </a:p>
          <a:p>
            <a:pPr indent="0" lvl="0" marL="914400" rtl="0" algn="l">
              <a:spcBef>
                <a:spcPts val="0"/>
              </a:spcBef>
              <a:spcAft>
                <a:spcPts val="0"/>
              </a:spcAft>
              <a:buNone/>
            </a:pPr>
            <a:r>
              <a:t/>
            </a:r>
            <a:endParaRPr sz="1800">
              <a:latin typeface="Roboto Condensed Light"/>
              <a:ea typeface="Roboto Condensed Light"/>
              <a:cs typeface="Roboto Condensed Light"/>
              <a:sym typeface="Roboto Condensed Light"/>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4" name="Shape 944"/>
        <p:cNvGrpSpPr/>
        <p:nvPr/>
      </p:nvGrpSpPr>
      <p:grpSpPr>
        <a:xfrm>
          <a:off x="0" y="0"/>
          <a:ext cx="0" cy="0"/>
          <a:chOff x="0" y="0"/>
          <a:chExt cx="0" cy="0"/>
        </a:xfrm>
      </p:grpSpPr>
      <p:sp>
        <p:nvSpPr>
          <p:cNvPr id="945" name="Google Shape;945;p88"/>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46" name="Google Shape;946;p88"/>
          <p:cNvSpPr txBox="1"/>
          <p:nvPr>
            <p:ph idx="4294967295" type="ctrTitle"/>
          </p:nvPr>
        </p:nvSpPr>
        <p:spPr>
          <a:xfrm>
            <a:off x="1275150" y="2364400"/>
            <a:ext cx="65937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rgbClr val="FF9800"/>
                </a:solidFill>
              </a:rPr>
              <a:t>THANKS!</a:t>
            </a:r>
            <a:endParaRPr sz="6000">
              <a:solidFill>
                <a:srgbClr val="FF9800"/>
              </a:solidFill>
            </a:endParaRPr>
          </a:p>
        </p:txBody>
      </p:sp>
      <p:grpSp>
        <p:nvGrpSpPr>
          <p:cNvPr id="947" name="Google Shape;947;p88"/>
          <p:cNvGrpSpPr/>
          <p:nvPr/>
        </p:nvGrpSpPr>
        <p:grpSpPr>
          <a:xfrm>
            <a:off x="3996210" y="966817"/>
            <a:ext cx="1197664" cy="1126777"/>
            <a:chOff x="5972700" y="2330200"/>
            <a:chExt cx="411625" cy="387275"/>
          </a:xfrm>
        </p:grpSpPr>
        <p:sp>
          <p:nvSpPr>
            <p:cNvPr id="948" name="Google Shape;948;p88"/>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9050">
              <a:solidFill>
                <a:srgbClr val="3F537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88"/>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9050">
              <a:solidFill>
                <a:srgbClr val="3F537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3" name="Shape 953"/>
        <p:cNvGrpSpPr/>
        <p:nvPr/>
      </p:nvGrpSpPr>
      <p:grpSpPr>
        <a:xfrm>
          <a:off x="0" y="0"/>
          <a:ext cx="0" cy="0"/>
          <a:chOff x="0" y="0"/>
          <a:chExt cx="0" cy="0"/>
        </a:xfrm>
      </p:grpSpPr>
      <p:sp>
        <p:nvSpPr>
          <p:cNvPr id="954" name="Google Shape;954;p89"/>
          <p:cNvSpPr txBox="1"/>
          <p:nvPr>
            <p:ph type="ctrTitle"/>
          </p:nvPr>
        </p:nvSpPr>
        <p:spPr>
          <a:xfrm>
            <a:off x="463525" y="3204823"/>
            <a:ext cx="4094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Use Case Diagram</a:t>
            </a:r>
            <a:endParaRPr sz="3600"/>
          </a:p>
        </p:txBody>
      </p:sp>
      <p:sp>
        <p:nvSpPr>
          <p:cNvPr id="955" name="Google Shape;955;p89"/>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56" name="Google Shape;956;p89"/>
          <p:cNvSpPr txBox="1"/>
          <p:nvPr/>
        </p:nvSpPr>
        <p:spPr>
          <a:xfrm>
            <a:off x="463525" y="0"/>
            <a:ext cx="2181600" cy="3136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2000">
                <a:solidFill>
                  <a:srgbClr val="3F5378"/>
                </a:solidFill>
                <a:latin typeface="Roboto Condensed"/>
                <a:ea typeface="Roboto Condensed"/>
                <a:cs typeface="Roboto Condensed"/>
                <a:sym typeface="Roboto Condensed"/>
              </a:rPr>
              <a:t>3</a:t>
            </a:r>
            <a:endParaRPr b="1" sz="3000">
              <a:solidFill>
                <a:srgbClr val="3F5378"/>
              </a:solidFill>
              <a:latin typeface="Roboto Condensed"/>
              <a:ea typeface="Roboto Condensed"/>
              <a:cs typeface="Roboto Condensed"/>
              <a:sym typeface="Roboto Condense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0" name="Shape 960"/>
        <p:cNvGrpSpPr/>
        <p:nvPr/>
      </p:nvGrpSpPr>
      <p:grpSpPr>
        <a:xfrm>
          <a:off x="0" y="0"/>
          <a:ext cx="0" cy="0"/>
          <a:chOff x="0" y="0"/>
          <a:chExt cx="0" cy="0"/>
        </a:xfrm>
      </p:grpSpPr>
      <p:sp>
        <p:nvSpPr>
          <p:cNvPr id="961" name="Google Shape;961;p90"/>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962" name="Google Shape;962;p90"/>
          <p:cNvSpPr txBox="1"/>
          <p:nvPr/>
        </p:nvSpPr>
        <p:spPr>
          <a:xfrm>
            <a:off x="275800" y="128875"/>
            <a:ext cx="73422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00"/>
                </a:solidFill>
              </a:rPr>
              <a:t>User Sub-system</a:t>
            </a:r>
            <a:endParaRPr b="1">
              <a:solidFill>
                <a:srgbClr val="FFFF00"/>
              </a:solidFill>
            </a:endParaRPr>
          </a:p>
        </p:txBody>
      </p:sp>
      <p:pic>
        <p:nvPicPr>
          <p:cNvPr id="963" name="Google Shape;963;p90"/>
          <p:cNvPicPr preferRelativeResize="0"/>
          <p:nvPr/>
        </p:nvPicPr>
        <p:blipFill>
          <a:blip r:embed="rId3">
            <a:alphaModFix/>
          </a:blip>
          <a:stretch>
            <a:fillRect/>
          </a:stretch>
        </p:blipFill>
        <p:spPr>
          <a:xfrm>
            <a:off x="1601650" y="295638"/>
            <a:ext cx="5703424" cy="4552224"/>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7" name="Shape 967"/>
        <p:cNvGrpSpPr/>
        <p:nvPr/>
      </p:nvGrpSpPr>
      <p:grpSpPr>
        <a:xfrm>
          <a:off x="0" y="0"/>
          <a:ext cx="0" cy="0"/>
          <a:chOff x="0" y="0"/>
          <a:chExt cx="0" cy="0"/>
        </a:xfrm>
      </p:grpSpPr>
      <p:sp>
        <p:nvSpPr>
          <p:cNvPr id="968" name="Google Shape;968;p91"/>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969" name="Google Shape;969;p91"/>
          <p:cNvSpPr txBox="1"/>
          <p:nvPr/>
        </p:nvSpPr>
        <p:spPr>
          <a:xfrm>
            <a:off x="275800" y="128875"/>
            <a:ext cx="73422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00"/>
                </a:solidFill>
              </a:rPr>
              <a:t>Form Reviewer </a:t>
            </a:r>
            <a:endParaRPr b="1">
              <a:solidFill>
                <a:srgbClr val="FFFF00"/>
              </a:solidFill>
            </a:endParaRPr>
          </a:p>
        </p:txBody>
      </p:sp>
      <p:pic>
        <p:nvPicPr>
          <p:cNvPr id="970" name="Google Shape;970;p91"/>
          <p:cNvPicPr preferRelativeResize="0"/>
          <p:nvPr/>
        </p:nvPicPr>
        <p:blipFill>
          <a:blip r:embed="rId3">
            <a:alphaModFix/>
          </a:blip>
          <a:stretch>
            <a:fillRect/>
          </a:stretch>
        </p:blipFill>
        <p:spPr>
          <a:xfrm>
            <a:off x="1525175" y="442725"/>
            <a:ext cx="5960325" cy="458357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4" name="Shape 974"/>
        <p:cNvGrpSpPr/>
        <p:nvPr/>
      </p:nvGrpSpPr>
      <p:grpSpPr>
        <a:xfrm>
          <a:off x="0" y="0"/>
          <a:ext cx="0" cy="0"/>
          <a:chOff x="0" y="0"/>
          <a:chExt cx="0" cy="0"/>
        </a:xfrm>
      </p:grpSpPr>
      <p:sp>
        <p:nvSpPr>
          <p:cNvPr id="975" name="Google Shape;975;p92"/>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976" name="Google Shape;976;p92"/>
          <p:cNvSpPr txBox="1"/>
          <p:nvPr/>
        </p:nvSpPr>
        <p:spPr>
          <a:xfrm>
            <a:off x="275800" y="128875"/>
            <a:ext cx="73422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00"/>
                </a:solidFill>
              </a:rPr>
              <a:t>Negotiator </a:t>
            </a:r>
            <a:endParaRPr b="1">
              <a:solidFill>
                <a:srgbClr val="FFFF00"/>
              </a:solidFill>
            </a:endParaRPr>
          </a:p>
        </p:txBody>
      </p:sp>
      <p:pic>
        <p:nvPicPr>
          <p:cNvPr id="977" name="Google Shape;977;p92"/>
          <p:cNvPicPr preferRelativeResize="0"/>
          <p:nvPr/>
        </p:nvPicPr>
        <p:blipFill>
          <a:blip r:embed="rId3">
            <a:alphaModFix/>
          </a:blip>
          <a:stretch>
            <a:fillRect/>
          </a:stretch>
        </p:blipFill>
        <p:spPr>
          <a:xfrm>
            <a:off x="1823025" y="468775"/>
            <a:ext cx="5156501" cy="4235849"/>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1" name="Shape 981"/>
        <p:cNvGrpSpPr/>
        <p:nvPr/>
      </p:nvGrpSpPr>
      <p:grpSpPr>
        <a:xfrm>
          <a:off x="0" y="0"/>
          <a:ext cx="0" cy="0"/>
          <a:chOff x="0" y="0"/>
          <a:chExt cx="0" cy="0"/>
        </a:xfrm>
      </p:grpSpPr>
      <p:sp>
        <p:nvSpPr>
          <p:cNvPr id="982" name="Google Shape;982;p93"/>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983" name="Google Shape;983;p93"/>
          <p:cNvSpPr txBox="1"/>
          <p:nvPr/>
        </p:nvSpPr>
        <p:spPr>
          <a:xfrm>
            <a:off x="275800" y="128875"/>
            <a:ext cx="73422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00"/>
                </a:solidFill>
              </a:rPr>
              <a:t>CRM </a:t>
            </a:r>
            <a:r>
              <a:rPr b="1" lang="en">
                <a:solidFill>
                  <a:srgbClr val="FFFF00"/>
                </a:solidFill>
              </a:rPr>
              <a:t> </a:t>
            </a:r>
            <a:endParaRPr b="1">
              <a:solidFill>
                <a:srgbClr val="FFFF00"/>
              </a:solidFill>
            </a:endParaRPr>
          </a:p>
        </p:txBody>
      </p:sp>
      <p:pic>
        <p:nvPicPr>
          <p:cNvPr id="984" name="Google Shape;984;p93"/>
          <p:cNvPicPr preferRelativeResize="0"/>
          <p:nvPr/>
        </p:nvPicPr>
        <p:blipFill>
          <a:blip r:embed="rId3">
            <a:alphaModFix/>
          </a:blip>
          <a:stretch>
            <a:fillRect/>
          </a:stretch>
        </p:blipFill>
        <p:spPr>
          <a:xfrm>
            <a:off x="1953225" y="0"/>
            <a:ext cx="5000276" cy="5143498"/>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8" name="Shape 988"/>
        <p:cNvGrpSpPr/>
        <p:nvPr/>
      </p:nvGrpSpPr>
      <p:grpSpPr>
        <a:xfrm>
          <a:off x="0" y="0"/>
          <a:ext cx="0" cy="0"/>
          <a:chOff x="0" y="0"/>
          <a:chExt cx="0" cy="0"/>
        </a:xfrm>
      </p:grpSpPr>
      <p:sp>
        <p:nvSpPr>
          <p:cNvPr id="989" name="Google Shape;989;p94"/>
          <p:cNvSpPr txBox="1"/>
          <p:nvPr>
            <p:ph type="ctrTitle"/>
          </p:nvPr>
        </p:nvSpPr>
        <p:spPr>
          <a:xfrm>
            <a:off x="463525" y="3204823"/>
            <a:ext cx="4094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Entity Relationship Diagram</a:t>
            </a:r>
            <a:endParaRPr sz="3600"/>
          </a:p>
        </p:txBody>
      </p:sp>
      <p:sp>
        <p:nvSpPr>
          <p:cNvPr id="990" name="Google Shape;990;p94"/>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91" name="Google Shape;991;p94"/>
          <p:cNvSpPr txBox="1"/>
          <p:nvPr/>
        </p:nvSpPr>
        <p:spPr>
          <a:xfrm>
            <a:off x="463525" y="0"/>
            <a:ext cx="2181600" cy="3136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2000">
                <a:solidFill>
                  <a:srgbClr val="3F5378"/>
                </a:solidFill>
                <a:latin typeface="Roboto Condensed"/>
                <a:ea typeface="Roboto Condensed"/>
                <a:cs typeface="Roboto Condensed"/>
                <a:sym typeface="Roboto Condensed"/>
              </a:rPr>
              <a:t>4</a:t>
            </a:r>
            <a:endParaRPr b="1" sz="3000">
              <a:solidFill>
                <a:srgbClr val="3F5378"/>
              </a:solidFill>
              <a:latin typeface="Roboto Condensed"/>
              <a:ea typeface="Roboto Condensed"/>
              <a:cs typeface="Roboto Condensed"/>
              <a:sym typeface="Roboto Condense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5" name="Shape 995"/>
        <p:cNvGrpSpPr/>
        <p:nvPr/>
      </p:nvGrpSpPr>
      <p:grpSpPr>
        <a:xfrm>
          <a:off x="0" y="0"/>
          <a:ext cx="0" cy="0"/>
          <a:chOff x="0" y="0"/>
          <a:chExt cx="0" cy="0"/>
        </a:xfrm>
      </p:grpSpPr>
      <p:sp>
        <p:nvSpPr>
          <p:cNvPr id="996" name="Google Shape;996;p95"/>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997" name="Google Shape;997;p95"/>
          <p:cNvSpPr txBox="1"/>
          <p:nvPr/>
        </p:nvSpPr>
        <p:spPr>
          <a:xfrm>
            <a:off x="275800" y="128875"/>
            <a:ext cx="73422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00"/>
                </a:solidFill>
              </a:rPr>
              <a:t>ERD</a:t>
            </a:r>
            <a:endParaRPr b="1">
              <a:solidFill>
                <a:srgbClr val="FFFF00"/>
              </a:solidFill>
            </a:endParaRPr>
          </a:p>
        </p:txBody>
      </p:sp>
      <p:pic>
        <p:nvPicPr>
          <p:cNvPr id="998" name="Google Shape;998;p95"/>
          <p:cNvPicPr preferRelativeResize="0"/>
          <p:nvPr/>
        </p:nvPicPr>
        <p:blipFill>
          <a:blip r:embed="rId3">
            <a:alphaModFix/>
          </a:blip>
          <a:stretch>
            <a:fillRect/>
          </a:stretch>
        </p:blipFill>
        <p:spPr>
          <a:xfrm>
            <a:off x="1796975" y="128875"/>
            <a:ext cx="6002925" cy="4823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Google Shape;390;p42"/>
          <p:cNvSpPr txBox="1"/>
          <p:nvPr>
            <p:ph idx="4294967295" type="ctrTitle"/>
          </p:nvPr>
        </p:nvSpPr>
        <p:spPr>
          <a:xfrm>
            <a:off x="685800" y="2269150"/>
            <a:ext cx="5567700" cy="115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7200">
                <a:solidFill>
                  <a:srgbClr val="FF9800"/>
                </a:solidFill>
              </a:rPr>
              <a:t>USERS</a:t>
            </a:r>
            <a:endParaRPr sz="7200">
              <a:solidFill>
                <a:srgbClr val="FF9800"/>
              </a:solidFill>
            </a:endParaRPr>
          </a:p>
        </p:txBody>
      </p:sp>
      <p:sp>
        <p:nvSpPr>
          <p:cNvPr id="391" name="Google Shape;391;p42"/>
          <p:cNvSpPr txBox="1"/>
          <p:nvPr>
            <p:ph idx="4294967295" type="subTitle"/>
          </p:nvPr>
        </p:nvSpPr>
        <p:spPr>
          <a:xfrm>
            <a:off x="685800" y="3411552"/>
            <a:ext cx="5567700" cy="784800"/>
          </a:xfrm>
          <a:prstGeom prst="rect">
            <a:avLst/>
          </a:prstGeom>
        </p:spPr>
        <p:txBody>
          <a:bodyPr anchorCtr="0" anchor="ctr" bIns="91425" lIns="91425" spcFirstLastPara="1" rIns="91425" wrap="square" tIns="91425">
            <a:noAutofit/>
          </a:bodyPr>
          <a:lstStyle/>
          <a:p>
            <a:pPr indent="0" lvl="0" marL="0" rtl="0" algn="l">
              <a:spcBef>
                <a:spcPts val="600"/>
              </a:spcBef>
              <a:spcAft>
                <a:spcPts val="1000"/>
              </a:spcAft>
              <a:buNone/>
            </a:pPr>
            <a:r>
              <a:rPr lang="en"/>
              <a:t>Bank Employees and Clients</a:t>
            </a:r>
            <a:endParaRPr/>
          </a:p>
        </p:txBody>
      </p:sp>
      <p:grpSp>
        <p:nvGrpSpPr>
          <p:cNvPr id="392" name="Google Shape;392;p42"/>
          <p:cNvGrpSpPr/>
          <p:nvPr/>
        </p:nvGrpSpPr>
        <p:grpSpPr>
          <a:xfrm>
            <a:off x="6682481" y="378837"/>
            <a:ext cx="1588639" cy="1588655"/>
            <a:chOff x="6643075" y="3664250"/>
            <a:chExt cx="407950" cy="407975"/>
          </a:xfrm>
        </p:grpSpPr>
        <p:sp>
          <p:nvSpPr>
            <p:cNvPr id="393" name="Google Shape;393;p42"/>
            <p:cNvSpPr/>
            <p:nvPr/>
          </p:nvSpPr>
          <p:spPr>
            <a:xfrm>
              <a:off x="6794075" y="3815250"/>
              <a:ext cx="211300" cy="211300"/>
            </a:xfrm>
            <a:custGeom>
              <a:rect b="b" l="l" r="r" t="t"/>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19050">
              <a:solidFill>
                <a:srgbClr val="C7D3E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2"/>
            <p:cNvSpPr/>
            <p:nvPr/>
          </p:nvSpPr>
          <p:spPr>
            <a:xfrm>
              <a:off x="6643075" y="3664250"/>
              <a:ext cx="407950" cy="407975"/>
            </a:xfrm>
            <a:custGeom>
              <a:rect b="b" l="l" r="r" t="t"/>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19050">
              <a:solidFill>
                <a:srgbClr val="C7D3E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5" name="Google Shape;395;p42"/>
          <p:cNvGrpSpPr/>
          <p:nvPr/>
        </p:nvGrpSpPr>
        <p:grpSpPr>
          <a:xfrm rot="-587363">
            <a:off x="6589251" y="2174497"/>
            <a:ext cx="653127" cy="653134"/>
            <a:chOff x="576250" y="4319400"/>
            <a:chExt cx="442075" cy="442050"/>
          </a:xfrm>
        </p:grpSpPr>
        <p:sp>
          <p:nvSpPr>
            <p:cNvPr id="396" name="Google Shape;396;p42"/>
            <p:cNvSpPr/>
            <p:nvPr/>
          </p:nvSpPr>
          <p:spPr>
            <a:xfrm>
              <a:off x="576250" y="4319400"/>
              <a:ext cx="442075" cy="442050"/>
            </a:xfrm>
            <a:custGeom>
              <a:rect b="b" l="l" r="r" t="t"/>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19050">
              <a:solidFill>
                <a:srgbClr val="3F537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42"/>
            <p:cNvSpPr/>
            <p:nvPr/>
          </p:nvSpPr>
          <p:spPr>
            <a:xfrm>
              <a:off x="595725" y="4668875"/>
              <a:ext cx="73100" cy="73100"/>
            </a:xfrm>
            <a:custGeom>
              <a:rect b="b" l="l" r="r" t="t"/>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19050">
              <a:solidFill>
                <a:srgbClr val="3F537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42"/>
            <p:cNvSpPr/>
            <p:nvPr/>
          </p:nvSpPr>
          <p:spPr>
            <a:xfrm>
              <a:off x="652350" y="4711500"/>
              <a:ext cx="46925" cy="46925"/>
            </a:xfrm>
            <a:custGeom>
              <a:rect b="b" l="l" r="r" t="t"/>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19050">
              <a:solidFill>
                <a:srgbClr val="3F537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42"/>
            <p:cNvSpPr/>
            <p:nvPr/>
          </p:nvSpPr>
          <p:spPr>
            <a:xfrm>
              <a:off x="579300" y="4638450"/>
              <a:ext cx="46900" cy="46900"/>
            </a:xfrm>
            <a:custGeom>
              <a:rect b="b" l="l" r="r" t="t"/>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19050">
              <a:solidFill>
                <a:srgbClr val="3F537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0" name="Google Shape;400;p42"/>
          <p:cNvSpPr/>
          <p:nvPr/>
        </p:nvSpPr>
        <p:spPr>
          <a:xfrm>
            <a:off x="6302724" y="745608"/>
            <a:ext cx="248336" cy="237120"/>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42"/>
          <p:cNvSpPr/>
          <p:nvPr/>
        </p:nvSpPr>
        <p:spPr>
          <a:xfrm rot="2697322">
            <a:off x="7939080" y="1959478"/>
            <a:ext cx="376961" cy="359936"/>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42"/>
          <p:cNvSpPr/>
          <p:nvPr/>
        </p:nvSpPr>
        <p:spPr>
          <a:xfrm>
            <a:off x="8237292" y="1754006"/>
            <a:ext cx="150972" cy="144226"/>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2"/>
          <p:cNvSpPr/>
          <p:nvPr/>
        </p:nvSpPr>
        <p:spPr>
          <a:xfrm rot="1280149">
            <a:off x="6130690" y="1460796"/>
            <a:ext cx="150975" cy="144204"/>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42"/>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2" name="Shape 1002"/>
        <p:cNvGrpSpPr/>
        <p:nvPr/>
      </p:nvGrpSpPr>
      <p:grpSpPr>
        <a:xfrm>
          <a:off x="0" y="0"/>
          <a:ext cx="0" cy="0"/>
          <a:chOff x="0" y="0"/>
          <a:chExt cx="0" cy="0"/>
        </a:xfrm>
      </p:grpSpPr>
      <p:sp>
        <p:nvSpPr>
          <p:cNvPr id="1003" name="Google Shape;1003;p96"/>
          <p:cNvSpPr txBox="1"/>
          <p:nvPr>
            <p:ph type="ctrTitle"/>
          </p:nvPr>
        </p:nvSpPr>
        <p:spPr>
          <a:xfrm>
            <a:off x="463525" y="3204823"/>
            <a:ext cx="4094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Class Diagram</a:t>
            </a:r>
            <a:endParaRPr sz="3600"/>
          </a:p>
        </p:txBody>
      </p:sp>
      <p:sp>
        <p:nvSpPr>
          <p:cNvPr id="1004" name="Google Shape;1004;p96"/>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05" name="Google Shape;1005;p96"/>
          <p:cNvSpPr txBox="1"/>
          <p:nvPr/>
        </p:nvSpPr>
        <p:spPr>
          <a:xfrm>
            <a:off x="463525" y="0"/>
            <a:ext cx="2181600" cy="3136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2000">
                <a:solidFill>
                  <a:srgbClr val="3F5378"/>
                </a:solidFill>
                <a:latin typeface="Roboto Condensed"/>
                <a:ea typeface="Roboto Condensed"/>
                <a:cs typeface="Roboto Condensed"/>
                <a:sym typeface="Roboto Condensed"/>
              </a:rPr>
              <a:t>5</a:t>
            </a:r>
            <a:endParaRPr b="1" sz="3000">
              <a:solidFill>
                <a:srgbClr val="3F5378"/>
              </a:solidFill>
              <a:latin typeface="Roboto Condensed"/>
              <a:ea typeface="Roboto Condensed"/>
              <a:cs typeface="Roboto Condensed"/>
              <a:sym typeface="Roboto Condensed"/>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9" name="Shape 1009"/>
        <p:cNvGrpSpPr/>
        <p:nvPr/>
      </p:nvGrpSpPr>
      <p:grpSpPr>
        <a:xfrm>
          <a:off x="0" y="0"/>
          <a:ext cx="0" cy="0"/>
          <a:chOff x="0" y="0"/>
          <a:chExt cx="0" cy="0"/>
        </a:xfrm>
      </p:grpSpPr>
      <p:sp>
        <p:nvSpPr>
          <p:cNvPr id="1010" name="Google Shape;1010;p97"/>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011" name="Google Shape;1011;p97"/>
          <p:cNvSpPr txBox="1"/>
          <p:nvPr/>
        </p:nvSpPr>
        <p:spPr>
          <a:xfrm>
            <a:off x="0" y="152400"/>
            <a:ext cx="1582500" cy="75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00"/>
                </a:solidFill>
              </a:rPr>
              <a:t>User Subsystem</a:t>
            </a:r>
            <a:endParaRPr b="1">
              <a:solidFill>
                <a:srgbClr val="FFFF00"/>
              </a:solidFill>
            </a:endParaRPr>
          </a:p>
        </p:txBody>
      </p:sp>
      <p:pic>
        <p:nvPicPr>
          <p:cNvPr id="1012" name="Google Shape;1012;p97"/>
          <p:cNvPicPr preferRelativeResize="0"/>
          <p:nvPr/>
        </p:nvPicPr>
        <p:blipFill>
          <a:blip r:embed="rId3">
            <a:alphaModFix/>
          </a:blip>
          <a:stretch>
            <a:fillRect/>
          </a:stretch>
        </p:blipFill>
        <p:spPr>
          <a:xfrm>
            <a:off x="1582500" y="91150"/>
            <a:ext cx="6035499" cy="5052349"/>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6" name="Shape 1016"/>
        <p:cNvGrpSpPr/>
        <p:nvPr/>
      </p:nvGrpSpPr>
      <p:grpSpPr>
        <a:xfrm>
          <a:off x="0" y="0"/>
          <a:ext cx="0" cy="0"/>
          <a:chOff x="0" y="0"/>
          <a:chExt cx="0" cy="0"/>
        </a:xfrm>
      </p:grpSpPr>
      <p:sp>
        <p:nvSpPr>
          <p:cNvPr id="1017" name="Google Shape;1017;p98"/>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018" name="Google Shape;1018;p98"/>
          <p:cNvSpPr txBox="1"/>
          <p:nvPr/>
        </p:nvSpPr>
        <p:spPr>
          <a:xfrm>
            <a:off x="-29300" y="155425"/>
            <a:ext cx="7647300" cy="115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FF00"/>
                </a:solidFill>
              </a:rPr>
              <a:t>Form Reviewer Subsystem</a:t>
            </a:r>
            <a:endParaRPr b="1" sz="1200">
              <a:solidFill>
                <a:srgbClr val="FFFF00"/>
              </a:solidFill>
            </a:endParaRPr>
          </a:p>
        </p:txBody>
      </p:sp>
      <p:pic>
        <p:nvPicPr>
          <p:cNvPr id="1019" name="Google Shape;1019;p98"/>
          <p:cNvPicPr preferRelativeResize="0"/>
          <p:nvPr/>
        </p:nvPicPr>
        <p:blipFill>
          <a:blip r:embed="rId3">
            <a:alphaModFix/>
          </a:blip>
          <a:stretch>
            <a:fillRect/>
          </a:stretch>
        </p:blipFill>
        <p:spPr>
          <a:xfrm>
            <a:off x="1463025" y="272625"/>
            <a:ext cx="6558226" cy="480157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3" name="Shape 1023"/>
        <p:cNvGrpSpPr/>
        <p:nvPr/>
      </p:nvGrpSpPr>
      <p:grpSpPr>
        <a:xfrm>
          <a:off x="0" y="0"/>
          <a:ext cx="0" cy="0"/>
          <a:chOff x="0" y="0"/>
          <a:chExt cx="0" cy="0"/>
        </a:xfrm>
      </p:grpSpPr>
      <p:sp>
        <p:nvSpPr>
          <p:cNvPr id="1024" name="Google Shape;1024;p99"/>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1025" name="Google Shape;1025;p99"/>
          <p:cNvPicPr preferRelativeResize="0"/>
          <p:nvPr/>
        </p:nvPicPr>
        <p:blipFill>
          <a:blip r:embed="rId3">
            <a:alphaModFix/>
          </a:blip>
          <a:stretch>
            <a:fillRect/>
          </a:stretch>
        </p:blipFill>
        <p:spPr>
          <a:xfrm>
            <a:off x="419500" y="405900"/>
            <a:ext cx="7547876" cy="4331700"/>
          </a:xfrm>
          <a:prstGeom prst="rect">
            <a:avLst/>
          </a:prstGeom>
          <a:noFill/>
          <a:ln>
            <a:noFill/>
          </a:ln>
        </p:spPr>
      </p:pic>
      <p:sp>
        <p:nvSpPr>
          <p:cNvPr id="1026" name="Google Shape;1026;p99"/>
          <p:cNvSpPr txBox="1"/>
          <p:nvPr/>
        </p:nvSpPr>
        <p:spPr>
          <a:xfrm>
            <a:off x="0" y="128875"/>
            <a:ext cx="73422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00"/>
                </a:solidFill>
              </a:rPr>
              <a:t>Negotiator Subsystem</a:t>
            </a:r>
            <a:endParaRPr b="1">
              <a:solidFill>
                <a:srgbClr val="FFFF00"/>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0" name="Shape 1030"/>
        <p:cNvGrpSpPr/>
        <p:nvPr/>
      </p:nvGrpSpPr>
      <p:grpSpPr>
        <a:xfrm>
          <a:off x="0" y="0"/>
          <a:ext cx="0" cy="0"/>
          <a:chOff x="0" y="0"/>
          <a:chExt cx="0" cy="0"/>
        </a:xfrm>
      </p:grpSpPr>
      <p:sp>
        <p:nvSpPr>
          <p:cNvPr id="1031" name="Google Shape;1031;p100"/>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032" name="Google Shape;1032;p100"/>
          <p:cNvSpPr txBox="1"/>
          <p:nvPr/>
        </p:nvSpPr>
        <p:spPr>
          <a:xfrm>
            <a:off x="275800" y="128875"/>
            <a:ext cx="73422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00"/>
                </a:solidFill>
              </a:rPr>
              <a:t>CRM’s Subsystem</a:t>
            </a:r>
            <a:endParaRPr b="1">
              <a:solidFill>
                <a:srgbClr val="FFFF00"/>
              </a:solidFill>
            </a:endParaRPr>
          </a:p>
        </p:txBody>
      </p:sp>
      <p:pic>
        <p:nvPicPr>
          <p:cNvPr id="1033" name="Google Shape;1033;p100"/>
          <p:cNvPicPr preferRelativeResize="0"/>
          <p:nvPr/>
        </p:nvPicPr>
        <p:blipFill>
          <a:blip r:embed="rId3">
            <a:alphaModFix/>
          </a:blip>
          <a:stretch>
            <a:fillRect/>
          </a:stretch>
        </p:blipFill>
        <p:spPr>
          <a:xfrm>
            <a:off x="1597950" y="645100"/>
            <a:ext cx="5663449" cy="3853325"/>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7" name="Shape 1037"/>
        <p:cNvGrpSpPr/>
        <p:nvPr/>
      </p:nvGrpSpPr>
      <p:grpSpPr>
        <a:xfrm>
          <a:off x="0" y="0"/>
          <a:ext cx="0" cy="0"/>
          <a:chOff x="0" y="0"/>
          <a:chExt cx="0" cy="0"/>
        </a:xfrm>
      </p:grpSpPr>
      <p:sp>
        <p:nvSpPr>
          <p:cNvPr id="1038" name="Google Shape;1038;p101"/>
          <p:cNvSpPr txBox="1"/>
          <p:nvPr>
            <p:ph type="ctrTitle"/>
          </p:nvPr>
        </p:nvSpPr>
        <p:spPr>
          <a:xfrm>
            <a:off x="463525" y="3204823"/>
            <a:ext cx="4094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Sequence </a:t>
            </a:r>
            <a:r>
              <a:rPr lang="en" sz="3600"/>
              <a:t>Diagram</a:t>
            </a:r>
            <a:endParaRPr sz="3600"/>
          </a:p>
        </p:txBody>
      </p:sp>
      <p:sp>
        <p:nvSpPr>
          <p:cNvPr id="1039" name="Google Shape;1039;p101"/>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40" name="Google Shape;1040;p101"/>
          <p:cNvSpPr txBox="1"/>
          <p:nvPr/>
        </p:nvSpPr>
        <p:spPr>
          <a:xfrm>
            <a:off x="463525" y="0"/>
            <a:ext cx="2181600" cy="3136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2000">
                <a:solidFill>
                  <a:srgbClr val="3F5378"/>
                </a:solidFill>
                <a:latin typeface="Roboto Condensed"/>
                <a:ea typeface="Roboto Condensed"/>
                <a:cs typeface="Roboto Condensed"/>
                <a:sym typeface="Roboto Condensed"/>
              </a:rPr>
              <a:t>6</a:t>
            </a:r>
            <a:endParaRPr b="1" sz="3000">
              <a:solidFill>
                <a:srgbClr val="3F5378"/>
              </a:solidFill>
              <a:latin typeface="Roboto Condensed"/>
              <a:ea typeface="Roboto Condensed"/>
              <a:cs typeface="Roboto Condensed"/>
              <a:sym typeface="Roboto Condensed"/>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4" name="Shape 1044"/>
        <p:cNvGrpSpPr/>
        <p:nvPr/>
      </p:nvGrpSpPr>
      <p:grpSpPr>
        <a:xfrm>
          <a:off x="0" y="0"/>
          <a:ext cx="0" cy="0"/>
          <a:chOff x="0" y="0"/>
          <a:chExt cx="0" cy="0"/>
        </a:xfrm>
      </p:grpSpPr>
      <p:sp>
        <p:nvSpPr>
          <p:cNvPr id="1045" name="Google Shape;1045;p102"/>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046" name="Google Shape;1046;p102"/>
          <p:cNvSpPr txBox="1"/>
          <p:nvPr/>
        </p:nvSpPr>
        <p:spPr>
          <a:xfrm>
            <a:off x="-29300" y="155425"/>
            <a:ext cx="7647300" cy="115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FF00"/>
                </a:solidFill>
              </a:rPr>
              <a:t>Review and feed data</a:t>
            </a:r>
            <a:endParaRPr b="1" sz="1200">
              <a:solidFill>
                <a:srgbClr val="FFFF00"/>
              </a:solidFill>
            </a:endParaRPr>
          </a:p>
        </p:txBody>
      </p:sp>
      <p:pic>
        <p:nvPicPr>
          <p:cNvPr id="1047" name="Google Shape;1047;p102"/>
          <p:cNvPicPr preferRelativeResize="0"/>
          <p:nvPr/>
        </p:nvPicPr>
        <p:blipFill>
          <a:blip r:embed="rId3">
            <a:alphaModFix/>
          </a:blip>
          <a:stretch>
            <a:fillRect/>
          </a:stretch>
        </p:blipFill>
        <p:spPr>
          <a:xfrm>
            <a:off x="1063250" y="684191"/>
            <a:ext cx="6554751" cy="4081535"/>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1" name="Shape 1051"/>
        <p:cNvGrpSpPr/>
        <p:nvPr/>
      </p:nvGrpSpPr>
      <p:grpSpPr>
        <a:xfrm>
          <a:off x="0" y="0"/>
          <a:ext cx="0" cy="0"/>
          <a:chOff x="0" y="0"/>
          <a:chExt cx="0" cy="0"/>
        </a:xfrm>
      </p:grpSpPr>
      <p:sp>
        <p:nvSpPr>
          <p:cNvPr id="1052" name="Google Shape;1052;p103"/>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053" name="Google Shape;1053;p103"/>
          <p:cNvSpPr txBox="1"/>
          <p:nvPr/>
        </p:nvSpPr>
        <p:spPr>
          <a:xfrm>
            <a:off x="-9475" y="170500"/>
            <a:ext cx="2093400" cy="3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solidFill>
                  <a:srgbClr val="FFFF00"/>
                </a:solidFill>
              </a:rPr>
              <a:t>Negotiate Client</a:t>
            </a:r>
            <a:endParaRPr/>
          </a:p>
        </p:txBody>
      </p:sp>
      <p:pic>
        <p:nvPicPr>
          <p:cNvPr id="1054" name="Google Shape;1054;p103"/>
          <p:cNvPicPr preferRelativeResize="0"/>
          <p:nvPr/>
        </p:nvPicPr>
        <p:blipFill>
          <a:blip r:embed="rId3">
            <a:alphaModFix/>
          </a:blip>
          <a:stretch>
            <a:fillRect/>
          </a:stretch>
        </p:blipFill>
        <p:spPr>
          <a:xfrm>
            <a:off x="857200" y="342900"/>
            <a:ext cx="7429625" cy="4800601"/>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8" name="Shape 1058"/>
        <p:cNvGrpSpPr/>
        <p:nvPr/>
      </p:nvGrpSpPr>
      <p:grpSpPr>
        <a:xfrm>
          <a:off x="0" y="0"/>
          <a:ext cx="0" cy="0"/>
          <a:chOff x="0" y="0"/>
          <a:chExt cx="0" cy="0"/>
        </a:xfrm>
      </p:grpSpPr>
      <p:sp>
        <p:nvSpPr>
          <p:cNvPr id="1059" name="Google Shape;1059;p104"/>
          <p:cNvSpPr txBox="1"/>
          <p:nvPr>
            <p:ph type="ctrTitle"/>
          </p:nvPr>
        </p:nvSpPr>
        <p:spPr>
          <a:xfrm>
            <a:off x="463525" y="3204823"/>
            <a:ext cx="4094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Data Flow </a:t>
            </a:r>
            <a:r>
              <a:rPr lang="en" sz="3600"/>
              <a:t>Diagram</a:t>
            </a:r>
            <a:endParaRPr sz="3600"/>
          </a:p>
        </p:txBody>
      </p:sp>
      <p:sp>
        <p:nvSpPr>
          <p:cNvPr id="1060" name="Google Shape;1060;p104"/>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61" name="Google Shape;1061;p104"/>
          <p:cNvSpPr txBox="1"/>
          <p:nvPr/>
        </p:nvSpPr>
        <p:spPr>
          <a:xfrm>
            <a:off x="463525" y="0"/>
            <a:ext cx="2181600" cy="3136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2000">
                <a:solidFill>
                  <a:srgbClr val="3F5378"/>
                </a:solidFill>
                <a:latin typeface="Roboto Condensed"/>
                <a:ea typeface="Roboto Condensed"/>
                <a:cs typeface="Roboto Condensed"/>
                <a:sym typeface="Roboto Condensed"/>
              </a:rPr>
              <a:t>7</a:t>
            </a:r>
            <a:endParaRPr b="1" sz="3000">
              <a:solidFill>
                <a:srgbClr val="3F5378"/>
              </a:solidFill>
              <a:latin typeface="Roboto Condensed"/>
              <a:ea typeface="Roboto Condensed"/>
              <a:cs typeface="Roboto Condensed"/>
              <a:sym typeface="Roboto Condensed"/>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5" name="Shape 1065"/>
        <p:cNvGrpSpPr/>
        <p:nvPr/>
      </p:nvGrpSpPr>
      <p:grpSpPr>
        <a:xfrm>
          <a:off x="0" y="0"/>
          <a:ext cx="0" cy="0"/>
          <a:chOff x="0" y="0"/>
          <a:chExt cx="0" cy="0"/>
        </a:xfrm>
      </p:grpSpPr>
      <p:sp>
        <p:nvSpPr>
          <p:cNvPr id="1066" name="Google Shape;1066;p105"/>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067" name="Google Shape;1067;p105"/>
          <p:cNvSpPr txBox="1"/>
          <p:nvPr/>
        </p:nvSpPr>
        <p:spPr>
          <a:xfrm>
            <a:off x="0" y="114525"/>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FF00"/>
                </a:solidFill>
              </a:rPr>
              <a:t>Context Diagram</a:t>
            </a:r>
            <a:endParaRPr b="1" sz="1200">
              <a:solidFill>
                <a:srgbClr val="FFFF00"/>
              </a:solidFill>
            </a:endParaRPr>
          </a:p>
        </p:txBody>
      </p:sp>
      <p:pic>
        <p:nvPicPr>
          <p:cNvPr id="1068" name="Google Shape;1068;p105"/>
          <p:cNvPicPr preferRelativeResize="0"/>
          <p:nvPr/>
        </p:nvPicPr>
        <p:blipFill>
          <a:blip r:embed="rId3">
            <a:alphaModFix/>
          </a:blip>
          <a:stretch>
            <a:fillRect/>
          </a:stretch>
        </p:blipFill>
        <p:spPr>
          <a:xfrm>
            <a:off x="1124500" y="285325"/>
            <a:ext cx="6685849" cy="5003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Google Shape;409;p43"/>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Client</a:t>
            </a:r>
            <a:endParaRPr/>
          </a:p>
        </p:txBody>
      </p:sp>
      <p:sp>
        <p:nvSpPr>
          <p:cNvPr id="410" name="Google Shape;410;p43"/>
          <p:cNvSpPr txBox="1"/>
          <p:nvPr>
            <p:ph idx="2" type="body"/>
          </p:nvPr>
        </p:nvSpPr>
        <p:spPr>
          <a:xfrm>
            <a:off x="1179800" y="1679625"/>
            <a:ext cx="5350500" cy="2709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000"/>
              <a:t>Bank Client</a:t>
            </a:r>
            <a:endParaRPr b="1" sz="2000"/>
          </a:p>
          <a:p>
            <a:pPr indent="-355600" lvl="0" marL="457200" rtl="0" algn="l">
              <a:spcBef>
                <a:spcPts val="1000"/>
              </a:spcBef>
              <a:spcAft>
                <a:spcPts val="0"/>
              </a:spcAft>
              <a:buSzPts val="2000"/>
              <a:buChar char="▰"/>
            </a:pPr>
            <a:r>
              <a:rPr lang="en" sz="2000"/>
              <a:t>Must hold an account in the bank.</a:t>
            </a:r>
            <a:endParaRPr sz="2000"/>
          </a:p>
          <a:p>
            <a:pPr indent="-355600" lvl="0" marL="457200" rtl="0" algn="l">
              <a:spcBef>
                <a:spcPts val="0"/>
              </a:spcBef>
              <a:spcAft>
                <a:spcPts val="0"/>
              </a:spcAft>
              <a:buSzPts val="2000"/>
              <a:buChar char="▰"/>
            </a:pPr>
            <a:r>
              <a:rPr lang="en" sz="2000"/>
              <a:t>Requests for loan</a:t>
            </a:r>
            <a:endParaRPr sz="2000"/>
          </a:p>
          <a:p>
            <a:pPr indent="-355600" lvl="0" marL="457200" rtl="0" algn="l">
              <a:spcBef>
                <a:spcPts val="0"/>
              </a:spcBef>
              <a:spcAft>
                <a:spcPts val="0"/>
              </a:spcAft>
              <a:buSzPts val="2000"/>
              <a:buChar char="▰"/>
            </a:pPr>
            <a:r>
              <a:rPr lang="en" sz="2000"/>
              <a:t>Fills up an application form</a:t>
            </a:r>
            <a:endParaRPr sz="2000"/>
          </a:p>
          <a:p>
            <a:pPr indent="-355600" lvl="0" marL="457200" rtl="0" algn="l">
              <a:spcBef>
                <a:spcPts val="0"/>
              </a:spcBef>
              <a:spcAft>
                <a:spcPts val="0"/>
              </a:spcAft>
              <a:buSzPts val="2000"/>
              <a:buChar char="▰"/>
            </a:pPr>
            <a:r>
              <a:rPr lang="en" sz="2000"/>
              <a:t>On preliminary acceptance, receives appointment from the employee. </a:t>
            </a:r>
            <a:endParaRPr sz="2000"/>
          </a:p>
          <a:p>
            <a:pPr indent="-355600" lvl="0" marL="457200" rtl="0" algn="l">
              <a:spcBef>
                <a:spcPts val="0"/>
              </a:spcBef>
              <a:spcAft>
                <a:spcPts val="0"/>
              </a:spcAft>
              <a:buSzPts val="2000"/>
              <a:buChar char="▰"/>
            </a:pPr>
            <a:r>
              <a:rPr lang="en" sz="2000"/>
              <a:t>If eligible, receives loan.</a:t>
            </a:r>
            <a:endParaRPr sz="2000"/>
          </a:p>
        </p:txBody>
      </p:sp>
      <p:sp>
        <p:nvSpPr>
          <p:cNvPr id="411" name="Google Shape;411;p43"/>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412" name="Google Shape;412;p43"/>
          <p:cNvGrpSpPr/>
          <p:nvPr/>
        </p:nvGrpSpPr>
        <p:grpSpPr>
          <a:xfrm>
            <a:off x="312466" y="587260"/>
            <a:ext cx="309022" cy="376837"/>
            <a:chOff x="596350" y="929175"/>
            <a:chExt cx="407950" cy="497475"/>
          </a:xfrm>
        </p:grpSpPr>
        <p:sp>
          <p:nvSpPr>
            <p:cNvPr id="413" name="Google Shape;413;p43"/>
            <p:cNvSpPr/>
            <p:nvPr/>
          </p:nvSpPr>
          <p:spPr>
            <a:xfrm>
              <a:off x="596350" y="953550"/>
              <a:ext cx="387250" cy="473100"/>
            </a:xfrm>
            <a:custGeom>
              <a:rect b="b" l="l" r="r" t="t"/>
              <a:pathLst>
                <a:path extrusionOk="0" fill="none" h="18924" w="1549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43"/>
            <p:cNvSpPr/>
            <p:nvPr/>
          </p:nvSpPr>
          <p:spPr>
            <a:xfrm>
              <a:off x="626775" y="929175"/>
              <a:ext cx="377525" cy="462775"/>
            </a:xfrm>
            <a:custGeom>
              <a:rect b="b" l="l" r="r" t="t"/>
              <a:pathLst>
                <a:path extrusionOk="0" fill="none" h="18511" w="15101">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43"/>
            <p:cNvSpPr/>
            <p:nvPr/>
          </p:nvSpPr>
          <p:spPr>
            <a:xfrm>
              <a:off x="688900" y="12561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43"/>
            <p:cNvSpPr/>
            <p:nvPr/>
          </p:nvSpPr>
          <p:spPr>
            <a:xfrm>
              <a:off x="688900" y="1201350"/>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3"/>
            <p:cNvSpPr/>
            <p:nvPr/>
          </p:nvSpPr>
          <p:spPr>
            <a:xfrm>
              <a:off x="688900" y="1145950"/>
              <a:ext cx="255750" cy="25"/>
            </a:xfrm>
            <a:custGeom>
              <a:rect b="b" l="l" r="r" t="t"/>
              <a:pathLst>
                <a:path extrusionOk="0" fill="none" h="1" w="10230">
                  <a:moveTo>
                    <a:pt x="10229"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3"/>
            <p:cNvSpPr/>
            <p:nvPr/>
          </p:nvSpPr>
          <p:spPr>
            <a:xfrm>
              <a:off x="688900" y="10905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3"/>
            <p:cNvSpPr/>
            <p:nvPr/>
          </p:nvSpPr>
          <p:spPr>
            <a:xfrm>
              <a:off x="9202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2" name="Shape 1072"/>
        <p:cNvGrpSpPr/>
        <p:nvPr/>
      </p:nvGrpSpPr>
      <p:grpSpPr>
        <a:xfrm>
          <a:off x="0" y="0"/>
          <a:ext cx="0" cy="0"/>
          <a:chOff x="0" y="0"/>
          <a:chExt cx="0" cy="0"/>
        </a:xfrm>
      </p:grpSpPr>
      <p:sp>
        <p:nvSpPr>
          <p:cNvPr id="1073" name="Google Shape;1073;p106"/>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074" name="Google Shape;1074;p106"/>
          <p:cNvSpPr txBox="1"/>
          <p:nvPr/>
        </p:nvSpPr>
        <p:spPr>
          <a:xfrm>
            <a:off x="0" y="128875"/>
            <a:ext cx="73422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FF00"/>
                </a:solidFill>
              </a:rPr>
              <a:t>Form Reviewer </a:t>
            </a:r>
            <a:endParaRPr b="1" sz="1200">
              <a:solidFill>
                <a:srgbClr val="FFFF00"/>
              </a:solidFill>
            </a:endParaRPr>
          </a:p>
        </p:txBody>
      </p:sp>
      <p:pic>
        <p:nvPicPr>
          <p:cNvPr id="1075" name="Google Shape;1075;p106"/>
          <p:cNvPicPr preferRelativeResize="0"/>
          <p:nvPr/>
        </p:nvPicPr>
        <p:blipFill>
          <a:blip r:embed="rId3">
            <a:alphaModFix/>
          </a:blip>
          <a:stretch>
            <a:fillRect/>
          </a:stretch>
        </p:blipFill>
        <p:spPr>
          <a:xfrm>
            <a:off x="-43175" y="312350"/>
            <a:ext cx="9230350" cy="4518799"/>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9" name="Shape 1079"/>
        <p:cNvGrpSpPr/>
        <p:nvPr/>
      </p:nvGrpSpPr>
      <p:grpSpPr>
        <a:xfrm>
          <a:off x="0" y="0"/>
          <a:ext cx="0" cy="0"/>
          <a:chOff x="0" y="0"/>
          <a:chExt cx="0" cy="0"/>
        </a:xfrm>
      </p:grpSpPr>
      <p:sp>
        <p:nvSpPr>
          <p:cNvPr id="1080" name="Google Shape;1080;p107"/>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081" name="Google Shape;1081;p107"/>
          <p:cNvSpPr txBox="1"/>
          <p:nvPr/>
        </p:nvSpPr>
        <p:spPr>
          <a:xfrm>
            <a:off x="0" y="160150"/>
            <a:ext cx="73422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00"/>
                </a:solidFill>
              </a:rPr>
              <a:t>Negotiator and CRM</a:t>
            </a:r>
            <a:endParaRPr b="1">
              <a:solidFill>
                <a:srgbClr val="FFFF00"/>
              </a:solidFill>
            </a:endParaRPr>
          </a:p>
        </p:txBody>
      </p:sp>
      <p:pic>
        <p:nvPicPr>
          <p:cNvPr id="1082" name="Google Shape;1082;p107"/>
          <p:cNvPicPr preferRelativeResize="0"/>
          <p:nvPr/>
        </p:nvPicPr>
        <p:blipFill>
          <a:blip r:embed="rId3">
            <a:alphaModFix/>
          </a:blip>
          <a:stretch>
            <a:fillRect/>
          </a:stretch>
        </p:blipFill>
        <p:spPr>
          <a:xfrm>
            <a:off x="1382925" y="160138"/>
            <a:ext cx="5937624" cy="4823226"/>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6" name="Shape 1086"/>
        <p:cNvGrpSpPr/>
        <p:nvPr/>
      </p:nvGrpSpPr>
      <p:grpSpPr>
        <a:xfrm>
          <a:off x="0" y="0"/>
          <a:ext cx="0" cy="0"/>
          <a:chOff x="0" y="0"/>
          <a:chExt cx="0" cy="0"/>
        </a:xfrm>
      </p:grpSpPr>
      <p:sp>
        <p:nvSpPr>
          <p:cNvPr id="1087" name="Google Shape;1087;p108"/>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1088" name="Google Shape;1088;p108"/>
          <p:cNvPicPr preferRelativeResize="0"/>
          <p:nvPr/>
        </p:nvPicPr>
        <p:blipFill>
          <a:blip r:embed="rId3">
            <a:alphaModFix/>
          </a:blip>
          <a:stretch>
            <a:fillRect/>
          </a:stretch>
        </p:blipFill>
        <p:spPr>
          <a:xfrm>
            <a:off x="1998675" y="128875"/>
            <a:ext cx="5522400" cy="4635725"/>
          </a:xfrm>
          <a:prstGeom prst="rect">
            <a:avLst/>
          </a:prstGeom>
          <a:noFill/>
          <a:ln>
            <a:noFill/>
          </a:ln>
        </p:spPr>
      </p:pic>
      <p:sp>
        <p:nvSpPr>
          <p:cNvPr id="1089" name="Google Shape;1089;p108"/>
          <p:cNvSpPr txBox="1"/>
          <p:nvPr/>
        </p:nvSpPr>
        <p:spPr>
          <a:xfrm>
            <a:off x="0" y="128875"/>
            <a:ext cx="73422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FF00"/>
                </a:solidFill>
              </a:rPr>
              <a:t>Login and Loan Request</a:t>
            </a:r>
            <a:endParaRPr b="1" sz="1200">
              <a:solidFill>
                <a:srgbClr val="FFFF00"/>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3" name="Shape 1093"/>
        <p:cNvGrpSpPr/>
        <p:nvPr/>
      </p:nvGrpSpPr>
      <p:grpSpPr>
        <a:xfrm>
          <a:off x="0" y="0"/>
          <a:ext cx="0" cy="0"/>
          <a:chOff x="0" y="0"/>
          <a:chExt cx="0" cy="0"/>
        </a:xfrm>
      </p:grpSpPr>
      <p:sp>
        <p:nvSpPr>
          <p:cNvPr id="1094" name="Google Shape;1094;p109"/>
          <p:cNvSpPr txBox="1"/>
          <p:nvPr>
            <p:ph type="ctrTitle"/>
          </p:nvPr>
        </p:nvSpPr>
        <p:spPr>
          <a:xfrm>
            <a:off x="463525" y="3204823"/>
            <a:ext cx="4094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Gantt Chart</a:t>
            </a:r>
            <a:endParaRPr sz="3600"/>
          </a:p>
        </p:txBody>
      </p:sp>
      <p:sp>
        <p:nvSpPr>
          <p:cNvPr id="1095" name="Google Shape;1095;p109"/>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96" name="Google Shape;1096;p109"/>
          <p:cNvSpPr txBox="1"/>
          <p:nvPr/>
        </p:nvSpPr>
        <p:spPr>
          <a:xfrm>
            <a:off x="463525" y="0"/>
            <a:ext cx="2181600" cy="3136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2000">
                <a:solidFill>
                  <a:srgbClr val="3F5378"/>
                </a:solidFill>
                <a:latin typeface="Roboto Condensed"/>
                <a:ea typeface="Roboto Condensed"/>
                <a:cs typeface="Roboto Condensed"/>
                <a:sym typeface="Roboto Condensed"/>
              </a:rPr>
              <a:t>8</a:t>
            </a:r>
            <a:endParaRPr b="1" sz="3000">
              <a:solidFill>
                <a:srgbClr val="3F5378"/>
              </a:solidFill>
              <a:latin typeface="Roboto Condensed"/>
              <a:ea typeface="Roboto Condensed"/>
              <a:cs typeface="Roboto Condensed"/>
              <a:sym typeface="Roboto Condensed"/>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0" name="Shape 1100"/>
        <p:cNvGrpSpPr/>
        <p:nvPr/>
      </p:nvGrpSpPr>
      <p:grpSpPr>
        <a:xfrm>
          <a:off x="0" y="0"/>
          <a:ext cx="0" cy="0"/>
          <a:chOff x="0" y="0"/>
          <a:chExt cx="0" cy="0"/>
        </a:xfrm>
      </p:grpSpPr>
      <p:sp>
        <p:nvSpPr>
          <p:cNvPr id="1101" name="Google Shape;1101;p110"/>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102" name="Google Shape;1102;p110"/>
          <p:cNvSpPr txBox="1"/>
          <p:nvPr/>
        </p:nvSpPr>
        <p:spPr>
          <a:xfrm>
            <a:off x="0" y="128875"/>
            <a:ext cx="73422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FF00"/>
                </a:solidFill>
              </a:rPr>
              <a:t>Gantt Chart</a:t>
            </a:r>
            <a:endParaRPr b="1" sz="1200">
              <a:solidFill>
                <a:srgbClr val="FFFF00"/>
              </a:solidFill>
            </a:endParaRPr>
          </a:p>
        </p:txBody>
      </p:sp>
      <p:pic>
        <p:nvPicPr>
          <p:cNvPr id="1103" name="Google Shape;1103;p110"/>
          <p:cNvPicPr preferRelativeResize="0"/>
          <p:nvPr/>
        </p:nvPicPr>
        <p:blipFill>
          <a:blip r:embed="rId3">
            <a:alphaModFix/>
          </a:blip>
          <a:stretch>
            <a:fillRect/>
          </a:stretch>
        </p:blipFill>
        <p:spPr>
          <a:xfrm>
            <a:off x="1640700" y="416675"/>
            <a:ext cx="5701499" cy="4613549"/>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7" name="Shape 1107"/>
        <p:cNvGrpSpPr/>
        <p:nvPr/>
      </p:nvGrpSpPr>
      <p:grpSpPr>
        <a:xfrm>
          <a:off x="0" y="0"/>
          <a:ext cx="0" cy="0"/>
          <a:chOff x="0" y="0"/>
          <a:chExt cx="0" cy="0"/>
        </a:xfrm>
      </p:grpSpPr>
      <p:sp>
        <p:nvSpPr>
          <p:cNvPr id="1108" name="Google Shape;1108;p111"/>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09" name="Google Shape;1109;p111"/>
          <p:cNvSpPr txBox="1"/>
          <p:nvPr>
            <p:ph idx="4294967295" type="body"/>
          </p:nvPr>
        </p:nvSpPr>
        <p:spPr>
          <a:xfrm>
            <a:off x="883500" y="798025"/>
            <a:ext cx="7191300" cy="3135300"/>
          </a:xfrm>
          <a:prstGeom prst="rect">
            <a:avLst/>
          </a:prstGeom>
        </p:spPr>
        <p:txBody>
          <a:bodyPr anchorCtr="0" anchor="ctr" bIns="91425" lIns="91425" spcFirstLastPara="1" rIns="91425" wrap="square" tIns="91425">
            <a:noAutofit/>
          </a:bodyPr>
          <a:lstStyle/>
          <a:p>
            <a:pPr indent="0" lvl="0" marL="457200" rtl="0" algn="l">
              <a:spcBef>
                <a:spcPts val="600"/>
              </a:spcBef>
              <a:spcAft>
                <a:spcPts val="0"/>
              </a:spcAft>
              <a:buNone/>
            </a:pPr>
            <a:r>
              <a:t/>
            </a:r>
            <a:endParaRPr/>
          </a:p>
          <a:p>
            <a:pPr indent="-381000" lvl="0" marL="457200" rtl="0" algn="l">
              <a:spcBef>
                <a:spcPts val="1000"/>
              </a:spcBef>
              <a:spcAft>
                <a:spcPts val="0"/>
              </a:spcAft>
              <a:buClr>
                <a:srgbClr val="073763"/>
              </a:buClr>
              <a:buSzPts val="2400"/>
              <a:buAutoNum type="arabicPeriod"/>
            </a:pPr>
            <a:r>
              <a:rPr b="1" lang="en" u="sng">
                <a:solidFill>
                  <a:schemeClr val="hlink"/>
                </a:solidFill>
                <a:hlinkClick r:id="rId3"/>
              </a:rPr>
              <a:t>Review and Feed Data</a:t>
            </a:r>
            <a:endParaRPr b="1" u="sng">
              <a:solidFill>
                <a:srgbClr val="073763"/>
              </a:solidFill>
            </a:endParaRPr>
          </a:p>
          <a:p>
            <a:pPr indent="-381000" lvl="0" marL="457200" rtl="0" algn="l">
              <a:spcBef>
                <a:spcPts val="0"/>
              </a:spcBef>
              <a:spcAft>
                <a:spcPts val="0"/>
              </a:spcAft>
              <a:buClr>
                <a:srgbClr val="073763"/>
              </a:buClr>
              <a:buSzPts val="2400"/>
              <a:buAutoNum type="arabicPeriod"/>
            </a:pPr>
            <a:r>
              <a:rPr b="1" lang="en" u="sng">
                <a:solidFill>
                  <a:schemeClr val="hlink"/>
                </a:solidFill>
                <a:hlinkClick r:id="rId4"/>
              </a:rPr>
              <a:t>Negotiate Client</a:t>
            </a:r>
            <a:endParaRPr b="1" u="sng">
              <a:solidFill>
                <a:srgbClr val="073763"/>
              </a:solidFill>
            </a:endParaRPr>
          </a:p>
          <a:p>
            <a:pPr indent="-381000" lvl="0" marL="457200" rtl="0" algn="l">
              <a:spcBef>
                <a:spcPts val="0"/>
              </a:spcBef>
              <a:spcAft>
                <a:spcPts val="0"/>
              </a:spcAft>
              <a:buClr>
                <a:srgbClr val="073763"/>
              </a:buClr>
              <a:buSzPts val="2400"/>
              <a:buAutoNum type="arabicPeriod"/>
            </a:pPr>
            <a:r>
              <a:rPr b="1" lang="en" u="sng">
                <a:solidFill>
                  <a:schemeClr val="hlink"/>
                </a:solidFill>
                <a:hlinkClick r:id="rId5"/>
              </a:rPr>
              <a:t>Login and Request Loan </a:t>
            </a:r>
            <a:endParaRPr b="1" u="sng">
              <a:solidFill>
                <a:srgbClr val="073763"/>
              </a:solidFill>
            </a:endParaRPr>
          </a:p>
          <a:p>
            <a:pPr indent="-381000" lvl="0" marL="457200" rtl="0" algn="l">
              <a:spcBef>
                <a:spcPts val="0"/>
              </a:spcBef>
              <a:spcAft>
                <a:spcPts val="0"/>
              </a:spcAft>
              <a:buClr>
                <a:srgbClr val="073763"/>
              </a:buClr>
              <a:buSzPts val="2400"/>
              <a:buAutoNum type="arabicPeriod"/>
            </a:pPr>
            <a:r>
              <a:rPr b="1" lang="en" u="sng">
                <a:solidFill>
                  <a:schemeClr val="hlink"/>
                </a:solidFill>
                <a:hlinkClick r:id="rId6"/>
              </a:rPr>
              <a:t>Form Reviewer</a:t>
            </a:r>
            <a:endParaRPr b="1" u="sng">
              <a:solidFill>
                <a:srgbClr val="073763"/>
              </a:solidFill>
            </a:endParaRPr>
          </a:p>
          <a:p>
            <a:pPr indent="-381000" lvl="0" marL="457200" rtl="0" algn="l">
              <a:spcBef>
                <a:spcPts val="0"/>
              </a:spcBef>
              <a:spcAft>
                <a:spcPts val="0"/>
              </a:spcAft>
              <a:buClr>
                <a:srgbClr val="073763"/>
              </a:buClr>
              <a:buSzPts val="2400"/>
              <a:buAutoNum type="arabicPeriod"/>
            </a:pPr>
            <a:r>
              <a:rPr b="1" lang="en" u="sng">
                <a:solidFill>
                  <a:schemeClr val="hlink"/>
                </a:solidFill>
                <a:hlinkClick r:id="rId7"/>
              </a:rPr>
              <a:t>Negotiator and CRM</a:t>
            </a:r>
            <a:endParaRPr b="1" u="sng">
              <a:solidFill>
                <a:srgbClr val="073763"/>
              </a:solidFill>
            </a:endParaRPr>
          </a:p>
          <a:p>
            <a:pPr indent="0" lvl="0" marL="0" rtl="0" algn="l">
              <a:spcBef>
                <a:spcPts val="1000"/>
              </a:spcBef>
              <a:spcAft>
                <a:spcPts val="1000"/>
              </a:spcAft>
              <a:buNone/>
            </a:pPr>
            <a:r>
              <a:t/>
            </a:r>
            <a:endParaRPr sz="2000"/>
          </a:p>
        </p:txBody>
      </p:sp>
      <p:sp>
        <p:nvSpPr>
          <p:cNvPr id="1110" name="Google Shape;1110;p111"/>
          <p:cNvSpPr txBox="1"/>
          <p:nvPr/>
        </p:nvSpPr>
        <p:spPr>
          <a:xfrm>
            <a:off x="805475" y="863000"/>
            <a:ext cx="6627900" cy="77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1155CC"/>
                </a:solidFill>
              </a:rPr>
              <a:t>Links to Use Case Diagrams</a:t>
            </a:r>
            <a:endParaRPr b="1" sz="3000">
              <a:solidFill>
                <a:srgbClr val="1155CC"/>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4" name="Shape 1114"/>
        <p:cNvGrpSpPr/>
        <p:nvPr/>
      </p:nvGrpSpPr>
      <p:grpSpPr>
        <a:xfrm>
          <a:off x="0" y="0"/>
          <a:ext cx="0" cy="0"/>
          <a:chOff x="0" y="0"/>
          <a:chExt cx="0" cy="0"/>
        </a:xfrm>
      </p:grpSpPr>
      <p:sp>
        <p:nvSpPr>
          <p:cNvPr id="1115" name="Google Shape;1115;p112"/>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16" name="Google Shape;1116;p112"/>
          <p:cNvSpPr txBox="1"/>
          <p:nvPr>
            <p:ph idx="4294967295" type="ctrTitle"/>
          </p:nvPr>
        </p:nvSpPr>
        <p:spPr>
          <a:xfrm>
            <a:off x="1275150" y="2364400"/>
            <a:ext cx="65937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rgbClr val="FF9800"/>
                </a:solidFill>
              </a:rPr>
              <a:t>THANKS!</a:t>
            </a:r>
            <a:endParaRPr sz="6000">
              <a:solidFill>
                <a:srgbClr val="FF9800"/>
              </a:solidFill>
            </a:endParaRPr>
          </a:p>
        </p:txBody>
      </p:sp>
      <p:grpSp>
        <p:nvGrpSpPr>
          <p:cNvPr id="1117" name="Google Shape;1117;p112"/>
          <p:cNvGrpSpPr/>
          <p:nvPr/>
        </p:nvGrpSpPr>
        <p:grpSpPr>
          <a:xfrm>
            <a:off x="3996210" y="966817"/>
            <a:ext cx="1197664" cy="1126777"/>
            <a:chOff x="5972700" y="2330200"/>
            <a:chExt cx="411625" cy="387275"/>
          </a:xfrm>
        </p:grpSpPr>
        <p:sp>
          <p:nvSpPr>
            <p:cNvPr id="1118" name="Google Shape;1118;p112"/>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9050">
              <a:solidFill>
                <a:srgbClr val="3F537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112"/>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9050">
              <a:solidFill>
                <a:srgbClr val="3F537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Google Shape;424;p44"/>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Bank Employees</a:t>
            </a:r>
            <a:endParaRPr/>
          </a:p>
        </p:txBody>
      </p:sp>
      <p:sp>
        <p:nvSpPr>
          <p:cNvPr id="425" name="Google Shape;425;p44"/>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26" name="Google Shape;426;p44"/>
          <p:cNvSpPr/>
          <p:nvPr/>
        </p:nvSpPr>
        <p:spPr>
          <a:xfrm>
            <a:off x="3378600" y="1888450"/>
            <a:ext cx="2386800" cy="2386800"/>
          </a:xfrm>
          <a:prstGeom prst="diamond">
            <a:avLst/>
          </a:prstGeom>
          <a:solidFill>
            <a:srgbClr val="C7D3E6"/>
          </a:solidFill>
          <a:ln cap="flat" cmpd="sng" w="38100">
            <a:solidFill>
              <a:srgbClr val="92A8C8"/>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263248"/>
                </a:solidFill>
                <a:latin typeface="Roboto Condensed"/>
                <a:ea typeface="Roboto Condensed"/>
                <a:cs typeface="Roboto Condensed"/>
                <a:sym typeface="Roboto Condensed"/>
              </a:rPr>
              <a:t>Negotiator</a:t>
            </a:r>
            <a:endParaRPr>
              <a:solidFill>
                <a:srgbClr val="263248"/>
              </a:solidFill>
              <a:latin typeface="Roboto Condensed"/>
              <a:ea typeface="Roboto Condensed"/>
              <a:cs typeface="Roboto Condensed"/>
              <a:sym typeface="Roboto Condensed"/>
            </a:endParaRPr>
          </a:p>
        </p:txBody>
      </p:sp>
      <p:sp>
        <p:nvSpPr>
          <p:cNvPr id="427" name="Google Shape;427;p44"/>
          <p:cNvSpPr/>
          <p:nvPr/>
        </p:nvSpPr>
        <p:spPr>
          <a:xfrm>
            <a:off x="1601400" y="1888450"/>
            <a:ext cx="2386800" cy="2386800"/>
          </a:xfrm>
          <a:prstGeom prst="diamond">
            <a:avLst/>
          </a:prstGeom>
          <a:noFill/>
          <a:ln cap="flat" cmpd="sng" w="76200">
            <a:solidFill>
              <a:srgbClr val="FF98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D26F00"/>
                </a:solidFill>
                <a:latin typeface="Roboto Condensed"/>
                <a:ea typeface="Roboto Condensed"/>
                <a:cs typeface="Roboto Condensed"/>
                <a:sym typeface="Roboto Condensed"/>
              </a:rPr>
              <a:t>Form Reviewer</a:t>
            </a:r>
            <a:endParaRPr>
              <a:solidFill>
                <a:srgbClr val="D26F00"/>
              </a:solidFill>
              <a:latin typeface="Roboto Condensed"/>
              <a:ea typeface="Roboto Condensed"/>
              <a:cs typeface="Roboto Condensed"/>
              <a:sym typeface="Roboto Condensed"/>
            </a:endParaRPr>
          </a:p>
        </p:txBody>
      </p:sp>
      <p:sp>
        <p:nvSpPr>
          <p:cNvPr id="428" name="Google Shape;428;p44"/>
          <p:cNvSpPr/>
          <p:nvPr/>
        </p:nvSpPr>
        <p:spPr>
          <a:xfrm>
            <a:off x="5155800" y="1888450"/>
            <a:ext cx="2386800" cy="2386800"/>
          </a:xfrm>
          <a:prstGeom prst="diamond">
            <a:avLst/>
          </a:prstGeom>
          <a:noFill/>
          <a:ln cap="flat" cmpd="sng" w="76200">
            <a:solidFill>
              <a:srgbClr val="FF98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D26F00"/>
                </a:solidFill>
                <a:latin typeface="Roboto Condensed"/>
                <a:ea typeface="Roboto Condensed"/>
                <a:cs typeface="Roboto Condensed"/>
                <a:sym typeface="Roboto Condensed"/>
              </a:rPr>
              <a:t>Client Relation Manager</a:t>
            </a:r>
            <a:endParaRPr>
              <a:solidFill>
                <a:srgbClr val="D26F00"/>
              </a:solidFill>
              <a:latin typeface="Roboto Condensed"/>
              <a:ea typeface="Roboto Condensed"/>
              <a:cs typeface="Roboto Condensed"/>
              <a:sym typeface="Roboto Condensed"/>
            </a:endParaRPr>
          </a:p>
        </p:txBody>
      </p:sp>
      <p:grpSp>
        <p:nvGrpSpPr>
          <p:cNvPr id="429" name="Google Shape;429;p44"/>
          <p:cNvGrpSpPr/>
          <p:nvPr/>
        </p:nvGrpSpPr>
        <p:grpSpPr>
          <a:xfrm>
            <a:off x="263101" y="580106"/>
            <a:ext cx="407743" cy="391135"/>
            <a:chOff x="5233525" y="4954450"/>
            <a:chExt cx="538275" cy="516350"/>
          </a:xfrm>
        </p:grpSpPr>
        <p:sp>
          <p:nvSpPr>
            <p:cNvPr id="430" name="Google Shape;430;p44"/>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44"/>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44"/>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44"/>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44"/>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4"/>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44"/>
            <p:cNvSpPr/>
            <p:nvPr/>
          </p:nvSpPr>
          <p:spPr>
            <a:xfrm>
              <a:off x="5367475" y="5025075"/>
              <a:ext cx="81600" cy="105975"/>
            </a:xfrm>
            <a:custGeom>
              <a:rect b="b" l="l" r="r" t="t"/>
              <a:pathLst>
                <a:path extrusionOk="0" fill="none" h="4239" w="3264">
                  <a:moveTo>
                    <a:pt x="0" y="1"/>
                  </a:moveTo>
                  <a:lnTo>
                    <a:pt x="3264" y="4238"/>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44"/>
            <p:cNvSpPr/>
            <p:nvPr/>
          </p:nvSpPr>
          <p:spPr>
            <a:xfrm>
              <a:off x="5567800" y="4999500"/>
              <a:ext cx="115100" cy="133975"/>
            </a:xfrm>
            <a:custGeom>
              <a:rect b="b" l="l" r="r" t="t"/>
              <a:pathLst>
                <a:path extrusionOk="0" fill="none" h="5359" w="4604">
                  <a:moveTo>
                    <a:pt x="0" y="5359"/>
                  </a:moveTo>
                  <a:lnTo>
                    <a:pt x="4603"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44"/>
            <p:cNvSpPr/>
            <p:nvPr/>
          </p:nvSpPr>
          <p:spPr>
            <a:xfrm>
              <a:off x="5600075" y="5217475"/>
              <a:ext cx="127275" cy="16475"/>
            </a:xfrm>
            <a:custGeom>
              <a:rect b="b" l="l" r="r" t="t"/>
              <a:pathLst>
                <a:path extrusionOk="0" fill="none" h="659" w="5091">
                  <a:moveTo>
                    <a:pt x="5090" y="658"/>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44"/>
            <p:cNvSpPr/>
            <p:nvPr/>
          </p:nvSpPr>
          <p:spPr>
            <a:xfrm>
              <a:off x="5497775" y="5299675"/>
              <a:ext cx="4900" cy="126675"/>
            </a:xfrm>
            <a:custGeom>
              <a:rect b="b" l="l" r="r" t="t"/>
              <a:pathLst>
                <a:path extrusionOk="0" fill="none" h="5067" w="196">
                  <a:moveTo>
                    <a:pt x="0" y="5067"/>
                  </a:moveTo>
                  <a:lnTo>
                    <a:pt x="195"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44"/>
            <p:cNvSpPr/>
            <p:nvPr/>
          </p:nvSpPr>
          <p:spPr>
            <a:xfrm>
              <a:off x="5277975" y="5241825"/>
              <a:ext cx="141275" cy="58500"/>
            </a:xfrm>
            <a:custGeom>
              <a:rect b="b" l="l" r="r" t="t"/>
              <a:pathLst>
                <a:path extrusionOk="0" fill="none" h="2340" w="5651">
                  <a:moveTo>
                    <a:pt x="0" y="2339"/>
                  </a:moveTo>
                  <a:lnTo>
                    <a:pt x="5651"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sp>
        <p:nvSpPr>
          <p:cNvPr id="445" name="Google Shape;445;p45"/>
          <p:cNvSpPr txBox="1"/>
          <p:nvPr>
            <p:ph idx="1" type="body"/>
          </p:nvPr>
        </p:nvSpPr>
        <p:spPr>
          <a:xfrm>
            <a:off x="814275" y="1538003"/>
            <a:ext cx="3378300" cy="3414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Form Reviewer</a:t>
            </a:r>
            <a:endParaRPr b="1"/>
          </a:p>
          <a:p>
            <a:pPr indent="-355600" lvl="0" marL="457200" rtl="0" algn="l">
              <a:spcBef>
                <a:spcPts val="1000"/>
              </a:spcBef>
              <a:spcAft>
                <a:spcPts val="0"/>
              </a:spcAft>
              <a:buSzPts val="2000"/>
              <a:buChar char="▰"/>
            </a:pPr>
            <a:r>
              <a:rPr lang="en"/>
              <a:t>Reviews application forms</a:t>
            </a:r>
            <a:endParaRPr/>
          </a:p>
          <a:p>
            <a:pPr indent="-355600" lvl="0" marL="457200" rtl="0" algn="l">
              <a:spcBef>
                <a:spcPts val="0"/>
              </a:spcBef>
              <a:spcAft>
                <a:spcPts val="0"/>
              </a:spcAft>
              <a:buSzPts val="2000"/>
              <a:buChar char="▰"/>
            </a:pPr>
            <a:r>
              <a:rPr lang="en"/>
              <a:t>Categorizes clients</a:t>
            </a:r>
            <a:endParaRPr/>
          </a:p>
          <a:p>
            <a:pPr indent="-355600" lvl="0" marL="457200" rtl="0" algn="l">
              <a:spcBef>
                <a:spcPts val="0"/>
              </a:spcBef>
              <a:spcAft>
                <a:spcPts val="0"/>
              </a:spcAft>
              <a:buSzPts val="2000"/>
              <a:buChar char="▰"/>
            </a:pPr>
            <a:r>
              <a:rPr lang="en"/>
              <a:t>Specifies classes of data that should be processed by the predictor</a:t>
            </a:r>
            <a:endParaRPr/>
          </a:p>
          <a:p>
            <a:pPr indent="-355600" lvl="0" marL="457200" rtl="0" algn="l">
              <a:spcBef>
                <a:spcPts val="0"/>
              </a:spcBef>
              <a:spcAft>
                <a:spcPts val="0"/>
              </a:spcAft>
              <a:buSzPts val="2000"/>
              <a:buChar char="▰"/>
            </a:pPr>
            <a:r>
              <a:rPr lang="en"/>
              <a:t>Fits data to the predictor</a:t>
            </a:r>
            <a:endParaRPr/>
          </a:p>
          <a:p>
            <a:pPr indent="-355600" lvl="0" marL="457200" rtl="0" algn="l">
              <a:spcBef>
                <a:spcPts val="0"/>
              </a:spcBef>
              <a:spcAft>
                <a:spcPts val="0"/>
              </a:spcAft>
              <a:buSzPts val="2000"/>
              <a:buChar char="▰"/>
            </a:pPr>
            <a:r>
              <a:rPr lang="en"/>
              <a:t>Collects individual credit performance, monthly credit report</a:t>
            </a:r>
            <a:endParaRPr/>
          </a:p>
        </p:txBody>
      </p:sp>
      <p:sp>
        <p:nvSpPr>
          <p:cNvPr id="446" name="Google Shape;446;p45"/>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Bank Employees</a:t>
            </a:r>
            <a:endParaRPr/>
          </a:p>
        </p:txBody>
      </p:sp>
      <p:sp>
        <p:nvSpPr>
          <p:cNvPr id="447" name="Google Shape;447;p45"/>
          <p:cNvSpPr txBox="1"/>
          <p:nvPr>
            <p:ph idx="2" type="body"/>
          </p:nvPr>
        </p:nvSpPr>
        <p:spPr>
          <a:xfrm>
            <a:off x="4396125" y="1538000"/>
            <a:ext cx="4390200" cy="2724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Negotiator </a:t>
            </a:r>
            <a:endParaRPr b="1"/>
          </a:p>
          <a:p>
            <a:pPr indent="-355600" lvl="0" marL="457200" rtl="0" algn="l">
              <a:spcBef>
                <a:spcPts val="1000"/>
              </a:spcBef>
              <a:spcAft>
                <a:spcPts val="0"/>
              </a:spcAft>
              <a:buSzPts val="2000"/>
              <a:buChar char="▰"/>
            </a:pPr>
            <a:r>
              <a:rPr lang="en"/>
              <a:t>Receives predicted allowable amount of loan for the applicants</a:t>
            </a:r>
            <a:endParaRPr/>
          </a:p>
          <a:p>
            <a:pPr indent="-355600" lvl="0" marL="457200" rtl="0" algn="l">
              <a:spcBef>
                <a:spcPts val="0"/>
              </a:spcBef>
              <a:spcAft>
                <a:spcPts val="0"/>
              </a:spcAft>
              <a:buSzPts val="2000"/>
              <a:buChar char="▰"/>
            </a:pPr>
            <a:r>
              <a:rPr lang="en"/>
              <a:t>Negotiates with clients if necessary</a:t>
            </a:r>
            <a:endParaRPr/>
          </a:p>
          <a:p>
            <a:pPr indent="-355600" lvl="0" marL="457200" rtl="0" algn="l">
              <a:spcBef>
                <a:spcPts val="0"/>
              </a:spcBef>
              <a:spcAft>
                <a:spcPts val="0"/>
              </a:spcAft>
              <a:buSzPts val="2000"/>
              <a:buChar char="▰"/>
            </a:pPr>
            <a:r>
              <a:rPr lang="en"/>
              <a:t>Produces eligible list of clients to receive loan</a:t>
            </a:r>
            <a:endParaRPr/>
          </a:p>
          <a:p>
            <a:pPr indent="-355600" lvl="0" marL="457200" rtl="0" algn="l">
              <a:spcBef>
                <a:spcPts val="0"/>
              </a:spcBef>
              <a:spcAft>
                <a:spcPts val="0"/>
              </a:spcAft>
              <a:buSzPts val="2000"/>
              <a:buChar char="▰"/>
            </a:pPr>
            <a:r>
              <a:rPr lang="en"/>
              <a:t>Collects individual credit performance, monthly credit report</a:t>
            </a:r>
            <a:endParaRPr/>
          </a:p>
          <a:p>
            <a:pPr indent="0" lvl="0" marL="0" rtl="0" algn="l">
              <a:spcBef>
                <a:spcPts val="1000"/>
              </a:spcBef>
              <a:spcAft>
                <a:spcPts val="1000"/>
              </a:spcAft>
              <a:buNone/>
            </a:pPr>
            <a:r>
              <a:t/>
            </a:r>
            <a:endParaRPr/>
          </a:p>
        </p:txBody>
      </p:sp>
      <p:sp>
        <p:nvSpPr>
          <p:cNvPr id="448" name="Google Shape;448;p45"/>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449" name="Google Shape;449;p45"/>
          <p:cNvGrpSpPr/>
          <p:nvPr/>
        </p:nvGrpSpPr>
        <p:grpSpPr>
          <a:xfrm>
            <a:off x="312466" y="587260"/>
            <a:ext cx="309022" cy="376837"/>
            <a:chOff x="596350" y="929175"/>
            <a:chExt cx="407950" cy="497475"/>
          </a:xfrm>
        </p:grpSpPr>
        <p:sp>
          <p:nvSpPr>
            <p:cNvPr id="450" name="Google Shape;450;p45"/>
            <p:cNvSpPr/>
            <p:nvPr/>
          </p:nvSpPr>
          <p:spPr>
            <a:xfrm>
              <a:off x="596350" y="953550"/>
              <a:ext cx="387250" cy="473100"/>
            </a:xfrm>
            <a:custGeom>
              <a:rect b="b" l="l" r="r" t="t"/>
              <a:pathLst>
                <a:path extrusionOk="0" fill="none" h="18924" w="1549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45"/>
            <p:cNvSpPr/>
            <p:nvPr/>
          </p:nvSpPr>
          <p:spPr>
            <a:xfrm>
              <a:off x="626775" y="929175"/>
              <a:ext cx="377525" cy="462775"/>
            </a:xfrm>
            <a:custGeom>
              <a:rect b="b" l="l" r="r" t="t"/>
              <a:pathLst>
                <a:path extrusionOk="0" fill="none" h="18511" w="15101">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45"/>
            <p:cNvSpPr/>
            <p:nvPr/>
          </p:nvSpPr>
          <p:spPr>
            <a:xfrm>
              <a:off x="688900" y="12561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45"/>
            <p:cNvSpPr/>
            <p:nvPr/>
          </p:nvSpPr>
          <p:spPr>
            <a:xfrm>
              <a:off x="688900" y="1201350"/>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45"/>
            <p:cNvSpPr/>
            <p:nvPr/>
          </p:nvSpPr>
          <p:spPr>
            <a:xfrm>
              <a:off x="688900" y="1145950"/>
              <a:ext cx="255750" cy="25"/>
            </a:xfrm>
            <a:custGeom>
              <a:rect b="b" l="l" r="r" t="t"/>
              <a:pathLst>
                <a:path extrusionOk="0" fill="none" h="1" w="10230">
                  <a:moveTo>
                    <a:pt x="10229"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45"/>
            <p:cNvSpPr/>
            <p:nvPr/>
          </p:nvSpPr>
          <p:spPr>
            <a:xfrm>
              <a:off x="688900" y="10905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5"/>
            <p:cNvSpPr/>
            <p:nvPr/>
          </p:nvSpPr>
          <p:spPr>
            <a:xfrm>
              <a:off x="9202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Lectur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_Lectur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