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E0B4"/>
    <a:srgbClr val="F55D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13182-CE47-4338-90C9-F3934374301B}" type="doc">
      <dgm:prSet loTypeId="urn:microsoft.com/office/officeart/2005/8/layout/process4" loCatId="process" qsTypeId="urn:microsoft.com/office/officeart/2005/8/quickstyle/simple4" qsCatId="simple" csTypeId="urn:microsoft.com/office/officeart/2005/8/colors/accent0_2" csCatId="mainScheme" phldr="1"/>
      <dgm:spPr/>
      <dgm:t>
        <a:bodyPr/>
        <a:lstStyle/>
        <a:p>
          <a:endParaRPr lang="en-US"/>
        </a:p>
      </dgm:t>
    </dgm:pt>
    <dgm:pt modelId="{1C91CCA6-2220-4233-81ED-9B8C96584B28}">
      <dgm:prSet/>
      <dgm:spPr/>
      <dgm:t>
        <a:bodyPr/>
        <a:lstStyle/>
        <a:p>
          <a:r>
            <a:rPr lang="en-SG" dirty="0"/>
            <a:t> Energy has become a scarce and expensive resource. Power dissipation is also critical in computer systems. </a:t>
          </a:r>
          <a:endParaRPr lang="en-US" dirty="0"/>
        </a:p>
      </dgm:t>
    </dgm:pt>
    <dgm:pt modelId="{F857058B-3264-4014-AA87-2A047AAA6EF7}" type="parTrans" cxnId="{2A550296-AFBB-4F02-BA90-C0D196C302AE}">
      <dgm:prSet/>
      <dgm:spPr/>
      <dgm:t>
        <a:bodyPr/>
        <a:lstStyle/>
        <a:p>
          <a:endParaRPr lang="en-US"/>
        </a:p>
      </dgm:t>
    </dgm:pt>
    <dgm:pt modelId="{030FAD15-E705-43B9-9A59-C64C1A892D0A}" type="sibTrans" cxnId="{2A550296-AFBB-4F02-BA90-C0D196C302AE}">
      <dgm:prSet phldrT="01" phldr="0"/>
      <dgm:spPr/>
      <dgm:t>
        <a:bodyPr/>
        <a:lstStyle/>
        <a:p>
          <a:endParaRPr lang="en-US"/>
        </a:p>
      </dgm:t>
    </dgm:pt>
    <dgm:pt modelId="{C24D01BD-9A28-4F00-B397-79F23A76E106}">
      <dgm:prSet/>
      <dgm:spPr/>
      <dgm:t>
        <a:bodyPr/>
        <a:lstStyle/>
        <a:p>
          <a:r>
            <a:rPr lang="en-SG" dirty="0"/>
            <a:t> Google representatives report that if power consumption continues to grow, power costs can easily overtake hardware costs by a large margin.</a:t>
          </a:r>
          <a:endParaRPr lang="en-US" dirty="0"/>
        </a:p>
      </dgm:t>
    </dgm:pt>
    <dgm:pt modelId="{885FAC7D-013F-4EDC-8A0E-F4824FF9F51C}" type="parTrans" cxnId="{AD39F7BB-BA0C-4D9A-BB8D-6E2E5FB05FE5}">
      <dgm:prSet/>
      <dgm:spPr/>
      <dgm:t>
        <a:bodyPr/>
        <a:lstStyle/>
        <a:p>
          <a:endParaRPr lang="en-US"/>
        </a:p>
      </dgm:t>
    </dgm:pt>
    <dgm:pt modelId="{0D7359EA-3D6B-44D8-AA82-F21F657A4545}" type="sibTrans" cxnId="{AD39F7BB-BA0C-4D9A-BB8D-6E2E5FB05FE5}">
      <dgm:prSet phldrT="02" phldr="0"/>
      <dgm:spPr/>
      <dgm:t>
        <a:bodyPr/>
        <a:lstStyle/>
        <a:p>
          <a:endParaRPr lang="en-US"/>
        </a:p>
      </dgm:t>
    </dgm:pt>
    <dgm:pt modelId="{63899E68-5AB7-4A8B-9B23-90002D1EBD0F}">
      <dgm:prSet/>
      <dgm:spPr/>
      <dgm:t>
        <a:bodyPr/>
        <a:lstStyle/>
        <a:p>
          <a:r>
            <a:rPr lang="en-SG" dirty="0"/>
            <a:t>As a result engineers are now interested in low power rather than speed.</a:t>
          </a:r>
          <a:endParaRPr lang="en-US" dirty="0"/>
        </a:p>
      </dgm:t>
    </dgm:pt>
    <dgm:pt modelId="{FB3F4E29-F0C3-4886-B0EC-0C42E4277912}" type="parTrans" cxnId="{6FC660D8-2656-4376-8A58-A8D347A59125}">
      <dgm:prSet/>
      <dgm:spPr/>
      <dgm:t>
        <a:bodyPr/>
        <a:lstStyle/>
        <a:p>
          <a:endParaRPr lang="en-US"/>
        </a:p>
      </dgm:t>
    </dgm:pt>
    <dgm:pt modelId="{9BA8DF26-D1E3-43EE-B5FF-C9EA194A039A}" type="sibTrans" cxnId="{6FC660D8-2656-4376-8A58-A8D347A59125}">
      <dgm:prSet phldrT="03" phldr="0"/>
      <dgm:spPr/>
      <dgm:t>
        <a:bodyPr/>
        <a:lstStyle/>
        <a:p>
          <a:endParaRPr lang="en-US"/>
        </a:p>
      </dgm:t>
    </dgm:pt>
    <dgm:pt modelId="{5540E043-36D8-4619-A3FC-43ABA4609133}" type="pres">
      <dgm:prSet presAssocID="{75A13182-CE47-4338-90C9-F3934374301B}" presName="Name0" presStyleCnt="0">
        <dgm:presLayoutVars>
          <dgm:dir/>
          <dgm:animLvl val="lvl"/>
          <dgm:resizeHandles val="exact"/>
        </dgm:presLayoutVars>
      </dgm:prSet>
      <dgm:spPr/>
    </dgm:pt>
    <dgm:pt modelId="{C4663990-3C8C-4DAF-81F3-688CBB4A0943}" type="pres">
      <dgm:prSet presAssocID="{63899E68-5AB7-4A8B-9B23-90002D1EBD0F}" presName="boxAndChildren" presStyleCnt="0"/>
      <dgm:spPr/>
    </dgm:pt>
    <dgm:pt modelId="{D65C51E2-D2EA-48F6-AB77-0DAEB948F0D7}" type="pres">
      <dgm:prSet presAssocID="{63899E68-5AB7-4A8B-9B23-90002D1EBD0F}" presName="parentTextBox" presStyleLbl="node1" presStyleIdx="0" presStyleCnt="3"/>
      <dgm:spPr/>
    </dgm:pt>
    <dgm:pt modelId="{106F057A-A66B-4383-A1C5-445D6CA6C9EE}" type="pres">
      <dgm:prSet presAssocID="{0D7359EA-3D6B-44D8-AA82-F21F657A4545}" presName="sp" presStyleCnt="0"/>
      <dgm:spPr/>
    </dgm:pt>
    <dgm:pt modelId="{DC9158BC-598E-405D-8BF5-4451DEDE57C4}" type="pres">
      <dgm:prSet presAssocID="{C24D01BD-9A28-4F00-B397-79F23A76E106}" presName="arrowAndChildren" presStyleCnt="0"/>
      <dgm:spPr/>
    </dgm:pt>
    <dgm:pt modelId="{93EA76C1-1821-468D-9E3A-70202950A904}" type="pres">
      <dgm:prSet presAssocID="{C24D01BD-9A28-4F00-B397-79F23A76E106}" presName="parentTextArrow" presStyleLbl="node1" presStyleIdx="1" presStyleCnt="3"/>
      <dgm:spPr/>
    </dgm:pt>
    <dgm:pt modelId="{0A712E6C-877A-4435-8A14-7F752334A20C}" type="pres">
      <dgm:prSet presAssocID="{030FAD15-E705-43B9-9A59-C64C1A892D0A}" presName="sp" presStyleCnt="0"/>
      <dgm:spPr/>
    </dgm:pt>
    <dgm:pt modelId="{5D77BBFE-DE93-4FA7-9E7E-0ABC09E24F3E}" type="pres">
      <dgm:prSet presAssocID="{1C91CCA6-2220-4233-81ED-9B8C96584B28}" presName="arrowAndChildren" presStyleCnt="0"/>
      <dgm:spPr/>
    </dgm:pt>
    <dgm:pt modelId="{FF460577-4123-4ECF-8787-0E157343C5FC}" type="pres">
      <dgm:prSet presAssocID="{1C91CCA6-2220-4233-81ED-9B8C96584B28}" presName="parentTextArrow" presStyleLbl="node1" presStyleIdx="2" presStyleCnt="3"/>
      <dgm:spPr/>
    </dgm:pt>
  </dgm:ptLst>
  <dgm:cxnLst>
    <dgm:cxn modelId="{BF1B402F-8A3E-45CF-BD03-952468B57E43}" type="presOf" srcId="{75A13182-CE47-4338-90C9-F3934374301B}" destId="{5540E043-36D8-4619-A3FC-43ABA4609133}" srcOrd="0" destOrd="0" presId="urn:microsoft.com/office/officeart/2005/8/layout/process4"/>
    <dgm:cxn modelId="{78755337-A1E4-46C0-8AB7-F42DC27494B3}" type="presOf" srcId="{63899E68-5AB7-4A8B-9B23-90002D1EBD0F}" destId="{D65C51E2-D2EA-48F6-AB77-0DAEB948F0D7}" srcOrd="0" destOrd="0" presId="urn:microsoft.com/office/officeart/2005/8/layout/process4"/>
    <dgm:cxn modelId="{47B61848-BB9A-4061-840D-D130D4AC82EE}" type="presOf" srcId="{1C91CCA6-2220-4233-81ED-9B8C96584B28}" destId="{FF460577-4123-4ECF-8787-0E157343C5FC}" srcOrd="0" destOrd="0" presId="urn:microsoft.com/office/officeart/2005/8/layout/process4"/>
    <dgm:cxn modelId="{5167017E-373B-4224-8A0B-8A98B5150AAE}" type="presOf" srcId="{C24D01BD-9A28-4F00-B397-79F23A76E106}" destId="{93EA76C1-1821-468D-9E3A-70202950A904}" srcOrd="0" destOrd="0" presId="urn:microsoft.com/office/officeart/2005/8/layout/process4"/>
    <dgm:cxn modelId="{2A550296-AFBB-4F02-BA90-C0D196C302AE}" srcId="{75A13182-CE47-4338-90C9-F3934374301B}" destId="{1C91CCA6-2220-4233-81ED-9B8C96584B28}" srcOrd="0" destOrd="0" parTransId="{F857058B-3264-4014-AA87-2A047AAA6EF7}" sibTransId="{030FAD15-E705-43B9-9A59-C64C1A892D0A}"/>
    <dgm:cxn modelId="{AD39F7BB-BA0C-4D9A-BB8D-6E2E5FB05FE5}" srcId="{75A13182-CE47-4338-90C9-F3934374301B}" destId="{C24D01BD-9A28-4F00-B397-79F23A76E106}" srcOrd="1" destOrd="0" parTransId="{885FAC7D-013F-4EDC-8A0E-F4824FF9F51C}" sibTransId="{0D7359EA-3D6B-44D8-AA82-F21F657A4545}"/>
    <dgm:cxn modelId="{6FC660D8-2656-4376-8A58-A8D347A59125}" srcId="{75A13182-CE47-4338-90C9-F3934374301B}" destId="{63899E68-5AB7-4A8B-9B23-90002D1EBD0F}" srcOrd="2" destOrd="0" parTransId="{FB3F4E29-F0C3-4886-B0EC-0C42E4277912}" sibTransId="{9BA8DF26-D1E3-43EE-B5FF-C9EA194A039A}"/>
    <dgm:cxn modelId="{DFC1503E-1077-438E-86FB-9A6DEA9787E5}" type="presParOf" srcId="{5540E043-36D8-4619-A3FC-43ABA4609133}" destId="{C4663990-3C8C-4DAF-81F3-688CBB4A0943}" srcOrd="0" destOrd="0" presId="urn:microsoft.com/office/officeart/2005/8/layout/process4"/>
    <dgm:cxn modelId="{6E305241-F87A-4769-BFFD-4113E5C0248F}" type="presParOf" srcId="{C4663990-3C8C-4DAF-81F3-688CBB4A0943}" destId="{D65C51E2-D2EA-48F6-AB77-0DAEB948F0D7}" srcOrd="0" destOrd="0" presId="urn:microsoft.com/office/officeart/2005/8/layout/process4"/>
    <dgm:cxn modelId="{8324364C-5ADA-4FA1-A7A1-964A3CD8CDE2}" type="presParOf" srcId="{5540E043-36D8-4619-A3FC-43ABA4609133}" destId="{106F057A-A66B-4383-A1C5-445D6CA6C9EE}" srcOrd="1" destOrd="0" presId="urn:microsoft.com/office/officeart/2005/8/layout/process4"/>
    <dgm:cxn modelId="{F9C072C8-5492-41F4-B596-DFADFF1571F6}" type="presParOf" srcId="{5540E043-36D8-4619-A3FC-43ABA4609133}" destId="{DC9158BC-598E-405D-8BF5-4451DEDE57C4}" srcOrd="2" destOrd="0" presId="urn:microsoft.com/office/officeart/2005/8/layout/process4"/>
    <dgm:cxn modelId="{AB085B59-5061-474F-BF50-26231745B84A}" type="presParOf" srcId="{DC9158BC-598E-405D-8BF5-4451DEDE57C4}" destId="{93EA76C1-1821-468D-9E3A-70202950A904}" srcOrd="0" destOrd="0" presId="urn:microsoft.com/office/officeart/2005/8/layout/process4"/>
    <dgm:cxn modelId="{6415AFC3-D547-40CA-A0BB-ACE99B81180A}" type="presParOf" srcId="{5540E043-36D8-4619-A3FC-43ABA4609133}" destId="{0A712E6C-877A-4435-8A14-7F752334A20C}" srcOrd="3" destOrd="0" presId="urn:microsoft.com/office/officeart/2005/8/layout/process4"/>
    <dgm:cxn modelId="{CA55A0F4-1A87-45A1-B261-C973A681A9A3}" type="presParOf" srcId="{5540E043-36D8-4619-A3FC-43ABA4609133}" destId="{5D77BBFE-DE93-4FA7-9E7E-0ABC09E24F3E}" srcOrd="4" destOrd="0" presId="urn:microsoft.com/office/officeart/2005/8/layout/process4"/>
    <dgm:cxn modelId="{C8FC172D-B5F3-4965-AECE-396EB3D4D03C}" type="presParOf" srcId="{5D77BBFE-DE93-4FA7-9E7E-0ABC09E24F3E}" destId="{FF460577-4123-4ECF-8787-0E157343C5F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8E3CE3-9679-4B0B-B763-6C693C2CB59A}" type="doc">
      <dgm:prSet loTypeId="urn:microsoft.com/office/officeart/2016/7/layout/BasicLinearProcessNumbered" loCatId="process" qsTypeId="urn:microsoft.com/office/officeart/2005/8/quickstyle/simple4" qsCatId="simple" csTypeId="urn:microsoft.com/office/officeart/2005/8/colors/colorful5" csCatId="colorful" phldr="1"/>
      <dgm:spPr/>
      <dgm:t>
        <a:bodyPr/>
        <a:lstStyle/>
        <a:p>
          <a:endParaRPr lang="en-US"/>
        </a:p>
      </dgm:t>
    </dgm:pt>
    <dgm:pt modelId="{0C3DA2BE-DB06-4E87-A8F8-80390DCCF78E}">
      <dgm:prSet/>
      <dgm:spPr/>
      <dgm:t>
        <a:bodyPr/>
        <a:lstStyle/>
        <a:p>
          <a:r>
            <a:rPr lang="en-SG" dirty="0"/>
            <a:t>High speeds result in high performance but also high energy consumption. </a:t>
          </a:r>
          <a:endParaRPr lang="en-US" dirty="0"/>
        </a:p>
      </dgm:t>
    </dgm:pt>
    <dgm:pt modelId="{648A35F5-A077-4A4E-A2E5-F4166C5F395D}" type="parTrans" cxnId="{EF56132A-1F9A-47E0-877C-481553A1F447}">
      <dgm:prSet/>
      <dgm:spPr/>
      <dgm:t>
        <a:bodyPr/>
        <a:lstStyle/>
        <a:p>
          <a:endParaRPr lang="en-US"/>
        </a:p>
      </dgm:t>
    </dgm:pt>
    <dgm:pt modelId="{B50A90C8-9E60-40E3-8B71-20B57C5B7F1E}" type="sibTrans" cxnId="{EF56132A-1F9A-47E0-877C-481553A1F447}">
      <dgm:prSet phldrT="1"/>
      <dgm:spPr/>
      <dgm:t>
        <a:bodyPr/>
        <a:lstStyle/>
        <a:p>
          <a:r>
            <a:rPr lang="en-US"/>
            <a:t>1</a:t>
          </a:r>
        </a:p>
      </dgm:t>
    </dgm:pt>
    <dgm:pt modelId="{B8DB8B73-4759-45B6-9D8F-8C89D995975E}">
      <dgm:prSet/>
      <dgm:spPr/>
      <dgm:t>
        <a:bodyPr/>
        <a:lstStyle/>
        <a:p>
          <a:r>
            <a:rPr lang="en-SG" dirty="0"/>
            <a:t>Lower speeds save energy but performance degrades.</a:t>
          </a:r>
          <a:endParaRPr lang="en-US" dirty="0"/>
        </a:p>
      </dgm:t>
    </dgm:pt>
    <dgm:pt modelId="{E67DCF2A-1723-41F3-83B6-43B9E607C339}" type="parTrans" cxnId="{0143B318-6731-4DFD-B41E-B621FC244F21}">
      <dgm:prSet/>
      <dgm:spPr/>
      <dgm:t>
        <a:bodyPr/>
        <a:lstStyle/>
        <a:p>
          <a:endParaRPr lang="en-US"/>
        </a:p>
      </dgm:t>
    </dgm:pt>
    <dgm:pt modelId="{32A01AEC-FEF1-461E-B14E-0B32175DF5F6}" type="sibTrans" cxnId="{0143B318-6731-4DFD-B41E-B621FC244F21}">
      <dgm:prSet phldrT="2"/>
      <dgm:spPr/>
      <dgm:t>
        <a:bodyPr/>
        <a:lstStyle/>
        <a:p>
          <a:r>
            <a:rPr lang="en-US"/>
            <a:t>2</a:t>
          </a:r>
        </a:p>
      </dgm:t>
    </dgm:pt>
    <dgm:pt modelId="{70BFBCF6-40B0-4E81-97F3-D0E3212DDF0A}">
      <dgm:prSet/>
      <dgm:spPr/>
      <dgm:t>
        <a:bodyPr/>
        <a:lstStyle/>
        <a:p>
          <a:r>
            <a:rPr lang="en-US" dirty="0"/>
            <a:t>Our goal is to minimize energy consumption, while still providing a desired quality of service.</a:t>
          </a:r>
        </a:p>
      </dgm:t>
    </dgm:pt>
    <dgm:pt modelId="{5ED2C259-7334-4E21-B2A8-D72471AFBD0F}" type="parTrans" cxnId="{FC52D407-B41F-46D6-B2BB-D310AD6C38ED}">
      <dgm:prSet/>
      <dgm:spPr/>
      <dgm:t>
        <a:bodyPr/>
        <a:lstStyle/>
        <a:p>
          <a:endParaRPr lang="en-SG"/>
        </a:p>
      </dgm:t>
    </dgm:pt>
    <dgm:pt modelId="{6D6BB98E-A27A-498B-BE51-61CA67892A13}" type="sibTrans" cxnId="{FC52D407-B41F-46D6-B2BB-D310AD6C38ED}">
      <dgm:prSet phldrT="3"/>
      <dgm:spPr/>
      <dgm:t>
        <a:bodyPr/>
        <a:lstStyle/>
        <a:p>
          <a:r>
            <a:rPr lang="en-SG"/>
            <a:t>3</a:t>
          </a:r>
        </a:p>
      </dgm:t>
    </dgm:pt>
    <dgm:pt modelId="{5F6EF150-46C0-441B-8ADD-A4E0CE182B1B}" type="pres">
      <dgm:prSet presAssocID="{6A8E3CE3-9679-4B0B-B763-6C693C2CB59A}" presName="Name0" presStyleCnt="0">
        <dgm:presLayoutVars>
          <dgm:animLvl val="lvl"/>
          <dgm:resizeHandles val="exact"/>
        </dgm:presLayoutVars>
      </dgm:prSet>
      <dgm:spPr/>
    </dgm:pt>
    <dgm:pt modelId="{A519176D-5B57-4DF8-9F4D-B1424FA82F57}" type="pres">
      <dgm:prSet presAssocID="{0C3DA2BE-DB06-4E87-A8F8-80390DCCF78E}" presName="compositeNode" presStyleCnt="0">
        <dgm:presLayoutVars>
          <dgm:bulletEnabled val="1"/>
        </dgm:presLayoutVars>
      </dgm:prSet>
      <dgm:spPr/>
    </dgm:pt>
    <dgm:pt modelId="{6C17064A-BC37-4F4A-8ADF-3D3AE914F57D}" type="pres">
      <dgm:prSet presAssocID="{0C3DA2BE-DB06-4E87-A8F8-80390DCCF78E}" presName="bgRect" presStyleLbl="bgAccFollowNode1" presStyleIdx="0" presStyleCnt="3"/>
      <dgm:spPr/>
    </dgm:pt>
    <dgm:pt modelId="{4217F648-F549-4EC1-8DF6-D8256E811A7F}" type="pres">
      <dgm:prSet presAssocID="{B50A90C8-9E60-40E3-8B71-20B57C5B7F1E}" presName="sibTransNodeCircle" presStyleLbl="alignNode1" presStyleIdx="0" presStyleCnt="6">
        <dgm:presLayoutVars>
          <dgm:chMax val="0"/>
          <dgm:bulletEnabled/>
        </dgm:presLayoutVars>
      </dgm:prSet>
      <dgm:spPr/>
    </dgm:pt>
    <dgm:pt modelId="{3BB8584E-8639-4567-8DB6-53D7FDF69300}" type="pres">
      <dgm:prSet presAssocID="{0C3DA2BE-DB06-4E87-A8F8-80390DCCF78E}" presName="bottomLine" presStyleLbl="alignNode1" presStyleIdx="1" presStyleCnt="6">
        <dgm:presLayoutVars/>
      </dgm:prSet>
      <dgm:spPr/>
    </dgm:pt>
    <dgm:pt modelId="{B62A7153-15EB-4F15-86E1-8BAF89AE8682}" type="pres">
      <dgm:prSet presAssocID="{0C3DA2BE-DB06-4E87-A8F8-80390DCCF78E}" presName="nodeText" presStyleLbl="bgAccFollowNode1" presStyleIdx="0" presStyleCnt="3">
        <dgm:presLayoutVars>
          <dgm:bulletEnabled val="1"/>
        </dgm:presLayoutVars>
      </dgm:prSet>
      <dgm:spPr/>
    </dgm:pt>
    <dgm:pt modelId="{7C6103C8-993E-4140-82E7-C630D52BA230}" type="pres">
      <dgm:prSet presAssocID="{B50A90C8-9E60-40E3-8B71-20B57C5B7F1E}" presName="sibTrans" presStyleCnt="0"/>
      <dgm:spPr/>
    </dgm:pt>
    <dgm:pt modelId="{8B2A9FC9-967F-4FB6-B991-3E3618C4A113}" type="pres">
      <dgm:prSet presAssocID="{B8DB8B73-4759-45B6-9D8F-8C89D995975E}" presName="compositeNode" presStyleCnt="0">
        <dgm:presLayoutVars>
          <dgm:bulletEnabled val="1"/>
        </dgm:presLayoutVars>
      </dgm:prSet>
      <dgm:spPr/>
    </dgm:pt>
    <dgm:pt modelId="{717E76E3-56B8-41D4-A1A3-CD0EB46B3A88}" type="pres">
      <dgm:prSet presAssocID="{B8DB8B73-4759-45B6-9D8F-8C89D995975E}" presName="bgRect" presStyleLbl="bgAccFollowNode1" presStyleIdx="1" presStyleCnt="3"/>
      <dgm:spPr/>
    </dgm:pt>
    <dgm:pt modelId="{6EAE52EA-ED87-4989-9544-A0ADDF7C4843}" type="pres">
      <dgm:prSet presAssocID="{32A01AEC-FEF1-461E-B14E-0B32175DF5F6}" presName="sibTransNodeCircle" presStyleLbl="alignNode1" presStyleIdx="2" presStyleCnt="6">
        <dgm:presLayoutVars>
          <dgm:chMax val="0"/>
          <dgm:bulletEnabled/>
        </dgm:presLayoutVars>
      </dgm:prSet>
      <dgm:spPr/>
    </dgm:pt>
    <dgm:pt modelId="{81747383-311E-4E3C-AF51-EC673E4BEDF9}" type="pres">
      <dgm:prSet presAssocID="{B8DB8B73-4759-45B6-9D8F-8C89D995975E}" presName="bottomLine" presStyleLbl="alignNode1" presStyleIdx="3" presStyleCnt="6">
        <dgm:presLayoutVars/>
      </dgm:prSet>
      <dgm:spPr/>
    </dgm:pt>
    <dgm:pt modelId="{EB2DE2F4-24FF-4641-A636-0B5A2768D382}" type="pres">
      <dgm:prSet presAssocID="{B8DB8B73-4759-45B6-9D8F-8C89D995975E}" presName="nodeText" presStyleLbl="bgAccFollowNode1" presStyleIdx="1" presStyleCnt="3">
        <dgm:presLayoutVars>
          <dgm:bulletEnabled val="1"/>
        </dgm:presLayoutVars>
      </dgm:prSet>
      <dgm:spPr/>
    </dgm:pt>
    <dgm:pt modelId="{0A1285E8-AAD2-4F23-9B0E-598A2EC26DC0}" type="pres">
      <dgm:prSet presAssocID="{32A01AEC-FEF1-461E-B14E-0B32175DF5F6}" presName="sibTrans" presStyleCnt="0"/>
      <dgm:spPr/>
    </dgm:pt>
    <dgm:pt modelId="{8D227F8F-2C31-420D-A7DA-23C9571B29A8}" type="pres">
      <dgm:prSet presAssocID="{70BFBCF6-40B0-4E81-97F3-D0E3212DDF0A}" presName="compositeNode" presStyleCnt="0">
        <dgm:presLayoutVars>
          <dgm:bulletEnabled val="1"/>
        </dgm:presLayoutVars>
      </dgm:prSet>
      <dgm:spPr/>
    </dgm:pt>
    <dgm:pt modelId="{19A437B1-9857-4FF4-9E54-795AF34485C0}" type="pres">
      <dgm:prSet presAssocID="{70BFBCF6-40B0-4E81-97F3-D0E3212DDF0A}" presName="bgRect" presStyleLbl="bgAccFollowNode1" presStyleIdx="2" presStyleCnt="3"/>
      <dgm:spPr/>
    </dgm:pt>
    <dgm:pt modelId="{A091298B-E687-482C-9602-F87B05907E5D}" type="pres">
      <dgm:prSet presAssocID="{6D6BB98E-A27A-498B-BE51-61CA67892A13}" presName="sibTransNodeCircle" presStyleLbl="alignNode1" presStyleIdx="4" presStyleCnt="6">
        <dgm:presLayoutVars>
          <dgm:chMax val="0"/>
          <dgm:bulletEnabled/>
        </dgm:presLayoutVars>
      </dgm:prSet>
      <dgm:spPr/>
    </dgm:pt>
    <dgm:pt modelId="{73F73087-26A2-479C-8C17-8434A2B177E4}" type="pres">
      <dgm:prSet presAssocID="{70BFBCF6-40B0-4E81-97F3-D0E3212DDF0A}" presName="bottomLine" presStyleLbl="alignNode1" presStyleIdx="5" presStyleCnt="6">
        <dgm:presLayoutVars/>
      </dgm:prSet>
      <dgm:spPr/>
    </dgm:pt>
    <dgm:pt modelId="{07AC0431-AB1F-4D68-BD7C-55D18D76E31F}" type="pres">
      <dgm:prSet presAssocID="{70BFBCF6-40B0-4E81-97F3-D0E3212DDF0A}" presName="nodeText" presStyleLbl="bgAccFollowNode1" presStyleIdx="2" presStyleCnt="3">
        <dgm:presLayoutVars>
          <dgm:bulletEnabled val="1"/>
        </dgm:presLayoutVars>
      </dgm:prSet>
      <dgm:spPr/>
    </dgm:pt>
  </dgm:ptLst>
  <dgm:cxnLst>
    <dgm:cxn modelId="{FC52D407-B41F-46D6-B2BB-D310AD6C38ED}" srcId="{6A8E3CE3-9679-4B0B-B763-6C693C2CB59A}" destId="{70BFBCF6-40B0-4E81-97F3-D0E3212DDF0A}" srcOrd="2" destOrd="0" parTransId="{5ED2C259-7334-4E21-B2A8-D72471AFBD0F}" sibTransId="{6D6BB98E-A27A-498B-BE51-61CA67892A13}"/>
    <dgm:cxn modelId="{96F55F11-12F6-48B6-B197-D1CCDF0ED177}" type="presOf" srcId="{0C3DA2BE-DB06-4E87-A8F8-80390DCCF78E}" destId="{B62A7153-15EB-4F15-86E1-8BAF89AE8682}" srcOrd="1" destOrd="0" presId="urn:microsoft.com/office/officeart/2016/7/layout/BasicLinearProcessNumbered"/>
    <dgm:cxn modelId="{0143B318-6731-4DFD-B41E-B621FC244F21}" srcId="{6A8E3CE3-9679-4B0B-B763-6C693C2CB59A}" destId="{B8DB8B73-4759-45B6-9D8F-8C89D995975E}" srcOrd="1" destOrd="0" parTransId="{E67DCF2A-1723-41F3-83B6-43B9E607C339}" sibTransId="{32A01AEC-FEF1-461E-B14E-0B32175DF5F6}"/>
    <dgm:cxn modelId="{EF56132A-1F9A-47E0-877C-481553A1F447}" srcId="{6A8E3CE3-9679-4B0B-B763-6C693C2CB59A}" destId="{0C3DA2BE-DB06-4E87-A8F8-80390DCCF78E}" srcOrd="0" destOrd="0" parTransId="{648A35F5-A077-4A4E-A2E5-F4166C5F395D}" sibTransId="{B50A90C8-9E60-40E3-8B71-20B57C5B7F1E}"/>
    <dgm:cxn modelId="{A1F42D4B-7ABF-48C4-B9A5-BD8E8ABAF04E}" type="presOf" srcId="{6D6BB98E-A27A-498B-BE51-61CA67892A13}" destId="{A091298B-E687-482C-9602-F87B05907E5D}" srcOrd="0" destOrd="0" presId="urn:microsoft.com/office/officeart/2016/7/layout/BasicLinearProcessNumbered"/>
    <dgm:cxn modelId="{4DCD9581-2A76-4DB6-90D0-F455D3A35028}" type="presOf" srcId="{70BFBCF6-40B0-4E81-97F3-D0E3212DDF0A}" destId="{19A437B1-9857-4FF4-9E54-795AF34485C0}" srcOrd="0" destOrd="0" presId="urn:microsoft.com/office/officeart/2016/7/layout/BasicLinearProcessNumbered"/>
    <dgm:cxn modelId="{AF99BE88-F834-43A7-9C91-21FD6356B826}" type="presOf" srcId="{B8DB8B73-4759-45B6-9D8F-8C89D995975E}" destId="{717E76E3-56B8-41D4-A1A3-CD0EB46B3A88}" srcOrd="0" destOrd="0" presId="urn:microsoft.com/office/officeart/2016/7/layout/BasicLinearProcessNumbered"/>
    <dgm:cxn modelId="{9C063198-BCAD-4E59-B64D-2B7C32A2CB92}" type="presOf" srcId="{6A8E3CE3-9679-4B0B-B763-6C693C2CB59A}" destId="{5F6EF150-46C0-441B-8ADD-A4E0CE182B1B}" srcOrd="0" destOrd="0" presId="urn:microsoft.com/office/officeart/2016/7/layout/BasicLinearProcessNumbered"/>
    <dgm:cxn modelId="{E45656AE-50CE-431C-9D61-60F7EF227B6D}" type="presOf" srcId="{B8DB8B73-4759-45B6-9D8F-8C89D995975E}" destId="{EB2DE2F4-24FF-4641-A636-0B5A2768D382}" srcOrd="1" destOrd="0" presId="urn:microsoft.com/office/officeart/2016/7/layout/BasicLinearProcessNumbered"/>
    <dgm:cxn modelId="{819DCDB0-19CE-4207-8905-367C56FB5425}" type="presOf" srcId="{70BFBCF6-40B0-4E81-97F3-D0E3212DDF0A}" destId="{07AC0431-AB1F-4D68-BD7C-55D18D76E31F}" srcOrd="1" destOrd="0" presId="urn:microsoft.com/office/officeart/2016/7/layout/BasicLinearProcessNumbered"/>
    <dgm:cxn modelId="{91799FBD-119E-44FD-A579-F643E55328BA}" type="presOf" srcId="{B50A90C8-9E60-40E3-8B71-20B57C5B7F1E}" destId="{4217F648-F549-4EC1-8DF6-D8256E811A7F}" srcOrd="0" destOrd="0" presId="urn:microsoft.com/office/officeart/2016/7/layout/BasicLinearProcessNumbered"/>
    <dgm:cxn modelId="{2C3CCEC0-3AE6-4E00-8442-544FEA829DA5}" type="presOf" srcId="{32A01AEC-FEF1-461E-B14E-0B32175DF5F6}" destId="{6EAE52EA-ED87-4989-9544-A0ADDF7C4843}" srcOrd="0" destOrd="0" presId="urn:microsoft.com/office/officeart/2016/7/layout/BasicLinearProcessNumbered"/>
    <dgm:cxn modelId="{C37C56F3-EF45-4089-A11F-FA64408F4708}" type="presOf" srcId="{0C3DA2BE-DB06-4E87-A8F8-80390DCCF78E}" destId="{6C17064A-BC37-4F4A-8ADF-3D3AE914F57D}" srcOrd="0" destOrd="0" presId="urn:microsoft.com/office/officeart/2016/7/layout/BasicLinearProcessNumbered"/>
    <dgm:cxn modelId="{5AEE7128-4564-43B4-86BA-C73957456929}" type="presParOf" srcId="{5F6EF150-46C0-441B-8ADD-A4E0CE182B1B}" destId="{A519176D-5B57-4DF8-9F4D-B1424FA82F57}" srcOrd="0" destOrd="0" presId="urn:microsoft.com/office/officeart/2016/7/layout/BasicLinearProcessNumbered"/>
    <dgm:cxn modelId="{B04CC97F-FACC-446F-AB0D-AFE402AAC838}" type="presParOf" srcId="{A519176D-5B57-4DF8-9F4D-B1424FA82F57}" destId="{6C17064A-BC37-4F4A-8ADF-3D3AE914F57D}" srcOrd="0" destOrd="0" presId="urn:microsoft.com/office/officeart/2016/7/layout/BasicLinearProcessNumbered"/>
    <dgm:cxn modelId="{EE384887-CC06-4967-8842-50C1703B9199}" type="presParOf" srcId="{A519176D-5B57-4DF8-9F4D-B1424FA82F57}" destId="{4217F648-F549-4EC1-8DF6-D8256E811A7F}" srcOrd="1" destOrd="0" presId="urn:microsoft.com/office/officeart/2016/7/layout/BasicLinearProcessNumbered"/>
    <dgm:cxn modelId="{FDB14D6C-C064-4FBA-A797-F77C9325DC50}" type="presParOf" srcId="{A519176D-5B57-4DF8-9F4D-B1424FA82F57}" destId="{3BB8584E-8639-4567-8DB6-53D7FDF69300}" srcOrd="2" destOrd="0" presId="urn:microsoft.com/office/officeart/2016/7/layout/BasicLinearProcessNumbered"/>
    <dgm:cxn modelId="{53E98AD0-0046-4517-AE2E-A56E8F35021B}" type="presParOf" srcId="{A519176D-5B57-4DF8-9F4D-B1424FA82F57}" destId="{B62A7153-15EB-4F15-86E1-8BAF89AE8682}" srcOrd="3" destOrd="0" presId="urn:microsoft.com/office/officeart/2016/7/layout/BasicLinearProcessNumbered"/>
    <dgm:cxn modelId="{5733538C-2544-4B8D-87C7-6FA443FD00A4}" type="presParOf" srcId="{5F6EF150-46C0-441B-8ADD-A4E0CE182B1B}" destId="{7C6103C8-993E-4140-82E7-C630D52BA230}" srcOrd="1" destOrd="0" presId="urn:microsoft.com/office/officeart/2016/7/layout/BasicLinearProcessNumbered"/>
    <dgm:cxn modelId="{977F8B10-52F9-4662-9E7C-70CAD361C22D}" type="presParOf" srcId="{5F6EF150-46C0-441B-8ADD-A4E0CE182B1B}" destId="{8B2A9FC9-967F-4FB6-B991-3E3618C4A113}" srcOrd="2" destOrd="0" presId="urn:microsoft.com/office/officeart/2016/7/layout/BasicLinearProcessNumbered"/>
    <dgm:cxn modelId="{51C2BAD4-CE88-4763-851B-CB34EBD28F81}" type="presParOf" srcId="{8B2A9FC9-967F-4FB6-B991-3E3618C4A113}" destId="{717E76E3-56B8-41D4-A1A3-CD0EB46B3A88}" srcOrd="0" destOrd="0" presId="urn:microsoft.com/office/officeart/2016/7/layout/BasicLinearProcessNumbered"/>
    <dgm:cxn modelId="{6981ED6B-3D47-4F65-82AC-6A38957400C9}" type="presParOf" srcId="{8B2A9FC9-967F-4FB6-B991-3E3618C4A113}" destId="{6EAE52EA-ED87-4989-9544-A0ADDF7C4843}" srcOrd="1" destOrd="0" presId="urn:microsoft.com/office/officeart/2016/7/layout/BasicLinearProcessNumbered"/>
    <dgm:cxn modelId="{D9CCBA1B-986C-454F-801A-3C3388E78B69}" type="presParOf" srcId="{8B2A9FC9-967F-4FB6-B991-3E3618C4A113}" destId="{81747383-311E-4E3C-AF51-EC673E4BEDF9}" srcOrd="2" destOrd="0" presId="urn:microsoft.com/office/officeart/2016/7/layout/BasicLinearProcessNumbered"/>
    <dgm:cxn modelId="{A9B42A68-539B-420F-8DB6-FDA4E634D522}" type="presParOf" srcId="{8B2A9FC9-967F-4FB6-B991-3E3618C4A113}" destId="{EB2DE2F4-24FF-4641-A636-0B5A2768D382}" srcOrd="3" destOrd="0" presId="urn:microsoft.com/office/officeart/2016/7/layout/BasicLinearProcessNumbered"/>
    <dgm:cxn modelId="{94807AD2-3B5C-4925-89D7-3ABF25FF7010}" type="presParOf" srcId="{5F6EF150-46C0-441B-8ADD-A4E0CE182B1B}" destId="{0A1285E8-AAD2-4F23-9B0E-598A2EC26DC0}" srcOrd="3" destOrd="0" presId="urn:microsoft.com/office/officeart/2016/7/layout/BasicLinearProcessNumbered"/>
    <dgm:cxn modelId="{987DFCE7-207A-4801-BE95-F3D079E205EF}" type="presParOf" srcId="{5F6EF150-46C0-441B-8ADD-A4E0CE182B1B}" destId="{8D227F8F-2C31-420D-A7DA-23C9571B29A8}" srcOrd="4" destOrd="0" presId="urn:microsoft.com/office/officeart/2016/7/layout/BasicLinearProcessNumbered"/>
    <dgm:cxn modelId="{E0942850-21A3-455C-A938-1FEC79D699A8}" type="presParOf" srcId="{8D227F8F-2C31-420D-A7DA-23C9571B29A8}" destId="{19A437B1-9857-4FF4-9E54-795AF34485C0}" srcOrd="0" destOrd="0" presId="urn:microsoft.com/office/officeart/2016/7/layout/BasicLinearProcessNumbered"/>
    <dgm:cxn modelId="{C1F9A52C-F3B4-4371-9B53-E06115433EEB}" type="presParOf" srcId="{8D227F8F-2C31-420D-A7DA-23C9571B29A8}" destId="{A091298B-E687-482C-9602-F87B05907E5D}" srcOrd="1" destOrd="0" presId="urn:microsoft.com/office/officeart/2016/7/layout/BasicLinearProcessNumbered"/>
    <dgm:cxn modelId="{4CC2EF71-6F2A-4F52-9DD0-288AE3E8C38F}" type="presParOf" srcId="{8D227F8F-2C31-420D-A7DA-23C9571B29A8}" destId="{73F73087-26A2-479C-8C17-8434A2B177E4}" srcOrd="2" destOrd="0" presId="urn:microsoft.com/office/officeart/2016/7/layout/BasicLinearProcessNumbered"/>
    <dgm:cxn modelId="{C42C0F77-C2C4-460C-83E9-A1FE15FD0A35}" type="presParOf" srcId="{8D227F8F-2C31-420D-A7DA-23C9571B29A8}" destId="{07AC0431-AB1F-4D68-BD7C-55D18D76E31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C51E2-D2EA-48F6-AB77-0DAEB948F0D7}">
      <dsp:nvSpPr>
        <dsp:cNvPr id="0" name=""/>
        <dsp:cNvSpPr/>
      </dsp:nvSpPr>
      <dsp:spPr>
        <a:xfrm>
          <a:off x="0" y="3275482"/>
          <a:ext cx="10515600" cy="107508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SG" sz="2500" kern="1200" dirty="0"/>
            <a:t>As a result engineers are now interested in low power rather than speed.</a:t>
          </a:r>
          <a:endParaRPr lang="en-US" sz="2500" kern="1200" dirty="0"/>
        </a:p>
      </dsp:txBody>
      <dsp:txXfrm>
        <a:off x="0" y="3275482"/>
        <a:ext cx="10515600" cy="1075086"/>
      </dsp:txXfrm>
    </dsp:sp>
    <dsp:sp modelId="{93EA76C1-1821-468D-9E3A-70202950A904}">
      <dsp:nvSpPr>
        <dsp:cNvPr id="0" name=""/>
        <dsp:cNvSpPr/>
      </dsp:nvSpPr>
      <dsp:spPr>
        <a:xfrm rot="10800000">
          <a:off x="0" y="1638125"/>
          <a:ext cx="10515600" cy="1653482"/>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SG" sz="2500" kern="1200" dirty="0"/>
            <a:t> Google representatives report that if power consumption continues to grow, power costs can easily overtake hardware costs by a large margin.</a:t>
          </a:r>
          <a:endParaRPr lang="en-US" sz="2500" kern="1200" dirty="0"/>
        </a:p>
      </dsp:txBody>
      <dsp:txXfrm rot="10800000">
        <a:off x="0" y="1638125"/>
        <a:ext cx="10515600" cy="1074383"/>
      </dsp:txXfrm>
    </dsp:sp>
    <dsp:sp modelId="{FF460577-4123-4ECF-8787-0E157343C5FC}">
      <dsp:nvSpPr>
        <dsp:cNvPr id="0" name=""/>
        <dsp:cNvSpPr/>
      </dsp:nvSpPr>
      <dsp:spPr>
        <a:xfrm rot="10800000">
          <a:off x="0" y="769"/>
          <a:ext cx="10515600" cy="1653482"/>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SG" sz="2500" kern="1200" dirty="0"/>
            <a:t> Energy has become a scarce and expensive resource. Power dissipation is also critical in computer systems. </a:t>
          </a:r>
          <a:endParaRPr lang="en-US" sz="2500" kern="1200" dirty="0"/>
        </a:p>
      </dsp:txBody>
      <dsp:txXfrm rot="10800000">
        <a:off x="0" y="769"/>
        <a:ext cx="10515600" cy="1074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7064A-BC37-4F4A-8ADF-3D3AE914F57D}">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SG" sz="2300" kern="1200" dirty="0"/>
            <a:t>High speeds result in high performance but also high energy consumption. </a:t>
          </a:r>
          <a:endParaRPr lang="en-US" sz="2300" kern="1200" dirty="0"/>
        </a:p>
      </dsp:txBody>
      <dsp:txXfrm>
        <a:off x="0" y="1653508"/>
        <a:ext cx="3286125" cy="2610802"/>
      </dsp:txXfrm>
    </dsp:sp>
    <dsp:sp modelId="{4217F648-F549-4EC1-8DF6-D8256E811A7F}">
      <dsp:nvSpPr>
        <dsp:cNvPr id="0" name=""/>
        <dsp:cNvSpPr/>
      </dsp:nvSpPr>
      <dsp:spPr>
        <a:xfrm>
          <a:off x="990361" y="435133"/>
          <a:ext cx="1305401" cy="130540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3BB8584E-8639-4567-8DB6-53D7FDF69300}">
      <dsp:nvSpPr>
        <dsp:cNvPr id="0" name=""/>
        <dsp:cNvSpPr/>
      </dsp:nvSpPr>
      <dsp:spPr>
        <a:xfrm>
          <a:off x="0" y="4351266"/>
          <a:ext cx="3286125" cy="72"/>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17E76E3-56B8-41D4-A1A3-CD0EB46B3A88}">
      <dsp:nvSpPr>
        <dsp:cNvPr id="0" name=""/>
        <dsp:cNvSpPr/>
      </dsp:nvSpPr>
      <dsp:spPr>
        <a:xfrm>
          <a:off x="3614737" y="0"/>
          <a:ext cx="3286125" cy="4351338"/>
        </a:xfrm>
        <a:prstGeom prst="rect">
          <a:avLst/>
        </a:prstGeom>
        <a:solidFill>
          <a:schemeClr val="accent5">
            <a:tint val="40000"/>
            <a:alpha val="90000"/>
            <a:hueOff val="-3369880"/>
            <a:satOff val="-11416"/>
            <a:lumOff val="-1464"/>
            <a:alphaOff val="0"/>
          </a:schemeClr>
        </a:solidFill>
        <a:ln w="6350" cap="flat" cmpd="sng" algn="ctr">
          <a:solidFill>
            <a:schemeClr val="accent5">
              <a:tint val="40000"/>
              <a:alpha val="90000"/>
              <a:hueOff val="-3369880"/>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SG" sz="2300" kern="1200" dirty="0"/>
            <a:t>Lower speeds save energy but performance degrades.</a:t>
          </a:r>
          <a:endParaRPr lang="en-US" sz="2300" kern="1200" dirty="0"/>
        </a:p>
      </dsp:txBody>
      <dsp:txXfrm>
        <a:off x="3614737" y="1653508"/>
        <a:ext cx="3286125" cy="2610802"/>
      </dsp:txXfrm>
    </dsp:sp>
    <dsp:sp modelId="{6EAE52EA-ED87-4989-9544-A0ADDF7C4843}">
      <dsp:nvSpPr>
        <dsp:cNvPr id="0" name=""/>
        <dsp:cNvSpPr/>
      </dsp:nvSpPr>
      <dsp:spPr>
        <a:xfrm>
          <a:off x="4605099" y="435133"/>
          <a:ext cx="1305401" cy="1305401"/>
        </a:xfrm>
        <a:prstGeom prst="ellips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81747383-311E-4E3C-AF51-EC673E4BEDF9}">
      <dsp:nvSpPr>
        <dsp:cNvPr id="0" name=""/>
        <dsp:cNvSpPr/>
      </dsp:nvSpPr>
      <dsp:spPr>
        <a:xfrm>
          <a:off x="3614737" y="4351266"/>
          <a:ext cx="3286125" cy="72"/>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A437B1-9857-4FF4-9E54-795AF34485C0}">
      <dsp:nvSpPr>
        <dsp:cNvPr id="0" name=""/>
        <dsp:cNvSpPr/>
      </dsp:nvSpPr>
      <dsp:spPr>
        <a:xfrm>
          <a:off x="7229475" y="0"/>
          <a:ext cx="3286125" cy="4351338"/>
        </a:xfrm>
        <a:prstGeom prst="rect">
          <a:avLst/>
        </a:prstGeom>
        <a:solidFill>
          <a:schemeClr val="accent5">
            <a:tint val="40000"/>
            <a:alpha val="90000"/>
            <a:hueOff val="-6739760"/>
            <a:satOff val="-22832"/>
            <a:lumOff val="-2928"/>
            <a:alphaOff val="0"/>
          </a:schemeClr>
        </a:solidFill>
        <a:ln w="6350" cap="flat" cmpd="sng" algn="ctr">
          <a:solidFill>
            <a:schemeClr val="accent5">
              <a:tint val="40000"/>
              <a:alpha val="90000"/>
              <a:hueOff val="-6739760"/>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US" sz="2300" kern="1200" dirty="0"/>
            <a:t>Our goal is to minimize energy consumption, while still providing a desired quality of service.</a:t>
          </a:r>
        </a:p>
      </dsp:txBody>
      <dsp:txXfrm>
        <a:off x="7229475" y="1653508"/>
        <a:ext cx="3286125" cy="2610802"/>
      </dsp:txXfrm>
    </dsp:sp>
    <dsp:sp modelId="{A091298B-E687-482C-9602-F87B05907E5D}">
      <dsp:nvSpPr>
        <dsp:cNvPr id="0" name=""/>
        <dsp:cNvSpPr/>
      </dsp:nvSpPr>
      <dsp:spPr>
        <a:xfrm>
          <a:off x="8219836" y="435133"/>
          <a:ext cx="1305401" cy="1305401"/>
        </a:xfrm>
        <a:prstGeom prst="ellips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SG" sz="4800" kern="1200"/>
            <a:t>3</a:t>
          </a:r>
        </a:p>
      </dsp:txBody>
      <dsp:txXfrm>
        <a:off x="8411008" y="626305"/>
        <a:ext cx="923057" cy="923057"/>
      </dsp:txXfrm>
    </dsp:sp>
    <dsp:sp modelId="{73F73087-26A2-479C-8C17-8434A2B177E4}">
      <dsp:nvSpPr>
        <dsp:cNvPr id="0" name=""/>
        <dsp:cNvSpPr/>
      </dsp:nvSpPr>
      <dsp:spPr>
        <a:xfrm>
          <a:off x="7229475" y="4351266"/>
          <a:ext cx="3286125" cy="7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21T03:54:36.772"/>
    </inkml:context>
    <inkml:brush xml:id="br0">
      <inkml:brushProperty name="width" value="0.025" units="cm"/>
      <inkml:brushProperty name="height" value="0.025" units="cm"/>
      <inkml:brushProperty name="ignorePressure" value="1"/>
    </inkml:brush>
  </inkml:definitions>
  <inkml:trace contextRef="#ctx0" brushRef="#br0">0 1,'0'0,"0"0,0 0,0 0,13 0,-13 0,0 0,0 0,0 0,0 0,0 0,0 0,0 0,0 0,0 0,0 0,0 0,0 0,0 0,0 0,0 0,-13 0,13 0,0 0,0 0,0 0,0 0,0 0,0 0,0 0,0 0,13 0,-13 0,12 0,-12 0,13 0,-1 0,1 0</inkml:trace>
  <inkml:trace contextRef="#ctx0" brushRef="#br0" timeOffset="308.212">88 1,'0'0,"0"0,25 0,-25 0,0 0,0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21T03:54:37.337"/>
    </inkml:context>
    <inkml:brush xml:id="br0">
      <inkml:brushProperty name="width" value="0.025" units="cm"/>
      <inkml:brushProperty name="height" value="0.025" units="cm"/>
      <inkml:brushProperty name="ignorePressure" value="1"/>
    </inkml:brush>
  </inkml:definitions>
  <inkml:trace contextRef="#ctx0" brushRef="#br0">2691 13286,'0'0,"-13"0,13 0,-12 0,12 0,0 0,0 0,-13 0,13 0,0 0,0 0,0 0,0 0,0 0,13 0,-1 0,-12 0,0 0,13 0,-13 0,0 0,25 0,-25 0,12 0,-12 0,0 0,0 0,-12 0,12 0,0 0,-13 0,13 0,-12 0,12 0,0 0,0 0,0 0,0 0,0 0,0 0,0 0,0 0,0 0,12 0,-12 0,0 0,13 0,-1 0,-12 0,13 0,-13 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21T03:59:12.335"/>
    </inkml:context>
    <inkml:brush xml:id="br0">
      <inkml:brushProperty name="width" value="0.025" units="cm"/>
      <inkml:brushProperty name="height" value="0.025" units="cm"/>
      <inkml:brushProperty name="ignorePressure" value="1"/>
    </inkml:brush>
  </inkml:definitions>
  <inkml:trace contextRef="#ctx0" brushRef="#br0">88 1,'0'0,"0"0,0 0,0 0,0 0,0 0,0 0,0 0,0 0,0 0,0 0,0 0,0 0,0 0,0 0,0 0,0 0,0 0,0 0,-12 0,12 0,0 0,0 0,0 0,0 0,0 0,0 0,0 0,0 0,0 0,0 0,0 0,0 0,12 0,-12 0,0 0,0 0,0 0,0 0,13 0,-13 0,0 0,0 0,0 0,0 0,0 0,0 0,0 0,0 0,-13 0,13 0,0 0,0 0,0 0,-12 0,12 0,0 0,0 0,-13 0,13 0,0 0,0 0,0 0,0 0,0 0,0 0,0 0,0 0,0 0,0 0,0 0,0 0,0 0,0 0,0 0,0 0,0 0,0 0,0 0,0 0,0 0,0 0,0 0,0 0,0 0,0 0,0 0,0 0,0 0,0 0,13 0,-13 0,0 0,0 0,0 0,0 0,0 0,0 0,0 0,0 0,0 0,0 0,0 0,-13 0,13 0,0 0,0 0,0 0,0 0,0 0,0 0,0 0,0 0,0 0,0 0,0 0,-13 0</inkml:trace>
  <inkml:trace contextRef="#ctx0" brushRef="#br0" timeOffset="957.908">114 1,'0'0,"0"0,-13 0,13 0,0 0,0 0,-12 0,12 0,0 0,0 0,0 0,-13 0,13 0,0 0,0 0,0 0,0 0,0 0,0 0,0 0,0 0,0 0,0 0,0 0,0 0,0 0,0 0,0 0,0 0,0 0,0 0,0 0,0 0,0 0,0 0,0 0,0 0,0 0,0 0,0 0,0 0,-13 0,13 0,0 0,0 0,0 0,0 0,0 0,0 0,0 0,0 0,0 0,0 0,0 0,0 0,0 0,0 0,0 0,0 0,0 0,0 0,0 0,0 0,0 0,0 0,0 0,0 0,0 0</inkml:trace>
  <inkml:trace contextRef="#ctx0" brushRef="#br0" timeOffset="1356.539">163 1,'-13'0,"13"0,0 0,0 0,0 0,-12 0,12 0,0 0,0 0,0 0,0 0,0 0,0 0,-13 0,13 0,0 0</inkml:trace>
  <inkml:trace contextRef="#ctx0" brushRef="#br0" timeOffset="1590.446">114 1,'-25'0,"25"0,0 0,0 0,0 0,0 0,0 0,0 0,0 0,0 0,0 0,0 0</inkml:trace>
  <inkml:trace contextRef="#ctx0" brushRef="#br0" timeOffset="2759.4">75 1,'0'0,"0"0,0 0,0 0,0 0,0 0,0 0,0 0,0 0,0 0,0 0,0 0,0 0,0 0,0 0,0 0,13 0,-13 0,0 0,0 0,0 0,-13 0,13 0,-12 0,12 0,0 0,-13 0,13 0,-12 0,12 0,0 0,0 0,0 0,0 0,0 0,0 0,0 0,0 0,0 0,0 0,0 0,0 0,0 0,12 0,-12 0,0 0,0 0,0 0,-12 0,12 0,0 0,0 0,0 0,0 0,0 0,0 0,-13 0,13 0,0 0,0 0,-12 0,-1 0,13 0,0 0,13 0,-13 0,12 0,-12 0,0 0,13 0,-13 0,0 0,12 0,-12 0,0 0,13 0,-13 0,0 0,0 0,0 0,0 0,-13 0,13 0,0 0,-12 0,12 0,0 0,0 0,0 0,0 0,0 0,0 0,0 0,0 0,0 0,0 0,-13 0,13 0,0 0,-12 0,12 0,0 0,0 0,0 0,0 0,0 0,0 0,0 0,0 0,0 0,0 0,0 0,12 0,1 0,-13 0,0 0,12 0,1 0,-13 0,12 0,-12 0,13 0,-13 0,12 0,1 0,-13 0,0 0,12 0,-12 0,0 0,13 0,-13 0,0 0,0 0,0 0,-13 0,13 0,0 0,-12 0,12 0,0 0</inkml:trace>
  <inkml:trace contextRef="#ctx0" brushRef="#br0" timeOffset="9836.246">51 1,'0'0,"12"0,-24 0,12 0,0 0,0 0,0 0,0 0,0 0,0 0,0 0,0 0,0 0,0 0,0 0,0 0,0 0,0 0,12 0,-12 0,0 0,0 0,0 0,0 0,0 0,0 0,0 0,0 0,0 0,13 0,-13 0,0 0,0 0,0 0,0 0,0 0,0 0,0 0,0 0,0 0,0 0,0 0,0 0,0 0,0 0,0 0,0 0,0 0,0 0,0 0,0 0,0 0,0 0,0 0,0 0,0 0,0 0,13 0,-13 0,0 0,0 0,0 0,0 0,0 0,0 0,0 0,0 0,0 0,0 0,0 0,0 0,0 0,0 0,0 0,0 0,0 0,0 0,0 0,0 0,0 0,0 0,0 0,0 0,0 0,0 0,0 0,0 0,0 0,0 0,0 0,-13 0,13 0,0 0,-13 0,13 0,0 0,0 0,0 0,0 0,0 0,-12 0,12 0,0 0,-13 0,13 0,0 0,0 0,0 0,0 0,0 0,0 0,0 0,0 0,0 0,0 0,0 0,0 0,0 0,0 0,0 0,0 0,0 0,0 0,0 0,0 0,0 0,0 0,0 0,0 0,0 0,0 0,0 0,0 0,0 0,0 0,0 0,13 0,-13 0,0 0,0 0,0 0,0 0,0 0,0 0,0 0,0 0,0 0,0 0,0 0,0 0,0 0,0 0,0 0,0 0,0 0,0 0,0 0,0 0,0 0,0 0,0 0,0 0,0 0,0 0,0 0,0 0,0 0,-13 0,13 0,0 0,0 0,0 0,0 0,0 0,0 0,0 0,0 0,0 0,0 0,0 0,0 0,0 0,0 0,0 0,0 0,13 0,-13 0,0 0,12 0,-12 0,0 0,13 0,-13 0,13 0,-13 0,0 0,0 0,12 0,-12 0,0 0,0 0,13 0,-26 0,13 0,0 0,0 0,0 0,0 0,0 0,0 0,0 0,0 0,0 0,-12 0,12 0,0 0,0 0,0 0,0 0,0 0,0 0,0 0,0 0,0 0,-13 0,13 0,0 0,0 0,0 0,0 0,-13 0,13 0,0 0,0 0,0 0,0 0,0 0,0 0,0 0,0 0,13 0,-13 0,13 0,-13 0,12 0,1 0,-13 0,12 0,1 0</inkml:trace>
  <inkml:trace contextRef="#ctx0" brushRef="#br0" timeOffset="10708.264">113 1,'-13'0,"13"0,-12 0,12 0,0 0,0 0,0 0,0 0,0 0,0 0,0 0,0 0,0 0,0 0,0 0,0 0,0 0,0 0,0 0,0 0,0 0,0 0,0 0,0 0,0 0,0 0,0 0,0 0,0 0,0 0,0 0,0 0,-13 0,13 0,0 0,-12 0,12 0,0 0,0 0,0 0,-13 0,13 0,0 0,0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21T13:40:04.191"/>
    </inkml:context>
    <inkml:brush xml:id="br0">
      <inkml:brushProperty name="width" value="0.025" units="cm"/>
      <inkml:brushProperty name="height" value="0.025" units="cm"/>
      <inkml:brushProperty name="ignorePressure" value="1"/>
    </inkml:brush>
  </inkml:definitions>
  <inkml:trace contextRef="#ctx0" brushRef="#br0">3962 10166,'3'0,"3"0,4 0,3 0,9 0,11 0,-2 0,-3 0,-3 0,-4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21T13:40:32.083"/>
    </inkml:context>
    <inkml:brush xml:id="br0">
      <inkml:brushProperty name="width" value="0.025" units="cm"/>
      <inkml:brushProperty name="height" value="0.025" units="cm"/>
      <inkml:brushProperty name="ignorePressure" value="1"/>
    </inkml:brush>
  </inkml:definitions>
  <inkml:trace contextRef="#ctx0" brushRef="#br0">3962 10716,'3'0,"3"0,4 0,3 0,1 0,2 0,1 0,-1 0,4 0,0 0,-3 0,-4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21T13:40:35.397"/>
    </inkml:context>
    <inkml:brush xml:id="br0">
      <inkml:brushProperty name="width" value="0.025" units="cm"/>
      <inkml:brushProperty name="height" value="0.025" units="cm"/>
      <inkml:brushProperty name="ignorePressure" value="1"/>
    </inkml:brush>
  </inkml:definitions>
  <inkml:trace contextRef="#ctx0" brushRef="#br0">12412 14575,'0'0,"0"0,0 0,0 0,0 0,0 0,0 0,0 0,0 0,0 0,0 0,0 0,0 0,0 0,0 0,0 0,0 0,0 0,0 0,0 0,0 0,0 0,0 0,0 0,0 0,0 0,0 0,0 0,0 0,0 0,0 0,0 0,0 0,0 0,0 0,0 0,0 0,0 0,0 0,0 0,0 0,0 0,0 0,0 0,0 0,0 0,0 0,0 0,0 0,0 0,0 0,0 0,0 0,0 0,0 0,0 0,0 0,0 0,0 0,0 0,0 0,0 0,0 0,0 0,0 0,0 0,0 0,0 0,0 0,0 0,0 0,0 0,0 0,0 0,0 0,0 0,0 0,0 0,0 0,0 0,0 0,0 0,0 0,0 0,0 0,0 0,0 0,0 0,0 0,0 0,14 0,4 0,-1 0,-3 0,-4 0,-4 0,-3 0,-1 0,-2 0,-1 0,0 0,1 0,-1 0,1 0,-1 0,1 0,0 0,0 0,0 0,0 0,0 0,0 0,0 0,0 0,0 0,0 0,0 0,0 0,0 0,0 0,0 0,0 0,0 0,0 0,0 0,0 0,11 0,6 0,1 0,-4 0,-3 0,-1 0,-3 0,-2 0,-2 0,-1 0,-2 0,0 0,0 0,-1 0,1 0,0 0,-1 0,1 0,0 0,0 0,0 0,6 0,1 0,2 0,1 0,-3 0,1 0,-1 0,-2 0,-2 0,-1 0,-1 0,0 0,-2 0,1 0,0 0,8 0,2 0,0 0,-1 0,-3 0,-3 0,-1 0,-1 0,-1 0,0 0,-1 0,1 0,-1 0,1 0,0 0,0 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21T13:40:59.836"/>
    </inkml:context>
    <inkml:brush xml:id="br0">
      <inkml:brushProperty name="width" value="0.025" units="cm"/>
      <inkml:brushProperty name="height" value="0.025" units="cm"/>
      <inkml:brushProperty name="ignorePressure" value="1"/>
    </inkml:brush>
  </inkml:definitions>
  <inkml:trace contextRef="#ctx0" brushRef="#br0">3962 10954,'3'0,"3"0,4 0,3 0,1 0,5 0,-2 0,0 0,-1 0,-1 0,1 0,0 0,0 0,2 0,2 0,-1 0,-6 0,-10 0,-6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F5B9-9AA5-4834-B2C5-9E1AAB2071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E0945C4-726D-4B98-B126-E5FDB1873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898A88F-7BAF-4FF7-8646-FBA2C877337D}"/>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5" name="Footer Placeholder 4">
            <a:extLst>
              <a:ext uri="{FF2B5EF4-FFF2-40B4-BE49-F238E27FC236}">
                <a16:creationId xmlns:a16="http://schemas.microsoft.com/office/drawing/2014/main" id="{09F67541-12AE-4C20-ADC5-E9A383E6B10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D5A90A8-A7B2-4ACD-8BB2-70628D44C4AC}"/>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149813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FF78-73A4-4BDB-872C-DFC870E5658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09B7110-473B-4302-A6AE-D70B9AEACD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DDC406A-F251-4E56-A7BC-420EC49CEFF9}"/>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5" name="Footer Placeholder 4">
            <a:extLst>
              <a:ext uri="{FF2B5EF4-FFF2-40B4-BE49-F238E27FC236}">
                <a16:creationId xmlns:a16="http://schemas.microsoft.com/office/drawing/2014/main" id="{67127829-1A0C-415E-A499-B701CAFDD7D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9288FC-D0DC-4075-A580-C554CCDCB236}"/>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7531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B4E12-FCD4-453C-96BB-C57557EF88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7E100AF-ADEA-42F5-9E9F-E28A47ADEF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E073539-06BA-45D4-9CD8-14EC213645EA}"/>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5" name="Footer Placeholder 4">
            <a:extLst>
              <a:ext uri="{FF2B5EF4-FFF2-40B4-BE49-F238E27FC236}">
                <a16:creationId xmlns:a16="http://schemas.microsoft.com/office/drawing/2014/main" id="{82AED538-EAEB-4554-A509-C0EA3DC8FF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B0F4B21-4A6E-497B-B13C-47AF9B04F582}"/>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275806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7F8E-64DB-41C5-B099-F177C4BAE8B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8891F64-FBFB-445C-ABBB-603D6E849E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20363B-17A4-4D6A-9E49-915D42280D0C}"/>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5" name="Footer Placeholder 4">
            <a:extLst>
              <a:ext uri="{FF2B5EF4-FFF2-40B4-BE49-F238E27FC236}">
                <a16:creationId xmlns:a16="http://schemas.microsoft.com/office/drawing/2014/main" id="{A9CD2EF7-F19C-4C96-8E65-AE5DC31002B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C13A934-84A0-43DC-AE4A-562615A8C206}"/>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345990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FF1B-9280-44F9-9C48-F3C55A2FB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245F02-E3EE-40FF-B912-395475D51B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EECADE-3C19-4FB4-96AA-2A1B5BC3D610}"/>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5" name="Footer Placeholder 4">
            <a:extLst>
              <a:ext uri="{FF2B5EF4-FFF2-40B4-BE49-F238E27FC236}">
                <a16:creationId xmlns:a16="http://schemas.microsoft.com/office/drawing/2014/main" id="{0B1DA2E8-A6FB-450F-A1AD-55B77E33EC5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9563A7C-AA96-4B5A-8290-BE157FD1A162}"/>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324408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8D65-1DEA-461D-950A-F0AF4D2A36C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1F101D5-A44E-486D-9292-254CDBA86D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A469824-46DA-4061-BECE-F87E665C16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A3F28A5-EA44-4195-9EDB-E56249F6F365}"/>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6" name="Footer Placeholder 5">
            <a:extLst>
              <a:ext uri="{FF2B5EF4-FFF2-40B4-BE49-F238E27FC236}">
                <a16:creationId xmlns:a16="http://schemas.microsoft.com/office/drawing/2014/main" id="{8B7A4D66-C134-413B-8AFA-9082B59DC46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1F2DFEB-21D4-412B-817B-1CD3F3E7E386}"/>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360292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BEC6-EB96-4FA6-B3F1-102CBA89B0C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7E94308-AE03-45D4-A3AC-A74A7B4AA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BE0C06-DA9B-4E46-8340-00E44C273E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0B805BA-E84B-4147-8AA6-3A0915734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38DB29-03C1-4D12-BFCB-1ED5447879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1BACEFD-F45C-4102-8CA1-A28B47DB9BC4}"/>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8" name="Footer Placeholder 7">
            <a:extLst>
              <a:ext uri="{FF2B5EF4-FFF2-40B4-BE49-F238E27FC236}">
                <a16:creationId xmlns:a16="http://schemas.microsoft.com/office/drawing/2014/main" id="{3C4BEA89-7536-4427-8CFA-2C75B1BC0CC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82F460C-74F6-476D-A93E-2ECB53FD92CB}"/>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33557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BBB3-81ED-49B9-87EC-F9A8D5E2421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723D5BD-88EF-4356-B87C-ABCDDF6AC258}"/>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4" name="Footer Placeholder 3">
            <a:extLst>
              <a:ext uri="{FF2B5EF4-FFF2-40B4-BE49-F238E27FC236}">
                <a16:creationId xmlns:a16="http://schemas.microsoft.com/office/drawing/2014/main" id="{EBD04C2B-DCCF-4481-9819-D76CB9E43C5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32A0FC3-B34B-4F54-A742-D5FF0361F0E6}"/>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118272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D03894-00D6-4AB4-A18F-29EB0BD5C717}"/>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3" name="Footer Placeholder 2">
            <a:extLst>
              <a:ext uri="{FF2B5EF4-FFF2-40B4-BE49-F238E27FC236}">
                <a16:creationId xmlns:a16="http://schemas.microsoft.com/office/drawing/2014/main" id="{BFA98BCB-2958-495F-B706-E4C60779284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9C7518F-601D-4445-BB5E-6B05A6148EA3}"/>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352445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B8AD-D1FB-4F23-BD83-E32B354AA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3DB0946-B7D0-4218-BB33-217C900CE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41035AD-EE42-4952-918C-9708CB504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47DE27-3FC4-4B1A-8E4C-14903B2BA61E}"/>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6" name="Footer Placeholder 5">
            <a:extLst>
              <a:ext uri="{FF2B5EF4-FFF2-40B4-BE49-F238E27FC236}">
                <a16:creationId xmlns:a16="http://schemas.microsoft.com/office/drawing/2014/main" id="{233396F9-9AF0-42FC-91AB-FF009AEF9AF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C45BA47-1ABF-4330-A7C1-5DBAFAF6F808}"/>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2993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C77B-4B00-4B2B-B366-23C8F2DB7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5F29749-DC3D-4B34-AB60-AF712EC6A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E702BB8-502B-4F49-A642-8B03336AC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F44FE3-37AF-4C5B-8F47-189F0A87DEC4}"/>
              </a:ext>
            </a:extLst>
          </p:cNvPr>
          <p:cNvSpPr>
            <a:spLocks noGrp="1"/>
          </p:cNvSpPr>
          <p:nvPr>
            <p:ph type="dt" sz="half" idx="10"/>
          </p:nvPr>
        </p:nvSpPr>
        <p:spPr/>
        <p:txBody>
          <a:bodyPr/>
          <a:lstStyle/>
          <a:p>
            <a:fld id="{481893B6-5E31-475D-B81E-960D7AC941C8}" type="datetimeFigureOut">
              <a:rPr lang="en-SG" smtClean="0"/>
              <a:t>10/11/2020</a:t>
            </a:fld>
            <a:endParaRPr lang="en-SG"/>
          </a:p>
        </p:txBody>
      </p:sp>
      <p:sp>
        <p:nvSpPr>
          <p:cNvPr id="6" name="Footer Placeholder 5">
            <a:extLst>
              <a:ext uri="{FF2B5EF4-FFF2-40B4-BE49-F238E27FC236}">
                <a16:creationId xmlns:a16="http://schemas.microsoft.com/office/drawing/2014/main" id="{A4B6AC77-7473-4524-A71E-E967EFC20E6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C53060E-9D37-403F-A4D3-7ECCD06B808E}"/>
              </a:ext>
            </a:extLst>
          </p:cNvPr>
          <p:cNvSpPr>
            <a:spLocks noGrp="1"/>
          </p:cNvSpPr>
          <p:nvPr>
            <p:ph type="sldNum" sz="quarter" idx="12"/>
          </p:nvPr>
        </p:nvSpPr>
        <p:spPr/>
        <p:txBody>
          <a:bodyPr/>
          <a:lstStyle/>
          <a:p>
            <a:fld id="{0CBE568D-3144-4A83-9963-80F78E513642}" type="slidenum">
              <a:rPr lang="en-SG" smtClean="0"/>
              <a:t>‹#›</a:t>
            </a:fld>
            <a:endParaRPr lang="en-SG"/>
          </a:p>
        </p:txBody>
      </p:sp>
    </p:spTree>
    <p:extLst>
      <p:ext uri="{BB962C8B-B14F-4D97-AF65-F5344CB8AC3E}">
        <p14:creationId xmlns:p14="http://schemas.microsoft.com/office/powerpoint/2010/main" val="394560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31059-9854-442A-A0D6-A902FA71D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08ACCC9-F8D0-4351-9CEB-8ABE7348C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26FF8FE-8AA4-4B0B-8234-BB769D75E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893B6-5E31-475D-B81E-960D7AC941C8}" type="datetimeFigureOut">
              <a:rPr lang="en-SG" smtClean="0"/>
              <a:t>10/11/2020</a:t>
            </a:fld>
            <a:endParaRPr lang="en-SG"/>
          </a:p>
        </p:txBody>
      </p:sp>
      <p:sp>
        <p:nvSpPr>
          <p:cNvPr id="5" name="Footer Placeholder 4">
            <a:extLst>
              <a:ext uri="{FF2B5EF4-FFF2-40B4-BE49-F238E27FC236}">
                <a16:creationId xmlns:a16="http://schemas.microsoft.com/office/drawing/2014/main" id="{F41C6852-1209-4691-A20F-4531F9A44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13B6ABD-EDDF-4D34-8981-EF16FD685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E568D-3144-4A83-9963-80F78E513642}" type="slidenum">
              <a:rPr lang="en-SG" smtClean="0"/>
              <a:t>‹#›</a:t>
            </a:fld>
            <a:endParaRPr lang="en-SG"/>
          </a:p>
        </p:txBody>
      </p:sp>
    </p:spTree>
    <p:extLst>
      <p:ext uri="{BB962C8B-B14F-4D97-AF65-F5344CB8AC3E}">
        <p14:creationId xmlns:p14="http://schemas.microsoft.com/office/powerpoint/2010/main" val="3082789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8" Type="http://schemas.openxmlformats.org/officeDocument/2006/relationships/customXml" Target="../ink/ink7.xml" /><Relationship Id="rId3" Type="http://schemas.openxmlformats.org/officeDocument/2006/relationships/image" Target="../media/image17.png" /><Relationship Id="rId7" Type="http://schemas.openxmlformats.org/officeDocument/2006/relationships/image" Target="../media/image19.png" /><Relationship Id="rId2" Type="http://schemas.openxmlformats.org/officeDocument/2006/relationships/customXml" Target="../ink/ink4.xml" /><Relationship Id="rId1" Type="http://schemas.openxmlformats.org/officeDocument/2006/relationships/slideLayout" Target="../slideLayouts/slideLayout2.xml" /><Relationship Id="rId6" Type="http://schemas.openxmlformats.org/officeDocument/2006/relationships/customXml" Target="../ink/ink6.xml" /><Relationship Id="rId5" Type="http://schemas.openxmlformats.org/officeDocument/2006/relationships/image" Target="../media/image18.png" /><Relationship Id="rId4" Type="http://schemas.openxmlformats.org/officeDocument/2006/relationships/customXml" Target="../ink/ink5.xml" /><Relationship Id="rId9" Type="http://schemas.openxmlformats.org/officeDocument/2006/relationships/image" Target="../media/image20.png"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80.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8" Type="http://schemas.openxmlformats.org/officeDocument/2006/relationships/customXml" Target="../ink/ink3.xml" /><Relationship Id="rId3" Type="http://schemas.openxmlformats.org/officeDocument/2006/relationships/image" Target="../media/image5.png" /><Relationship Id="rId7" Type="http://schemas.openxmlformats.org/officeDocument/2006/relationships/image" Target="../media/image7.png" /><Relationship Id="rId2" Type="http://schemas.openxmlformats.org/officeDocument/2006/relationships/image" Target="../media/image4.png" /><Relationship Id="rId1" Type="http://schemas.openxmlformats.org/officeDocument/2006/relationships/slideLayout" Target="../slideLayouts/slideLayout2.xml" /><Relationship Id="rId6" Type="http://schemas.openxmlformats.org/officeDocument/2006/relationships/customXml" Target="../ink/ink2.xml" /><Relationship Id="rId5" Type="http://schemas.openxmlformats.org/officeDocument/2006/relationships/image" Target="../media/image6.png" /><Relationship Id="rId4" Type="http://schemas.openxmlformats.org/officeDocument/2006/relationships/customXml" Target="../ink/ink1.xml" /><Relationship Id="rId9" Type="http://schemas.openxmlformats.org/officeDocument/2006/relationships/image" Target="../media/image8.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sign&#10;&#10;Description generated with high confidence">
            <a:extLst>
              <a:ext uri="{FF2B5EF4-FFF2-40B4-BE49-F238E27FC236}">
                <a16:creationId xmlns:a16="http://schemas.microsoft.com/office/drawing/2014/main" id="{ADB5B2F2-59B8-4508-A526-425D6F90DD91}"/>
              </a:ext>
            </a:extLst>
          </p:cNvPr>
          <p:cNvPicPr>
            <a:picLocks noChangeAspect="1"/>
          </p:cNvPicPr>
          <p:nvPr/>
        </p:nvPicPr>
        <p:blipFill rotWithShape="1">
          <a:blip r:embed="rId2">
            <a:extLst>
              <a:ext uri="{28A0092B-C50C-407E-A947-70E740481C1C}">
                <a14:useLocalDpi xmlns:a14="http://schemas.microsoft.com/office/drawing/2010/main" val="0"/>
              </a:ext>
            </a:extLst>
          </a:blip>
          <a:srcRect l="3606" t="9091" r="30177" b="1"/>
          <a:stretch/>
        </p:blipFill>
        <p:spPr>
          <a:xfrm>
            <a:off x="4818888" y="10"/>
            <a:ext cx="7373112" cy="6857989"/>
          </a:xfrm>
          <a:prstGeom prst="rect">
            <a:avLst/>
          </a:prstGeom>
        </p:spPr>
      </p:pic>
      <p:sp>
        <p:nvSpPr>
          <p:cNvPr id="10" name="Freeform 8">
            <a:extLst>
              <a:ext uri="{FF2B5EF4-FFF2-40B4-BE49-F238E27FC236}">
                <a16:creationId xmlns:a16="http://schemas.microsoft.com/office/drawing/2014/main" id="{9225B0D8-E56E-4ACC-A464-81F4062765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F5D1B28-3976-4367-807C-CAD629CDD83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088F0-2DA1-4E38-B9FB-653B7D9AFFC6}"/>
              </a:ext>
            </a:extLst>
          </p:cNvPr>
          <p:cNvSpPr>
            <a:spLocks noGrp="1"/>
          </p:cNvSpPr>
          <p:nvPr>
            <p:ph type="ctrTitle"/>
          </p:nvPr>
        </p:nvSpPr>
        <p:spPr>
          <a:xfrm>
            <a:off x="804672" y="2600324"/>
            <a:ext cx="5058370" cy="3320973"/>
          </a:xfrm>
        </p:spPr>
        <p:txBody>
          <a:bodyPr anchor="t">
            <a:normAutofit/>
          </a:bodyPr>
          <a:lstStyle/>
          <a:p>
            <a:pPr algn="l"/>
            <a:r>
              <a:rPr lang="en-SG" sz="5400" dirty="0"/>
              <a:t>Energy-Efficient Real-Time </a:t>
            </a:r>
            <a:br>
              <a:rPr lang="en-SG" sz="5400" dirty="0"/>
            </a:br>
            <a:r>
              <a:rPr lang="en-SG" sz="5400" dirty="0"/>
              <a:t>Task Scheduling</a:t>
            </a:r>
          </a:p>
        </p:txBody>
      </p:sp>
      <p:sp>
        <p:nvSpPr>
          <p:cNvPr id="3" name="Subtitle 2">
            <a:extLst>
              <a:ext uri="{FF2B5EF4-FFF2-40B4-BE49-F238E27FC236}">
                <a16:creationId xmlns:a16="http://schemas.microsoft.com/office/drawing/2014/main" id="{9E44F685-7C12-4DE5-91BC-C22E4D880450}"/>
              </a:ext>
            </a:extLst>
          </p:cNvPr>
          <p:cNvSpPr>
            <a:spLocks noGrp="1"/>
          </p:cNvSpPr>
          <p:nvPr>
            <p:ph type="subTitle" idx="1"/>
          </p:nvPr>
        </p:nvSpPr>
        <p:spPr>
          <a:xfrm>
            <a:off x="804672" y="1300450"/>
            <a:ext cx="4167376" cy="1155525"/>
          </a:xfrm>
        </p:spPr>
        <p:txBody>
          <a:bodyPr anchor="b">
            <a:normAutofit/>
          </a:bodyPr>
          <a:lstStyle/>
          <a:p>
            <a:pPr algn="l"/>
            <a:endParaRPr lang="en-SG" sz="2000"/>
          </a:p>
          <a:p>
            <a:pPr algn="l"/>
            <a:r>
              <a:rPr lang="en-SG" sz="2000" b="1"/>
              <a:t>YDS ALGORITHM</a:t>
            </a:r>
          </a:p>
        </p:txBody>
      </p:sp>
    </p:spTree>
    <p:extLst>
      <p:ext uri="{BB962C8B-B14F-4D97-AF65-F5344CB8AC3E}">
        <p14:creationId xmlns:p14="http://schemas.microsoft.com/office/powerpoint/2010/main" val="32632166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7360-BB8A-4DCA-926F-4CBA7AABBE58}"/>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p:sp>
        <p:nvSpPr>
          <p:cNvPr id="3" name="Content Placeholder 2">
            <a:extLst>
              <a:ext uri="{FF2B5EF4-FFF2-40B4-BE49-F238E27FC236}">
                <a16:creationId xmlns:a16="http://schemas.microsoft.com/office/drawing/2014/main" id="{1C9D3063-4C27-4582-BB45-63E1F133661E}"/>
              </a:ext>
            </a:extLst>
          </p:cNvPr>
          <p:cNvSpPr>
            <a:spLocks noGrp="1"/>
          </p:cNvSpPr>
          <p:nvPr>
            <p:ph idx="1"/>
          </p:nvPr>
        </p:nvSpPr>
        <p:spPr>
          <a:xfrm>
            <a:off x="788866" y="807706"/>
            <a:ext cx="10515600" cy="4696181"/>
          </a:xfrm>
        </p:spPr>
        <p:txBody>
          <a:bodyPr/>
          <a:lstStyle/>
          <a:p>
            <a:pPr marL="0" indent="0">
              <a:buNone/>
            </a:pPr>
            <a:endParaRPr lang="en-SG" dirty="0"/>
          </a:p>
          <a:p>
            <a:pPr marL="0" indent="0">
              <a:buNone/>
            </a:pPr>
            <a:endParaRPr lang="en-SG" dirty="0"/>
          </a:p>
          <a:p>
            <a:pPr marL="0" indent="0">
              <a:buNone/>
            </a:pPr>
            <a:endParaRPr lang="en-SG" dirty="0"/>
          </a:p>
          <a:p>
            <a:pPr marL="0" indent="0">
              <a:buNone/>
            </a:pPr>
            <a:endParaRPr lang="en-SG" dirty="0"/>
          </a:p>
        </p:txBody>
      </p:sp>
      <p:grpSp>
        <p:nvGrpSpPr>
          <p:cNvPr id="24" name="Group 23">
            <a:extLst>
              <a:ext uri="{FF2B5EF4-FFF2-40B4-BE49-F238E27FC236}">
                <a16:creationId xmlns:a16="http://schemas.microsoft.com/office/drawing/2014/main" id="{CBEA8CB0-1549-4AAE-AAA2-9BD207908CFE}"/>
              </a:ext>
            </a:extLst>
          </p:cNvPr>
          <p:cNvGrpSpPr/>
          <p:nvPr/>
        </p:nvGrpSpPr>
        <p:grpSpPr>
          <a:xfrm>
            <a:off x="739532" y="1690688"/>
            <a:ext cx="7739114" cy="2277475"/>
            <a:chOff x="630621" y="3747143"/>
            <a:chExt cx="7992735" cy="2438343"/>
          </a:xfrm>
        </p:grpSpPr>
        <p:cxnSp>
          <p:nvCxnSpPr>
            <p:cNvPr id="25" name="Straight Arrow Connector 24">
              <a:extLst>
                <a:ext uri="{FF2B5EF4-FFF2-40B4-BE49-F238E27FC236}">
                  <a16:creationId xmlns:a16="http://schemas.microsoft.com/office/drawing/2014/main" id="{CE2D1E98-637A-48B3-A5FB-C7437E86B9B8}"/>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B110EBC-E1F4-47FA-A19A-FF22ECCEDEF5}"/>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88444C0-8A75-4379-BB55-E3997B7729DD}"/>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15A7E36-7860-4B69-A717-18035B234F10}"/>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FE74C85-DEE0-43F7-B029-82453DE98F64}"/>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3096E6C-694D-4E06-9D01-6262A3EDB2C8}"/>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F6EEA2D-DBE7-47A4-94A6-4148089AE374}"/>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A74ED97-0923-4430-A34E-2C06C75E033B}"/>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FBB2690-5986-485A-A6EF-FCE987D66D79}"/>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B2BDE48-7ECE-4F5F-BED6-F643856D6EE7}"/>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25AF2FA-E1A9-44D7-B1B0-2A2FCDA89444}"/>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8306A39-35EA-46B4-82CB-C9268CB34D2B}"/>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FBEF72-4C0B-4CBF-ABBC-66E5055FF5B9}"/>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E9BB11B-8385-4EDD-8596-40037FFF6DB8}"/>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818BA58-555E-4FFD-B6B5-8DA45009D49F}"/>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4A09F40-B427-493B-82F8-9FE1E9FB47F9}"/>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DC446EE-5203-4E6C-890C-760E83E8CE2A}"/>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A50B67F-3F58-401E-A38B-9CBFA7488509}"/>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10CC5D1-BD5C-4E69-AAF3-13C0D3109195}"/>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6B586F33-F155-4320-87BC-789BCC4E6048}"/>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45" name="Rectangle 44">
              <a:extLst>
                <a:ext uri="{FF2B5EF4-FFF2-40B4-BE49-F238E27FC236}">
                  <a16:creationId xmlns:a16="http://schemas.microsoft.com/office/drawing/2014/main" id="{E2CB4769-13AF-450C-836A-506AC927C201}"/>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46" name="Rectangle 45">
              <a:extLst>
                <a:ext uri="{FF2B5EF4-FFF2-40B4-BE49-F238E27FC236}">
                  <a16:creationId xmlns:a16="http://schemas.microsoft.com/office/drawing/2014/main" id="{17850EE0-35FF-4637-A89C-9691F925B021}"/>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47" name="Rectangle 46">
              <a:extLst>
                <a:ext uri="{FF2B5EF4-FFF2-40B4-BE49-F238E27FC236}">
                  <a16:creationId xmlns:a16="http://schemas.microsoft.com/office/drawing/2014/main" id="{4758A19C-F97D-469D-BF7F-05360C4EF13E}"/>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48" name="Rectangle 47">
              <a:extLst>
                <a:ext uri="{FF2B5EF4-FFF2-40B4-BE49-F238E27FC236}">
                  <a16:creationId xmlns:a16="http://schemas.microsoft.com/office/drawing/2014/main" id="{E8EC1C85-93A1-4047-94C4-6004122513E5}"/>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49" name="Rectangle 48">
              <a:extLst>
                <a:ext uri="{FF2B5EF4-FFF2-40B4-BE49-F238E27FC236}">
                  <a16:creationId xmlns:a16="http://schemas.microsoft.com/office/drawing/2014/main" id="{82CDF8A5-2363-422B-B6DC-51997B2E7D02}"/>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50" name="Rectangle 49">
              <a:extLst>
                <a:ext uri="{FF2B5EF4-FFF2-40B4-BE49-F238E27FC236}">
                  <a16:creationId xmlns:a16="http://schemas.microsoft.com/office/drawing/2014/main" id="{21188166-441A-45BA-8382-35F07F4BCE95}"/>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51" name="Rectangle 50">
              <a:extLst>
                <a:ext uri="{FF2B5EF4-FFF2-40B4-BE49-F238E27FC236}">
                  <a16:creationId xmlns:a16="http://schemas.microsoft.com/office/drawing/2014/main" id="{346B85CA-9C47-4DF2-AEDC-08AB08126891}"/>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52" name="Rectangle 51">
              <a:extLst>
                <a:ext uri="{FF2B5EF4-FFF2-40B4-BE49-F238E27FC236}">
                  <a16:creationId xmlns:a16="http://schemas.microsoft.com/office/drawing/2014/main" id="{D1FD9A61-3D41-4473-919D-178247B78E60}"/>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53" name="Rectangle 52">
              <a:extLst>
                <a:ext uri="{FF2B5EF4-FFF2-40B4-BE49-F238E27FC236}">
                  <a16:creationId xmlns:a16="http://schemas.microsoft.com/office/drawing/2014/main" id="{7ED15BB8-C099-4D4B-9330-6491F70C4F89}"/>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54" name="Rectangle 53">
              <a:extLst>
                <a:ext uri="{FF2B5EF4-FFF2-40B4-BE49-F238E27FC236}">
                  <a16:creationId xmlns:a16="http://schemas.microsoft.com/office/drawing/2014/main" id="{873FD938-0E94-45AA-B429-FAAC5CA6D3D6}"/>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55" name="Rectangle 54">
              <a:extLst>
                <a:ext uri="{FF2B5EF4-FFF2-40B4-BE49-F238E27FC236}">
                  <a16:creationId xmlns:a16="http://schemas.microsoft.com/office/drawing/2014/main" id="{CEFCA696-5E1F-409E-98C5-2D5FDDB14B83}"/>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56" name="Rectangle 55">
              <a:extLst>
                <a:ext uri="{FF2B5EF4-FFF2-40B4-BE49-F238E27FC236}">
                  <a16:creationId xmlns:a16="http://schemas.microsoft.com/office/drawing/2014/main" id="{10D8EB10-0C18-44F4-9530-646D7CFA17B8}"/>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57" name="Rectangle 56">
              <a:extLst>
                <a:ext uri="{FF2B5EF4-FFF2-40B4-BE49-F238E27FC236}">
                  <a16:creationId xmlns:a16="http://schemas.microsoft.com/office/drawing/2014/main" id="{DF8D71AC-7874-4C30-8E85-E4DE59297B65}"/>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58" name="Rectangle 57">
              <a:extLst>
                <a:ext uri="{FF2B5EF4-FFF2-40B4-BE49-F238E27FC236}">
                  <a16:creationId xmlns:a16="http://schemas.microsoft.com/office/drawing/2014/main" id="{2BEFED5B-1FBF-4614-A0AE-D8DFB75F94ED}"/>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59" name="Rectangle 58">
              <a:extLst>
                <a:ext uri="{FF2B5EF4-FFF2-40B4-BE49-F238E27FC236}">
                  <a16:creationId xmlns:a16="http://schemas.microsoft.com/office/drawing/2014/main" id="{612368F6-9078-4402-946D-4E5CB0429848}"/>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60" name="Rectangle 59">
              <a:extLst>
                <a:ext uri="{FF2B5EF4-FFF2-40B4-BE49-F238E27FC236}">
                  <a16:creationId xmlns:a16="http://schemas.microsoft.com/office/drawing/2014/main" id="{B00EE186-C1D5-4379-9BED-E096E8C43EB0}"/>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61" name="Rectangle 60">
              <a:extLst>
                <a:ext uri="{FF2B5EF4-FFF2-40B4-BE49-F238E27FC236}">
                  <a16:creationId xmlns:a16="http://schemas.microsoft.com/office/drawing/2014/main" id="{DFAC00A1-E89A-4D62-AB6F-BF0ED9F7C8F9}"/>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sp>
          <p:nvSpPr>
            <p:cNvPr id="62" name="Rectangle 61">
              <a:extLst>
                <a:ext uri="{FF2B5EF4-FFF2-40B4-BE49-F238E27FC236}">
                  <a16:creationId xmlns:a16="http://schemas.microsoft.com/office/drawing/2014/main" id="{8DCB2D56-3EB5-496A-8742-2E02EC6C3B3A}"/>
                </a:ext>
              </a:extLst>
            </p:cNvPr>
            <p:cNvSpPr/>
            <p:nvPr/>
          </p:nvSpPr>
          <p:spPr>
            <a:xfrm>
              <a:off x="2045013" y="4265815"/>
              <a:ext cx="1364843" cy="4062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3,      6,       5</a:t>
              </a:r>
            </a:p>
          </p:txBody>
        </p:sp>
        <p:sp>
          <p:nvSpPr>
            <p:cNvPr id="63" name="Rectangle 62">
              <a:extLst>
                <a:ext uri="{FF2B5EF4-FFF2-40B4-BE49-F238E27FC236}">
                  <a16:creationId xmlns:a16="http://schemas.microsoft.com/office/drawing/2014/main" id="{551FE5A3-356C-4DD1-9DF5-12A7568DD153}"/>
                </a:ext>
              </a:extLst>
            </p:cNvPr>
            <p:cNvSpPr/>
            <p:nvPr/>
          </p:nvSpPr>
          <p:spPr>
            <a:xfrm>
              <a:off x="1585946" y="4799263"/>
              <a:ext cx="1823910" cy="3773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2,      6,       3</a:t>
              </a:r>
            </a:p>
          </p:txBody>
        </p:sp>
        <p:sp>
          <p:nvSpPr>
            <p:cNvPr id="64" name="Rectangle 63">
              <a:extLst>
                <a:ext uri="{FF2B5EF4-FFF2-40B4-BE49-F238E27FC236}">
                  <a16:creationId xmlns:a16="http://schemas.microsoft.com/office/drawing/2014/main" id="{42D03CD2-F548-477C-8F74-85DAC536BA1A}"/>
                </a:ext>
              </a:extLst>
            </p:cNvPr>
            <p:cNvSpPr/>
            <p:nvPr/>
          </p:nvSpPr>
          <p:spPr>
            <a:xfrm>
              <a:off x="670410" y="5303854"/>
              <a:ext cx="3658348" cy="3522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0,      8,      2</a:t>
              </a:r>
            </a:p>
          </p:txBody>
        </p:sp>
        <p:sp>
          <p:nvSpPr>
            <p:cNvPr id="65" name="Rectangle 64">
              <a:extLst>
                <a:ext uri="{FF2B5EF4-FFF2-40B4-BE49-F238E27FC236}">
                  <a16:creationId xmlns:a16="http://schemas.microsoft.com/office/drawing/2014/main" id="{F1725F3D-5B70-4329-BEFA-1AA82B367CAB}"/>
                </a:ext>
              </a:extLst>
            </p:cNvPr>
            <p:cNvSpPr/>
            <p:nvPr/>
          </p:nvSpPr>
          <p:spPr>
            <a:xfrm>
              <a:off x="3409856" y="3747143"/>
              <a:ext cx="3652342" cy="37216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6,     14,    6</a:t>
              </a:r>
            </a:p>
          </p:txBody>
        </p:sp>
        <p:sp>
          <p:nvSpPr>
            <p:cNvPr id="66" name="Rectangle 65">
              <a:extLst>
                <a:ext uri="{FF2B5EF4-FFF2-40B4-BE49-F238E27FC236}">
                  <a16:creationId xmlns:a16="http://schemas.microsoft.com/office/drawing/2014/main" id="{61AD3423-C65B-49D5-8A75-F533BA0D347C}"/>
                </a:ext>
              </a:extLst>
            </p:cNvPr>
            <p:cNvSpPr/>
            <p:nvPr/>
          </p:nvSpPr>
          <p:spPr>
            <a:xfrm>
              <a:off x="5243162" y="5147791"/>
              <a:ext cx="1819036" cy="35229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10,   14,    6</a:t>
              </a:r>
            </a:p>
          </p:txBody>
        </p:sp>
        <p:sp>
          <p:nvSpPr>
            <p:cNvPr id="67" name="Rectangle 66">
              <a:extLst>
                <a:ext uri="{FF2B5EF4-FFF2-40B4-BE49-F238E27FC236}">
                  <a16:creationId xmlns:a16="http://schemas.microsoft.com/office/drawing/2014/main" id="{37758E99-4F0D-4F7C-8EC2-954F38B9AEC7}"/>
                </a:ext>
              </a:extLst>
            </p:cNvPr>
            <p:cNvSpPr/>
            <p:nvPr/>
          </p:nvSpPr>
          <p:spPr>
            <a:xfrm>
              <a:off x="5702613" y="4667930"/>
              <a:ext cx="2725178" cy="372162"/>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11,   17,    2</a:t>
              </a:r>
            </a:p>
          </p:txBody>
        </p:sp>
        <p:sp>
          <p:nvSpPr>
            <p:cNvPr id="68" name="Rectangle 67">
              <a:extLst>
                <a:ext uri="{FF2B5EF4-FFF2-40B4-BE49-F238E27FC236}">
                  <a16:creationId xmlns:a16="http://schemas.microsoft.com/office/drawing/2014/main" id="{F7B3CADD-6307-4CDD-A7E2-ADD114777312}"/>
                </a:ext>
              </a:extLst>
            </p:cNvPr>
            <p:cNvSpPr/>
            <p:nvPr/>
          </p:nvSpPr>
          <p:spPr>
            <a:xfrm>
              <a:off x="6157561" y="4225625"/>
              <a:ext cx="2270230" cy="33460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12,   17,    2</a:t>
              </a:r>
            </a:p>
          </p:txBody>
        </p:sp>
      </p:grpSp>
      <p:grpSp>
        <p:nvGrpSpPr>
          <p:cNvPr id="69" name="Group 68">
            <a:extLst>
              <a:ext uri="{FF2B5EF4-FFF2-40B4-BE49-F238E27FC236}">
                <a16:creationId xmlns:a16="http://schemas.microsoft.com/office/drawing/2014/main" id="{B6F39138-82AA-469D-ACD0-B0091ED11CA5}"/>
              </a:ext>
            </a:extLst>
          </p:cNvPr>
          <p:cNvGrpSpPr/>
          <p:nvPr/>
        </p:nvGrpSpPr>
        <p:grpSpPr>
          <a:xfrm>
            <a:off x="9217148" y="1452604"/>
            <a:ext cx="2260150" cy="3750753"/>
            <a:chOff x="8625345" y="2201375"/>
            <a:chExt cx="2305669" cy="4020780"/>
          </a:xfrm>
        </p:grpSpPr>
        <p:sp>
          <p:nvSpPr>
            <p:cNvPr id="70" name="Rectangle 69">
              <a:extLst>
                <a:ext uri="{FF2B5EF4-FFF2-40B4-BE49-F238E27FC236}">
                  <a16:creationId xmlns:a16="http://schemas.microsoft.com/office/drawing/2014/main" id="{3F6C727A-548E-4B62-AAF2-71BAA78AA886}"/>
                </a:ext>
              </a:extLst>
            </p:cNvPr>
            <p:cNvSpPr/>
            <p:nvPr/>
          </p:nvSpPr>
          <p:spPr>
            <a:xfrm>
              <a:off x="8625345" y="2646447"/>
              <a:ext cx="2305665" cy="4634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3,      6,       5</a:t>
              </a:r>
            </a:p>
          </p:txBody>
        </p:sp>
        <p:sp>
          <p:nvSpPr>
            <p:cNvPr id="71" name="Rectangle 70">
              <a:extLst>
                <a:ext uri="{FF2B5EF4-FFF2-40B4-BE49-F238E27FC236}">
                  <a16:creationId xmlns:a16="http://schemas.microsoft.com/office/drawing/2014/main" id="{3E80CB74-492D-496D-A8DF-222F1FAEEE32}"/>
                </a:ext>
              </a:extLst>
            </p:cNvPr>
            <p:cNvSpPr/>
            <p:nvPr/>
          </p:nvSpPr>
          <p:spPr>
            <a:xfrm>
              <a:off x="8625346" y="3174485"/>
              <a:ext cx="2305665" cy="46347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2,      6,       3</a:t>
              </a:r>
            </a:p>
          </p:txBody>
        </p:sp>
        <p:sp>
          <p:nvSpPr>
            <p:cNvPr id="72" name="Rectangle 71">
              <a:extLst>
                <a:ext uri="{FF2B5EF4-FFF2-40B4-BE49-F238E27FC236}">
                  <a16:creationId xmlns:a16="http://schemas.microsoft.com/office/drawing/2014/main" id="{91113543-5196-47AA-9630-BAB4E54AF593}"/>
                </a:ext>
              </a:extLst>
            </p:cNvPr>
            <p:cNvSpPr/>
            <p:nvPr/>
          </p:nvSpPr>
          <p:spPr>
            <a:xfrm>
              <a:off x="8625347" y="3702088"/>
              <a:ext cx="2305665" cy="46347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0,      8,      2</a:t>
              </a:r>
            </a:p>
          </p:txBody>
        </p:sp>
        <p:sp>
          <p:nvSpPr>
            <p:cNvPr id="73" name="Rectangle 72">
              <a:extLst>
                <a:ext uri="{FF2B5EF4-FFF2-40B4-BE49-F238E27FC236}">
                  <a16:creationId xmlns:a16="http://schemas.microsoft.com/office/drawing/2014/main" id="{C4E50A9C-DF2B-4793-8DD0-2ED90FB3C33B}"/>
                </a:ext>
              </a:extLst>
            </p:cNvPr>
            <p:cNvSpPr/>
            <p:nvPr/>
          </p:nvSpPr>
          <p:spPr>
            <a:xfrm>
              <a:off x="8625347" y="4208563"/>
              <a:ext cx="2305665" cy="4634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6,     14,    6</a:t>
              </a:r>
            </a:p>
          </p:txBody>
        </p:sp>
        <p:sp>
          <p:nvSpPr>
            <p:cNvPr id="74" name="Rectangle 73">
              <a:extLst>
                <a:ext uri="{FF2B5EF4-FFF2-40B4-BE49-F238E27FC236}">
                  <a16:creationId xmlns:a16="http://schemas.microsoft.com/office/drawing/2014/main" id="{19471E2D-A393-4077-B0D7-8C39C54FF2CB}"/>
                </a:ext>
              </a:extLst>
            </p:cNvPr>
            <p:cNvSpPr/>
            <p:nvPr/>
          </p:nvSpPr>
          <p:spPr>
            <a:xfrm>
              <a:off x="8625348" y="4729289"/>
              <a:ext cx="2305665" cy="46347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10,   14,    6</a:t>
              </a:r>
            </a:p>
          </p:txBody>
        </p:sp>
        <p:sp>
          <p:nvSpPr>
            <p:cNvPr id="75" name="Rectangle 74">
              <a:extLst>
                <a:ext uri="{FF2B5EF4-FFF2-40B4-BE49-F238E27FC236}">
                  <a16:creationId xmlns:a16="http://schemas.microsoft.com/office/drawing/2014/main" id="{80BE830C-9FFC-492E-8419-F2159DA0F575}"/>
                </a:ext>
              </a:extLst>
            </p:cNvPr>
            <p:cNvSpPr/>
            <p:nvPr/>
          </p:nvSpPr>
          <p:spPr>
            <a:xfrm>
              <a:off x="8625348" y="5250015"/>
              <a:ext cx="2305665" cy="463474"/>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11,   17,    2</a:t>
              </a:r>
            </a:p>
          </p:txBody>
        </p:sp>
        <p:sp>
          <p:nvSpPr>
            <p:cNvPr id="76" name="Rectangle 75">
              <a:extLst>
                <a:ext uri="{FF2B5EF4-FFF2-40B4-BE49-F238E27FC236}">
                  <a16:creationId xmlns:a16="http://schemas.microsoft.com/office/drawing/2014/main" id="{16CE7AD8-7713-4262-8B96-22420E45D2FD}"/>
                </a:ext>
              </a:extLst>
            </p:cNvPr>
            <p:cNvSpPr/>
            <p:nvPr/>
          </p:nvSpPr>
          <p:spPr>
            <a:xfrm>
              <a:off x="8625349" y="5758681"/>
              <a:ext cx="2305665" cy="463474"/>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12,   17,    2</a:t>
              </a: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0F2B7CB0-DAF4-442E-B560-90F67F357D1F}"/>
                    </a:ext>
                  </a:extLst>
                </p:cNvPr>
                <p:cNvSpPr/>
                <p:nvPr/>
              </p:nvSpPr>
              <p:spPr>
                <a:xfrm>
                  <a:off x="8625345" y="2201375"/>
                  <a:ext cx="2305665" cy="30383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SG" sz="2800" i="1" smtClean="0">
                              <a:solidFill>
                                <a:schemeClr val="tx1"/>
                              </a:solidFill>
                              <a:latin typeface="Cambria Math" panose="02040503050406030204" pitchFamily="18" charset="0"/>
                            </a:rPr>
                          </m:ctrlPr>
                        </m:sSubPr>
                        <m:e>
                          <m:r>
                            <a:rPr lang="en-SG" sz="2800" b="0" i="1" smtClean="0">
                              <a:solidFill>
                                <a:schemeClr val="tx1"/>
                              </a:solidFill>
                              <a:latin typeface="Cambria Math" panose="02040503050406030204" pitchFamily="18" charset="0"/>
                            </a:rPr>
                            <m:t>𝑟</m:t>
                          </m:r>
                        </m:e>
                        <m:sub>
                          <m:r>
                            <a:rPr lang="en-SG" sz="2800" b="0" i="1" smtClean="0">
                              <a:solidFill>
                                <a:schemeClr val="tx1"/>
                              </a:solidFill>
                              <a:latin typeface="Cambria Math" panose="02040503050406030204" pitchFamily="18" charset="0"/>
                            </a:rPr>
                            <m:t>𝑖</m:t>
                          </m:r>
                        </m:sub>
                      </m:sSub>
                      <m:r>
                        <a:rPr lang="en-SG" sz="2800" b="0" i="1" smtClean="0">
                          <a:solidFill>
                            <a:schemeClr val="tx1"/>
                          </a:solidFill>
                          <a:latin typeface="Cambria Math" panose="02040503050406030204" pitchFamily="18" charset="0"/>
                        </a:rPr>
                        <m:t>,</m:t>
                      </m:r>
                    </m:oMath>
                  </a14:m>
                  <a:r>
                    <a:rPr lang="en-SG" sz="2800" dirty="0"/>
                    <a:t>     </a:t>
                  </a:r>
                  <a14:m>
                    <m:oMath xmlns:m="http://schemas.openxmlformats.org/officeDocument/2006/math">
                      <m:sSub>
                        <m:sSubPr>
                          <m:ctrlPr>
                            <a:rPr lang="en-SG" sz="2800" b="0" i="1" smtClean="0">
                              <a:solidFill>
                                <a:schemeClr val="tx1"/>
                              </a:solidFill>
                              <a:latin typeface="Cambria Math" panose="02040503050406030204" pitchFamily="18" charset="0"/>
                            </a:rPr>
                          </m:ctrlPr>
                        </m:sSubPr>
                        <m:e>
                          <m:r>
                            <a:rPr lang="en-SG" sz="2800" b="0" i="1" smtClean="0">
                              <a:solidFill>
                                <a:schemeClr val="tx1"/>
                              </a:solidFill>
                              <a:latin typeface="Cambria Math" panose="02040503050406030204" pitchFamily="18" charset="0"/>
                            </a:rPr>
                            <m:t>𝑑</m:t>
                          </m:r>
                        </m:e>
                        <m:sub>
                          <m:r>
                            <a:rPr lang="en-SG" sz="2800" b="0" i="1" smtClean="0">
                              <a:solidFill>
                                <a:schemeClr val="tx1"/>
                              </a:solidFill>
                              <a:latin typeface="Cambria Math" panose="02040503050406030204" pitchFamily="18" charset="0"/>
                            </a:rPr>
                            <m:t>𝑖</m:t>
                          </m:r>
                        </m:sub>
                      </m:sSub>
                      <m:r>
                        <a:rPr lang="en-SG" sz="2800" b="0" i="1" smtClean="0">
                          <a:solidFill>
                            <a:schemeClr val="tx1"/>
                          </a:solidFill>
                          <a:latin typeface="Cambria Math" panose="02040503050406030204" pitchFamily="18" charset="0"/>
                        </a:rPr>
                        <m:t>,    </m:t>
                      </m:r>
                      <m:sSub>
                        <m:sSubPr>
                          <m:ctrlPr>
                            <a:rPr lang="en-SG" sz="2800" b="0" i="1" smtClean="0">
                              <a:solidFill>
                                <a:schemeClr val="tx1"/>
                              </a:solidFill>
                              <a:latin typeface="Cambria Math" panose="02040503050406030204" pitchFamily="18" charset="0"/>
                            </a:rPr>
                          </m:ctrlPr>
                        </m:sSubPr>
                        <m:e>
                          <m:r>
                            <a:rPr lang="en-SG" sz="2800" b="0" i="1" smtClean="0">
                              <a:solidFill>
                                <a:schemeClr val="tx1"/>
                              </a:solidFill>
                              <a:latin typeface="Cambria Math" panose="02040503050406030204" pitchFamily="18" charset="0"/>
                            </a:rPr>
                            <m:t>𝑤</m:t>
                          </m:r>
                        </m:e>
                        <m:sub>
                          <m:r>
                            <a:rPr lang="en-SG" sz="2800" b="0" i="1" smtClean="0">
                              <a:solidFill>
                                <a:schemeClr val="tx1"/>
                              </a:solidFill>
                              <a:latin typeface="Cambria Math" panose="02040503050406030204" pitchFamily="18" charset="0"/>
                            </a:rPr>
                            <m:t>𝑖</m:t>
                          </m:r>
                        </m:sub>
                      </m:sSub>
                    </m:oMath>
                  </a14:m>
                  <a:endParaRPr lang="en-SG" sz="2800" dirty="0"/>
                </a:p>
              </p:txBody>
            </p:sp>
          </mc:Choice>
          <mc:Fallback xmlns="">
            <p:sp>
              <p:nvSpPr>
                <p:cNvPr id="77" name="Rectangle 76">
                  <a:extLst>
                    <a:ext uri="{FF2B5EF4-FFF2-40B4-BE49-F238E27FC236}">
                      <a16:creationId xmlns:a16="http://schemas.microsoft.com/office/drawing/2014/main" id="{0F2B7CB0-DAF4-442E-B560-90F67F357D1F}"/>
                    </a:ext>
                  </a:extLst>
                </p:cNvPr>
                <p:cNvSpPr>
                  <a:spLocks noRot="1" noChangeAspect="1" noMove="1" noResize="1" noEditPoints="1" noAdjustHandles="1" noChangeArrowheads="1" noChangeShapeType="1" noTextEdit="1"/>
                </p:cNvSpPr>
                <p:nvPr/>
              </p:nvSpPr>
              <p:spPr>
                <a:xfrm>
                  <a:off x="8625345" y="2201375"/>
                  <a:ext cx="2305665" cy="303831"/>
                </a:xfrm>
                <a:prstGeom prst="rect">
                  <a:avLst/>
                </a:prstGeom>
                <a:blipFill>
                  <a:blip r:embed="rId2"/>
                  <a:stretch>
                    <a:fillRect b="-19149"/>
                  </a:stretch>
                </a:blipFill>
                <a:ln>
                  <a:noFill/>
                </a:ln>
              </p:spPr>
              <p:txBody>
                <a:bodyPr/>
                <a:lstStyle/>
                <a:p>
                  <a:r>
                    <a:rPr lang="en-SG">
                      <a:noFill/>
                    </a:rPr>
                    <a:t> </a:t>
                  </a:r>
                </a:p>
              </p:txBody>
            </p:sp>
          </mc:Fallback>
        </mc:AlternateContent>
      </p:grpSp>
      <p:cxnSp>
        <p:nvCxnSpPr>
          <p:cNvPr id="79" name="Straight Connector 78">
            <a:extLst>
              <a:ext uri="{FF2B5EF4-FFF2-40B4-BE49-F238E27FC236}">
                <a16:creationId xmlns:a16="http://schemas.microsoft.com/office/drawing/2014/main" id="{FB540E80-B20F-4CE8-ADD0-7D141B3A4069}"/>
              </a:ext>
            </a:extLst>
          </p:cNvPr>
          <p:cNvCxnSpPr/>
          <p:nvPr/>
        </p:nvCxnSpPr>
        <p:spPr>
          <a:xfrm flipV="1">
            <a:off x="1664543" y="3614734"/>
            <a:ext cx="1766035" cy="9266"/>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80" name="Group 79">
            <a:extLst>
              <a:ext uri="{FF2B5EF4-FFF2-40B4-BE49-F238E27FC236}">
                <a16:creationId xmlns:a16="http://schemas.microsoft.com/office/drawing/2014/main" id="{FD18D991-B6DD-40B3-AB9A-E36684DF7B39}"/>
              </a:ext>
            </a:extLst>
          </p:cNvPr>
          <p:cNvGrpSpPr/>
          <p:nvPr/>
        </p:nvGrpSpPr>
        <p:grpSpPr>
          <a:xfrm>
            <a:off x="739532" y="5300471"/>
            <a:ext cx="7739114" cy="358062"/>
            <a:chOff x="630621" y="5802133"/>
            <a:chExt cx="7992735" cy="383353"/>
          </a:xfrm>
        </p:grpSpPr>
        <p:cxnSp>
          <p:nvCxnSpPr>
            <p:cNvPr id="81" name="Straight Arrow Connector 80">
              <a:extLst>
                <a:ext uri="{FF2B5EF4-FFF2-40B4-BE49-F238E27FC236}">
                  <a16:creationId xmlns:a16="http://schemas.microsoft.com/office/drawing/2014/main" id="{DBC009C8-4A3E-47B2-84F9-24E587A97E9F}"/>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FAEF5E6-3FEC-4EAD-95DD-5F8E066EDCE6}"/>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E410EA9-1C9C-4506-8F94-60FFB5A3E274}"/>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8A0FCE7-1F27-4E2C-8AD8-18FFE4A67E99}"/>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A650E28-1895-42D0-B07A-FC3442F713DF}"/>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FE55402F-51ED-406C-A453-2DDEBEDFFD76}"/>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BD771FA1-76AF-4254-B262-44D3A17B65C3}"/>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7CB064BA-2665-4A7A-91B2-EE0BC33D039C}"/>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6E6B421-3BCA-4B39-AFDA-546998E7D69D}"/>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B24A4D7E-2B3A-4067-B960-DD4968A75FAD}"/>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E455C7C-E591-497E-AC99-3538A6579517}"/>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0A5FD1D-D09B-43E6-B181-857338D4DDD2}"/>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296E60E-8EF4-4660-8E9D-9BDD4A4A83BF}"/>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4F53603-2C73-4575-9A68-4783B40406E1}"/>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78AD9F0-0120-4772-A314-A5ADA6D29F41}"/>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309BD318-39CC-4F8E-AA13-9135548AA0E5}"/>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CB1E0B26-1152-4FB4-A0C7-F7A17235E653}"/>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A5F609B2-C5BA-4049-A919-8E3F84DBD110}"/>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F83E5F62-1974-47C3-B6F3-8B845CEEB6D4}"/>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8EDB52F1-CFAC-42DA-A0F4-DEB90042B3C6}"/>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101" name="Rectangle 100">
              <a:extLst>
                <a:ext uri="{FF2B5EF4-FFF2-40B4-BE49-F238E27FC236}">
                  <a16:creationId xmlns:a16="http://schemas.microsoft.com/office/drawing/2014/main" id="{1A968571-CCCD-4CD6-86C3-9560CD38569E}"/>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102" name="Rectangle 101">
              <a:extLst>
                <a:ext uri="{FF2B5EF4-FFF2-40B4-BE49-F238E27FC236}">
                  <a16:creationId xmlns:a16="http://schemas.microsoft.com/office/drawing/2014/main" id="{DAFE0315-A05B-4FC3-B7FB-395805505756}"/>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103" name="Rectangle 102">
              <a:extLst>
                <a:ext uri="{FF2B5EF4-FFF2-40B4-BE49-F238E27FC236}">
                  <a16:creationId xmlns:a16="http://schemas.microsoft.com/office/drawing/2014/main" id="{45D10F59-CC9B-41F7-BB02-E1492E1A70F1}"/>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104" name="Rectangle 103">
              <a:extLst>
                <a:ext uri="{FF2B5EF4-FFF2-40B4-BE49-F238E27FC236}">
                  <a16:creationId xmlns:a16="http://schemas.microsoft.com/office/drawing/2014/main" id="{4359DF82-77D0-413D-AF65-BECC42894459}"/>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105" name="Rectangle 104">
              <a:extLst>
                <a:ext uri="{FF2B5EF4-FFF2-40B4-BE49-F238E27FC236}">
                  <a16:creationId xmlns:a16="http://schemas.microsoft.com/office/drawing/2014/main" id="{3D9D9027-ECAF-401E-9904-A07910DB07DE}"/>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106" name="Rectangle 105">
              <a:extLst>
                <a:ext uri="{FF2B5EF4-FFF2-40B4-BE49-F238E27FC236}">
                  <a16:creationId xmlns:a16="http://schemas.microsoft.com/office/drawing/2014/main" id="{381A7BB2-E81D-4C64-84AC-CB36778E1C8E}"/>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107" name="Rectangle 106">
              <a:extLst>
                <a:ext uri="{FF2B5EF4-FFF2-40B4-BE49-F238E27FC236}">
                  <a16:creationId xmlns:a16="http://schemas.microsoft.com/office/drawing/2014/main" id="{5515EA7A-1A3C-4F35-9406-1A392D388D99}"/>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108" name="Rectangle 107">
              <a:extLst>
                <a:ext uri="{FF2B5EF4-FFF2-40B4-BE49-F238E27FC236}">
                  <a16:creationId xmlns:a16="http://schemas.microsoft.com/office/drawing/2014/main" id="{776DFDA6-FBEA-4DEF-864D-18F545A027D4}"/>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109" name="Rectangle 108">
              <a:extLst>
                <a:ext uri="{FF2B5EF4-FFF2-40B4-BE49-F238E27FC236}">
                  <a16:creationId xmlns:a16="http://schemas.microsoft.com/office/drawing/2014/main" id="{CC6E95CE-5530-4702-A48A-D043792BD1F9}"/>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110" name="Rectangle 109">
              <a:extLst>
                <a:ext uri="{FF2B5EF4-FFF2-40B4-BE49-F238E27FC236}">
                  <a16:creationId xmlns:a16="http://schemas.microsoft.com/office/drawing/2014/main" id="{5070B56B-5516-4D24-9676-3CF8598F2764}"/>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111" name="Rectangle 110">
              <a:extLst>
                <a:ext uri="{FF2B5EF4-FFF2-40B4-BE49-F238E27FC236}">
                  <a16:creationId xmlns:a16="http://schemas.microsoft.com/office/drawing/2014/main" id="{58C42AB3-C33F-44C7-8F57-1BAE86B23A12}"/>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112" name="Rectangle 111">
              <a:extLst>
                <a:ext uri="{FF2B5EF4-FFF2-40B4-BE49-F238E27FC236}">
                  <a16:creationId xmlns:a16="http://schemas.microsoft.com/office/drawing/2014/main" id="{337318FD-050C-4712-83DF-EA96C7641930}"/>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113" name="Rectangle 112">
              <a:extLst>
                <a:ext uri="{FF2B5EF4-FFF2-40B4-BE49-F238E27FC236}">
                  <a16:creationId xmlns:a16="http://schemas.microsoft.com/office/drawing/2014/main" id="{C16DA8A9-133D-41A1-B214-4B71D15730BB}"/>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114" name="Rectangle 113">
              <a:extLst>
                <a:ext uri="{FF2B5EF4-FFF2-40B4-BE49-F238E27FC236}">
                  <a16:creationId xmlns:a16="http://schemas.microsoft.com/office/drawing/2014/main" id="{516EA0D3-558D-46FE-9E6C-DCB8A1C62578}"/>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115" name="Rectangle 114">
              <a:extLst>
                <a:ext uri="{FF2B5EF4-FFF2-40B4-BE49-F238E27FC236}">
                  <a16:creationId xmlns:a16="http://schemas.microsoft.com/office/drawing/2014/main" id="{0D9BEB4E-60A8-4FF2-A620-CE9D6A3D3510}"/>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116" name="Rectangle 115">
              <a:extLst>
                <a:ext uri="{FF2B5EF4-FFF2-40B4-BE49-F238E27FC236}">
                  <a16:creationId xmlns:a16="http://schemas.microsoft.com/office/drawing/2014/main" id="{B66CDA21-8415-457B-82CC-87F57E5FFA0C}"/>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117" name="Rectangle 116">
              <a:extLst>
                <a:ext uri="{FF2B5EF4-FFF2-40B4-BE49-F238E27FC236}">
                  <a16:creationId xmlns:a16="http://schemas.microsoft.com/office/drawing/2014/main" id="{F66677CD-D309-4AFE-958E-02F6D7CB90B1}"/>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125" name="Rectangle 124">
            <a:extLst>
              <a:ext uri="{FF2B5EF4-FFF2-40B4-BE49-F238E27FC236}">
                <a16:creationId xmlns:a16="http://schemas.microsoft.com/office/drawing/2014/main" id="{DE6D9579-DFA7-4B40-B4F6-AEA776542422}"/>
              </a:ext>
            </a:extLst>
          </p:cNvPr>
          <p:cNvSpPr/>
          <p:nvPr/>
        </p:nvSpPr>
        <p:spPr>
          <a:xfrm>
            <a:off x="2770495" y="4707847"/>
            <a:ext cx="660083" cy="4708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2, 6, 3</a:t>
            </a:r>
          </a:p>
        </p:txBody>
      </p:sp>
      <p:sp>
        <p:nvSpPr>
          <p:cNvPr id="126" name="Rectangle 125">
            <a:extLst>
              <a:ext uri="{FF2B5EF4-FFF2-40B4-BE49-F238E27FC236}">
                <a16:creationId xmlns:a16="http://schemas.microsoft.com/office/drawing/2014/main" id="{5903C953-5171-4F65-B263-408F8AC108F3}"/>
              </a:ext>
            </a:extLst>
          </p:cNvPr>
          <p:cNvSpPr/>
          <p:nvPr/>
        </p:nvSpPr>
        <p:spPr>
          <a:xfrm>
            <a:off x="1660412" y="4711600"/>
            <a:ext cx="1110083" cy="4652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3,6,5</a:t>
            </a:r>
          </a:p>
        </p:txBody>
      </p:sp>
      <p:cxnSp>
        <p:nvCxnSpPr>
          <p:cNvPr id="127" name="Straight Connector 126">
            <a:extLst>
              <a:ext uri="{FF2B5EF4-FFF2-40B4-BE49-F238E27FC236}">
                <a16:creationId xmlns:a16="http://schemas.microsoft.com/office/drawing/2014/main" id="{CDCB7626-B362-4C0C-A5D6-23CBF549A0AD}"/>
              </a:ext>
            </a:extLst>
          </p:cNvPr>
          <p:cNvCxnSpPr/>
          <p:nvPr/>
        </p:nvCxnSpPr>
        <p:spPr>
          <a:xfrm flipV="1">
            <a:off x="1659976" y="5309587"/>
            <a:ext cx="1766035" cy="9266"/>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128" name="Arrow: Down 127">
            <a:extLst>
              <a:ext uri="{FF2B5EF4-FFF2-40B4-BE49-F238E27FC236}">
                <a16:creationId xmlns:a16="http://schemas.microsoft.com/office/drawing/2014/main" id="{F3CFD6BC-7D2B-49A3-8656-19B0485FF6CD}"/>
              </a:ext>
            </a:extLst>
          </p:cNvPr>
          <p:cNvSpPr/>
          <p:nvPr/>
        </p:nvSpPr>
        <p:spPr>
          <a:xfrm>
            <a:off x="4700204" y="4026923"/>
            <a:ext cx="505505" cy="811206"/>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TextBox 128">
            <a:extLst>
              <a:ext uri="{FF2B5EF4-FFF2-40B4-BE49-F238E27FC236}">
                <a16:creationId xmlns:a16="http://schemas.microsoft.com/office/drawing/2014/main" id="{F269B85E-5499-46E0-B187-108C284389A1}"/>
              </a:ext>
            </a:extLst>
          </p:cNvPr>
          <p:cNvSpPr txBox="1"/>
          <p:nvPr/>
        </p:nvSpPr>
        <p:spPr>
          <a:xfrm>
            <a:off x="7700797" y="5577136"/>
            <a:ext cx="914400" cy="369332"/>
          </a:xfrm>
          <a:prstGeom prst="rect">
            <a:avLst/>
          </a:prstGeom>
          <a:noFill/>
        </p:spPr>
        <p:txBody>
          <a:bodyPr wrap="square" rtlCol="0">
            <a:spAutoFit/>
          </a:bodyPr>
          <a:lstStyle/>
          <a:p>
            <a:r>
              <a:rPr lang="en-SG" dirty="0"/>
              <a:t>     time</a:t>
            </a:r>
          </a:p>
        </p:txBody>
      </p:sp>
      <p:sp>
        <p:nvSpPr>
          <p:cNvPr id="130" name="TextBox 129">
            <a:extLst>
              <a:ext uri="{FF2B5EF4-FFF2-40B4-BE49-F238E27FC236}">
                <a16:creationId xmlns:a16="http://schemas.microsoft.com/office/drawing/2014/main" id="{64DBAE92-0B96-47BA-BD36-EBAF9A819753}"/>
              </a:ext>
            </a:extLst>
          </p:cNvPr>
          <p:cNvSpPr txBox="1"/>
          <p:nvPr/>
        </p:nvSpPr>
        <p:spPr>
          <a:xfrm>
            <a:off x="7758502" y="3869003"/>
            <a:ext cx="914400" cy="369332"/>
          </a:xfrm>
          <a:prstGeom prst="rect">
            <a:avLst/>
          </a:prstGeom>
          <a:noFill/>
        </p:spPr>
        <p:txBody>
          <a:bodyPr wrap="square" rtlCol="0">
            <a:spAutoFit/>
          </a:bodyPr>
          <a:lstStyle/>
          <a:p>
            <a:r>
              <a:rPr lang="en-SG" dirty="0"/>
              <a:t>     time</a:t>
            </a:r>
          </a:p>
        </p:txBody>
      </p:sp>
    </p:spTree>
    <p:extLst>
      <p:ext uri="{BB962C8B-B14F-4D97-AF65-F5344CB8AC3E}">
        <p14:creationId xmlns:p14="http://schemas.microsoft.com/office/powerpoint/2010/main" val="362129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58DF-9F17-4793-96D4-C068F66B68CB}"/>
              </a:ext>
            </a:extLst>
          </p:cNvPr>
          <p:cNvSpPr>
            <a:spLocks noGrp="1"/>
          </p:cNvSpPr>
          <p:nvPr>
            <p:ph type="title"/>
          </p:nvPr>
        </p:nvSpPr>
        <p:spPr>
          <a:xfrm>
            <a:off x="739532" y="116229"/>
            <a:ext cx="10515600" cy="1325563"/>
          </a:xfrm>
        </p:spPr>
        <p:txBody>
          <a:bodyPr/>
          <a:lstStyle/>
          <a:p>
            <a:r>
              <a:rPr lang="en-SG" b="1" dirty="0">
                <a:solidFill>
                  <a:schemeClr val="accent4">
                    <a:lumMod val="75000"/>
                  </a:schemeClr>
                </a:solidFill>
              </a:rPr>
              <a:t>Offline YDS algorithm</a:t>
            </a:r>
            <a:endParaRPr lang="en-SG" dirty="0"/>
          </a:p>
        </p:txBody>
      </p:sp>
      <p:sp>
        <p:nvSpPr>
          <p:cNvPr id="3" name="Content Placeholder 2">
            <a:extLst>
              <a:ext uri="{FF2B5EF4-FFF2-40B4-BE49-F238E27FC236}">
                <a16:creationId xmlns:a16="http://schemas.microsoft.com/office/drawing/2014/main" id="{594FB287-0E8E-4464-926A-B078E74FB47A}"/>
              </a:ext>
            </a:extLst>
          </p:cNvPr>
          <p:cNvSpPr>
            <a:spLocks noGrp="1"/>
          </p:cNvSpPr>
          <p:nvPr>
            <p:ph idx="1"/>
          </p:nvPr>
        </p:nvSpPr>
        <p:spPr>
          <a:xfrm>
            <a:off x="735261" y="1253331"/>
            <a:ext cx="10515600" cy="4351338"/>
          </a:xfrm>
        </p:spPr>
        <p:txBody>
          <a:bodyPr/>
          <a:lstStyle/>
          <a:p>
            <a:r>
              <a:rPr lang="en-SG" b="1" i="1" dirty="0">
                <a:solidFill>
                  <a:schemeClr val="accent1">
                    <a:lumMod val="75000"/>
                  </a:schemeClr>
                </a:solidFill>
              </a:rPr>
              <a:t>Step 3:</a:t>
            </a:r>
            <a:r>
              <a:rPr lang="en-SG" dirty="0"/>
              <a:t> </a:t>
            </a:r>
            <a:r>
              <a:rPr lang="en-SG" sz="2400" dirty="0"/>
              <a:t>The interval is removed from the timeline, as no more calculations can be scheduled here. Adjust the arrival times and deadlines by excluding the possibility to execute at the previous critical intervals</a:t>
            </a:r>
            <a:r>
              <a:rPr lang="en-SG" dirty="0"/>
              <a:t>.</a:t>
            </a:r>
          </a:p>
          <a:p>
            <a:pPr marL="0" indent="0">
              <a:buNone/>
            </a:pPr>
            <a:endParaRPr lang="en-SG" dirty="0"/>
          </a:p>
          <a:p>
            <a:pPr marL="0" indent="0">
              <a:buNone/>
            </a:pPr>
            <a:endParaRPr lang="en-SG" dirty="0"/>
          </a:p>
        </p:txBody>
      </p:sp>
      <p:grpSp>
        <p:nvGrpSpPr>
          <p:cNvPr id="116" name="Group 115">
            <a:extLst>
              <a:ext uri="{FF2B5EF4-FFF2-40B4-BE49-F238E27FC236}">
                <a16:creationId xmlns:a16="http://schemas.microsoft.com/office/drawing/2014/main" id="{C79863C6-CA52-47E5-8B89-6FAF7917ABD0}"/>
              </a:ext>
            </a:extLst>
          </p:cNvPr>
          <p:cNvGrpSpPr/>
          <p:nvPr/>
        </p:nvGrpSpPr>
        <p:grpSpPr>
          <a:xfrm>
            <a:off x="3548590" y="2705469"/>
            <a:ext cx="3657428" cy="3461971"/>
            <a:chOff x="8413516" y="2142698"/>
            <a:chExt cx="3034404" cy="3461971"/>
          </a:xfrm>
        </p:grpSpPr>
        <p:grpSp>
          <p:nvGrpSpPr>
            <p:cNvPr id="87" name="Group 86">
              <a:extLst>
                <a:ext uri="{FF2B5EF4-FFF2-40B4-BE49-F238E27FC236}">
                  <a16:creationId xmlns:a16="http://schemas.microsoft.com/office/drawing/2014/main" id="{0AE1503E-9AAC-41A9-B7F6-6D7DA6E0CD8E}"/>
                </a:ext>
              </a:extLst>
            </p:cNvPr>
            <p:cNvGrpSpPr/>
            <p:nvPr/>
          </p:nvGrpSpPr>
          <p:grpSpPr>
            <a:xfrm>
              <a:off x="8413516" y="2142698"/>
              <a:ext cx="1516329" cy="3461971"/>
              <a:chOff x="8625345" y="2201375"/>
              <a:chExt cx="2305669" cy="4020780"/>
            </a:xfrm>
          </p:grpSpPr>
          <p:sp>
            <p:nvSpPr>
              <p:cNvPr id="88" name="Rectangle 87">
                <a:extLst>
                  <a:ext uri="{FF2B5EF4-FFF2-40B4-BE49-F238E27FC236}">
                    <a16:creationId xmlns:a16="http://schemas.microsoft.com/office/drawing/2014/main" id="{E6D798FC-87DD-46D9-8458-F449A0C120A8}"/>
                  </a:ext>
                </a:extLst>
              </p:cNvPr>
              <p:cNvSpPr/>
              <p:nvPr/>
            </p:nvSpPr>
            <p:spPr>
              <a:xfrm>
                <a:off x="8625345" y="2646447"/>
                <a:ext cx="2305665" cy="4634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3,      6,       5</a:t>
                </a:r>
              </a:p>
            </p:txBody>
          </p:sp>
          <p:sp>
            <p:nvSpPr>
              <p:cNvPr id="89" name="Rectangle 88">
                <a:extLst>
                  <a:ext uri="{FF2B5EF4-FFF2-40B4-BE49-F238E27FC236}">
                    <a16:creationId xmlns:a16="http://schemas.microsoft.com/office/drawing/2014/main" id="{E12F61F7-BD01-4672-92C6-E4EBE616C814}"/>
                  </a:ext>
                </a:extLst>
              </p:cNvPr>
              <p:cNvSpPr/>
              <p:nvPr/>
            </p:nvSpPr>
            <p:spPr>
              <a:xfrm>
                <a:off x="8625346" y="3174485"/>
                <a:ext cx="2305665" cy="46347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2,      6,       3</a:t>
                </a:r>
              </a:p>
            </p:txBody>
          </p:sp>
          <p:sp>
            <p:nvSpPr>
              <p:cNvPr id="90" name="Rectangle 89">
                <a:extLst>
                  <a:ext uri="{FF2B5EF4-FFF2-40B4-BE49-F238E27FC236}">
                    <a16:creationId xmlns:a16="http://schemas.microsoft.com/office/drawing/2014/main" id="{3B49F711-6B28-4492-9B5D-6D2CF090CA09}"/>
                  </a:ext>
                </a:extLst>
              </p:cNvPr>
              <p:cNvSpPr/>
              <p:nvPr/>
            </p:nvSpPr>
            <p:spPr>
              <a:xfrm>
                <a:off x="8625347" y="3702088"/>
                <a:ext cx="2305665" cy="46347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0,      8,      2</a:t>
                </a:r>
              </a:p>
            </p:txBody>
          </p:sp>
          <p:sp>
            <p:nvSpPr>
              <p:cNvPr id="91" name="Rectangle 90">
                <a:extLst>
                  <a:ext uri="{FF2B5EF4-FFF2-40B4-BE49-F238E27FC236}">
                    <a16:creationId xmlns:a16="http://schemas.microsoft.com/office/drawing/2014/main" id="{0EBE3195-30CF-49C0-93E7-357705B899FB}"/>
                  </a:ext>
                </a:extLst>
              </p:cNvPr>
              <p:cNvSpPr/>
              <p:nvPr/>
            </p:nvSpPr>
            <p:spPr>
              <a:xfrm>
                <a:off x="8625347" y="4208563"/>
                <a:ext cx="2305665" cy="4634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6,     14,    6</a:t>
                </a:r>
              </a:p>
            </p:txBody>
          </p:sp>
          <p:sp>
            <p:nvSpPr>
              <p:cNvPr id="92" name="Rectangle 91">
                <a:extLst>
                  <a:ext uri="{FF2B5EF4-FFF2-40B4-BE49-F238E27FC236}">
                    <a16:creationId xmlns:a16="http://schemas.microsoft.com/office/drawing/2014/main" id="{19123155-8425-4D42-86D0-4D55C22267D8}"/>
                  </a:ext>
                </a:extLst>
              </p:cNvPr>
              <p:cNvSpPr/>
              <p:nvPr/>
            </p:nvSpPr>
            <p:spPr>
              <a:xfrm>
                <a:off x="8625348" y="4729289"/>
                <a:ext cx="2305665" cy="46347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10,   14,    6</a:t>
                </a:r>
              </a:p>
            </p:txBody>
          </p:sp>
          <p:sp>
            <p:nvSpPr>
              <p:cNvPr id="93" name="Rectangle 92">
                <a:extLst>
                  <a:ext uri="{FF2B5EF4-FFF2-40B4-BE49-F238E27FC236}">
                    <a16:creationId xmlns:a16="http://schemas.microsoft.com/office/drawing/2014/main" id="{BDFAE065-1921-4A3E-A02E-AFB60FB9DBF5}"/>
                  </a:ext>
                </a:extLst>
              </p:cNvPr>
              <p:cNvSpPr/>
              <p:nvPr/>
            </p:nvSpPr>
            <p:spPr>
              <a:xfrm>
                <a:off x="8625348" y="5250015"/>
                <a:ext cx="2305665" cy="463474"/>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11,   17,    2</a:t>
                </a:r>
              </a:p>
            </p:txBody>
          </p:sp>
          <p:sp>
            <p:nvSpPr>
              <p:cNvPr id="94" name="Rectangle 93">
                <a:extLst>
                  <a:ext uri="{FF2B5EF4-FFF2-40B4-BE49-F238E27FC236}">
                    <a16:creationId xmlns:a16="http://schemas.microsoft.com/office/drawing/2014/main" id="{3D23FD65-9A57-4D1A-B512-2E1B0F59D2B9}"/>
                  </a:ext>
                </a:extLst>
              </p:cNvPr>
              <p:cNvSpPr/>
              <p:nvPr/>
            </p:nvSpPr>
            <p:spPr>
              <a:xfrm>
                <a:off x="8625349" y="5758681"/>
                <a:ext cx="2305665" cy="463474"/>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12,   17,    2</a:t>
                </a:r>
              </a:p>
            </p:txBody>
          </p:sp>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7B2BDD25-D86B-4898-8BBB-245A9682D749}"/>
                      </a:ext>
                    </a:extLst>
                  </p:cNvPr>
                  <p:cNvSpPr/>
                  <p:nvPr/>
                </p:nvSpPr>
                <p:spPr>
                  <a:xfrm>
                    <a:off x="8625345" y="2201375"/>
                    <a:ext cx="2305665" cy="30383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SG" sz="200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𝑟</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m:t>
                        </m:r>
                      </m:oMath>
                    </a14:m>
                    <a:r>
                      <a:rPr lang="en-SG" sz="2000" dirty="0"/>
                      <a:t>     </a:t>
                    </a:r>
                    <a14:m>
                      <m:oMath xmlns:m="http://schemas.openxmlformats.org/officeDocument/2006/math">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𝑑</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    </m:t>
                        </m:r>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𝑤</m:t>
                            </m:r>
                          </m:e>
                          <m:sub>
                            <m:r>
                              <a:rPr lang="en-SG" sz="2000" b="0" i="1" smtClean="0">
                                <a:solidFill>
                                  <a:schemeClr val="tx1"/>
                                </a:solidFill>
                                <a:latin typeface="Cambria Math" panose="02040503050406030204" pitchFamily="18" charset="0"/>
                              </a:rPr>
                              <m:t>𝑖</m:t>
                            </m:r>
                          </m:sub>
                        </m:sSub>
                      </m:oMath>
                    </a14:m>
                    <a:endParaRPr lang="en-SG" sz="2000" dirty="0"/>
                  </a:p>
                </p:txBody>
              </p:sp>
            </mc:Choice>
            <mc:Fallback xmlns="">
              <p:sp>
                <p:nvSpPr>
                  <p:cNvPr id="95" name="Rectangle 94">
                    <a:extLst>
                      <a:ext uri="{FF2B5EF4-FFF2-40B4-BE49-F238E27FC236}">
                        <a16:creationId xmlns:a16="http://schemas.microsoft.com/office/drawing/2014/main" id="{7B2BDD25-D86B-4898-8BBB-245A9682D749}"/>
                      </a:ext>
                    </a:extLst>
                  </p:cNvPr>
                  <p:cNvSpPr>
                    <a:spLocks noRot="1" noChangeAspect="1" noMove="1" noResize="1" noEditPoints="1" noAdjustHandles="1" noChangeArrowheads="1" noChangeShapeType="1" noTextEdit="1"/>
                  </p:cNvSpPr>
                  <p:nvPr/>
                </p:nvSpPr>
                <p:spPr>
                  <a:xfrm>
                    <a:off x="8625345" y="2201375"/>
                    <a:ext cx="2305665" cy="303831"/>
                  </a:xfrm>
                  <a:prstGeom prst="rect">
                    <a:avLst/>
                  </a:prstGeom>
                  <a:blipFill>
                    <a:blip r:embed="rId2"/>
                    <a:stretch>
                      <a:fillRect t="-2326" b="-27907"/>
                    </a:stretch>
                  </a:blipFill>
                  <a:ln>
                    <a:noFill/>
                  </a:ln>
                </p:spPr>
                <p:txBody>
                  <a:bodyPr/>
                  <a:lstStyle/>
                  <a:p>
                    <a:r>
                      <a:rPr lang="en-SG">
                        <a:noFill/>
                      </a:rPr>
                      <a:t> </a:t>
                    </a:r>
                  </a:p>
                </p:txBody>
              </p:sp>
            </mc:Fallback>
          </mc:AlternateContent>
        </p:grpSp>
        <p:grpSp>
          <p:nvGrpSpPr>
            <p:cNvPr id="96" name="Group 95">
              <a:extLst>
                <a:ext uri="{FF2B5EF4-FFF2-40B4-BE49-F238E27FC236}">
                  <a16:creationId xmlns:a16="http://schemas.microsoft.com/office/drawing/2014/main" id="{129590A8-F93A-410B-97CE-D81D926FBDFE}"/>
                </a:ext>
              </a:extLst>
            </p:cNvPr>
            <p:cNvGrpSpPr/>
            <p:nvPr/>
          </p:nvGrpSpPr>
          <p:grpSpPr>
            <a:xfrm>
              <a:off x="10001259" y="3429001"/>
              <a:ext cx="1446661" cy="2175668"/>
              <a:chOff x="8625347" y="3702088"/>
              <a:chExt cx="2305667" cy="2520067"/>
            </a:xfrm>
          </p:grpSpPr>
          <p:sp>
            <p:nvSpPr>
              <p:cNvPr id="99" name="Rectangle 98">
                <a:extLst>
                  <a:ext uri="{FF2B5EF4-FFF2-40B4-BE49-F238E27FC236}">
                    <a16:creationId xmlns:a16="http://schemas.microsoft.com/office/drawing/2014/main" id="{73F00890-64F7-4EBF-9B2C-018AC909A688}"/>
                  </a:ext>
                </a:extLst>
              </p:cNvPr>
              <p:cNvSpPr/>
              <p:nvPr/>
            </p:nvSpPr>
            <p:spPr>
              <a:xfrm>
                <a:off x="8625347" y="3702088"/>
                <a:ext cx="2305665" cy="46347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0,      4,      2</a:t>
                </a:r>
              </a:p>
            </p:txBody>
          </p:sp>
          <p:sp>
            <p:nvSpPr>
              <p:cNvPr id="100" name="Rectangle 99">
                <a:extLst>
                  <a:ext uri="{FF2B5EF4-FFF2-40B4-BE49-F238E27FC236}">
                    <a16:creationId xmlns:a16="http://schemas.microsoft.com/office/drawing/2014/main" id="{90B4D704-D8D1-48A5-8F64-3CBFF94A2D3F}"/>
                  </a:ext>
                </a:extLst>
              </p:cNvPr>
              <p:cNvSpPr/>
              <p:nvPr/>
            </p:nvSpPr>
            <p:spPr>
              <a:xfrm>
                <a:off x="8625347" y="4208563"/>
                <a:ext cx="2305665" cy="4634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2,     10,    6</a:t>
                </a:r>
              </a:p>
            </p:txBody>
          </p:sp>
          <p:sp>
            <p:nvSpPr>
              <p:cNvPr id="101" name="Rectangle 100">
                <a:extLst>
                  <a:ext uri="{FF2B5EF4-FFF2-40B4-BE49-F238E27FC236}">
                    <a16:creationId xmlns:a16="http://schemas.microsoft.com/office/drawing/2014/main" id="{5DD497D2-82F0-4D6C-81CA-FC04C6ED77F0}"/>
                  </a:ext>
                </a:extLst>
              </p:cNvPr>
              <p:cNvSpPr/>
              <p:nvPr/>
            </p:nvSpPr>
            <p:spPr>
              <a:xfrm>
                <a:off x="8625348" y="4729289"/>
                <a:ext cx="2305665" cy="46347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6,   10,    6</a:t>
                </a:r>
              </a:p>
            </p:txBody>
          </p:sp>
          <p:sp>
            <p:nvSpPr>
              <p:cNvPr id="102" name="Rectangle 101">
                <a:extLst>
                  <a:ext uri="{FF2B5EF4-FFF2-40B4-BE49-F238E27FC236}">
                    <a16:creationId xmlns:a16="http://schemas.microsoft.com/office/drawing/2014/main" id="{91B34A2D-619E-4E1E-A566-471811BCA0D9}"/>
                  </a:ext>
                </a:extLst>
              </p:cNvPr>
              <p:cNvSpPr/>
              <p:nvPr/>
            </p:nvSpPr>
            <p:spPr>
              <a:xfrm>
                <a:off x="8625348" y="5250015"/>
                <a:ext cx="2305665" cy="463474"/>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7,   13,    2</a:t>
                </a:r>
              </a:p>
            </p:txBody>
          </p:sp>
          <p:sp>
            <p:nvSpPr>
              <p:cNvPr id="103" name="Rectangle 102">
                <a:extLst>
                  <a:ext uri="{FF2B5EF4-FFF2-40B4-BE49-F238E27FC236}">
                    <a16:creationId xmlns:a16="http://schemas.microsoft.com/office/drawing/2014/main" id="{FC7369C6-B934-4D42-897F-0B73C26DB29F}"/>
                  </a:ext>
                </a:extLst>
              </p:cNvPr>
              <p:cNvSpPr/>
              <p:nvPr/>
            </p:nvSpPr>
            <p:spPr>
              <a:xfrm>
                <a:off x="8625349" y="5758681"/>
                <a:ext cx="2305665" cy="463474"/>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8,   13,    2</a:t>
                </a:r>
              </a:p>
            </p:txBody>
          </p:sp>
        </p:grpSp>
      </p:grpSp>
      <p:sp>
        <p:nvSpPr>
          <p:cNvPr id="106" name="Arrow: Curved Down 105">
            <a:extLst>
              <a:ext uri="{FF2B5EF4-FFF2-40B4-BE49-F238E27FC236}">
                <a16:creationId xmlns:a16="http://schemas.microsoft.com/office/drawing/2014/main" id="{A5747B8D-2472-436F-BE29-57DD65D9A877}"/>
              </a:ext>
            </a:extLst>
          </p:cNvPr>
          <p:cNvSpPr/>
          <p:nvPr/>
        </p:nvSpPr>
        <p:spPr>
          <a:xfrm rot="1496425">
            <a:off x="5252476" y="2802753"/>
            <a:ext cx="1687048" cy="542025"/>
          </a:xfrm>
          <a:prstGeom prst="curvedDownArrow">
            <a:avLst>
              <a:gd name="adj1" fmla="val 25000"/>
              <a:gd name="adj2" fmla="val 89132"/>
              <a:gd name="adj3" fmla="val 25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40093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CCE0-5DE3-4123-9404-D964644A3AF6}"/>
              </a:ext>
            </a:extLst>
          </p:cNvPr>
          <p:cNvSpPr>
            <a:spLocks noGrp="1"/>
          </p:cNvSpPr>
          <p:nvPr>
            <p:ph type="title"/>
          </p:nvPr>
        </p:nvSpPr>
        <p:spPr>
          <a:xfrm>
            <a:off x="818866" y="20477"/>
            <a:ext cx="10500815" cy="1322198"/>
          </a:xfrm>
        </p:spPr>
        <p:txBody>
          <a:bodyPr/>
          <a:lstStyle/>
          <a:p>
            <a:r>
              <a:rPr lang="en-SG" b="1" dirty="0">
                <a:solidFill>
                  <a:schemeClr val="accent4">
                    <a:lumMod val="75000"/>
                  </a:schemeClr>
                </a:solidFill>
              </a:rPr>
              <a:t>Offline YDS algorithm</a:t>
            </a:r>
            <a:endParaRPr lang="en-SG" dirty="0"/>
          </a:p>
        </p:txBody>
      </p:sp>
      <p:grpSp>
        <p:nvGrpSpPr>
          <p:cNvPr id="4" name="Group 3">
            <a:extLst>
              <a:ext uri="{FF2B5EF4-FFF2-40B4-BE49-F238E27FC236}">
                <a16:creationId xmlns:a16="http://schemas.microsoft.com/office/drawing/2014/main" id="{5C9DEC8A-404E-4541-8A08-6B81B9750DAD}"/>
              </a:ext>
            </a:extLst>
          </p:cNvPr>
          <p:cNvGrpSpPr/>
          <p:nvPr/>
        </p:nvGrpSpPr>
        <p:grpSpPr>
          <a:xfrm>
            <a:off x="1951553" y="4291221"/>
            <a:ext cx="7568701" cy="2060723"/>
            <a:chOff x="729139" y="4411287"/>
            <a:chExt cx="7500461" cy="1702820"/>
          </a:xfrm>
        </p:grpSpPr>
        <p:grpSp>
          <p:nvGrpSpPr>
            <p:cNvPr id="5" name="Group 4">
              <a:extLst>
                <a:ext uri="{FF2B5EF4-FFF2-40B4-BE49-F238E27FC236}">
                  <a16:creationId xmlns:a16="http://schemas.microsoft.com/office/drawing/2014/main" id="{B986ADCB-F822-48B3-910D-DD765CC02EC9}"/>
                </a:ext>
              </a:extLst>
            </p:cNvPr>
            <p:cNvGrpSpPr/>
            <p:nvPr/>
          </p:nvGrpSpPr>
          <p:grpSpPr>
            <a:xfrm>
              <a:off x="729139" y="5686913"/>
              <a:ext cx="7500461" cy="427194"/>
              <a:chOff x="630621" y="5802133"/>
              <a:chExt cx="7992735" cy="383353"/>
            </a:xfrm>
          </p:grpSpPr>
          <p:cxnSp>
            <p:nvCxnSpPr>
              <p:cNvPr id="11" name="Straight Arrow Connector 10">
                <a:extLst>
                  <a:ext uri="{FF2B5EF4-FFF2-40B4-BE49-F238E27FC236}">
                    <a16:creationId xmlns:a16="http://schemas.microsoft.com/office/drawing/2014/main" id="{37DAA00F-6947-4182-B9BD-5F05A4C1E9E4}"/>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994B746-9FB7-4319-9F41-4679C2524A13}"/>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6C5B113-15DC-488A-9016-A0ED0794CBEF}"/>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B472095-7432-4BC9-A97D-7D69C84672B5}"/>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1031F16-498E-4E57-85AC-09AE3CAB2D61}"/>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FFF69B4-0B02-4BC9-850F-E0F3CB97FF86}"/>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7E9E271-7BB5-4D27-8F68-B6816FB27D6E}"/>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E96F99D-E628-4AD8-8F39-0795D92E492A}"/>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BE5B2C3-84B7-4141-88BE-04227682933C}"/>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29E486B-B82E-413B-A2EF-D9C07C997DB6}"/>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E0F6F8-37F6-4AD0-A5EF-480034CB77DF}"/>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33B8BFD-F525-4AD8-8928-4ECFDD9598A4}"/>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CF5590A-E5F9-4B45-A6F3-75A050F0F70F}"/>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118726-D1E3-4760-AB3D-9F1478103842}"/>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905358B-5B22-4279-9C13-A9C21775975F}"/>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5166FD0-5B0C-4DE3-ADA9-82A980F965C2}"/>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60519C2-45AE-4596-9218-A930DEB6C509}"/>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2E24118-101A-474B-BC75-D8B1A44CE809}"/>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8D2830B-44EC-4091-B134-A38967375CE4}"/>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586065B7-99FA-456C-BDFC-95FA276E3ED4}"/>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31" name="Rectangle 30">
                <a:extLst>
                  <a:ext uri="{FF2B5EF4-FFF2-40B4-BE49-F238E27FC236}">
                    <a16:creationId xmlns:a16="http://schemas.microsoft.com/office/drawing/2014/main" id="{07765ECE-EA7E-4EE8-A8B0-04D6060304EA}"/>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32" name="Rectangle 31">
                <a:extLst>
                  <a:ext uri="{FF2B5EF4-FFF2-40B4-BE49-F238E27FC236}">
                    <a16:creationId xmlns:a16="http://schemas.microsoft.com/office/drawing/2014/main" id="{22035BCC-8060-4F85-8BB5-253847478F44}"/>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33" name="Rectangle 32">
                <a:extLst>
                  <a:ext uri="{FF2B5EF4-FFF2-40B4-BE49-F238E27FC236}">
                    <a16:creationId xmlns:a16="http://schemas.microsoft.com/office/drawing/2014/main" id="{4C79411D-0E76-4565-AA42-9A3840D222B6}"/>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34" name="Rectangle 33">
                <a:extLst>
                  <a:ext uri="{FF2B5EF4-FFF2-40B4-BE49-F238E27FC236}">
                    <a16:creationId xmlns:a16="http://schemas.microsoft.com/office/drawing/2014/main" id="{C5CE62C5-8D19-4B88-998D-BF08403FAF12}"/>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35" name="Rectangle 34">
                <a:extLst>
                  <a:ext uri="{FF2B5EF4-FFF2-40B4-BE49-F238E27FC236}">
                    <a16:creationId xmlns:a16="http://schemas.microsoft.com/office/drawing/2014/main" id="{FCC43818-D73E-4571-B5ED-85B8A69130D5}"/>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36" name="Rectangle 35">
                <a:extLst>
                  <a:ext uri="{FF2B5EF4-FFF2-40B4-BE49-F238E27FC236}">
                    <a16:creationId xmlns:a16="http://schemas.microsoft.com/office/drawing/2014/main" id="{1B803CFB-247D-43AB-80EC-5823E9D761C6}"/>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37" name="Rectangle 36">
                <a:extLst>
                  <a:ext uri="{FF2B5EF4-FFF2-40B4-BE49-F238E27FC236}">
                    <a16:creationId xmlns:a16="http://schemas.microsoft.com/office/drawing/2014/main" id="{3FD9EFAF-8901-4250-8B30-1A15EE2265E3}"/>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38" name="Rectangle 37">
                <a:extLst>
                  <a:ext uri="{FF2B5EF4-FFF2-40B4-BE49-F238E27FC236}">
                    <a16:creationId xmlns:a16="http://schemas.microsoft.com/office/drawing/2014/main" id="{0AC52391-88EA-4558-BD42-B8C146C50DCB}"/>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39" name="Rectangle 38">
                <a:extLst>
                  <a:ext uri="{FF2B5EF4-FFF2-40B4-BE49-F238E27FC236}">
                    <a16:creationId xmlns:a16="http://schemas.microsoft.com/office/drawing/2014/main" id="{C65CEC39-82BD-460F-BC85-64BC6FDBA727}"/>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40" name="Rectangle 39">
                <a:extLst>
                  <a:ext uri="{FF2B5EF4-FFF2-40B4-BE49-F238E27FC236}">
                    <a16:creationId xmlns:a16="http://schemas.microsoft.com/office/drawing/2014/main" id="{5E98F868-CEDB-44B2-8974-5AEBF08D053B}"/>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41" name="Rectangle 40">
                <a:extLst>
                  <a:ext uri="{FF2B5EF4-FFF2-40B4-BE49-F238E27FC236}">
                    <a16:creationId xmlns:a16="http://schemas.microsoft.com/office/drawing/2014/main" id="{7729D328-25FA-4BD9-A5F9-75311F38E4AF}"/>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42" name="Rectangle 41">
                <a:extLst>
                  <a:ext uri="{FF2B5EF4-FFF2-40B4-BE49-F238E27FC236}">
                    <a16:creationId xmlns:a16="http://schemas.microsoft.com/office/drawing/2014/main" id="{847B21A3-AD3B-443C-B884-F400E4154E7A}"/>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43" name="Rectangle 42">
                <a:extLst>
                  <a:ext uri="{FF2B5EF4-FFF2-40B4-BE49-F238E27FC236}">
                    <a16:creationId xmlns:a16="http://schemas.microsoft.com/office/drawing/2014/main" id="{6656A7E7-BFF8-47EF-8734-ACFA332BE527}"/>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44" name="Rectangle 43">
                <a:extLst>
                  <a:ext uri="{FF2B5EF4-FFF2-40B4-BE49-F238E27FC236}">
                    <a16:creationId xmlns:a16="http://schemas.microsoft.com/office/drawing/2014/main" id="{F7B46D02-C36B-48A1-B663-D9B48410F5F5}"/>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45" name="Rectangle 44">
                <a:extLst>
                  <a:ext uri="{FF2B5EF4-FFF2-40B4-BE49-F238E27FC236}">
                    <a16:creationId xmlns:a16="http://schemas.microsoft.com/office/drawing/2014/main" id="{0043C345-09B9-4398-AA2C-81A9DDAE9558}"/>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46" name="Rectangle 45">
                <a:extLst>
                  <a:ext uri="{FF2B5EF4-FFF2-40B4-BE49-F238E27FC236}">
                    <a16:creationId xmlns:a16="http://schemas.microsoft.com/office/drawing/2014/main" id="{0B2B2141-2D4B-4215-8E09-FC6E5F2FD8EA}"/>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47" name="Rectangle 46">
                <a:extLst>
                  <a:ext uri="{FF2B5EF4-FFF2-40B4-BE49-F238E27FC236}">
                    <a16:creationId xmlns:a16="http://schemas.microsoft.com/office/drawing/2014/main" id="{BFCC97B9-5B9E-497D-B59D-3B81E6E377AE}"/>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6" name="Rectangle 5">
              <a:extLst>
                <a:ext uri="{FF2B5EF4-FFF2-40B4-BE49-F238E27FC236}">
                  <a16:creationId xmlns:a16="http://schemas.microsoft.com/office/drawing/2014/main" id="{793A6B88-4BAA-4A21-9654-71C74070A90D}"/>
                </a:ext>
              </a:extLst>
            </p:cNvPr>
            <p:cNvSpPr/>
            <p:nvPr/>
          </p:nvSpPr>
          <p:spPr>
            <a:xfrm>
              <a:off x="741845" y="5255234"/>
              <a:ext cx="1737273" cy="2580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0,      4,      2</a:t>
              </a:r>
            </a:p>
          </p:txBody>
        </p:sp>
        <p:sp>
          <p:nvSpPr>
            <p:cNvPr id="7" name="Rectangle 6">
              <a:extLst>
                <a:ext uri="{FF2B5EF4-FFF2-40B4-BE49-F238E27FC236}">
                  <a16:creationId xmlns:a16="http://schemas.microsoft.com/office/drawing/2014/main" id="{1AF48CEF-93FD-4388-88CB-F107BFE891E1}"/>
                </a:ext>
              </a:extLst>
            </p:cNvPr>
            <p:cNvSpPr/>
            <p:nvPr/>
          </p:nvSpPr>
          <p:spPr>
            <a:xfrm>
              <a:off x="1625878" y="4742499"/>
              <a:ext cx="3422644" cy="24794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2,     10,    6</a:t>
              </a:r>
            </a:p>
          </p:txBody>
        </p:sp>
        <p:sp>
          <p:nvSpPr>
            <p:cNvPr id="8" name="Rectangle 7">
              <a:extLst>
                <a:ext uri="{FF2B5EF4-FFF2-40B4-BE49-F238E27FC236}">
                  <a16:creationId xmlns:a16="http://schemas.microsoft.com/office/drawing/2014/main" id="{21FA1A8C-1E2C-41E6-B3C7-F70B3A9367D2}"/>
                </a:ext>
              </a:extLst>
            </p:cNvPr>
            <p:cNvSpPr/>
            <p:nvPr/>
          </p:nvSpPr>
          <p:spPr>
            <a:xfrm>
              <a:off x="3347192" y="5358315"/>
              <a:ext cx="1704636" cy="24001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6,   10,    6</a:t>
              </a:r>
            </a:p>
          </p:txBody>
        </p:sp>
        <p:sp>
          <p:nvSpPr>
            <p:cNvPr id="9" name="Rectangle 8">
              <a:extLst>
                <a:ext uri="{FF2B5EF4-FFF2-40B4-BE49-F238E27FC236}">
                  <a16:creationId xmlns:a16="http://schemas.microsoft.com/office/drawing/2014/main" id="{8035438E-4035-46A9-A213-DA7EC5F3BB73}"/>
                </a:ext>
              </a:extLst>
            </p:cNvPr>
            <p:cNvSpPr/>
            <p:nvPr/>
          </p:nvSpPr>
          <p:spPr>
            <a:xfrm>
              <a:off x="3792493" y="4411287"/>
              <a:ext cx="2553790" cy="284768"/>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7,   13,    2</a:t>
              </a:r>
            </a:p>
          </p:txBody>
        </p:sp>
        <p:sp>
          <p:nvSpPr>
            <p:cNvPr id="10" name="Rectangle 9">
              <a:extLst>
                <a:ext uri="{FF2B5EF4-FFF2-40B4-BE49-F238E27FC236}">
                  <a16:creationId xmlns:a16="http://schemas.microsoft.com/office/drawing/2014/main" id="{7F4682C0-AEE8-491C-85BE-868F30C50823}"/>
                </a:ext>
              </a:extLst>
            </p:cNvPr>
            <p:cNvSpPr/>
            <p:nvPr/>
          </p:nvSpPr>
          <p:spPr>
            <a:xfrm>
              <a:off x="4205989" y="5027268"/>
              <a:ext cx="2127454" cy="25809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8,   13,    2</a:t>
              </a:r>
            </a:p>
          </p:txBody>
        </p:sp>
      </p:grpSp>
      <p:grpSp>
        <p:nvGrpSpPr>
          <p:cNvPr id="50" name="Group 49">
            <a:extLst>
              <a:ext uri="{FF2B5EF4-FFF2-40B4-BE49-F238E27FC236}">
                <a16:creationId xmlns:a16="http://schemas.microsoft.com/office/drawing/2014/main" id="{8DC7B7B9-0F21-4E56-94B8-D14F8D0EAEF3}"/>
              </a:ext>
            </a:extLst>
          </p:cNvPr>
          <p:cNvGrpSpPr/>
          <p:nvPr/>
        </p:nvGrpSpPr>
        <p:grpSpPr>
          <a:xfrm>
            <a:off x="1964375" y="1490892"/>
            <a:ext cx="7490068" cy="2158908"/>
            <a:chOff x="630621" y="3747143"/>
            <a:chExt cx="7992735" cy="2438343"/>
          </a:xfrm>
        </p:grpSpPr>
        <p:cxnSp>
          <p:nvCxnSpPr>
            <p:cNvPr id="51" name="Straight Arrow Connector 50">
              <a:extLst>
                <a:ext uri="{FF2B5EF4-FFF2-40B4-BE49-F238E27FC236}">
                  <a16:creationId xmlns:a16="http://schemas.microsoft.com/office/drawing/2014/main" id="{D0929C19-E306-443C-B4E6-21DB4D74CEE8}"/>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8DB9F29-3AB9-4193-810F-B409D4FE1FC1}"/>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2CC533B7-5765-484C-9C93-D08FA88AF661}"/>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B5E0679-0225-4886-8404-753E714F9BC4}"/>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87058DF-9C66-4B08-ACA2-2DE4F4AC2747}"/>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825395A-08B1-4615-BAA5-2CDEC80249C2}"/>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7873363-CAD4-4C53-8317-6D3EA227AA5A}"/>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405527CD-81D7-4F4A-9BED-2F8030CBF135}"/>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EAF3D90A-BFC8-4BF9-8A16-FC3F49E2509A}"/>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C723CEB-E033-490C-91AF-C3BD3148ABDB}"/>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48A5825-56D5-4DBE-ABF0-45723DCFA45A}"/>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9B44F50-79B2-4C85-8AE3-ED540880740D}"/>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11388F9-A7E4-45A9-A13D-ADEDDA8319E5}"/>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7AB66270-6E86-43D8-A2A8-0339DC0D4B58}"/>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6C8BAEC8-B12B-48A2-BFCE-279F1358A418}"/>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4ECA975C-7510-483E-A1A1-02AD19A74E6A}"/>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52624967-7A1F-4D18-BD50-044EF63CF1BC}"/>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9DD1BF9D-05EB-4111-8229-0712E7328A7C}"/>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FCED0FE-ACC2-4F94-BAD1-755D29918963}"/>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2EDA6FB2-6609-43B2-80B7-1E30EC350CD0}"/>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71" name="Rectangle 70">
              <a:extLst>
                <a:ext uri="{FF2B5EF4-FFF2-40B4-BE49-F238E27FC236}">
                  <a16:creationId xmlns:a16="http://schemas.microsoft.com/office/drawing/2014/main" id="{BF52128C-9EE1-4EBF-A296-E2048F5B1E99}"/>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72" name="Rectangle 71">
              <a:extLst>
                <a:ext uri="{FF2B5EF4-FFF2-40B4-BE49-F238E27FC236}">
                  <a16:creationId xmlns:a16="http://schemas.microsoft.com/office/drawing/2014/main" id="{A990690F-4C88-4256-A696-B71F0FD71C9F}"/>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73" name="Rectangle 72">
              <a:extLst>
                <a:ext uri="{FF2B5EF4-FFF2-40B4-BE49-F238E27FC236}">
                  <a16:creationId xmlns:a16="http://schemas.microsoft.com/office/drawing/2014/main" id="{457BB938-C3B4-49B2-B2EF-9017B597D128}"/>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74" name="Rectangle 73">
              <a:extLst>
                <a:ext uri="{FF2B5EF4-FFF2-40B4-BE49-F238E27FC236}">
                  <a16:creationId xmlns:a16="http://schemas.microsoft.com/office/drawing/2014/main" id="{BC4F6A42-EAF6-4F70-B58D-81BDCE57790F}"/>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75" name="Rectangle 74">
              <a:extLst>
                <a:ext uri="{FF2B5EF4-FFF2-40B4-BE49-F238E27FC236}">
                  <a16:creationId xmlns:a16="http://schemas.microsoft.com/office/drawing/2014/main" id="{1E8D886D-C62D-40D8-83EC-B5A5FAE50519}"/>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76" name="Rectangle 75">
              <a:extLst>
                <a:ext uri="{FF2B5EF4-FFF2-40B4-BE49-F238E27FC236}">
                  <a16:creationId xmlns:a16="http://schemas.microsoft.com/office/drawing/2014/main" id="{009ACAFC-BD44-4976-8FC7-C0DF1BCE4FEE}"/>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77" name="Rectangle 76">
              <a:extLst>
                <a:ext uri="{FF2B5EF4-FFF2-40B4-BE49-F238E27FC236}">
                  <a16:creationId xmlns:a16="http://schemas.microsoft.com/office/drawing/2014/main" id="{0A55ED37-5E8A-40CF-BEF5-E6D1124A15C4}"/>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78" name="Rectangle 77">
              <a:extLst>
                <a:ext uri="{FF2B5EF4-FFF2-40B4-BE49-F238E27FC236}">
                  <a16:creationId xmlns:a16="http://schemas.microsoft.com/office/drawing/2014/main" id="{243CFDAC-602F-473B-9A93-EB4F50A78974}"/>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79" name="Rectangle 78">
              <a:extLst>
                <a:ext uri="{FF2B5EF4-FFF2-40B4-BE49-F238E27FC236}">
                  <a16:creationId xmlns:a16="http://schemas.microsoft.com/office/drawing/2014/main" id="{042BD310-7C4F-4718-8D48-0879AEEDFAB3}"/>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80" name="Rectangle 79">
              <a:extLst>
                <a:ext uri="{FF2B5EF4-FFF2-40B4-BE49-F238E27FC236}">
                  <a16:creationId xmlns:a16="http://schemas.microsoft.com/office/drawing/2014/main" id="{9A60C818-F0CF-4CEC-B772-79EE92CE4175}"/>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81" name="Rectangle 80">
              <a:extLst>
                <a:ext uri="{FF2B5EF4-FFF2-40B4-BE49-F238E27FC236}">
                  <a16:creationId xmlns:a16="http://schemas.microsoft.com/office/drawing/2014/main" id="{E12CE308-7C74-461A-BC75-517280B416D2}"/>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82" name="Rectangle 81">
              <a:extLst>
                <a:ext uri="{FF2B5EF4-FFF2-40B4-BE49-F238E27FC236}">
                  <a16:creationId xmlns:a16="http://schemas.microsoft.com/office/drawing/2014/main" id="{0F2094BA-AFBB-4DB7-9A26-2868C24BFDAC}"/>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83" name="Rectangle 82">
              <a:extLst>
                <a:ext uri="{FF2B5EF4-FFF2-40B4-BE49-F238E27FC236}">
                  <a16:creationId xmlns:a16="http://schemas.microsoft.com/office/drawing/2014/main" id="{DAACF42B-9A52-465E-908A-135FD2BB26C9}"/>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84" name="Rectangle 83">
              <a:extLst>
                <a:ext uri="{FF2B5EF4-FFF2-40B4-BE49-F238E27FC236}">
                  <a16:creationId xmlns:a16="http://schemas.microsoft.com/office/drawing/2014/main" id="{E79D75FA-5B74-4630-9D06-9BA68DB41CA2}"/>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85" name="Rectangle 84">
              <a:extLst>
                <a:ext uri="{FF2B5EF4-FFF2-40B4-BE49-F238E27FC236}">
                  <a16:creationId xmlns:a16="http://schemas.microsoft.com/office/drawing/2014/main" id="{AF1A08F7-8A4C-4AB8-A022-E3F48F5DE041}"/>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86" name="Rectangle 85">
              <a:extLst>
                <a:ext uri="{FF2B5EF4-FFF2-40B4-BE49-F238E27FC236}">
                  <a16:creationId xmlns:a16="http://schemas.microsoft.com/office/drawing/2014/main" id="{A591FDEF-B40A-4F5A-BFE7-593006E3AE1B}"/>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87" name="Rectangle 86">
              <a:extLst>
                <a:ext uri="{FF2B5EF4-FFF2-40B4-BE49-F238E27FC236}">
                  <a16:creationId xmlns:a16="http://schemas.microsoft.com/office/drawing/2014/main" id="{9B49CD87-8C0E-4D3C-820E-D72BBC355530}"/>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sp>
          <p:nvSpPr>
            <p:cNvPr id="88" name="Rectangle 87">
              <a:extLst>
                <a:ext uri="{FF2B5EF4-FFF2-40B4-BE49-F238E27FC236}">
                  <a16:creationId xmlns:a16="http://schemas.microsoft.com/office/drawing/2014/main" id="{0FED191D-0119-4CD5-904A-F55F67EFE00A}"/>
                </a:ext>
              </a:extLst>
            </p:cNvPr>
            <p:cNvSpPr/>
            <p:nvPr/>
          </p:nvSpPr>
          <p:spPr>
            <a:xfrm>
              <a:off x="2045013" y="4265815"/>
              <a:ext cx="1364843" cy="4062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3,      6,       5</a:t>
              </a:r>
            </a:p>
          </p:txBody>
        </p:sp>
        <p:sp>
          <p:nvSpPr>
            <p:cNvPr id="89" name="Rectangle 88">
              <a:extLst>
                <a:ext uri="{FF2B5EF4-FFF2-40B4-BE49-F238E27FC236}">
                  <a16:creationId xmlns:a16="http://schemas.microsoft.com/office/drawing/2014/main" id="{DE223426-D0FA-4E88-8D65-E85E027EF2A6}"/>
                </a:ext>
              </a:extLst>
            </p:cNvPr>
            <p:cNvSpPr/>
            <p:nvPr/>
          </p:nvSpPr>
          <p:spPr>
            <a:xfrm>
              <a:off x="1585946" y="4799263"/>
              <a:ext cx="1823910" cy="3773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2,      6,       3</a:t>
              </a:r>
            </a:p>
          </p:txBody>
        </p:sp>
        <p:sp>
          <p:nvSpPr>
            <p:cNvPr id="90" name="Rectangle 89">
              <a:extLst>
                <a:ext uri="{FF2B5EF4-FFF2-40B4-BE49-F238E27FC236}">
                  <a16:creationId xmlns:a16="http://schemas.microsoft.com/office/drawing/2014/main" id="{7441609F-5D1C-40D9-A067-A55253DCCF37}"/>
                </a:ext>
              </a:extLst>
            </p:cNvPr>
            <p:cNvSpPr/>
            <p:nvPr/>
          </p:nvSpPr>
          <p:spPr>
            <a:xfrm>
              <a:off x="670410" y="5303854"/>
              <a:ext cx="3658348" cy="3522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0,      8,      2</a:t>
              </a:r>
            </a:p>
          </p:txBody>
        </p:sp>
        <p:sp>
          <p:nvSpPr>
            <p:cNvPr id="91" name="Rectangle 90">
              <a:extLst>
                <a:ext uri="{FF2B5EF4-FFF2-40B4-BE49-F238E27FC236}">
                  <a16:creationId xmlns:a16="http://schemas.microsoft.com/office/drawing/2014/main" id="{6DD3C979-75DC-4CA2-8106-732379A2BB5F}"/>
                </a:ext>
              </a:extLst>
            </p:cNvPr>
            <p:cNvSpPr/>
            <p:nvPr/>
          </p:nvSpPr>
          <p:spPr>
            <a:xfrm>
              <a:off x="3409856" y="3747143"/>
              <a:ext cx="3652342" cy="37216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6,     14,    6</a:t>
              </a:r>
            </a:p>
          </p:txBody>
        </p:sp>
        <p:sp>
          <p:nvSpPr>
            <p:cNvPr id="92" name="Rectangle 91">
              <a:extLst>
                <a:ext uri="{FF2B5EF4-FFF2-40B4-BE49-F238E27FC236}">
                  <a16:creationId xmlns:a16="http://schemas.microsoft.com/office/drawing/2014/main" id="{77691746-91AB-4660-B355-2A4F4B80F221}"/>
                </a:ext>
              </a:extLst>
            </p:cNvPr>
            <p:cNvSpPr/>
            <p:nvPr/>
          </p:nvSpPr>
          <p:spPr>
            <a:xfrm>
              <a:off x="5244622" y="5147791"/>
              <a:ext cx="1819036" cy="35229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10,   14,    6</a:t>
              </a:r>
            </a:p>
          </p:txBody>
        </p:sp>
        <p:sp>
          <p:nvSpPr>
            <p:cNvPr id="93" name="Rectangle 92">
              <a:extLst>
                <a:ext uri="{FF2B5EF4-FFF2-40B4-BE49-F238E27FC236}">
                  <a16:creationId xmlns:a16="http://schemas.microsoft.com/office/drawing/2014/main" id="{04BC5567-EFCE-4C27-B195-03F2B21D5F3D}"/>
                </a:ext>
              </a:extLst>
            </p:cNvPr>
            <p:cNvSpPr/>
            <p:nvPr/>
          </p:nvSpPr>
          <p:spPr>
            <a:xfrm>
              <a:off x="5702613" y="4667930"/>
              <a:ext cx="2725178" cy="372162"/>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11,   17,    2</a:t>
              </a:r>
            </a:p>
          </p:txBody>
        </p:sp>
        <p:sp>
          <p:nvSpPr>
            <p:cNvPr id="94" name="Rectangle 93">
              <a:extLst>
                <a:ext uri="{FF2B5EF4-FFF2-40B4-BE49-F238E27FC236}">
                  <a16:creationId xmlns:a16="http://schemas.microsoft.com/office/drawing/2014/main" id="{B0710CE5-B793-49AF-8459-27B32DF29D06}"/>
                </a:ext>
              </a:extLst>
            </p:cNvPr>
            <p:cNvSpPr/>
            <p:nvPr/>
          </p:nvSpPr>
          <p:spPr>
            <a:xfrm>
              <a:off x="6157561" y="4225625"/>
              <a:ext cx="2270230" cy="33460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12,   17,    2</a:t>
              </a:r>
            </a:p>
          </p:txBody>
        </p:sp>
      </p:grpSp>
      <p:sp>
        <p:nvSpPr>
          <p:cNvPr id="96" name="Arrow: Curved Left 95">
            <a:extLst>
              <a:ext uri="{FF2B5EF4-FFF2-40B4-BE49-F238E27FC236}">
                <a16:creationId xmlns:a16="http://schemas.microsoft.com/office/drawing/2014/main" id="{7DB2F89A-849E-4936-9435-CBD4B3451F18}"/>
              </a:ext>
            </a:extLst>
          </p:cNvPr>
          <p:cNvSpPr/>
          <p:nvPr/>
        </p:nvSpPr>
        <p:spPr>
          <a:xfrm>
            <a:off x="9771797" y="2538484"/>
            <a:ext cx="1479918" cy="2498184"/>
          </a:xfrm>
          <a:prstGeom prst="curved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SG">
              <a:solidFill>
                <a:schemeClr val="tx1"/>
              </a:solidFill>
            </a:endParaRPr>
          </a:p>
        </p:txBody>
      </p:sp>
      <p:sp>
        <p:nvSpPr>
          <p:cNvPr id="97" name="Rectangle 96">
            <a:extLst>
              <a:ext uri="{FF2B5EF4-FFF2-40B4-BE49-F238E27FC236}">
                <a16:creationId xmlns:a16="http://schemas.microsoft.com/office/drawing/2014/main" id="{231F7E2A-362E-4DBF-8C67-CF8D087DA242}"/>
              </a:ext>
            </a:extLst>
          </p:cNvPr>
          <p:cNvSpPr/>
          <p:nvPr/>
        </p:nvSpPr>
        <p:spPr>
          <a:xfrm>
            <a:off x="2856196" y="1463252"/>
            <a:ext cx="1706996" cy="191455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98" name="TextBox 97">
            <a:extLst>
              <a:ext uri="{FF2B5EF4-FFF2-40B4-BE49-F238E27FC236}">
                <a16:creationId xmlns:a16="http://schemas.microsoft.com/office/drawing/2014/main" id="{CE6CE53B-C0FD-49F0-AD2D-224F59CB9A75}"/>
              </a:ext>
            </a:extLst>
          </p:cNvPr>
          <p:cNvSpPr txBox="1"/>
          <p:nvPr/>
        </p:nvSpPr>
        <p:spPr>
          <a:xfrm>
            <a:off x="8678405" y="3649289"/>
            <a:ext cx="914400" cy="369332"/>
          </a:xfrm>
          <a:prstGeom prst="rect">
            <a:avLst/>
          </a:prstGeom>
          <a:noFill/>
        </p:spPr>
        <p:txBody>
          <a:bodyPr wrap="square" rtlCol="0">
            <a:spAutoFit/>
          </a:bodyPr>
          <a:lstStyle/>
          <a:p>
            <a:r>
              <a:rPr lang="en-SG" dirty="0"/>
              <a:t>     time</a:t>
            </a:r>
          </a:p>
        </p:txBody>
      </p:sp>
      <p:sp>
        <p:nvSpPr>
          <p:cNvPr id="99" name="TextBox 98">
            <a:extLst>
              <a:ext uri="{FF2B5EF4-FFF2-40B4-BE49-F238E27FC236}">
                <a16:creationId xmlns:a16="http://schemas.microsoft.com/office/drawing/2014/main" id="{3A20B5C2-B619-4D32-8FAD-99DB3C617CCE}"/>
              </a:ext>
            </a:extLst>
          </p:cNvPr>
          <p:cNvSpPr txBox="1"/>
          <p:nvPr/>
        </p:nvSpPr>
        <p:spPr>
          <a:xfrm>
            <a:off x="8780354" y="6232409"/>
            <a:ext cx="914400" cy="369332"/>
          </a:xfrm>
          <a:prstGeom prst="rect">
            <a:avLst/>
          </a:prstGeom>
          <a:noFill/>
        </p:spPr>
        <p:txBody>
          <a:bodyPr wrap="square" rtlCol="0">
            <a:spAutoFit/>
          </a:bodyPr>
          <a:lstStyle/>
          <a:p>
            <a:r>
              <a:rPr lang="en-SG" dirty="0"/>
              <a:t>     time</a:t>
            </a:r>
          </a:p>
        </p:txBody>
      </p:sp>
    </p:spTree>
    <p:extLst>
      <p:ext uri="{BB962C8B-B14F-4D97-AF65-F5344CB8AC3E}">
        <p14:creationId xmlns:p14="http://schemas.microsoft.com/office/powerpoint/2010/main" val="27867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C7C1-EEE2-42CB-9C1E-E1DB61452799}"/>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p:sp>
        <p:nvSpPr>
          <p:cNvPr id="3" name="Content Placeholder 2">
            <a:extLst>
              <a:ext uri="{FF2B5EF4-FFF2-40B4-BE49-F238E27FC236}">
                <a16:creationId xmlns:a16="http://schemas.microsoft.com/office/drawing/2014/main" id="{289F323D-A524-440F-B3C4-9155DF0AA593}"/>
              </a:ext>
            </a:extLst>
          </p:cNvPr>
          <p:cNvSpPr>
            <a:spLocks noGrp="1"/>
          </p:cNvSpPr>
          <p:nvPr>
            <p:ph idx="1"/>
          </p:nvPr>
        </p:nvSpPr>
        <p:spPr/>
        <p:txBody>
          <a:bodyPr/>
          <a:lstStyle/>
          <a:p>
            <a:r>
              <a:rPr lang="en-SG" b="1" i="1" dirty="0">
                <a:solidFill>
                  <a:schemeClr val="accent1">
                    <a:lumMod val="75000"/>
                  </a:schemeClr>
                </a:solidFill>
              </a:rPr>
              <a:t>Step 3:</a:t>
            </a:r>
            <a:r>
              <a:rPr lang="en-SG" dirty="0"/>
              <a:t> </a:t>
            </a:r>
            <a:r>
              <a:rPr lang="en-SG" sz="2400" dirty="0"/>
              <a:t>Run the algorithm for the revised input again</a:t>
            </a:r>
            <a:r>
              <a:rPr lang="en-SG" dirty="0"/>
              <a:t>.</a:t>
            </a:r>
          </a:p>
          <a:p>
            <a:pPr marL="0" indent="0">
              <a:buNone/>
            </a:pPr>
            <a:endParaRPr lang="en-SG" dirty="0"/>
          </a:p>
        </p:txBody>
      </p:sp>
      <p:grpSp>
        <p:nvGrpSpPr>
          <p:cNvPr id="4" name="Group 3">
            <a:extLst>
              <a:ext uri="{FF2B5EF4-FFF2-40B4-BE49-F238E27FC236}">
                <a16:creationId xmlns:a16="http://schemas.microsoft.com/office/drawing/2014/main" id="{E3813CBA-5BE0-41C8-BDC3-D7B80E12256A}"/>
              </a:ext>
            </a:extLst>
          </p:cNvPr>
          <p:cNvGrpSpPr/>
          <p:nvPr/>
        </p:nvGrpSpPr>
        <p:grpSpPr>
          <a:xfrm>
            <a:off x="9082967" y="2373740"/>
            <a:ext cx="1827659" cy="2549814"/>
            <a:chOff x="13672885" y="1949387"/>
            <a:chExt cx="1516327" cy="2549814"/>
          </a:xfrm>
        </p:grpSpPr>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99891AC-2142-465A-A59E-2F461B3CE1D3}"/>
                    </a:ext>
                  </a:extLst>
                </p:cNvPr>
                <p:cNvSpPr/>
                <p:nvPr/>
              </p:nvSpPr>
              <p:spPr>
                <a:xfrm>
                  <a:off x="13672885" y="1949387"/>
                  <a:ext cx="1516327" cy="2616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SG" sz="200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𝑟</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m:t>
                      </m:r>
                    </m:oMath>
                  </a14:m>
                  <a:r>
                    <a:rPr lang="en-SG" sz="2000" dirty="0"/>
                    <a:t>     </a:t>
                  </a:r>
                  <a14:m>
                    <m:oMath xmlns:m="http://schemas.openxmlformats.org/officeDocument/2006/math">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𝑑</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    </m:t>
                      </m:r>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𝑤</m:t>
                          </m:r>
                        </m:e>
                        <m:sub>
                          <m:r>
                            <a:rPr lang="en-SG" sz="2000" b="0" i="1" smtClean="0">
                              <a:solidFill>
                                <a:schemeClr val="tx1"/>
                              </a:solidFill>
                              <a:latin typeface="Cambria Math" panose="02040503050406030204" pitchFamily="18" charset="0"/>
                            </a:rPr>
                            <m:t>𝑖</m:t>
                          </m:r>
                        </m:sub>
                      </m:sSub>
                    </m:oMath>
                  </a14:m>
                  <a:endParaRPr lang="en-SG" sz="2000" dirty="0"/>
                </a:p>
              </p:txBody>
            </p:sp>
          </mc:Choice>
          <mc:Fallback xmlns="">
            <p:sp>
              <p:nvSpPr>
                <p:cNvPr id="19" name="Rectangle 18">
                  <a:extLst>
                    <a:ext uri="{FF2B5EF4-FFF2-40B4-BE49-F238E27FC236}">
                      <a16:creationId xmlns:a16="http://schemas.microsoft.com/office/drawing/2014/main" id="{299891AC-2142-465A-A59E-2F461B3CE1D3}"/>
                    </a:ext>
                  </a:extLst>
                </p:cNvPr>
                <p:cNvSpPr>
                  <a:spLocks noRot="1" noChangeAspect="1" noMove="1" noResize="1" noEditPoints="1" noAdjustHandles="1" noChangeArrowheads="1" noChangeShapeType="1" noTextEdit="1"/>
                </p:cNvSpPr>
                <p:nvPr/>
              </p:nvSpPr>
              <p:spPr>
                <a:xfrm>
                  <a:off x="13672885" y="1949387"/>
                  <a:ext cx="1516327" cy="261604"/>
                </a:xfrm>
                <a:prstGeom prst="rect">
                  <a:avLst/>
                </a:prstGeom>
                <a:blipFill>
                  <a:blip r:embed="rId2"/>
                  <a:stretch>
                    <a:fillRect t="-2326" b="-30233"/>
                  </a:stretch>
                </a:blipFill>
                <a:ln>
                  <a:noFill/>
                </a:ln>
              </p:spPr>
              <p:txBody>
                <a:bodyPr/>
                <a:lstStyle/>
                <a:p>
                  <a:r>
                    <a:rPr lang="en-SG">
                      <a:noFill/>
                    </a:rPr>
                    <a:t> </a:t>
                  </a:r>
                </a:p>
              </p:txBody>
            </p:sp>
          </mc:Fallback>
        </mc:AlternateContent>
        <p:grpSp>
          <p:nvGrpSpPr>
            <p:cNvPr id="6" name="Group 5">
              <a:extLst>
                <a:ext uri="{FF2B5EF4-FFF2-40B4-BE49-F238E27FC236}">
                  <a16:creationId xmlns:a16="http://schemas.microsoft.com/office/drawing/2014/main" id="{D8BCF16A-39EE-4366-93F0-96E4C9593076}"/>
                </a:ext>
              </a:extLst>
            </p:cNvPr>
            <p:cNvGrpSpPr/>
            <p:nvPr/>
          </p:nvGrpSpPr>
          <p:grpSpPr>
            <a:xfrm>
              <a:off x="13742549" y="2323532"/>
              <a:ext cx="1446661" cy="2175669"/>
              <a:chOff x="14588161" y="2421627"/>
              <a:chExt cx="2305667" cy="2520068"/>
            </a:xfrm>
          </p:grpSpPr>
          <p:sp>
            <p:nvSpPr>
              <p:cNvPr id="7" name="Rectangle 6">
                <a:extLst>
                  <a:ext uri="{FF2B5EF4-FFF2-40B4-BE49-F238E27FC236}">
                    <a16:creationId xmlns:a16="http://schemas.microsoft.com/office/drawing/2014/main" id="{C1196295-B905-406F-BFA0-E059A34BE7A6}"/>
                  </a:ext>
                </a:extLst>
              </p:cNvPr>
              <p:cNvSpPr/>
              <p:nvPr/>
            </p:nvSpPr>
            <p:spPr>
              <a:xfrm>
                <a:off x="14588161" y="2421627"/>
                <a:ext cx="2305665" cy="46347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0,      4,      2</a:t>
                </a:r>
              </a:p>
            </p:txBody>
          </p:sp>
          <p:sp>
            <p:nvSpPr>
              <p:cNvPr id="8" name="Rectangle 7">
                <a:extLst>
                  <a:ext uri="{FF2B5EF4-FFF2-40B4-BE49-F238E27FC236}">
                    <a16:creationId xmlns:a16="http://schemas.microsoft.com/office/drawing/2014/main" id="{32D8FE81-E5EC-4A67-A55E-DA6676DFF681}"/>
                  </a:ext>
                </a:extLst>
              </p:cNvPr>
              <p:cNvSpPr/>
              <p:nvPr/>
            </p:nvSpPr>
            <p:spPr>
              <a:xfrm>
                <a:off x="14588161" y="2928101"/>
                <a:ext cx="2305665" cy="46347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2,     10,    6</a:t>
                </a:r>
              </a:p>
            </p:txBody>
          </p:sp>
          <p:sp>
            <p:nvSpPr>
              <p:cNvPr id="9" name="Rectangle 8">
                <a:extLst>
                  <a:ext uri="{FF2B5EF4-FFF2-40B4-BE49-F238E27FC236}">
                    <a16:creationId xmlns:a16="http://schemas.microsoft.com/office/drawing/2014/main" id="{07E03009-B20F-449E-B5B2-EDD8F030EB00}"/>
                  </a:ext>
                </a:extLst>
              </p:cNvPr>
              <p:cNvSpPr/>
              <p:nvPr/>
            </p:nvSpPr>
            <p:spPr>
              <a:xfrm>
                <a:off x="14588163" y="3448827"/>
                <a:ext cx="2305665" cy="46347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6,   10,    6</a:t>
                </a:r>
              </a:p>
            </p:txBody>
          </p:sp>
          <p:sp>
            <p:nvSpPr>
              <p:cNvPr id="10" name="Rectangle 9">
                <a:extLst>
                  <a:ext uri="{FF2B5EF4-FFF2-40B4-BE49-F238E27FC236}">
                    <a16:creationId xmlns:a16="http://schemas.microsoft.com/office/drawing/2014/main" id="{D6F06377-3408-47C5-9A03-3AB2CDB24D1E}"/>
                  </a:ext>
                </a:extLst>
              </p:cNvPr>
              <p:cNvSpPr/>
              <p:nvPr/>
            </p:nvSpPr>
            <p:spPr>
              <a:xfrm>
                <a:off x="14588163" y="3969553"/>
                <a:ext cx="2305665" cy="463475"/>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7,   13,    2</a:t>
                </a:r>
              </a:p>
            </p:txBody>
          </p:sp>
          <p:sp>
            <p:nvSpPr>
              <p:cNvPr id="11" name="Rectangle 10">
                <a:extLst>
                  <a:ext uri="{FF2B5EF4-FFF2-40B4-BE49-F238E27FC236}">
                    <a16:creationId xmlns:a16="http://schemas.microsoft.com/office/drawing/2014/main" id="{1C53F488-B189-4F2A-8AF3-D31DF38A7B5E}"/>
                  </a:ext>
                </a:extLst>
              </p:cNvPr>
              <p:cNvSpPr/>
              <p:nvPr/>
            </p:nvSpPr>
            <p:spPr>
              <a:xfrm>
                <a:off x="14588164" y="4478221"/>
                <a:ext cx="2305664" cy="463474"/>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8,   13,    2</a:t>
                </a:r>
              </a:p>
            </p:txBody>
          </p:sp>
        </p:grpSp>
      </p:grpSp>
      <p:graphicFrame>
        <p:nvGraphicFramePr>
          <p:cNvPr id="20" name="Table 19">
            <a:extLst>
              <a:ext uri="{FF2B5EF4-FFF2-40B4-BE49-F238E27FC236}">
                <a16:creationId xmlns:a16="http://schemas.microsoft.com/office/drawing/2014/main" id="{90497C2B-0371-4AD8-AFEB-FD32CD3647FA}"/>
              </a:ext>
            </a:extLst>
          </p:cNvPr>
          <p:cNvGraphicFramePr>
            <a:graphicFrameLocks noGrp="1"/>
          </p:cNvGraphicFramePr>
          <p:nvPr>
            <p:extLst>
              <p:ext uri="{D42A27DB-BD31-4B8C-83A1-F6EECF244321}">
                <p14:modId xmlns:p14="http://schemas.microsoft.com/office/powerpoint/2010/main" val="584941918"/>
              </p:ext>
            </p:extLst>
          </p:nvPr>
        </p:nvGraphicFramePr>
        <p:xfrm>
          <a:off x="1281374" y="2409799"/>
          <a:ext cx="7023292" cy="3302000"/>
        </p:xfrm>
        <a:graphic>
          <a:graphicData uri="http://schemas.openxmlformats.org/drawingml/2006/table">
            <a:tbl>
              <a:tblPr firstRow="1" bandRow="1">
                <a:tableStyleId>{5C22544A-7EE6-4342-B048-85BDC9FD1C3A}</a:tableStyleId>
              </a:tblPr>
              <a:tblGrid>
                <a:gridCol w="1755823">
                  <a:extLst>
                    <a:ext uri="{9D8B030D-6E8A-4147-A177-3AD203B41FA5}">
                      <a16:colId xmlns:a16="http://schemas.microsoft.com/office/drawing/2014/main" val="3495019654"/>
                    </a:ext>
                  </a:extLst>
                </a:gridCol>
                <a:gridCol w="1755823">
                  <a:extLst>
                    <a:ext uri="{9D8B030D-6E8A-4147-A177-3AD203B41FA5}">
                      <a16:colId xmlns:a16="http://schemas.microsoft.com/office/drawing/2014/main" val="2026700870"/>
                    </a:ext>
                  </a:extLst>
                </a:gridCol>
                <a:gridCol w="1755823">
                  <a:extLst>
                    <a:ext uri="{9D8B030D-6E8A-4147-A177-3AD203B41FA5}">
                      <a16:colId xmlns:a16="http://schemas.microsoft.com/office/drawing/2014/main" val="3901241623"/>
                    </a:ext>
                  </a:extLst>
                </a:gridCol>
                <a:gridCol w="1755823">
                  <a:extLst>
                    <a:ext uri="{9D8B030D-6E8A-4147-A177-3AD203B41FA5}">
                      <a16:colId xmlns:a16="http://schemas.microsoft.com/office/drawing/2014/main" val="2836715466"/>
                    </a:ext>
                  </a:extLst>
                </a:gridCol>
              </a:tblGrid>
              <a:tr h="370840">
                <a:tc>
                  <a:txBody>
                    <a:bodyPr/>
                    <a:lstStyle/>
                    <a:p>
                      <a:pPr algn="ctr"/>
                      <a:r>
                        <a:rPr lang="en-SG" dirty="0"/>
                        <a:t>INTERVAL</a:t>
                      </a:r>
                    </a:p>
                  </a:txBody>
                  <a:tcPr/>
                </a:tc>
                <a:tc>
                  <a:txBody>
                    <a:bodyPr/>
                    <a:lstStyle/>
                    <a:p>
                      <a:pPr algn="ctr"/>
                      <a:r>
                        <a:rPr lang="en-SG" dirty="0"/>
                        <a:t>INTENSITY</a:t>
                      </a:r>
                    </a:p>
                  </a:txBody>
                  <a:tcPr/>
                </a:tc>
                <a:tc>
                  <a:txBody>
                    <a:bodyPr/>
                    <a:lstStyle/>
                    <a:p>
                      <a:pPr algn="ctr"/>
                      <a:r>
                        <a:rPr lang="en-SG" dirty="0"/>
                        <a:t>INTERVAL</a:t>
                      </a:r>
                    </a:p>
                  </a:txBody>
                  <a:tcPr/>
                </a:tc>
                <a:tc>
                  <a:txBody>
                    <a:bodyPr/>
                    <a:lstStyle/>
                    <a:p>
                      <a:pPr algn="ctr"/>
                      <a:r>
                        <a:rPr lang="en-SG" dirty="0"/>
                        <a:t>INTENSITY</a:t>
                      </a:r>
                    </a:p>
                  </a:txBody>
                  <a:tcPr/>
                </a:tc>
                <a:extLst>
                  <a:ext uri="{0D108BD9-81ED-4DB2-BD59-A6C34878D82A}">
                    <a16:rowId xmlns:a16="http://schemas.microsoft.com/office/drawing/2014/main" val="1435325961"/>
                  </a:ext>
                </a:extLst>
              </a:tr>
              <a:tr h="370840">
                <a:tc>
                  <a:txBody>
                    <a:bodyPr/>
                    <a:lstStyle/>
                    <a:p>
                      <a:pPr algn="ctr"/>
                      <a:r>
                        <a:rPr lang="en-SG" dirty="0"/>
                        <a:t>0 – 4</a:t>
                      </a:r>
                    </a:p>
                  </a:txBody>
                  <a:tcPr/>
                </a:tc>
                <a:tc>
                  <a:txBody>
                    <a:bodyPr/>
                    <a:lstStyle/>
                    <a:p>
                      <a:pPr algn="ctr"/>
                      <a:r>
                        <a:rPr lang="en-SG" dirty="0"/>
                        <a:t>2/4</a:t>
                      </a:r>
                    </a:p>
                  </a:txBody>
                  <a:tcPr/>
                </a:tc>
                <a:tc>
                  <a:txBody>
                    <a:bodyPr/>
                    <a:lstStyle/>
                    <a:p>
                      <a:pPr algn="ctr"/>
                      <a:r>
                        <a:rPr lang="en-SG" dirty="0"/>
                        <a:t>2 – 13</a:t>
                      </a:r>
                    </a:p>
                  </a:txBody>
                  <a:tcPr/>
                </a:tc>
                <a:tc>
                  <a:txBody>
                    <a:bodyPr/>
                    <a:lstStyle/>
                    <a:p>
                      <a:pPr algn="ctr"/>
                      <a:r>
                        <a:rPr lang="en-SG" dirty="0"/>
                        <a:t>(6+6+2+2)/(13-2) = 16/11</a:t>
                      </a:r>
                    </a:p>
                  </a:txBody>
                  <a:tcPr/>
                </a:tc>
                <a:extLst>
                  <a:ext uri="{0D108BD9-81ED-4DB2-BD59-A6C34878D82A}">
                    <a16:rowId xmlns:a16="http://schemas.microsoft.com/office/drawing/2014/main" val="1618672491"/>
                  </a:ext>
                </a:extLst>
              </a:tr>
              <a:tr h="370840">
                <a:tc>
                  <a:txBody>
                    <a:bodyPr/>
                    <a:lstStyle/>
                    <a:p>
                      <a:pPr algn="ctr"/>
                      <a:r>
                        <a:rPr lang="en-SG" dirty="0"/>
                        <a:t>0 – 10</a:t>
                      </a:r>
                    </a:p>
                  </a:txBody>
                  <a:tcPr/>
                </a:tc>
                <a:tc>
                  <a:txBody>
                    <a:bodyPr/>
                    <a:lstStyle/>
                    <a:p>
                      <a:pPr algn="ctr"/>
                      <a:r>
                        <a:rPr lang="en-SG" dirty="0"/>
                        <a:t>(6+6+2)/10 = 14/10</a:t>
                      </a:r>
                    </a:p>
                  </a:txBody>
                  <a:tcPr/>
                </a:tc>
                <a:tc>
                  <a:txBody>
                    <a:bodyPr/>
                    <a:lstStyle/>
                    <a:p>
                      <a:pPr algn="ctr"/>
                      <a:r>
                        <a:rPr lang="en-SG" dirty="0"/>
                        <a:t>6 – 10</a:t>
                      </a:r>
                    </a:p>
                  </a:txBody>
                  <a:tcPr/>
                </a:tc>
                <a:tc>
                  <a:txBody>
                    <a:bodyPr/>
                    <a:lstStyle/>
                    <a:p>
                      <a:pPr algn="ctr"/>
                      <a:r>
                        <a:rPr lang="en-SG" dirty="0"/>
                        <a:t>6/(10-6) = 6/4</a:t>
                      </a:r>
                    </a:p>
                  </a:txBody>
                  <a:tcPr/>
                </a:tc>
                <a:extLst>
                  <a:ext uri="{0D108BD9-81ED-4DB2-BD59-A6C34878D82A}">
                    <a16:rowId xmlns:a16="http://schemas.microsoft.com/office/drawing/2014/main" val="3242845866"/>
                  </a:ext>
                </a:extLst>
              </a:tr>
              <a:tr h="370840">
                <a:tc>
                  <a:txBody>
                    <a:bodyPr/>
                    <a:lstStyle/>
                    <a:p>
                      <a:pPr algn="ctr"/>
                      <a:r>
                        <a:rPr lang="en-SG" dirty="0"/>
                        <a:t>0 – 13</a:t>
                      </a:r>
                    </a:p>
                  </a:txBody>
                  <a:tcPr/>
                </a:tc>
                <a:tc>
                  <a:txBody>
                    <a:bodyPr/>
                    <a:lstStyle/>
                    <a:p>
                      <a:pPr algn="ctr"/>
                      <a:r>
                        <a:rPr lang="en-SG" dirty="0"/>
                        <a:t>(2+6+6+2+2)/13 = 18/13</a:t>
                      </a:r>
                    </a:p>
                  </a:txBody>
                  <a:tcPr/>
                </a:tc>
                <a:tc>
                  <a:txBody>
                    <a:bodyPr/>
                    <a:lstStyle/>
                    <a:p>
                      <a:pPr algn="ctr"/>
                      <a:r>
                        <a:rPr lang="en-SG" dirty="0"/>
                        <a:t>6 – 13</a:t>
                      </a:r>
                    </a:p>
                  </a:txBody>
                  <a:tcPr/>
                </a:tc>
                <a:tc>
                  <a:txBody>
                    <a:bodyPr/>
                    <a:lstStyle/>
                    <a:p>
                      <a:pPr algn="ctr"/>
                      <a:r>
                        <a:rPr lang="en-SG" dirty="0"/>
                        <a:t>(6+2+2)/(13-6) = 10/7</a:t>
                      </a:r>
                    </a:p>
                  </a:txBody>
                  <a:tcPr/>
                </a:tc>
                <a:extLst>
                  <a:ext uri="{0D108BD9-81ED-4DB2-BD59-A6C34878D82A}">
                    <a16:rowId xmlns:a16="http://schemas.microsoft.com/office/drawing/2014/main" val="2967522331"/>
                  </a:ext>
                </a:extLst>
              </a:tr>
              <a:tr h="370840">
                <a:tc>
                  <a:txBody>
                    <a:bodyPr/>
                    <a:lstStyle/>
                    <a:p>
                      <a:pPr algn="ctr"/>
                      <a:r>
                        <a:rPr lang="en-SG" b="1" dirty="0">
                          <a:solidFill>
                            <a:srgbClr val="FF0000"/>
                          </a:solidFill>
                        </a:rPr>
                        <a:t>2 – 10</a:t>
                      </a:r>
                    </a:p>
                  </a:txBody>
                  <a:tcPr/>
                </a:tc>
                <a:tc>
                  <a:txBody>
                    <a:bodyPr/>
                    <a:lstStyle/>
                    <a:p>
                      <a:pPr algn="ctr"/>
                      <a:r>
                        <a:rPr lang="en-SG" b="1" dirty="0">
                          <a:solidFill>
                            <a:srgbClr val="FF0000"/>
                          </a:solidFill>
                        </a:rPr>
                        <a:t>(6+6)/(10-2) = 12/8</a:t>
                      </a:r>
                    </a:p>
                  </a:txBody>
                  <a:tcPr/>
                </a:tc>
                <a:tc>
                  <a:txBody>
                    <a:bodyPr/>
                    <a:lstStyle/>
                    <a:p>
                      <a:pPr algn="ctr"/>
                      <a:r>
                        <a:rPr lang="en-SG" dirty="0"/>
                        <a:t>7 – 13</a:t>
                      </a:r>
                    </a:p>
                  </a:txBody>
                  <a:tcPr/>
                </a:tc>
                <a:tc>
                  <a:txBody>
                    <a:bodyPr/>
                    <a:lstStyle/>
                    <a:p>
                      <a:pPr algn="ctr"/>
                      <a:r>
                        <a:rPr lang="en-SG" dirty="0"/>
                        <a:t>(2+2)/(13-7) = 4/6</a:t>
                      </a:r>
                    </a:p>
                  </a:txBody>
                  <a:tcPr/>
                </a:tc>
                <a:extLst>
                  <a:ext uri="{0D108BD9-81ED-4DB2-BD59-A6C34878D82A}">
                    <a16:rowId xmlns:a16="http://schemas.microsoft.com/office/drawing/2014/main" val="2660484388"/>
                  </a:ext>
                </a:extLst>
              </a:tr>
              <a:tr h="370840">
                <a:tc>
                  <a:txBody>
                    <a:bodyPr/>
                    <a:lstStyle/>
                    <a:p>
                      <a:pPr algn="ctr"/>
                      <a:r>
                        <a:rPr lang="en-SG" dirty="0"/>
                        <a:t>-</a:t>
                      </a:r>
                    </a:p>
                  </a:txBody>
                  <a:tcPr/>
                </a:tc>
                <a:tc>
                  <a:txBody>
                    <a:bodyPr/>
                    <a:lstStyle/>
                    <a:p>
                      <a:pPr algn="ctr"/>
                      <a:r>
                        <a:rPr lang="en-SG" dirty="0"/>
                        <a:t>-</a:t>
                      </a:r>
                    </a:p>
                  </a:txBody>
                  <a:tcPr/>
                </a:tc>
                <a:tc>
                  <a:txBody>
                    <a:bodyPr/>
                    <a:lstStyle/>
                    <a:p>
                      <a:pPr algn="ctr"/>
                      <a:r>
                        <a:rPr lang="en-SG" dirty="0"/>
                        <a:t>8 – 13</a:t>
                      </a:r>
                    </a:p>
                  </a:txBody>
                  <a:tcPr/>
                </a:tc>
                <a:tc>
                  <a:txBody>
                    <a:bodyPr/>
                    <a:lstStyle/>
                    <a:p>
                      <a:pPr algn="ctr"/>
                      <a:r>
                        <a:rPr lang="en-SG" dirty="0"/>
                        <a:t>2/(13-8) = 2/5</a:t>
                      </a:r>
                    </a:p>
                  </a:txBody>
                  <a:tcPr/>
                </a:tc>
                <a:extLst>
                  <a:ext uri="{0D108BD9-81ED-4DB2-BD59-A6C34878D82A}">
                    <a16:rowId xmlns:a16="http://schemas.microsoft.com/office/drawing/2014/main" val="25746270"/>
                  </a:ext>
                </a:extLst>
              </a:tr>
            </a:tbl>
          </a:graphicData>
        </a:graphic>
      </p:graphicFrame>
      <p:sp>
        <p:nvSpPr>
          <p:cNvPr id="21" name="TextBox 20">
            <a:extLst>
              <a:ext uri="{FF2B5EF4-FFF2-40B4-BE49-F238E27FC236}">
                <a16:creationId xmlns:a16="http://schemas.microsoft.com/office/drawing/2014/main" id="{885FD8FA-F709-402D-966D-E8D66BE08226}"/>
              </a:ext>
            </a:extLst>
          </p:cNvPr>
          <p:cNvSpPr txBox="1"/>
          <p:nvPr/>
        </p:nvSpPr>
        <p:spPr>
          <a:xfrm>
            <a:off x="8925636" y="5227093"/>
            <a:ext cx="2428161" cy="646331"/>
          </a:xfrm>
          <a:prstGeom prst="rect">
            <a:avLst/>
          </a:prstGeom>
          <a:noFill/>
        </p:spPr>
        <p:txBody>
          <a:bodyPr wrap="square" rtlCol="0">
            <a:spAutoFit/>
          </a:bodyPr>
          <a:lstStyle/>
          <a:p>
            <a:r>
              <a:rPr lang="en-SG" i="1" dirty="0"/>
              <a:t>Maximum intensity interval [2,10]</a:t>
            </a:r>
          </a:p>
        </p:txBody>
      </p:sp>
      <p:sp>
        <p:nvSpPr>
          <p:cNvPr id="22" name="Rectangle 21">
            <a:extLst>
              <a:ext uri="{FF2B5EF4-FFF2-40B4-BE49-F238E27FC236}">
                <a16:creationId xmlns:a16="http://schemas.microsoft.com/office/drawing/2014/main" id="{687AFA83-01EC-4065-AC9A-2C8C20058AF8}"/>
              </a:ext>
            </a:extLst>
          </p:cNvPr>
          <p:cNvSpPr/>
          <p:nvPr/>
        </p:nvSpPr>
        <p:spPr>
          <a:xfrm>
            <a:off x="3238507" y="5942568"/>
            <a:ext cx="2985433" cy="369332"/>
          </a:xfrm>
          <a:prstGeom prst="rect">
            <a:avLst/>
          </a:prstGeom>
        </p:spPr>
        <p:txBody>
          <a:bodyPr wrap="none">
            <a:spAutoFit/>
          </a:bodyPr>
          <a:lstStyle/>
          <a:p>
            <a:r>
              <a:rPr lang="en-SG" dirty="0"/>
              <a:t> Table 2: Intensity of Intervals </a:t>
            </a:r>
          </a:p>
        </p:txBody>
      </p:sp>
    </p:spTree>
    <p:extLst>
      <p:ext uri="{BB962C8B-B14F-4D97-AF65-F5344CB8AC3E}">
        <p14:creationId xmlns:p14="http://schemas.microsoft.com/office/powerpoint/2010/main" val="191623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CB14-955D-46C1-B921-83F94E260E41}"/>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p:grpSp>
        <p:nvGrpSpPr>
          <p:cNvPr id="4" name="Group 3">
            <a:extLst>
              <a:ext uri="{FF2B5EF4-FFF2-40B4-BE49-F238E27FC236}">
                <a16:creationId xmlns:a16="http://schemas.microsoft.com/office/drawing/2014/main" id="{51EB1BC6-57AA-479F-B4BD-A16B31FDFE36}"/>
              </a:ext>
            </a:extLst>
          </p:cNvPr>
          <p:cNvGrpSpPr/>
          <p:nvPr/>
        </p:nvGrpSpPr>
        <p:grpSpPr>
          <a:xfrm>
            <a:off x="1323756" y="1827800"/>
            <a:ext cx="7568701" cy="2060723"/>
            <a:chOff x="729139" y="4411287"/>
            <a:chExt cx="7500461" cy="1702820"/>
          </a:xfrm>
        </p:grpSpPr>
        <p:grpSp>
          <p:nvGrpSpPr>
            <p:cNvPr id="5" name="Group 4">
              <a:extLst>
                <a:ext uri="{FF2B5EF4-FFF2-40B4-BE49-F238E27FC236}">
                  <a16:creationId xmlns:a16="http://schemas.microsoft.com/office/drawing/2014/main" id="{43A32629-0552-44A4-8CC9-1156AF1760CE}"/>
                </a:ext>
              </a:extLst>
            </p:cNvPr>
            <p:cNvGrpSpPr/>
            <p:nvPr/>
          </p:nvGrpSpPr>
          <p:grpSpPr>
            <a:xfrm>
              <a:off x="729139" y="5686913"/>
              <a:ext cx="7500461" cy="427194"/>
              <a:chOff x="630621" y="5802133"/>
              <a:chExt cx="7992735" cy="383353"/>
            </a:xfrm>
          </p:grpSpPr>
          <p:cxnSp>
            <p:nvCxnSpPr>
              <p:cNvPr id="11" name="Straight Arrow Connector 10">
                <a:extLst>
                  <a:ext uri="{FF2B5EF4-FFF2-40B4-BE49-F238E27FC236}">
                    <a16:creationId xmlns:a16="http://schemas.microsoft.com/office/drawing/2014/main" id="{14504737-28D5-4AA5-87A5-B64AD27EBFC0}"/>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5809752-A514-4FA6-AC2B-696081E87139}"/>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8C040FC-A890-4E8A-9EAA-1D2A8A0D1BB3}"/>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3CBD253-4294-4EF3-9425-1C78D1B022FE}"/>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956984D-BB83-4A63-9EAA-665BB01AA7FB}"/>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703BBDE-0B94-40A9-87C2-153D29CCE4B9}"/>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843B57C-A7BB-45EB-B65A-A44F63E54ECA}"/>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CEDAF7A-06DA-46FE-9258-C02985664147}"/>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B6DB4A0-0624-47F2-A6AB-2A231A963841}"/>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2416073-A2EB-4AA4-9276-641E59F58AE4}"/>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3A4014-8112-4BE9-BC8B-C945E93BF335}"/>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091154-F399-4704-BAD6-A709E1DF916F}"/>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CEEFE0-CB34-4629-804F-967D4F383360}"/>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A54B3A3-242B-4C19-B920-CB261707A35F}"/>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2AD5DDF-C55D-4ADA-A4BB-C31C8935EC7C}"/>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A0C9FD7-9F87-465B-8AC5-EB7FE5E5163B}"/>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E0FC6D1E-DB20-4A75-90CC-20926ACA2EB0}"/>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24FA545-B019-441E-B8F9-68CF7218139D}"/>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DC779EB-6724-4DAB-A07E-914087886301}"/>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BBA3D675-241C-4311-A883-5AE5E3F30DE0}"/>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31" name="Rectangle 30">
                <a:extLst>
                  <a:ext uri="{FF2B5EF4-FFF2-40B4-BE49-F238E27FC236}">
                    <a16:creationId xmlns:a16="http://schemas.microsoft.com/office/drawing/2014/main" id="{46BD0713-97DE-4ABC-87AA-9DE397C6B566}"/>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32" name="Rectangle 31">
                <a:extLst>
                  <a:ext uri="{FF2B5EF4-FFF2-40B4-BE49-F238E27FC236}">
                    <a16:creationId xmlns:a16="http://schemas.microsoft.com/office/drawing/2014/main" id="{39D6B2C3-AFFD-41F3-893E-333306B96A91}"/>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33" name="Rectangle 32">
                <a:extLst>
                  <a:ext uri="{FF2B5EF4-FFF2-40B4-BE49-F238E27FC236}">
                    <a16:creationId xmlns:a16="http://schemas.microsoft.com/office/drawing/2014/main" id="{D07C1491-5C6A-4D4A-808D-D087DAAD8828}"/>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34" name="Rectangle 33">
                <a:extLst>
                  <a:ext uri="{FF2B5EF4-FFF2-40B4-BE49-F238E27FC236}">
                    <a16:creationId xmlns:a16="http://schemas.microsoft.com/office/drawing/2014/main" id="{B1CC3FF7-5B15-4E35-98AB-70A8B4A32C3B}"/>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35" name="Rectangle 34">
                <a:extLst>
                  <a:ext uri="{FF2B5EF4-FFF2-40B4-BE49-F238E27FC236}">
                    <a16:creationId xmlns:a16="http://schemas.microsoft.com/office/drawing/2014/main" id="{7E9F9D4F-9E51-4A5A-9152-D7DC79E86BEB}"/>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36" name="Rectangle 35">
                <a:extLst>
                  <a:ext uri="{FF2B5EF4-FFF2-40B4-BE49-F238E27FC236}">
                    <a16:creationId xmlns:a16="http://schemas.microsoft.com/office/drawing/2014/main" id="{4DF76C95-1307-455A-855D-10351B171C6C}"/>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37" name="Rectangle 36">
                <a:extLst>
                  <a:ext uri="{FF2B5EF4-FFF2-40B4-BE49-F238E27FC236}">
                    <a16:creationId xmlns:a16="http://schemas.microsoft.com/office/drawing/2014/main" id="{A72ABFC0-D76D-42AE-8FBE-FF8572FC17D5}"/>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38" name="Rectangle 37">
                <a:extLst>
                  <a:ext uri="{FF2B5EF4-FFF2-40B4-BE49-F238E27FC236}">
                    <a16:creationId xmlns:a16="http://schemas.microsoft.com/office/drawing/2014/main" id="{BCE5B192-BDB4-48C5-B405-3F828AE04B0B}"/>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39" name="Rectangle 38">
                <a:extLst>
                  <a:ext uri="{FF2B5EF4-FFF2-40B4-BE49-F238E27FC236}">
                    <a16:creationId xmlns:a16="http://schemas.microsoft.com/office/drawing/2014/main" id="{238D700C-2D4F-4F88-8F0C-E2A3D9D7C132}"/>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40" name="Rectangle 39">
                <a:extLst>
                  <a:ext uri="{FF2B5EF4-FFF2-40B4-BE49-F238E27FC236}">
                    <a16:creationId xmlns:a16="http://schemas.microsoft.com/office/drawing/2014/main" id="{BE85E741-6A1E-4215-A723-EDE8379566FD}"/>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41" name="Rectangle 40">
                <a:extLst>
                  <a:ext uri="{FF2B5EF4-FFF2-40B4-BE49-F238E27FC236}">
                    <a16:creationId xmlns:a16="http://schemas.microsoft.com/office/drawing/2014/main" id="{ED4FCA5B-E05D-4E0F-B3BF-8418999EE73E}"/>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42" name="Rectangle 41">
                <a:extLst>
                  <a:ext uri="{FF2B5EF4-FFF2-40B4-BE49-F238E27FC236}">
                    <a16:creationId xmlns:a16="http://schemas.microsoft.com/office/drawing/2014/main" id="{821BB545-54EB-4A1D-9E4A-E358415BE21D}"/>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43" name="Rectangle 42">
                <a:extLst>
                  <a:ext uri="{FF2B5EF4-FFF2-40B4-BE49-F238E27FC236}">
                    <a16:creationId xmlns:a16="http://schemas.microsoft.com/office/drawing/2014/main" id="{EFFF7C56-DA4B-4996-8E5D-AE3CF923B143}"/>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44" name="Rectangle 43">
                <a:extLst>
                  <a:ext uri="{FF2B5EF4-FFF2-40B4-BE49-F238E27FC236}">
                    <a16:creationId xmlns:a16="http://schemas.microsoft.com/office/drawing/2014/main" id="{8223B358-0C40-4BEC-BBE2-77E5F3D9E765}"/>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45" name="Rectangle 44">
                <a:extLst>
                  <a:ext uri="{FF2B5EF4-FFF2-40B4-BE49-F238E27FC236}">
                    <a16:creationId xmlns:a16="http://schemas.microsoft.com/office/drawing/2014/main" id="{DA9FB657-2618-42DE-BF53-52EFC0CF35D7}"/>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46" name="Rectangle 45">
                <a:extLst>
                  <a:ext uri="{FF2B5EF4-FFF2-40B4-BE49-F238E27FC236}">
                    <a16:creationId xmlns:a16="http://schemas.microsoft.com/office/drawing/2014/main" id="{1D987275-0F89-4677-886A-8724D6646AD5}"/>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47" name="Rectangle 46">
                <a:extLst>
                  <a:ext uri="{FF2B5EF4-FFF2-40B4-BE49-F238E27FC236}">
                    <a16:creationId xmlns:a16="http://schemas.microsoft.com/office/drawing/2014/main" id="{831F3240-36EC-46E0-8DB1-56B45B2EB9E0}"/>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6" name="Rectangle 5">
              <a:extLst>
                <a:ext uri="{FF2B5EF4-FFF2-40B4-BE49-F238E27FC236}">
                  <a16:creationId xmlns:a16="http://schemas.microsoft.com/office/drawing/2014/main" id="{BFF4BB5B-9DB2-4EB7-82C9-81A6C75896AE}"/>
                </a:ext>
              </a:extLst>
            </p:cNvPr>
            <p:cNvSpPr/>
            <p:nvPr/>
          </p:nvSpPr>
          <p:spPr>
            <a:xfrm>
              <a:off x="741845" y="5255234"/>
              <a:ext cx="1737273" cy="2580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0,      4,      2</a:t>
              </a:r>
            </a:p>
          </p:txBody>
        </p:sp>
        <p:sp>
          <p:nvSpPr>
            <p:cNvPr id="7" name="Rectangle 6">
              <a:extLst>
                <a:ext uri="{FF2B5EF4-FFF2-40B4-BE49-F238E27FC236}">
                  <a16:creationId xmlns:a16="http://schemas.microsoft.com/office/drawing/2014/main" id="{B638324B-0294-45EF-81DE-EFE5B29688DD}"/>
                </a:ext>
              </a:extLst>
            </p:cNvPr>
            <p:cNvSpPr/>
            <p:nvPr/>
          </p:nvSpPr>
          <p:spPr>
            <a:xfrm>
              <a:off x="1625878" y="4742499"/>
              <a:ext cx="3422644" cy="24794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2,     10,    6</a:t>
              </a:r>
            </a:p>
          </p:txBody>
        </p:sp>
        <p:sp>
          <p:nvSpPr>
            <p:cNvPr id="8" name="Rectangle 7">
              <a:extLst>
                <a:ext uri="{FF2B5EF4-FFF2-40B4-BE49-F238E27FC236}">
                  <a16:creationId xmlns:a16="http://schemas.microsoft.com/office/drawing/2014/main" id="{EE5496CD-AED1-4AFD-B189-D3F1D8B83A29}"/>
                </a:ext>
              </a:extLst>
            </p:cNvPr>
            <p:cNvSpPr/>
            <p:nvPr/>
          </p:nvSpPr>
          <p:spPr>
            <a:xfrm>
              <a:off x="3347192" y="5358315"/>
              <a:ext cx="1704636" cy="24001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6,   10,    6</a:t>
              </a:r>
            </a:p>
          </p:txBody>
        </p:sp>
        <p:sp>
          <p:nvSpPr>
            <p:cNvPr id="9" name="Rectangle 8">
              <a:extLst>
                <a:ext uri="{FF2B5EF4-FFF2-40B4-BE49-F238E27FC236}">
                  <a16:creationId xmlns:a16="http://schemas.microsoft.com/office/drawing/2014/main" id="{3EC3F3D9-14CA-4F58-91F8-08DF7FDF2780}"/>
                </a:ext>
              </a:extLst>
            </p:cNvPr>
            <p:cNvSpPr/>
            <p:nvPr/>
          </p:nvSpPr>
          <p:spPr>
            <a:xfrm>
              <a:off x="3792493" y="4411287"/>
              <a:ext cx="2553790" cy="284768"/>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7,   13,    2</a:t>
              </a:r>
            </a:p>
          </p:txBody>
        </p:sp>
        <p:sp>
          <p:nvSpPr>
            <p:cNvPr id="10" name="Rectangle 9">
              <a:extLst>
                <a:ext uri="{FF2B5EF4-FFF2-40B4-BE49-F238E27FC236}">
                  <a16:creationId xmlns:a16="http://schemas.microsoft.com/office/drawing/2014/main" id="{1D387F64-C062-4138-A5E5-C883DDAFBA9C}"/>
                </a:ext>
              </a:extLst>
            </p:cNvPr>
            <p:cNvSpPr/>
            <p:nvPr/>
          </p:nvSpPr>
          <p:spPr>
            <a:xfrm>
              <a:off x="4205989" y="5027268"/>
              <a:ext cx="2127454" cy="25809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8,   13,    2</a:t>
              </a:r>
            </a:p>
          </p:txBody>
        </p:sp>
      </p:grpSp>
      <p:grpSp>
        <p:nvGrpSpPr>
          <p:cNvPr id="49" name="Group 48">
            <a:extLst>
              <a:ext uri="{FF2B5EF4-FFF2-40B4-BE49-F238E27FC236}">
                <a16:creationId xmlns:a16="http://schemas.microsoft.com/office/drawing/2014/main" id="{A6A3F47C-D336-457F-B71D-4023B727EAF8}"/>
              </a:ext>
            </a:extLst>
          </p:cNvPr>
          <p:cNvGrpSpPr/>
          <p:nvPr/>
        </p:nvGrpSpPr>
        <p:grpSpPr>
          <a:xfrm>
            <a:off x="1336578" y="5387226"/>
            <a:ext cx="7568701" cy="914646"/>
            <a:chOff x="729139" y="5358315"/>
            <a:chExt cx="7500461" cy="755792"/>
          </a:xfrm>
        </p:grpSpPr>
        <p:grpSp>
          <p:nvGrpSpPr>
            <p:cNvPr id="50" name="Group 49">
              <a:extLst>
                <a:ext uri="{FF2B5EF4-FFF2-40B4-BE49-F238E27FC236}">
                  <a16:creationId xmlns:a16="http://schemas.microsoft.com/office/drawing/2014/main" id="{03A8E788-28BA-4CBB-BD39-E169282B451B}"/>
                </a:ext>
              </a:extLst>
            </p:cNvPr>
            <p:cNvGrpSpPr/>
            <p:nvPr/>
          </p:nvGrpSpPr>
          <p:grpSpPr>
            <a:xfrm>
              <a:off x="729139" y="5686913"/>
              <a:ext cx="7500461" cy="427194"/>
              <a:chOff x="630621" y="5802133"/>
              <a:chExt cx="7992735" cy="383353"/>
            </a:xfrm>
          </p:grpSpPr>
          <p:cxnSp>
            <p:nvCxnSpPr>
              <p:cNvPr id="56" name="Straight Arrow Connector 55">
                <a:extLst>
                  <a:ext uri="{FF2B5EF4-FFF2-40B4-BE49-F238E27FC236}">
                    <a16:creationId xmlns:a16="http://schemas.microsoft.com/office/drawing/2014/main" id="{5718077C-07D6-4C1D-BF9C-481792DE61A8}"/>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3C62A411-E50A-4A60-97C3-2665C1A33E65}"/>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07F8B4F-2307-4E33-A840-0AA33EE5C59B}"/>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411D228-7B83-4341-BB0D-79D0FE0991EC}"/>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CA6E99C-1EAE-479C-BAF0-34140633E3E8}"/>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4692D7C5-BA1F-4308-91E2-14F7CEDB7313}"/>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E63E8B8-90B1-4F5D-82FB-2B1C841E13FA}"/>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262F977-A3E6-4C95-AC87-883AD33637B8}"/>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D019989-519B-45C9-9C61-72C9A2EA9DE1}"/>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833BABF-20A5-479A-846A-0405DE3D5570}"/>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CF54D2-A071-4202-B7FA-E017648DBAEB}"/>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90CC31-AADA-43FC-90AC-4CEE467BBC73}"/>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582D61A-2FF6-4A40-A2C1-BE451435DE30}"/>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A6C7EBAD-8BA7-4DEB-8794-9EBB752804DE}"/>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6096FDC0-DA75-4390-90A4-3B8BCA783EBB}"/>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1EB4423-329E-45B8-9203-89C48074EB0E}"/>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3B0B7FC4-C532-4C32-A66D-4C13154AAE2A}"/>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02AC5C8D-0696-4ECB-804E-CF5556D344C0}"/>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642A09C0-D45B-4FF9-8E02-B18E1299B80B}"/>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21EA75B8-B729-4AB1-9B07-02EE963AF8A7}"/>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76" name="Rectangle 75">
                <a:extLst>
                  <a:ext uri="{FF2B5EF4-FFF2-40B4-BE49-F238E27FC236}">
                    <a16:creationId xmlns:a16="http://schemas.microsoft.com/office/drawing/2014/main" id="{425A6822-2977-4103-8393-CC09397DE580}"/>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77" name="Rectangle 76">
                <a:extLst>
                  <a:ext uri="{FF2B5EF4-FFF2-40B4-BE49-F238E27FC236}">
                    <a16:creationId xmlns:a16="http://schemas.microsoft.com/office/drawing/2014/main" id="{61E4CA1C-ACC2-468C-81D9-8773D87A5107}"/>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78" name="Rectangle 77">
                <a:extLst>
                  <a:ext uri="{FF2B5EF4-FFF2-40B4-BE49-F238E27FC236}">
                    <a16:creationId xmlns:a16="http://schemas.microsoft.com/office/drawing/2014/main" id="{117F4464-C12E-4CBA-AA49-CE3B12C44729}"/>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79" name="Rectangle 78">
                <a:extLst>
                  <a:ext uri="{FF2B5EF4-FFF2-40B4-BE49-F238E27FC236}">
                    <a16:creationId xmlns:a16="http://schemas.microsoft.com/office/drawing/2014/main" id="{14334E03-F2A6-4ECE-90F4-98133A765F3E}"/>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80" name="Rectangle 79">
                <a:extLst>
                  <a:ext uri="{FF2B5EF4-FFF2-40B4-BE49-F238E27FC236}">
                    <a16:creationId xmlns:a16="http://schemas.microsoft.com/office/drawing/2014/main" id="{3D007D6F-A399-49DF-BB89-7EE7DDB1CA1F}"/>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81" name="Rectangle 80">
                <a:extLst>
                  <a:ext uri="{FF2B5EF4-FFF2-40B4-BE49-F238E27FC236}">
                    <a16:creationId xmlns:a16="http://schemas.microsoft.com/office/drawing/2014/main" id="{0F55ED6C-8251-4D21-8305-24553C7EA474}"/>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82" name="Rectangle 81">
                <a:extLst>
                  <a:ext uri="{FF2B5EF4-FFF2-40B4-BE49-F238E27FC236}">
                    <a16:creationId xmlns:a16="http://schemas.microsoft.com/office/drawing/2014/main" id="{66B1DC79-056F-4067-B0C9-B7E96A8FC2E4}"/>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83" name="Rectangle 82">
                <a:extLst>
                  <a:ext uri="{FF2B5EF4-FFF2-40B4-BE49-F238E27FC236}">
                    <a16:creationId xmlns:a16="http://schemas.microsoft.com/office/drawing/2014/main" id="{44683EBE-9817-40ED-87D1-9051C55660CD}"/>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84" name="Rectangle 83">
                <a:extLst>
                  <a:ext uri="{FF2B5EF4-FFF2-40B4-BE49-F238E27FC236}">
                    <a16:creationId xmlns:a16="http://schemas.microsoft.com/office/drawing/2014/main" id="{75EFB680-CD20-4A7D-9446-29AFA586DE7B}"/>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85" name="Rectangle 84">
                <a:extLst>
                  <a:ext uri="{FF2B5EF4-FFF2-40B4-BE49-F238E27FC236}">
                    <a16:creationId xmlns:a16="http://schemas.microsoft.com/office/drawing/2014/main" id="{CF765DB2-A36F-4F5E-A067-2D30CC123C0F}"/>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86" name="Rectangle 85">
                <a:extLst>
                  <a:ext uri="{FF2B5EF4-FFF2-40B4-BE49-F238E27FC236}">
                    <a16:creationId xmlns:a16="http://schemas.microsoft.com/office/drawing/2014/main" id="{B4C4E129-CAD0-4E51-B4CF-8ECD6AE9842D}"/>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87" name="Rectangle 86">
                <a:extLst>
                  <a:ext uri="{FF2B5EF4-FFF2-40B4-BE49-F238E27FC236}">
                    <a16:creationId xmlns:a16="http://schemas.microsoft.com/office/drawing/2014/main" id="{06F9D520-BE44-425B-AA63-68F54390D6D0}"/>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88" name="Rectangle 87">
                <a:extLst>
                  <a:ext uri="{FF2B5EF4-FFF2-40B4-BE49-F238E27FC236}">
                    <a16:creationId xmlns:a16="http://schemas.microsoft.com/office/drawing/2014/main" id="{7C22AA51-E5B7-4800-8A22-0E72F9BA8E03}"/>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89" name="Rectangle 88">
                <a:extLst>
                  <a:ext uri="{FF2B5EF4-FFF2-40B4-BE49-F238E27FC236}">
                    <a16:creationId xmlns:a16="http://schemas.microsoft.com/office/drawing/2014/main" id="{2ED55640-9831-4AC4-96FD-8DD77669840F}"/>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90" name="Rectangle 89">
                <a:extLst>
                  <a:ext uri="{FF2B5EF4-FFF2-40B4-BE49-F238E27FC236}">
                    <a16:creationId xmlns:a16="http://schemas.microsoft.com/office/drawing/2014/main" id="{CC48460B-56CB-4BE7-B011-936A10961BA0}"/>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91" name="Rectangle 90">
                <a:extLst>
                  <a:ext uri="{FF2B5EF4-FFF2-40B4-BE49-F238E27FC236}">
                    <a16:creationId xmlns:a16="http://schemas.microsoft.com/office/drawing/2014/main" id="{DAB2E2FF-90FF-46C4-ADCD-6DB703DDE4A1}"/>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92" name="Rectangle 91">
                <a:extLst>
                  <a:ext uri="{FF2B5EF4-FFF2-40B4-BE49-F238E27FC236}">
                    <a16:creationId xmlns:a16="http://schemas.microsoft.com/office/drawing/2014/main" id="{C38EAFB2-75BA-43DC-9DD7-826A981F031D}"/>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52" name="Rectangle 51">
              <a:extLst>
                <a:ext uri="{FF2B5EF4-FFF2-40B4-BE49-F238E27FC236}">
                  <a16:creationId xmlns:a16="http://schemas.microsoft.com/office/drawing/2014/main" id="{061CCCB5-8FDB-4161-9F0C-2C48B70749CD}"/>
                </a:ext>
              </a:extLst>
            </p:cNvPr>
            <p:cNvSpPr/>
            <p:nvPr/>
          </p:nvSpPr>
          <p:spPr>
            <a:xfrm>
              <a:off x="1625626" y="5364009"/>
              <a:ext cx="1721313" cy="2342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2,     10,    6</a:t>
              </a:r>
            </a:p>
          </p:txBody>
        </p:sp>
        <p:sp>
          <p:nvSpPr>
            <p:cNvPr id="53" name="Rectangle 52">
              <a:extLst>
                <a:ext uri="{FF2B5EF4-FFF2-40B4-BE49-F238E27FC236}">
                  <a16:creationId xmlns:a16="http://schemas.microsoft.com/office/drawing/2014/main" id="{EAC25742-A586-4CA5-B62D-4A526E172680}"/>
                </a:ext>
              </a:extLst>
            </p:cNvPr>
            <p:cNvSpPr/>
            <p:nvPr/>
          </p:nvSpPr>
          <p:spPr>
            <a:xfrm>
              <a:off x="3347192" y="5358315"/>
              <a:ext cx="1704636" cy="24001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6,   10,    6</a:t>
              </a:r>
            </a:p>
          </p:txBody>
        </p:sp>
      </p:grpSp>
      <p:cxnSp>
        <p:nvCxnSpPr>
          <p:cNvPr id="93" name="Straight Connector 92">
            <a:extLst>
              <a:ext uri="{FF2B5EF4-FFF2-40B4-BE49-F238E27FC236}">
                <a16:creationId xmlns:a16="http://schemas.microsoft.com/office/drawing/2014/main" id="{EB6E8A49-10F6-4570-913F-3EDDD7794A10}"/>
              </a:ext>
            </a:extLst>
          </p:cNvPr>
          <p:cNvCxnSpPr>
            <a:cxnSpLocks/>
          </p:cNvCxnSpPr>
          <p:nvPr/>
        </p:nvCxnSpPr>
        <p:spPr>
          <a:xfrm>
            <a:off x="2233029" y="5804170"/>
            <a:ext cx="3479204" cy="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5" name="Straight Connector 94">
            <a:extLst>
              <a:ext uri="{FF2B5EF4-FFF2-40B4-BE49-F238E27FC236}">
                <a16:creationId xmlns:a16="http://schemas.microsoft.com/office/drawing/2014/main" id="{DB179B89-A0AD-4879-A072-4ADC41586D56}"/>
              </a:ext>
            </a:extLst>
          </p:cNvPr>
          <p:cNvCxnSpPr>
            <a:cxnSpLocks/>
          </p:cNvCxnSpPr>
          <p:nvPr/>
        </p:nvCxnSpPr>
        <p:spPr>
          <a:xfrm flipV="1">
            <a:off x="2241221" y="3384655"/>
            <a:ext cx="3457374" cy="2692"/>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97" name="Group 96">
            <a:extLst>
              <a:ext uri="{FF2B5EF4-FFF2-40B4-BE49-F238E27FC236}">
                <a16:creationId xmlns:a16="http://schemas.microsoft.com/office/drawing/2014/main" id="{3A45F045-408F-489B-A97A-1F97B2910C6B}"/>
              </a:ext>
            </a:extLst>
          </p:cNvPr>
          <p:cNvGrpSpPr/>
          <p:nvPr/>
        </p:nvGrpSpPr>
        <p:grpSpPr>
          <a:xfrm>
            <a:off x="9526143" y="2409799"/>
            <a:ext cx="1827659" cy="2549814"/>
            <a:chOff x="13672885" y="1949387"/>
            <a:chExt cx="1516327" cy="2549814"/>
          </a:xfrm>
        </p:grpSpPr>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539589A7-33CD-4944-9353-0C164166BE6A}"/>
                    </a:ext>
                  </a:extLst>
                </p:cNvPr>
                <p:cNvSpPr/>
                <p:nvPr/>
              </p:nvSpPr>
              <p:spPr>
                <a:xfrm>
                  <a:off x="13672885" y="1949387"/>
                  <a:ext cx="1516327" cy="2616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SG" sz="200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𝑟</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m:t>
                      </m:r>
                    </m:oMath>
                  </a14:m>
                  <a:r>
                    <a:rPr lang="en-SG" sz="2000" dirty="0"/>
                    <a:t>     </a:t>
                  </a:r>
                  <a14:m>
                    <m:oMath xmlns:m="http://schemas.openxmlformats.org/officeDocument/2006/math">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𝑑</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    </m:t>
                      </m:r>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𝑤</m:t>
                          </m:r>
                        </m:e>
                        <m:sub>
                          <m:r>
                            <a:rPr lang="en-SG" sz="2000" b="0" i="1" smtClean="0">
                              <a:solidFill>
                                <a:schemeClr val="tx1"/>
                              </a:solidFill>
                              <a:latin typeface="Cambria Math" panose="02040503050406030204" pitchFamily="18" charset="0"/>
                            </a:rPr>
                            <m:t>𝑖</m:t>
                          </m:r>
                        </m:sub>
                      </m:sSub>
                    </m:oMath>
                  </a14:m>
                  <a:endParaRPr lang="en-SG" sz="2000" dirty="0"/>
                </a:p>
              </p:txBody>
            </p:sp>
          </mc:Choice>
          <mc:Fallback xmlns="">
            <p:sp>
              <p:nvSpPr>
                <p:cNvPr id="98" name="Rectangle 97">
                  <a:extLst>
                    <a:ext uri="{FF2B5EF4-FFF2-40B4-BE49-F238E27FC236}">
                      <a16:creationId xmlns:a16="http://schemas.microsoft.com/office/drawing/2014/main" id="{539589A7-33CD-4944-9353-0C164166BE6A}"/>
                    </a:ext>
                  </a:extLst>
                </p:cNvPr>
                <p:cNvSpPr>
                  <a:spLocks noRot="1" noChangeAspect="1" noMove="1" noResize="1" noEditPoints="1" noAdjustHandles="1" noChangeArrowheads="1" noChangeShapeType="1" noTextEdit="1"/>
                </p:cNvSpPr>
                <p:nvPr/>
              </p:nvSpPr>
              <p:spPr>
                <a:xfrm>
                  <a:off x="13672885" y="1949387"/>
                  <a:ext cx="1516327" cy="261604"/>
                </a:xfrm>
                <a:prstGeom prst="rect">
                  <a:avLst/>
                </a:prstGeom>
                <a:blipFill>
                  <a:blip r:embed="rId2"/>
                  <a:stretch>
                    <a:fillRect t="-2326" b="-30233"/>
                  </a:stretch>
                </a:blipFill>
                <a:ln>
                  <a:noFill/>
                </a:ln>
              </p:spPr>
              <p:txBody>
                <a:bodyPr/>
                <a:lstStyle/>
                <a:p>
                  <a:r>
                    <a:rPr lang="en-SG">
                      <a:noFill/>
                    </a:rPr>
                    <a:t> </a:t>
                  </a:r>
                </a:p>
              </p:txBody>
            </p:sp>
          </mc:Fallback>
        </mc:AlternateContent>
        <p:grpSp>
          <p:nvGrpSpPr>
            <p:cNvPr id="99" name="Group 98">
              <a:extLst>
                <a:ext uri="{FF2B5EF4-FFF2-40B4-BE49-F238E27FC236}">
                  <a16:creationId xmlns:a16="http://schemas.microsoft.com/office/drawing/2014/main" id="{9E389A75-BBE7-4DEF-B50B-E018E9C8D9F7}"/>
                </a:ext>
              </a:extLst>
            </p:cNvPr>
            <p:cNvGrpSpPr/>
            <p:nvPr/>
          </p:nvGrpSpPr>
          <p:grpSpPr>
            <a:xfrm>
              <a:off x="13742549" y="2323532"/>
              <a:ext cx="1446661" cy="2175669"/>
              <a:chOff x="14588161" y="2421627"/>
              <a:chExt cx="2305667" cy="2520068"/>
            </a:xfrm>
          </p:grpSpPr>
          <p:sp>
            <p:nvSpPr>
              <p:cNvPr id="100" name="Rectangle 99">
                <a:extLst>
                  <a:ext uri="{FF2B5EF4-FFF2-40B4-BE49-F238E27FC236}">
                    <a16:creationId xmlns:a16="http://schemas.microsoft.com/office/drawing/2014/main" id="{0ADF5F2A-1784-44C9-9835-CDE3C429B98D}"/>
                  </a:ext>
                </a:extLst>
              </p:cNvPr>
              <p:cNvSpPr/>
              <p:nvPr/>
            </p:nvSpPr>
            <p:spPr>
              <a:xfrm>
                <a:off x="14588161" y="2421627"/>
                <a:ext cx="2305665" cy="46347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0,      4,      2</a:t>
                </a:r>
              </a:p>
            </p:txBody>
          </p:sp>
          <p:sp>
            <p:nvSpPr>
              <p:cNvPr id="101" name="Rectangle 100">
                <a:extLst>
                  <a:ext uri="{FF2B5EF4-FFF2-40B4-BE49-F238E27FC236}">
                    <a16:creationId xmlns:a16="http://schemas.microsoft.com/office/drawing/2014/main" id="{DB49951A-AB18-4862-8C9D-A09D33899F99}"/>
                  </a:ext>
                </a:extLst>
              </p:cNvPr>
              <p:cNvSpPr/>
              <p:nvPr/>
            </p:nvSpPr>
            <p:spPr>
              <a:xfrm>
                <a:off x="14588161" y="2928101"/>
                <a:ext cx="2305665" cy="46347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2,     10,    6</a:t>
                </a:r>
              </a:p>
            </p:txBody>
          </p:sp>
          <p:sp>
            <p:nvSpPr>
              <p:cNvPr id="102" name="Rectangle 101">
                <a:extLst>
                  <a:ext uri="{FF2B5EF4-FFF2-40B4-BE49-F238E27FC236}">
                    <a16:creationId xmlns:a16="http://schemas.microsoft.com/office/drawing/2014/main" id="{6796BCCB-0107-44C0-9883-7F7C87A28813}"/>
                  </a:ext>
                </a:extLst>
              </p:cNvPr>
              <p:cNvSpPr/>
              <p:nvPr/>
            </p:nvSpPr>
            <p:spPr>
              <a:xfrm>
                <a:off x="14588163" y="3448827"/>
                <a:ext cx="2305665" cy="46347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6,   10,    6</a:t>
                </a:r>
              </a:p>
            </p:txBody>
          </p:sp>
          <p:sp>
            <p:nvSpPr>
              <p:cNvPr id="103" name="Rectangle 102">
                <a:extLst>
                  <a:ext uri="{FF2B5EF4-FFF2-40B4-BE49-F238E27FC236}">
                    <a16:creationId xmlns:a16="http://schemas.microsoft.com/office/drawing/2014/main" id="{4B60CB23-7C8B-40A0-9AF4-E2EE5CC1F977}"/>
                  </a:ext>
                </a:extLst>
              </p:cNvPr>
              <p:cNvSpPr/>
              <p:nvPr/>
            </p:nvSpPr>
            <p:spPr>
              <a:xfrm>
                <a:off x="14588163" y="3969553"/>
                <a:ext cx="2305665" cy="463475"/>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7,   13,    2</a:t>
                </a:r>
              </a:p>
            </p:txBody>
          </p:sp>
          <p:sp>
            <p:nvSpPr>
              <p:cNvPr id="104" name="Rectangle 103">
                <a:extLst>
                  <a:ext uri="{FF2B5EF4-FFF2-40B4-BE49-F238E27FC236}">
                    <a16:creationId xmlns:a16="http://schemas.microsoft.com/office/drawing/2014/main" id="{8D49DB17-A71B-4BF7-A03B-D5EE023602AE}"/>
                  </a:ext>
                </a:extLst>
              </p:cNvPr>
              <p:cNvSpPr/>
              <p:nvPr/>
            </p:nvSpPr>
            <p:spPr>
              <a:xfrm>
                <a:off x="14588164" y="4478221"/>
                <a:ext cx="2305664" cy="463474"/>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8,   13,    2</a:t>
                </a:r>
              </a:p>
            </p:txBody>
          </p:sp>
        </p:grpSp>
      </p:grpSp>
      <p:sp>
        <p:nvSpPr>
          <p:cNvPr id="105" name="TextBox 104">
            <a:extLst>
              <a:ext uri="{FF2B5EF4-FFF2-40B4-BE49-F238E27FC236}">
                <a16:creationId xmlns:a16="http://schemas.microsoft.com/office/drawing/2014/main" id="{F10AE8B9-6268-448B-9C60-102F6BFA9927}"/>
              </a:ext>
            </a:extLst>
          </p:cNvPr>
          <p:cNvSpPr txBox="1"/>
          <p:nvPr/>
        </p:nvSpPr>
        <p:spPr>
          <a:xfrm>
            <a:off x="8105059" y="6128570"/>
            <a:ext cx="914400" cy="369332"/>
          </a:xfrm>
          <a:prstGeom prst="rect">
            <a:avLst/>
          </a:prstGeom>
          <a:noFill/>
        </p:spPr>
        <p:txBody>
          <a:bodyPr wrap="square" rtlCol="0">
            <a:spAutoFit/>
          </a:bodyPr>
          <a:lstStyle/>
          <a:p>
            <a:r>
              <a:rPr lang="en-SG" dirty="0"/>
              <a:t>     time</a:t>
            </a:r>
          </a:p>
        </p:txBody>
      </p:sp>
      <p:sp>
        <p:nvSpPr>
          <p:cNvPr id="106" name="TextBox 105">
            <a:extLst>
              <a:ext uri="{FF2B5EF4-FFF2-40B4-BE49-F238E27FC236}">
                <a16:creationId xmlns:a16="http://schemas.microsoft.com/office/drawing/2014/main" id="{5625D869-A675-407A-B11F-E5E9E3793544}"/>
              </a:ext>
            </a:extLst>
          </p:cNvPr>
          <p:cNvSpPr txBox="1"/>
          <p:nvPr/>
        </p:nvSpPr>
        <p:spPr>
          <a:xfrm>
            <a:off x="8114509" y="3729390"/>
            <a:ext cx="914400" cy="369332"/>
          </a:xfrm>
          <a:prstGeom prst="rect">
            <a:avLst/>
          </a:prstGeom>
          <a:noFill/>
        </p:spPr>
        <p:txBody>
          <a:bodyPr wrap="square" rtlCol="0">
            <a:spAutoFit/>
          </a:bodyPr>
          <a:lstStyle/>
          <a:p>
            <a:r>
              <a:rPr lang="en-SG" dirty="0"/>
              <a:t>     time</a:t>
            </a:r>
          </a:p>
        </p:txBody>
      </p:sp>
    </p:spTree>
    <p:extLst>
      <p:ext uri="{BB962C8B-B14F-4D97-AF65-F5344CB8AC3E}">
        <p14:creationId xmlns:p14="http://schemas.microsoft.com/office/powerpoint/2010/main" val="613642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35C1-1A5C-4333-96E2-C4710E3D9C45}"/>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p:grpSp>
        <p:nvGrpSpPr>
          <p:cNvPr id="65" name="Group 64">
            <a:extLst>
              <a:ext uri="{FF2B5EF4-FFF2-40B4-BE49-F238E27FC236}">
                <a16:creationId xmlns:a16="http://schemas.microsoft.com/office/drawing/2014/main" id="{8CEF3AEA-B195-49FC-9D14-57FA85D2656F}"/>
              </a:ext>
            </a:extLst>
          </p:cNvPr>
          <p:cNvGrpSpPr/>
          <p:nvPr/>
        </p:nvGrpSpPr>
        <p:grpSpPr>
          <a:xfrm>
            <a:off x="8017961" y="2157415"/>
            <a:ext cx="3655310" cy="2549814"/>
            <a:chOff x="7444861" y="2154093"/>
            <a:chExt cx="3655310" cy="2549814"/>
          </a:xfrm>
        </p:grpSpPr>
        <p:grpSp>
          <p:nvGrpSpPr>
            <p:cNvPr id="4" name="Group 3">
              <a:extLst>
                <a:ext uri="{FF2B5EF4-FFF2-40B4-BE49-F238E27FC236}">
                  <a16:creationId xmlns:a16="http://schemas.microsoft.com/office/drawing/2014/main" id="{87E9FE11-A030-4623-B17C-832DD200C502}"/>
                </a:ext>
              </a:extLst>
            </p:cNvPr>
            <p:cNvGrpSpPr/>
            <p:nvPr/>
          </p:nvGrpSpPr>
          <p:grpSpPr>
            <a:xfrm>
              <a:off x="7444861" y="2154093"/>
              <a:ext cx="1827659" cy="2549814"/>
              <a:chOff x="13672885" y="1949387"/>
              <a:chExt cx="1516327" cy="2549814"/>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41F1530-77C0-485C-9ADF-A9987608C2CE}"/>
                      </a:ext>
                    </a:extLst>
                  </p:cNvPr>
                  <p:cNvSpPr/>
                  <p:nvPr/>
                </p:nvSpPr>
                <p:spPr>
                  <a:xfrm>
                    <a:off x="13672885" y="1949387"/>
                    <a:ext cx="1516327" cy="2616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SG" sz="200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𝑟</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m:t>
                        </m:r>
                      </m:oMath>
                    </a14:m>
                    <a:r>
                      <a:rPr lang="en-SG" sz="2000" dirty="0"/>
                      <a:t>     </a:t>
                    </a:r>
                    <a14:m>
                      <m:oMath xmlns:m="http://schemas.openxmlformats.org/officeDocument/2006/math">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𝑑</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    </m:t>
                        </m:r>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𝑤</m:t>
                            </m:r>
                          </m:e>
                          <m:sub>
                            <m:r>
                              <a:rPr lang="en-SG" sz="2000" b="0" i="1" smtClean="0">
                                <a:solidFill>
                                  <a:schemeClr val="tx1"/>
                                </a:solidFill>
                                <a:latin typeface="Cambria Math" panose="02040503050406030204" pitchFamily="18" charset="0"/>
                              </a:rPr>
                              <m:t>𝑖</m:t>
                            </m:r>
                          </m:sub>
                        </m:sSub>
                      </m:oMath>
                    </a14:m>
                    <a:endParaRPr lang="en-SG" sz="2000" dirty="0"/>
                  </a:p>
                </p:txBody>
              </p:sp>
            </mc:Choice>
            <mc:Fallback xmlns="">
              <p:sp>
                <p:nvSpPr>
                  <p:cNvPr id="5" name="Rectangle 4">
                    <a:extLst>
                      <a:ext uri="{FF2B5EF4-FFF2-40B4-BE49-F238E27FC236}">
                        <a16:creationId xmlns:a16="http://schemas.microsoft.com/office/drawing/2014/main" id="{B41F1530-77C0-485C-9ADF-A9987608C2CE}"/>
                      </a:ext>
                    </a:extLst>
                  </p:cNvPr>
                  <p:cNvSpPr>
                    <a:spLocks noRot="1" noChangeAspect="1" noMove="1" noResize="1" noEditPoints="1" noAdjustHandles="1" noChangeArrowheads="1" noChangeShapeType="1" noTextEdit="1"/>
                  </p:cNvSpPr>
                  <p:nvPr/>
                </p:nvSpPr>
                <p:spPr>
                  <a:xfrm>
                    <a:off x="13672885" y="1949387"/>
                    <a:ext cx="1516327" cy="261604"/>
                  </a:xfrm>
                  <a:prstGeom prst="rect">
                    <a:avLst/>
                  </a:prstGeom>
                  <a:blipFill>
                    <a:blip r:embed="rId2"/>
                    <a:stretch>
                      <a:fillRect t="-2326" b="-27907"/>
                    </a:stretch>
                  </a:blipFill>
                  <a:ln>
                    <a:noFill/>
                  </a:ln>
                </p:spPr>
                <p:txBody>
                  <a:bodyPr/>
                  <a:lstStyle/>
                  <a:p>
                    <a:r>
                      <a:rPr lang="en-SG">
                        <a:noFill/>
                      </a:rPr>
                      <a:t> </a:t>
                    </a:r>
                  </a:p>
                </p:txBody>
              </p:sp>
            </mc:Fallback>
          </mc:AlternateContent>
          <p:grpSp>
            <p:nvGrpSpPr>
              <p:cNvPr id="6" name="Group 5">
                <a:extLst>
                  <a:ext uri="{FF2B5EF4-FFF2-40B4-BE49-F238E27FC236}">
                    <a16:creationId xmlns:a16="http://schemas.microsoft.com/office/drawing/2014/main" id="{4BF5C8B4-6A33-4227-9DC7-AB107D49A432}"/>
                  </a:ext>
                </a:extLst>
              </p:cNvPr>
              <p:cNvGrpSpPr/>
              <p:nvPr/>
            </p:nvGrpSpPr>
            <p:grpSpPr>
              <a:xfrm>
                <a:off x="13742549" y="2323532"/>
                <a:ext cx="1446661" cy="2175669"/>
                <a:chOff x="14588161" y="2421627"/>
                <a:chExt cx="2305667" cy="2520068"/>
              </a:xfrm>
            </p:grpSpPr>
            <p:sp>
              <p:nvSpPr>
                <p:cNvPr id="7" name="Rectangle 6">
                  <a:extLst>
                    <a:ext uri="{FF2B5EF4-FFF2-40B4-BE49-F238E27FC236}">
                      <a16:creationId xmlns:a16="http://schemas.microsoft.com/office/drawing/2014/main" id="{8036F1A3-2163-44BC-A740-0413150D01DF}"/>
                    </a:ext>
                  </a:extLst>
                </p:cNvPr>
                <p:cNvSpPr/>
                <p:nvPr/>
              </p:nvSpPr>
              <p:spPr>
                <a:xfrm>
                  <a:off x="14588161" y="2421627"/>
                  <a:ext cx="2305665" cy="46347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0,      4,      2</a:t>
                  </a:r>
                </a:p>
              </p:txBody>
            </p:sp>
            <p:sp>
              <p:nvSpPr>
                <p:cNvPr id="8" name="Rectangle 7">
                  <a:extLst>
                    <a:ext uri="{FF2B5EF4-FFF2-40B4-BE49-F238E27FC236}">
                      <a16:creationId xmlns:a16="http://schemas.microsoft.com/office/drawing/2014/main" id="{4C0864A8-16A3-4F33-9BB5-89CC48575F33}"/>
                    </a:ext>
                  </a:extLst>
                </p:cNvPr>
                <p:cNvSpPr/>
                <p:nvPr/>
              </p:nvSpPr>
              <p:spPr>
                <a:xfrm>
                  <a:off x="14588161" y="2928101"/>
                  <a:ext cx="2305665" cy="46347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2,     10,    6</a:t>
                  </a:r>
                </a:p>
              </p:txBody>
            </p:sp>
            <p:sp>
              <p:nvSpPr>
                <p:cNvPr id="9" name="Rectangle 8">
                  <a:extLst>
                    <a:ext uri="{FF2B5EF4-FFF2-40B4-BE49-F238E27FC236}">
                      <a16:creationId xmlns:a16="http://schemas.microsoft.com/office/drawing/2014/main" id="{697C4B92-A515-41E1-BCA3-E61154F08FB7}"/>
                    </a:ext>
                  </a:extLst>
                </p:cNvPr>
                <p:cNvSpPr/>
                <p:nvPr/>
              </p:nvSpPr>
              <p:spPr>
                <a:xfrm>
                  <a:off x="14588163" y="3448827"/>
                  <a:ext cx="2305665" cy="46347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6,   10,    6</a:t>
                  </a:r>
                </a:p>
              </p:txBody>
            </p:sp>
            <p:sp>
              <p:nvSpPr>
                <p:cNvPr id="10" name="Rectangle 9">
                  <a:extLst>
                    <a:ext uri="{FF2B5EF4-FFF2-40B4-BE49-F238E27FC236}">
                      <a16:creationId xmlns:a16="http://schemas.microsoft.com/office/drawing/2014/main" id="{374A14A5-5968-43B5-876D-C35FA669D1B8}"/>
                    </a:ext>
                  </a:extLst>
                </p:cNvPr>
                <p:cNvSpPr/>
                <p:nvPr/>
              </p:nvSpPr>
              <p:spPr>
                <a:xfrm>
                  <a:off x="14588163" y="3969553"/>
                  <a:ext cx="2305665" cy="463475"/>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7,   13,    2</a:t>
                  </a:r>
                </a:p>
              </p:txBody>
            </p:sp>
            <p:sp>
              <p:nvSpPr>
                <p:cNvPr id="11" name="Rectangle 10">
                  <a:extLst>
                    <a:ext uri="{FF2B5EF4-FFF2-40B4-BE49-F238E27FC236}">
                      <a16:creationId xmlns:a16="http://schemas.microsoft.com/office/drawing/2014/main" id="{1C01643C-B798-45AE-BBDE-3EEE6D1B2145}"/>
                    </a:ext>
                  </a:extLst>
                </p:cNvPr>
                <p:cNvSpPr/>
                <p:nvPr/>
              </p:nvSpPr>
              <p:spPr>
                <a:xfrm>
                  <a:off x="14588164" y="4478221"/>
                  <a:ext cx="2305664" cy="463474"/>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8,   13,    2</a:t>
                  </a:r>
                </a:p>
              </p:txBody>
            </p:sp>
          </p:grpSp>
        </p:grpSp>
        <p:grpSp>
          <p:nvGrpSpPr>
            <p:cNvPr id="14" name="Group 13">
              <a:extLst>
                <a:ext uri="{FF2B5EF4-FFF2-40B4-BE49-F238E27FC236}">
                  <a16:creationId xmlns:a16="http://schemas.microsoft.com/office/drawing/2014/main" id="{B024CFBC-EB74-4643-805E-0B3CAC83BA5F}"/>
                </a:ext>
              </a:extLst>
            </p:cNvPr>
            <p:cNvGrpSpPr/>
            <p:nvPr/>
          </p:nvGrpSpPr>
          <p:grpSpPr>
            <a:xfrm>
              <a:off x="9356482" y="2528238"/>
              <a:ext cx="1743689" cy="2175669"/>
              <a:chOff x="14588161" y="2421627"/>
              <a:chExt cx="2305667" cy="2520068"/>
            </a:xfrm>
          </p:grpSpPr>
          <p:sp>
            <p:nvSpPr>
              <p:cNvPr id="15" name="Rectangle 14">
                <a:extLst>
                  <a:ext uri="{FF2B5EF4-FFF2-40B4-BE49-F238E27FC236}">
                    <a16:creationId xmlns:a16="http://schemas.microsoft.com/office/drawing/2014/main" id="{9F7159E0-59A3-434D-A1BC-6B6786316350}"/>
                  </a:ext>
                </a:extLst>
              </p:cNvPr>
              <p:cNvSpPr/>
              <p:nvPr/>
            </p:nvSpPr>
            <p:spPr>
              <a:xfrm>
                <a:off x="14588161" y="2421627"/>
                <a:ext cx="2305665" cy="46347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0,      2,      2</a:t>
                </a:r>
              </a:p>
            </p:txBody>
          </p:sp>
          <p:sp>
            <p:nvSpPr>
              <p:cNvPr id="18" name="Rectangle 17">
                <a:extLst>
                  <a:ext uri="{FF2B5EF4-FFF2-40B4-BE49-F238E27FC236}">
                    <a16:creationId xmlns:a16="http://schemas.microsoft.com/office/drawing/2014/main" id="{012A171E-067F-415D-940A-EE96ABC9438C}"/>
                  </a:ext>
                </a:extLst>
              </p:cNvPr>
              <p:cNvSpPr/>
              <p:nvPr/>
            </p:nvSpPr>
            <p:spPr>
              <a:xfrm>
                <a:off x="14588163" y="3969553"/>
                <a:ext cx="2305665" cy="463475"/>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2,   5,    2</a:t>
                </a:r>
              </a:p>
            </p:txBody>
          </p:sp>
          <p:sp>
            <p:nvSpPr>
              <p:cNvPr id="19" name="Rectangle 18">
                <a:extLst>
                  <a:ext uri="{FF2B5EF4-FFF2-40B4-BE49-F238E27FC236}">
                    <a16:creationId xmlns:a16="http://schemas.microsoft.com/office/drawing/2014/main" id="{EAA56590-C834-4A83-A90C-E88DE2D2BC48}"/>
                  </a:ext>
                </a:extLst>
              </p:cNvPr>
              <p:cNvSpPr/>
              <p:nvPr/>
            </p:nvSpPr>
            <p:spPr>
              <a:xfrm>
                <a:off x="14588164" y="4478221"/>
                <a:ext cx="2305664" cy="463474"/>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2,   5,    2</a:t>
                </a:r>
              </a:p>
            </p:txBody>
          </p:sp>
        </p:grpSp>
      </p:grpSp>
      <p:sp>
        <p:nvSpPr>
          <p:cNvPr id="20" name="Arrow: Curved Up 19">
            <a:extLst>
              <a:ext uri="{FF2B5EF4-FFF2-40B4-BE49-F238E27FC236}">
                <a16:creationId xmlns:a16="http://schemas.microsoft.com/office/drawing/2014/main" id="{00DE29F6-9036-4EE4-933B-014248DF001F}"/>
              </a:ext>
            </a:extLst>
          </p:cNvPr>
          <p:cNvSpPr/>
          <p:nvPr/>
        </p:nvSpPr>
        <p:spPr>
          <a:xfrm>
            <a:off x="9172131" y="4905952"/>
            <a:ext cx="1514902" cy="805218"/>
          </a:xfrm>
          <a:prstGeom prst="curved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a:solidFill>
                <a:schemeClr val="tx1"/>
              </a:solidFill>
            </a:endParaRPr>
          </a:p>
        </p:txBody>
      </p:sp>
      <p:grpSp>
        <p:nvGrpSpPr>
          <p:cNvPr id="21" name="Group 20">
            <a:extLst>
              <a:ext uri="{FF2B5EF4-FFF2-40B4-BE49-F238E27FC236}">
                <a16:creationId xmlns:a16="http://schemas.microsoft.com/office/drawing/2014/main" id="{CF91BDF3-F450-447B-A60D-26B0486FC1A5}"/>
              </a:ext>
            </a:extLst>
          </p:cNvPr>
          <p:cNvGrpSpPr/>
          <p:nvPr/>
        </p:nvGrpSpPr>
        <p:grpSpPr>
          <a:xfrm>
            <a:off x="1043978" y="1979590"/>
            <a:ext cx="6890016" cy="2060723"/>
            <a:chOff x="729139" y="4411287"/>
            <a:chExt cx="7500461" cy="1702820"/>
          </a:xfrm>
        </p:grpSpPr>
        <p:grpSp>
          <p:nvGrpSpPr>
            <p:cNvPr id="22" name="Group 21">
              <a:extLst>
                <a:ext uri="{FF2B5EF4-FFF2-40B4-BE49-F238E27FC236}">
                  <a16:creationId xmlns:a16="http://schemas.microsoft.com/office/drawing/2014/main" id="{B5FBCD6B-DC44-4D10-AE5B-28FB0B056E05}"/>
                </a:ext>
              </a:extLst>
            </p:cNvPr>
            <p:cNvGrpSpPr/>
            <p:nvPr/>
          </p:nvGrpSpPr>
          <p:grpSpPr>
            <a:xfrm>
              <a:off x="729139" y="5686913"/>
              <a:ext cx="7500461" cy="427194"/>
              <a:chOff x="630621" y="5802133"/>
              <a:chExt cx="7992735" cy="383353"/>
            </a:xfrm>
          </p:grpSpPr>
          <p:cxnSp>
            <p:nvCxnSpPr>
              <p:cNvPr id="28" name="Straight Arrow Connector 27">
                <a:extLst>
                  <a:ext uri="{FF2B5EF4-FFF2-40B4-BE49-F238E27FC236}">
                    <a16:creationId xmlns:a16="http://schemas.microsoft.com/office/drawing/2014/main" id="{FE4430F5-E6C8-45E0-B042-8D5EBFA6BE4D}"/>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3E73697-7370-47D4-9277-E0141E0352BE}"/>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8A23B2A-5DA7-4F63-A50D-787806DCDE47}"/>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0A01198-1E28-4499-A833-FAC5DCD9016C}"/>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3074C88-F0DB-4F98-A46D-9E24D33791D0}"/>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FBBC59C-AB57-4051-8195-574A0419B309}"/>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758C8F5-B78B-4F66-AAC6-70F198CEA8E0}"/>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F17F72D-F181-407E-903F-C460351D899B}"/>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E227251-CE70-4FF2-96A0-258EB437E40B}"/>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B067DB-BE66-49E2-8A8B-35F1B3983294}"/>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A70BCD3-698E-4462-81B8-C76C4F9805AF}"/>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8AA4B57-6BA0-4653-BAE2-4E9C502050A2}"/>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20CA793-1904-4AC9-ABD7-349EACCEE0AA}"/>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644161A-CE9E-4C5E-B2EF-7C1AE72ED661}"/>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AB6AB09-775C-4468-8BC9-3F4B68EEB845}"/>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E49A82A-A1D4-4B81-9596-1DD0CDE9A7CD}"/>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9F3326C-2707-4FDB-9042-663FB63676B3}"/>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F1FFD17-CCD3-4A36-BC61-A7C2229C8F47}"/>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0D268178-43EC-45B7-BD4B-4575565DF69F}"/>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E73C7D12-C00D-4706-953A-21C2319C77B9}"/>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48" name="Rectangle 47">
                <a:extLst>
                  <a:ext uri="{FF2B5EF4-FFF2-40B4-BE49-F238E27FC236}">
                    <a16:creationId xmlns:a16="http://schemas.microsoft.com/office/drawing/2014/main" id="{6C02540D-7C6B-4C19-B09F-B409DDBEF34D}"/>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49" name="Rectangle 48">
                <a:extLst>
                  <a:ext uri="{FF2B5EF4-FFF2-40B4-BE49-F238E27FC236}">
                    <a16:creationId xmlns:a16="http://schemas.microsoft.com/office/drawing/2014/main" id="{CF6DEE5C-3736-4D30-840E-D6E6140141C3}"/>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50" name="Rectangle 49">
                <a:extLst>
                  <a:ext uri="{FF2B5EF4-FFF2-40B4-BE49-F238E27FC236}">
                    <a16:creationId xmlns:a16="http://schemas.microsoft.com/office/drawing/2014/main" id="{118649D7-4C3E-464B-9DF6-6ED20CCDCBF8}"/>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51" name="Rectangle 50">
                <a:extLst>
                  <a:ext uri="{FF2B5EF4-FFF2-40B4-BE49-F238E27FC236}">
                    <a16:creationId xmlns:a16="http://schemas.microsoft.com/office/drawing/2014/main" id="{F604A6FE-9F35-4EF1-9661-045E6AB47614}"/>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52" name="Rectangle 51">
                <a:extLst>
                  <a:ext uri="{FF2B5EF4-FFF2-40B4-BE49-F238E27FC236}">
                    <a16:creationId xmlns:a16="http://schemas.microsoft.com/office/drawing/2014/main" id="{B502B0DD-C90B-467E-BE26-0D3C275D6648}"/>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53" name="Rectangle 52">
                <a:extLst>
                  <a:ext uri="{FF2B5EF4-FFF2-40B4-BE49-F238E27FC236}">
                    <a16:creationId xmlns:a16="http://schemas.microsoft.com/office/drawing/2014/main" id="{6DF232AE-C038-456E-AA36-40178E1D3638}"/>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54" name="Rectangle 53">
                <a:extLst>
                  <a:ext uri="{FF2B5EF4-FFF2-40B4-BE49-F238E27FC236}">
                    <a16:creationId xmlns:a16="http://schemas.microsoft.com/office/drawing/2014/main" id="{7EFB1370-9F34-4EBC-AB28-500A199B5AB3}"/>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55" name="Rectangle 54">
                <a:extLst>
                  <a:ext uri="{FF2B5EF4-FFF2-40B4-BE49-F238E27FC236}">
                    <a16:creationId xmlns:a16="http://schemas.microsoft.com/office/drawing/2014/main" id="{CBA4B0D4-1222-4567-A72B-F9085BCD6634}"/>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56" name="Rectangle 55">
                <a:extLst>
                  <a:ext uri="{FF2B5EF4-FFF2-40B4-BE49-F238E27FC236}">
                    <a16:creationId xmlns:a16="http://schemas.microsoft.com/office/drawing/2014/main" id="{8AAF17EB-FFB6-470F-BBF3-2DDD320D1FE2}"/>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57" name="Rectangle 56">
                <a:extLst>
                  <a:ext uri="{FF2B5EF4-FFF2-40B4-BE49-F238E27FC236}">
                    <a16:creationId xmlns:a16="http://schemas.microsoft.com/office/drawing/2014/main" id="{57900FB9-BAF0-4A17-AE49-035FE1BF7DB6}"/>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58" name="Rectangle 57">
                <a:extLst>
                  <a:ext uri="{FF2B5EF4-FFF2-40B4-BE49-F238E27FC236}">
                    <a16:creationId xmlns:a16="http://schemas.microsoft.com/office/drawing/2014/main" id="{A8A33E15-146D-4422-8ED7-5CD80F060278}"/>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59" name="Rectangle 58">
                <a:extLst>
                  <a:ext uri="{FF2B5EF4-FFF2-40B4-BE49-F238E27FC236}">
                    <a16:creationId xmlns:a16="http://schemas.microsoft.com/office/drawing/2014/main" id="{82F4A567-7B96-4C12-815F-8E742A14C975}"/>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60" name="Rectangle 59">
                <a:extLst>
                  <a:ext uri="{FF2B5EF4-FFF2-40B4-BE49-F238E27FC236}">
                    <a16:creationId xmlns:a16="http://schemas.microsoft.com/office/drawing/2014/main" id="{163E7CF2-52D5-47A2-87F3-E7C748497641}"/>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61" name="Rectangle 60">
                <a:extLst>
                  <a:ext uri="{FF2B5EF4-FFF2-40B4-BE49-F238E27FC236}">
                    <a16:creationId xmlns:a16="http://schemas.microsoft.com/office/drawing/2014/main" id="{1C5CF7B2-C83E-4183-A4B0-086C503A7752}"/>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62" name="Rectangle 61">
                <a:extLst>
                  <a:ext uri="{FF2B5EF4-FFF2-40B4-BE49-F238E27FC236}">
                    <a16:creationId xmlns:a16="http://schemas.microsoft.com/office/drawing/2014/main" id="{E2006F50-E34D-45F7-AFF5-286FDFA01FBE}"/>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63" name="Rectangle 62">
                <a:extLst>
                  <a:ext uri="{FF2B5EF4-FFF2-40B4-BE49-F238E27FC236}">
                    <a16:creationId xmlns:a16="http://schemas.microsoft.com/office/drawing/2014/main" id="{8B86974F-B344-4C39-AB86-864F53BAB801}"/>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64" name="Rectangle 63">
                <a:extLst>
                  <a:ext uri="{FF2B5EF4-FFF2-40B4-BE49-F238E27FC236}">
                    <a16:creationId xmlns:a16="http://schemas.microsoft.com/office/drawing/2014/main" id="{CFE5353A-F78B-403C-ACA6-637377FEB250}"/>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23" name="Rectangle 22">
              <a:extLst>
                <a:ext uri="{FF2B5EF4-FFF2-40B4-BE49-F238E27FC236}">
                  <a16:creationId xmlns:a16="http://schemas.microsoft.com/office/drawing/2014/main" id="{11134AB3-0540-4443-A7D0-A22004A715AA}"/>
                </a:ext>
              </a:extLst>
            </p:cNvPr>
            <p:cNvSpPr/>
            <p:nvPr/>
          </p:nvSpPr>
          <p:spPr>
            <a:xfrm>
              <a:off x="741845" y="5255234"/>
              <a:ext cx="1737273" cy="2580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0,      4,      2</a:t>
              </a:r>
            </a:p>
          </p:txBody>
        </p:sp>
        <p:sp>
          <p:nvSpPr>
            <p:cNvPr id="24" name="Rectangle 23">
              <a:extLst>
                <a:ext uri="{FF2B5EF4-FFF2-40B4-BE49-F238E27FC236}">
                  <a16:creationId xmlns:a16="http://schemas.microsoft.com/office/drawing/2014/main" id="{F53B90C2-9AE6-44DA-9A8F-9DB9F6305DCD}"/>
                </a:ext>
              </a:extLst>
            </p:cNvPr>
            <p:cNvSpPr/>
            <p:nvPr/>
          </p:nvSpPr>
          <p:spPr>
            <a:xfrm>
              <a:off x="1625878" y="4742499"/>
              <a:ext cx="3422644" cy="24794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2,     10,    6</a:t>
              </a:r>
            </a:p>
          </p:txBody>
        </p:sp>
        <p:sp>
          <p:nvSpPr>
            <p:cNvPr id="25" name="Rectangle 24">
              <a:extLst>
                <a:ext uri="{FF2B5EF4-FFF2-40B4-BE49-F238E27FC236}">
                  <a16:creationId xmlns:a16="http://schemas.microsoft.com/office/drawing/2014/main" id="{B0FC927C-F280-45E9-9E44-9CBFA845AAF0}"/>
                </a:ext>
              </a:extLst>
            </p:cNvPr>
            <p:cNvSpPr/>
            <p:nvPr/>
          </p:nvSpPr>
          <p:spPr>
            <a:xfrm>
              <a:off x="3347192" y="5358315"/>
              <a:ext cx="1704636" cy="24001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6,   10,    6</a:t>
              </a:r>
            </a:p>
          </p:txBody>
        </p:sp>
        <p:sp>
          <p:nvSpPr>
            <p:cNvPr id="26" name="Rectangle 25">
              <a:extLst>
                <a:ext uri="{FF2B5EF4-FFF2-40B4-BE49-F238E27FC236}">
                  <a16:creationId xmlns:a16="http://schemas.microsoft.com/office/drawing/2014/main" id="{B3D093A0-F292-43EB-9ED4-6A11C6067F56}"/>
                </a:ext>
              </a:extLst>
            </p:cNvPr>
            <p:cNvSpPr/>
            <p:nvPr/>
          </p:nvSpPr>
          <p:spPr>
            <a:xfrm>
              <a:off x="3792493" y="4411287"/>
              <a:ext cx="2553790" cy="284768"/>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7,   13,    2</a:t>
              </a:r>
            </a:p>
          </p:txBody>
        </p:sp>
        <p:sp>
          <p:nvSpPr>
            <p:cNvPr id="27" name="Rectangle 26">
              <a:extLst>
                <a:ext uri="{FF2B5EF4-FFF2-40B4-BE49-F238E27FC236}">
                  <a16:creationId xmlns:a16="http://schemas.microsoft.com/office/drawing/2014/main" id="{565C0F55-0FCA-425E-8456-703AE746C14F}"/>
                </a:ext>
              </a:extLst>
            </p:cNvPr>
            <p:cNvSpPr/>
            <p:nvPr/>
          </p:nvSpPr>
          <p:spPr>
            <a:xfrm>
              <a:off x="4205989" y="5027268"/>
              <a:ext cx="2127454" cy="25809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8,   13,    2</a:t>
              </a:r>
            </a:p>
          </p:txBody>
        </p:sp>
      </p:grpSp>
      <p:grpSp>
        <p:nvGrpSpPr>
          <p:cNvPr id="66" name="Group 65">
            <a:extLst>
              <a:ext uri="{FF2B5EF4-FFF2-40B4-BE49-F238E27FC236}">
                <a16:creationId xmlns:a16="http://schemas.microsoft.com/office/drawing/2014/main" id="{C40A38F0-EB26-47A6-A034-2651C6454389}"/>
              </a:ext>
            </a:extLst>
          </p:cNvPr>
          <p:cNvGrpSpPr/>
          <p:nvPr/>
        </p:nvGrpSpPr>
        <p:grpSpPr>
          <a:xfrm>
            <a:off x="1043978" y="4362128"/>
            <a:ext cx="6890016" cy="1864392"/>
            <a:chOff x="729139" y="4573519"/>
            <a:chExt cx="7500461" cy="1540588"/>
          </a:xfrm>
        </p:grpSpPr>
        <p:grpSp>
          <p:nvGrpSpPr>
            <p:cNvPr id="67" name="Group 66">
              <a:extLst>
                <a:ext uri="{FF2B5EF4-FFF2-40B4-BE49-F238E27FC236}">
                  <a16:creationId xmlns:a16="http://schemas.microsoft.com/office/drawing/2014/main" id="{8E0796EB-9AD6-4898-80F0-FF01F764536C}"/>
                </a:ext>
              </a:extLst>
            </p:cNvPr>
            <p:cNvGrpSpPr/>
            <p:nvPr/>
          </p:nvGrpSpPr>
          <p:grpSpPr>
            <a:xfrm>
              <a:off x="729139" y="5686913"/>
              <a:ext cx="7500461" cy="427194"/>
              <a:chOff x="630621" y="5802133"/>
              <a:chExt cx="7992735" cy="383353"/>
            </a:xfrm>
          </p:grpSpPr>
          <p:cxnSp>
            <p:nvCxnSpPr>
              <p:cNvPr id="73" name="Straight Arrow Connector 72">
                <a:extLst>
                  <a:ext uri="{FF2B5EF4-FFF2-40B4-BE49-F238E27FC236}">
                    <a16:creationId xmlns:a16="http://schemas.microsoft.com/office/drawing/2014/main" id="{76BB5B50-F7C6-46C1-9256-FFA25C3F05B8}"/>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BE5FA5E-3FB9-4BD9-873D-E3BEA5255CF5}"/>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B73BF825-67DB-473E-90A3-41E43B5FD0DF}"/>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8489A315-700C-4082-8248-AD36F7E3A5F2}"/>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D8E1AB9-6A3E-44DF-871A-A9BD872C138E}"/>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A8425A3E-9C0F-47C6-B8C9-D3F3C09C4DFF}"/>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018B468-0B47-427E-A9C1-73E24CE4B41F}"/>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91B5A4BF-C67A-418F-855C-DCFAF0347DE3}"/>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369140F-3F90-4F9B-A098-803CACC840DF}"/>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6DD3E000-6E45-4BF0-B2AA-526724ADEC8F}"/>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7F2757F-2051-4757-B575-6E6EDAFBDF6B}"/>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3F3F512-4C4A-4F2C-B830-32C0BCEF87AE}"/>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4986D63-2F03-4077-8969-E2DA3B594C7F}"/>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045E5BAC-8941-45F3-ADD2-3E46930B7A84}"/>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412C1706-560B-4178-94C3-8AEF122E42D0}"/>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5898B3C-025D-4339-9768-A21FD364517D}"/>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3E9861A-FA7C-41E3-82BC-AFE1380A9BB3}"/>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94988F8D-4C54-432D-87F0-77873DB2FF77}"/>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FAA1D7D-6E32-4E5C-811D-39FC4DFF959E}"/>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92" name="Rectangle 91">
                <a:extLst>
                  <a:ext uri="{FF2B5EF4-FFF2-40B4-BE49-F238E27FC236}">
                    <a16:creationId xmlns:a16="http://schemas.microsoft.com/office/drawing/2014/main" id="{5D452F06-CAA4-4858-8C91-CE5E99C3B7BA}"/>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93" name="Rectangle 92">
                <a:extLst>
                  <a:ext uri="{FF2B5EF4-FFF2-40B4-BE49-F238E27FC236}">
                    <a16:creationId xmlns:a16="http://schemas.microsoft.com/office/drawing/2014/main" id="{51BADEE9-F09E-417B-BB22-E88DB1B01233}"/>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94" name="Rectangle 93">
                <a:extLst>
                  <a:ext uri="{FF2B5EF4-FFF2-40B4-BE49-F238E27FC236}">
                    <a16:creationId xmlns:a16="http://schemas.microsoft.com/office/drawing/2014/main" id="{5CD9E6BB-CC2F-4E9B-A447-65CD34B6170A}"/>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95" name="Rectangle 94">
                <a:extLst>
                  <a:ext uri="{FF2B5EF4-FFF2-40B4-BE49-F238E27FC236}">
                    <a16:creationId xmlns:a16="http://schemas.microsoft.com/office/drawing/2014/main" id="{4BA58895-DBD9-4EC3-9147-A986706E6253}"/>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96" name="Rectangle 95">
                <a:extLst>
                  <a:ext uri="{FF2B5EF4-FFF2-40B4-BE49-F238E27FC236}">
                    <a16:creationId xmlns:a16="http://schemas.microsoft.com/office/drawing/2014/main" id="{EC5DC633-25C1-4FAE-BCBD-2FE4D553795A}"/>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97" name="Rectangle 96">
                <a:extLst>
                  <a:ext uri="{FF2B5EF4-FFF2-40B4-BE49-F238E27FC236}">
                    <a16:creationId xmlns:a16="http://schemas.microsoft.com/office/drawing/2014/main" id="{EF358CD6-AA89-4FFF-8CB1-265212809FD3}"/>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98" name="Rectangle 97">
                <a:extLst>
                  <a:ext uri="{FF2B5EF4-FFF2-40B4-BE49-F238E27FC236}">
                    <a16:creationId xmlns:a16="http://schemas.microsoft.com/office/drawing/2014/main" id="{3B0ADFD8-4CD8-4D43-AB96-1DB9602DFFBD}"/>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99" name="Rectangle 98">
                <a:extLst>
                  <a:ext uri="{FF2B5EF4-FFF2-40B4-BE49-F238E27FC236}">
                    <a16:creationId xmlns:a16="http://schemas.microsoft.com/office/drawing/2014/main" id="{1F030CA8-37F4-430B-A920-7BE72ED9CB6E}"/>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100" name="Rectangle 99">
                <a:extLst>
                  <a:ext uri="{FF2B5EF4-FFF2-40B4-BE49-F238E27FC236}">
                    <a16:creationId xmlns:a16="http://schemas.microsoft.com/office/drawing/2014/main" id="{0142D8AE-2BD9-4945-8DE2-393284917558}"/>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101" name="Rectangle 100">
                <a:extLst>
                  <a:ext uri="{FF2B5EF4-FFF2-40B4-BE49-F238E27FC236}">
                    <a16:creationId xmlns:a16="http://schemas.microsoft.com/office/drawing/2014/main" id="{71CD85E8-5BBF-4B2F-915C-1B601CD6C28B}"/>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102" name="Rectangle 101">
                <a:extLst>
                  <a:ext uri="{FF2B5EF4-FFF2-40B4-BE49-F238E27FC236}">
                    <a16:creationId xmlns:a16="http://schemas.microsoft.com/office/drawing/2014/main" id="{9A2992C9-0328-468A-95D9-57184A2BDBB8}"/>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103" name="Rectangle 102">
                <a:extLst>
                  <a:ext uri="{FF2B5EF4-FFF2-40B4-BE49-F238E27FC236}">
                    <a16:creationId xmlns:a16="http://schemas.microsoft.com/office/drawing/2014/main" id="{F6A73491-9309-4CAF-BB7E-C1D117409294}"/>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104" name="Rectangle 103">
                <a:extLst>
                  <a:ext uri="{FF2B5EF4-FFF2-40B4-BE49-F238E27FC236}">
                    <a16:creationId xmlns:a16="http://schemas.microsoft.com/office/drawing/2014/main" id="{FCE4F8F8-8459-45FE-842F-CBF4B8C9264B}"/>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105" name="Rectangle 104">
                <a:extLst>
                  <a:ext uri="{FF2B5EF4-FFF2-40B4-BE49-F238E27FC236}">
                    <a16:creationId xmlns:a16="http://schemas.microsoft.com/office/drawing/2014/main" id="{1D25FE33-BF77-49A9-BA97-B34C5CDF1B3D}"/>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106" name="Rectangle 105">
                <a:extLst>
                  <a:ext uri="{FF2B5EF4-FFF2-40B4-BE49-F238E27FC236}">
                    <a16:creationId xmlns:a16="http://schemas.microsoft.com/office/drawing/2014/main" id="{B7E3DA97-BEF3-45C6-9D0E-E9225238023E}"/>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107" name="Rectangle 106">
                <a:extLst>
                  <a:ext uri="{FF2B5EF4-FFF2-40B4-BE49-F238E27FC236}">
                    <a16:creationId xmlns:a16="http://schemas.microsoft.com/office/drawing/2014/main" id="{54A818D3-861D-4080-AB4E-C790EC7BC0AE}"/>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108" name="Rectangle 107">
                <a:extLst>
                  <a:ext uri="{FF2B5EF4-FFF2-40B4-BE49-F238E27FC236}">
                    <a16:creationId xmlns:a16="http://schemas.microsoft.com/office/drawing/2014/main" id="{D232CF7F-5659-4E14-A10D-96D4B07CB22C}"/>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109" name="Rectangle 108">
                <a:extLst>
                  <a:ext uri="{FF2B5EF4-FFF2-40B4-BE49-F238E27FC236}">
                    <a16:creationId xmlns:a16="http://schemas.microsoft.com/office/drawing/2014/main" id="{CF4A40F4-5A9D-4ADB-93F5-CE62D3148A54}"/>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68" name="Rectangle 67">
              <a:extLst>
                <a:ext uri="{FF2B5EF4-FFF2-40B4-BE49-F238E27FC236}">
                  <a16:creationId xmlns:a16="http://schemas.microsoft.com/office/drawing/2014/main" id="{96E94443-3208-446A-A76B-552646F9A919}"/>
                </a:ext>
              </a:extLst>
            </p:cNvPr>
            <p:cNvSpPr/>
            <p:nvPr/>
          </p:nvSpPr>
          <p:spPr>
            <a:xfrm>
              <a:off x="741845" y="5255235"/>
              <a:ext cx="883778" cy="25809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0, 2, 2</a:t>
              </a:r>
            </a:p>
          </p:txBody>
        </p:sp>
        <p:sp>
          <p:nvSpPr>
            <p:cNvPr id="71" name="Rectangle 70">
              <a:extLst>
                <a:ext uri="{FF2B5EF4-FFF2-40B4-BE49-F238E27FC236}">
                  <a16:creationId xmlns:a16="http://schemas.microsoft.com/office/drawing/2014/main" id="{ECAFFE1F-DD0B-4DBC-ACC6-3E7AE5AC2A0A}"/>
                </a:ext>
              </a:extLst>
            </p:cNvPr>
            <p:cNvSpPr/>
            <p:nvPr/>
          </p:nvSpPr>
          <p:spPr>
            <a:xfrm>
              <a:off x="1625625" y="4573519"/>
              <a:ext cx="1280422" cy="258096"/>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2,   5,    2</a:t>
              </a:r>
            </a:p>
          </p:txBody>
        </p:sp>
        <p:sp>
          <p:nvSpPr>
            <p:cNvPr id="72" name="Rectangle 71">
              <a:extLst>
                <a:ext uri="{FF2B5EF4-FFF2-40B4-BE49-F238E27FC236}">
                  <a16:creationId xmlns:a16="http://schemas.microsoft.com/office/drawing/2014/main" id="{BEB0BFF0-F815-4309-8D68-CA1ED68534B5}"/>
                </a:ext>
              </a:extLst>
            </p:cNvPr>
            <p:cNvSpPr/>
            <p:nvPr/>
          </p:nvSpPr>
          <p:spPr>
            <a:xfrm>
              <a:off x="1625625" y="4918019"/>
              <a:ext cx="1280422" cy="25809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2,   5,    2</a:t>
              </a:r>
            </a:p>
          </p:txBody>
        </p:sp>
      </p:grpSp>
      <p:sp>
        <p:nvSpPr>
          <p:cNvPr id="111" name="Rectangle 110">
            <a:extLst>
              <a:ext uri="{FF2B5EF4-FFF2-40B4-BE49-F238E27FC236}">
                <a16:creationId xmlns:a16="http://schemas.microsoft.com/office/drawing/2014/main" id="{E4DB5F02-019D-45EE-9966-732E476088CA}"/>
              </a:ext>
            </a:extLst>
          </p:cNvPr>
          <p:cNvSpPr/>
          <p:nvPr/>
        </p:nvSpPr>
        <p:spPr>
          <a:xfrm>
            <a:off x="1867501" y="1823066"/>
            <a:ext cx="3151963" cy="180296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12" name="Arrow: Down 111">
            <a:extLst>
              <a:ext uri="{FF2B5EF4-FFF2-40B4-BE49-F238E27FC236}">
                <a16:creationId xmlns:a16="http://schemas.microsoft.com/office/drawing/2014/main" id="{86B36EBE-F8D1-4187-A806-A1D856498BB9}"/>
              </a:ext>
            </a:extLst>
          </p:cNvPr>
          <p:cNvSpPr/>
          <p:nvPr/>
        </p:nvSpPr>
        <p:spPr>
          <a:xfrm>
            <a:off x="4570104" y="4128448"/>
            <a:ext cx="441713" cy="93515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a:p>
        </p:txBody>
      </p:sp>
      <p:sp>
        <p:nvSpPr>
          <p:cNvPr id="113" name="TextBox 112">
            <a:extLst>
              <a:ext uri="{FF2B5EF4-FFF2-40B4-BE49-F238E27FC236}">
                <a16:creationId xmlns:a16="http://schemas.microsoft.com/office/drawing/2014/main" id="{12CFFF6F-09F8-4A54-90F4-E97A275FBB97}"/>
              </a:ext>
            </a:extLst>
          </p:cNvPr>
          <p:cNvSpPr txBox="1"/>
          <p:nvPr/>
        </p:nvSpPr>
        <p:spPr>
          <a:xfrm>
            <a:off x="7143218" y="6123543"/>
            <a:ext cx="914400" cy="369332"/>
          </a:xfrm>
          <a:prstGeom prst="rect">
            <a:avLst/>
          </a:prstGeom>
          <a:noFill/>
        </p:spPr>
        <p:txBody>
          <a:bodyPr wrap="square" rtlCol="0">
            <a:spAutoFit/>
          </a:bodyPr>
          <a:lstStyle/>
          <a:p>
            <a:r>
              <a:rPr lang="en-SG" dirty="0"/>
              <a:t>     time</a:t>
            </a:r>
          </a:p>
        </p:txBody>
      </p:sp>
      <p:sp>
        <p:nvSpPr>
          <p:cNvPr id="114" name="TextBox 113">
            <a:extLst>
              <a:ext uri="{FF2B5EF4-FFF2-40B4-BE49-F238E27FC236}">
                <a16:creationId xmlns:a16="http://schemas.microsoft.com/office/drawing/2014/main" id="{20345F9B-AFC0-40B0-9BFA-F3881704504E}"/>
              </a:ext>
            </a:extLst>
          </p:cNvPr>
          <p:cNvSpPr txBox="1"/>
          <p:nvPr/>
        </p:nvSpPr>
        <p:spPr>
          <a:xfrm>
            <a:off x="7103562" y="3853933"/>
            <a:ext cx="914400" cy="369332"/>
          </a:xfrm>
          <a:prstGeom prst="rect">
            <a:avLst/>
          </a:prstGeom>
          <a:noFill/>
        </p:spPr>
        <p:txBody>
          <a:bodyPr wrap="square" rtlCol="0">
            <a:spAutoFit/>
          </a:bodyPr>
          <a:lstStyle/>
          <a:p>
            <a:r>
              <a:rPr lang="en-SG" dirty="0"/>
              <a:t>     time</a:t>
            </a:r>
          </a:p>
        </p:txBody>
      </p:sp>
    </p:spTree>
    <p:extLst>
      <p:ext uri="{BB962C8B-B14F-4D97-AF65-F5344CB8AC3E}">
        <p14:creationId xmlns:p14="http://schemas.microsoft.com/office/powerpoint/2010/main" val="93223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5162-61EF-4755-9930-9F1F453CEB4C}"/>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p:graphicFrame>
        <p:nvGraphicFramePr>
          <p:cNvPr id="17" name="Content Placeholder 16">
            <a:extLst>
              <a:ext uri="{FF2B5EF4-FFF2-40B4-BE49-F238E27FC236}">
                <a16:creationId xmlns:a16="http://schemas.microsoft.com/office/drawing/2014/main" id="{CCBD097D-C482-4B71-A15B-3475C543D4F6}"/>
              </a:ext>
            </a:extLst>
          </p:cNvPr>
          <p:cNvGraphicFramePr>
            <a:graphicFrameLocks noGrp="1"/>
          </p:cNvGraphicFramePr>
          <p:nvPr>
            <p:ph idx="1"/>
            <p:extLst>
              <p:ext uri="{D42A27DB-BD31-4B8C-83A1-F6EECF244321}">
                <p14:modId xmlns:p14="http://schemas.microsoft.com/office/powerpoint/2010/main" val="1414181098"/>
              </p:ext>
            </p:extLst>
          </p:nvPr>
        </p:nvGraphicFramePr>
        <p:xfrm>
          <a:off x="895926" y="2790867"/>
          <a:ext cx="6347346" cy="1466536"/>
        </p:xfrm>
        <a:graphic>
          <a:graphicData uri="http://schemas.openxmlformats.org/drawingml/2006/table">
            <a:tbl>
              <a:tblPr firstRow="1" bandRow="1">
                <a:tableStyleId>{5C22544A-7EE6-4342-B048-85BDC9FD1C3A}</a:tableStyleId>
              </a:tblPr>
              <a:tblGrid>
                <a:gridCol w="3173673">
                  <a:extLst>
                    <a:ext uri="{9D8B030D-6E8A-4147-A177-3AD203B41FA5}">
                      <a16:colId xmlns:a16="http://schemas.microsoft.com/office/drawing/2014/main" val="703175481"/>
                    </a:ext>
                  </a:extLst>
                </a:gridCol>
                <a:gridCol w="3173673">
                  <a:extLst>
                    <a:ext uri="{9D8B030D-6E8A-4147-A177-3AD203B41FA5}">
                      <a16:colId xmlns:a16="http://schemas.microsoft.com/office/drawing/2014/main" val="2690850545"/>
                    </a:ext>
                  </a:extLst>
                </a:gridCol>
              </a:tblGrid>
              <a:tr h="366634">
                <a:tc>
                  <a:txBody>
                    <a:bodyPr/>
                    <a:lstStyle/>
                    <a:p>
                      <a:pPr algn="ctr"/>
                      <a:r>
                        <a:rPr lang="en-SG" dirty="0"/>
                        <a:t>INTERVAL</a:t>
                      </a:r>
                    </a:p>
                  </a:txBody>
                  <a:tcPr/>
                </a:tc>
                <a:tc>
                  <a:txBody>
                    <a:bodyPr/>
                    <a:lstStyle/>
                    <a:p>
                      <a:pPr algn="ctr"/>
                      <a:r>
                        <a:rPr lang="en-SG" dirty="0"/>
                        <a:t>INTENSITY</a:t>
                      </a:r>
                    </a:p>
                  </a:txBody>
                  <a:tcPr/>
                </a:tc>
                <a:extLst>
                  <a:ext uri="{0D108BD9-81ED-4DB2-BD59-A6C34878D82A}">
                    <a16:rowId xmlns:a16="http://schemas.microsoft.com/office/drawing/2014/main" val="3015021059"/>
                  </a:ext>
                </a:extLst>
              </a:tr>
              <a:tr h="366634">
                <a:tc>
                  <a:txBody>
                    <a:bodyPr/>
                    <a:lstStyle/>
                    <a:p>
                      <a:pPr algn="ctr"/>
                      <a:r>
                        <a:rPr lang="en-SG" dirty="0"/>
                        <a:t>0 – 2</a:t>
                      </a:r>
                    </a:p>
                  </a:txBody>
                  <a:tcPr/>
                </a:tc>
                <a:tc>
                  <a:txBody>
                    <a:bodyPr/>
                    <a:lstStyle/>
                    <a:p>
                      <a:pPr algn="ctr"/>
                      <a:r>
                        <a:rPr lang="en-SG" dirty="0"/>
                        <a:t>2/2 = 1</a:t>
                      </a:r>
                    </a:p>
                  </a:txBody>
                  <a:tcPr/>
                </a:tc>
                <a:extLst>
                  <a:ext uri="{0D108BD9-81ED-4DB2-BD59-A6C34878D82A}">
                    <a16:rowId xmlns:a16="http://schemas.microsoft.com/office/drawing/2014/main" val="2364654216"/>
                  </a:ext>
                </a:extLst>
              </a:tr>
              <a:tr h="366634">
                <a:tc>
                  <a:txBody>
                    <a:bodyPr/>
                    <a:lstStyle/>
                    <a:p>
                      <a:pPr algn="ctr"/>
                      <a:r>
                        <a:rPr lang="en-SG" dirty="0"/>
                        <a:t>0 – 5</a:t>
                      </a:r>
                    </a:p>
                  </a:txBody>
                  <a:tcPr/>
                </a:tc>
                <a:tc>
                  <a:txBody>
                    <a:bodyPr/>
                    <a:lstStyle/>
                    <a:p>
                      <a:pPr algn="ctr"/>
                      <a:r>
                        <a:rPr lang="en-SG" dirty="0"/>
                        <a:t>(2+2+2)/5 = 6/5</a:t>
                      </a:r>
                    </a:p>
                  </a:txBody>
                  <a:tcPr/>
                </a:tc>
                <a:extLst>
                  <a:ext uri="{0D108BD9-81ED-4DB2-BD59-A6C34878D82A}">
                    <a16:rowId xmlns:a16="http://schemas.microsoft.com/office/drawing/2014/main" val="2988912272"/>
                  </a:ext>
                </a:extLst>
              </a:tr>
              <a:tr h="366634">
                <a:tc>
                  <a:txBody>
                    <a:bodyPr/>
                    <a:lstStyle/>
                    <a:p>
                      <a:pPr algn="ctr"/>
                      <a:r>
                        <a:rPr lang="en-SG" b="1" dirty="0">
                          <a:solidFill>
                            <a:srgbClr val="FF0000"/>
                          </a:solidFill>
                        </a:rPr>
                        <a:t>2 – 5</a:t>
                      </a:r>
                    </a:p>
                  </a:txBody>
                  <a:tcPr/>
                </a:tc>
                <a:tc>
                  <a:txBody>
                    <a:bodyPr/>
                    <a:lstStyle/>
                    <a:p>
                      <a:pPr algn="ctr"/>
                      <a:r>
                        <a:rPr lang="en-SG" b="1" dirty="0">
                          <a:solidFill>
                            <a:srgbClr val="FF0000"/>
                          </a:solidFill>
                        </a:rPr>
                        <a:t>(2+2)/3 = 4/3</a:t>
                      </a:r>
                    </a:p>
                  </a:txBody>
                  <a:tcPr/>
                </a:tc>
                <a:extLst>
                  <a:ext uri="{0D108BD9-81ED-4DB2-BD59-A6C34878D82A}">
                    <a16:rowId xmlns:a16="http://schemas.microsoft.com/office/drawing/2014/main" val="3782834323"/>
                  </a:ext>
                </a:extLst>
              </a:tr>
            </a:tbl>
          </a:graphicData>
        </a:graphic>
      </p:graphicFrame>
      <p:grpSp>
        <p:nvGrpSpPr>
          <p:cNvPr id="5" name="Group 4">
            <a:extLst>
              <a:ext uri="{FF2B5EF4-FFF2-40B4-BE49-F238E27FC236}">
                <a16:creationId xmlns:a16="http://schemas.microsoft.com/office/drawing/2014/main" id="{C74322AD-A707-4C90-943B-EC9E97B41744}"/>
              </a:ext>
            </a:extLst>
          </p:cNvPr>
          <p:cNvGrpSpPr/>
          <p:nvPr/>
        </p:nvGrpSpPr>
        <p:grpSpPr>
          <a:xfrm>
            <a:off x="8038432" y="2416722"/>
            <a:ext cx="1827659" cy="1799630"/>
            <a:chOff x="13672885" y="1949387"/>
            <a:chExt cx="1516327" cy="1799630"/>
          </a:xfrm>
        </p:grpSpPr>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2FEE0EB-FE6D-40F4-A997-7461431578C1}"/>
                    </a:ext>
                  </a:extLst>
                </p:cNvPr>
                <p:cNvSpPr/>
                <p:nvPr/>
              </p:nvSpPr>
              <p:spPr>
                <a:xfrm>
                  <a:off x="13672885" y="1949387"/>
                  <a:ext cx="1516327" cy="2616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SG" sz="200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𝑟</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m:t>
                      </m:r>
                    </m:oMath>
                  </a14:m>
                  <a:r>
                    <a:rPr lang="en-SG" sz="2000" dirty="0"/>
                    <a:t>     </a:t>
                  </a:r>
                  <a14:m>
                    <m:oMath xmlns:m="http://schemas.openxmlformats.org/officeDocument/2006/math">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𝑑</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    </m:t>
                      </m:r>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𝑤</m:t>
                          </m:r>
                        </m:e>
                        <m:sub>
                          <m:r>
                            <a:rPr lang="en-SG" sz="2000" b="0" i="1" smtClean="0">
                              <a:solidFill>
                                <a:schemeClr val="tx1"/>
                              </a:solidFill>
                              <a:latin typeface="Cambria Math" panose="02040503050406030204" pitchFamily="18" charset="0"/>
                            </a:rPr>
                            <m:t>𝑖</m:t>
                          </m:r>
                        </m:sub>
                      </m:sSub>
                    </m:oMath>
                  </a14:m>
                  <a:endParaRPr lang="en-SG" sz="2000" dirty="0"/>
                </a:p>
              </p:txBody>
            </p:sp>
          </mc:Choice>
          <mc:Fallback xmlns="">
            <p:sp>
              <p:nvSpPr>
                <p:cNvPr id="10" name="Rectangle 9">
                  <a:extLst>
                    <a:ext uri="{FF2B5EF4-FFF2-40B4-BE49-F238E27FC236}">
                      <a16:creationId xmlns:a16="http://schemas.microsoft.com/office/drawing/2014/main" id="{42FEE0EB-FE6D-40F4-A997-7461431578C1}"/>
                    </a:ext>
                  </a:extLst>
                </p:cNvPr>
                <p:cNvSpPr>
                  <a:spLocks noRot="1" noChangeAspect="1" noMove="1" noResize="1" noEditPoints="1" noAdjustHandles="1" noChangeArrowheads="1" noChangeShapeType="1" noTextEdit="1"/>
                </p:cNvSpPr>
                <p:nvPr/>
              </p:nvSpPr>
              <p:spPr>
                <a:xfrm>
                  <a:off x="13672885" y="1949387"/>
                  <a:ext cx="1516327" cy="261604"/>
                </a:xfrm>
                <a:prstGeom prst="rect">
                  <a:avLst/>
                </a:prstGeom>
                <a:blipFill>
                  <a:blip r:embed="rId2"/>
                  <a:stretch>
                    <a:fillRect t="-2326" b="-30233"/>
                  </a:stretch>
                </a:blipFill>
                <a:ln>
                  <a:noFill/>
                </a:ln>
              </p:spPr>
              <p:txBody>
                <a:bodyPr/>
                <a:lstStyle/>
                <a:p>
                  <a:r>
                    <a:rPr lang="en-SG">
                      <a:noFill/>
                    </a:rPr>
                    <a:t> </a:t>
                  </a:r>
                </a:p>
              </p:txBody>
            </p:sp>
          </mc:Fallback>
        </mc:AlternateContent>
        <p:grpSp>
          <p:nvGrpSpPr>
            <p:cNvPr id="11" name="Group 10">
              <a:extLst>
                <a:ext uri="{FF2B5EF4-FFF2-40B4-BE49-F238E27FC236}">
                  <a16:creationId xmlns:a16="http://schemas.microsoft.com/office/drawing/2014/main" id="{1A3FDABE-D336-4FB9-8246-0A80DDE3AC5D}"/>
                </a:ext>
              </a:extLst>
            </p:cNvPr>
            <p:cNvGrpSpPr/>
            <p:nvPr/>
          </p:nvGrpSpPr>
          <p:grpSpPr>
            <a:xfrm>
              <a:off x="13742551" y="2323532"/>
              <a:ext cx="1446660" cy="1425485"/>
              <a:chOff x="14588161" y="2421627"/>
              <a:chExt cx="2305665" cy="1651133"/>
            </a:xfrm>
          </p:grpSpPr>
          <p:sp>
            <p:nvSpPr>
              <p:cNvPr id="12" name="Rectangle 11">
                <a:extLst>
                  <a:ext uri="{FF2B5EF4-FFF2-40B4-BE49-F238E27FC236}">
                    <a16:creationId xmlns:a16="http://schemas.microsoft.com/office/drawing/2014/main" id="{3080A8AF-9370-427C-9CFC-9F70C6EB21C0}"/>
                  </a:ext>
                </a:extLst>
              </p:cNvPr>
              <p:cNvSpPr/>
              <p:nvPr/>
            </p:nvSpPr>
            <p:spPr>
              <a:xfrm>
                <a:off x="14588161" y="2421627"/>
                <a:ext cx="2305665" cy="46347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 0,    2,      2</a:t>
                </a:r>
              </a:p>
            </p:txBody>
          </p:sp>
          <p:sp>
            <p:nvSpPr>
              <p:cNvPr id="15" name="Rectangle 14">
                <a:extLst>
                  <a:ext uri="{FF2B5EF4-FFF2-40B4-BE49-F238E27FC236}">
                    <a16:creationId xmlns:a16="http://schemas.microsoft.com/office/drawing/2014/main" id="{7A9A41C9-2FA7-4B74-80F5-1976A19D7D3A}"/>
                  </a:ext>
                </a:extLst>
              </p:cNvPr>
              <p:cNvSpPr/>
              <p:nvPr/>
            </p:nvSpPr>
            <p:spPr>
              <a:xfrm>
                <a:off x="14588161" y="3015456"/>
                <a:ext cx="2305664" cy="463475"/>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2,   5,    2</a:t>
                </a:r>
              </a:p>
            </p:txBody>
          </p:sp>
          <p:sp>
            <p:nvSpPr>
              <p:cNvPr id="16" name="Rectangle 15">
                <a:extLst>
                  <a:ext uri="{FF2B5EF4-FFF2-40B4-BE49-F238E27FC236}">
                    <a16:creationId xmlns:a16="http://schemas.microsoft.com/office/drawing/2014/main" id="{92BBD992-D7B2-45CF-9646-83ED6CAA1084}"/>
                  </a:ext>
                </a:extLst>
              </p:cNvPr>
              <p:cNvSpPr/>
              <p:nvPr/>
            </p:nvSpPr>
            <p:spPr>
              <a:xfrm>
                <a:off x="14588161" y="3609287"/>
                <a:ext cx="2305664" cy="463473"/>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2,   5,    2</a:t>
                </a:r>
              </a:p>
            </p:txBody>
          </p:sp>
        </p:grpSp>
      </p:grpSp>
      <p:sp>
        <p:nvSpPr>
          <p:cNvPr id="18" name="TextBox 17">
            <a:extLst>
              <a:ext uri="{FF2B5EF4-FFF2-40B4-BE49-F238E27FC236}">
                <a16:creationId xmlns:a16="http://schemas.microsoft.com/office/drawing/2014/main" id="{829701DB-AAA9-4A34-86D1-5B66076CC9CF}"/>
              </a:ext>
            </a:extLst>
          </p:cNvPr>
          <p:cNvSpPr txBox="1"/>
          <p:nvPr/>
        </p:nvSpPr>
        <p:spPr>
          <a:xfrm>
            <a:off x="1576316" y="5022376"/>
            <a:ext cx="5377218" cy="646331"/>
          </a:xfrm>
          <a:prstGeom prst="rect">
            <a:avLst/>
          </a:prstGeom>
          <a:noFill/>
        </p:spPr>
        <p:txBody>
          <a:bodyPr wrap="square" rtlCol="0">
            <a:spAutoFit/>
          </a:bodyPr>
          <a:lstStyle/>
          <a:p>
            <a:endParaRPr lang="en-SG" i="1" dirty="0"/>
          </a:p>
          <a:p>
            <a:r>
              <a:rPr lang="en-SG" i="1" dirty="0"/>
              <a:t>Maximum intensity interval [2,5]</a:t>
            </a:r>
          </a:p>
        </p:txBody>
      </p:sp>
      <p:sp>
        <p:nvSpPr>
          <p:cNvPr id="19" name="Rectangle 18">
            <a:extLst>
              <a:ext uri="{FF2B5EF4-FFF2-40B4-BE49-F238E27FC236}">
                <a16:creationId xmlns:a16="http://schemas.microsoft.com/office/drawing/2014/main" id="{BF1C2B79-A1E9-430E-ADC0-E146861A0396}"/>
              </a:ext>
            </a:extLst>
          </p:cNvPr>
          <p:cNvSpPr/>
          <p:nvPr/>
        </p:nvSpPr>
        <p:spPr>
          <a:xfrm>
            <a:off x="2772208" y="4435535"/>
            <a:ext cx="2985433" cy="369332"/>
          </a:xfrm>
          <a:prstGeom prst="rect">
            <a:avLst/>
          </a:prstGeom>
        </p:spPr>
        <p:txBody>
          <a:bodyPr wrap="none">
            <a:spAutoFit/>
          </a:bodyPr>
          <a:lstStyle/>
          <a:p>
            <a:r>
              <a:rPr lang="en-SG" dirty="0"/>
              <a:t> Table 3: Intensity of Intervals </a:t>
            </a:r>
          </a:p>
        </p:txBody>
      </p:sp>
    </p:spTree>
    <p:extLst>
      <p:ext uri="{BB962C8B-B14F-4D97-AF65-F5344CB8AC3E}">
        <p14:creationId xmlns:p14="http://schemas.microsoft.com/office/powerpoint/2010/main" val="59080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BFF2-3B15-4A08-9135-F2FC05622E45}"/>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p:grpSp>
        <p:nvGrpSpPr>
          <p:cNvPr id="63" name="Group 62">
            <a:extLst>
              <a:ext uri="{FF2B5EF4-FFF2-40B4-BE49-F238E27FC236}">
                <a16:creationId xmlns:a16="http://schemas.microsoft.com/office/drawing/2014/main" id="{BB3F5CF2-46DF-4F28-9CA2-63DFC93D497F}"/>
              </a:ext>
            </a:extLst>
          </p:cNvPr>
          <p:cNvGrpSpPr/>
          <p:nvPr/>
        </p:nvGrpSpPr>
        <p:grpSpPr>
          <a:xfrm>
            <a:off x="1016683" y="1885059"/>
            <a:ext cx="6890016" cy="1864392"/>
            <a:chOff x="1016683" y="1885059"/>
            <a:chExt cx="6890016" cy="1864392"/>
          </a:xfrm>
        </p:grpSpPr>
        <p:grpSp>
          <p:nvGrpSpPr>
            <p:cNvPr id="18" name="Group 17">
              <a:extLst>
                <a:ext uri="{FF2B5EF4-FFF2-40B4-BE49-F238E27FC236}">
                  <a16:creationId xmlns:a16="http://schemas.microsoft.com/office/drawing/2014/main" id="{96F07B8F-50FA-41F1-AC46-F01692D3D7FC}"/>
                </a:ext>
              </a:extLst>
            </p:cNvPr>
            <p:cNvGrpSpPr/>
            <p:nvPr/>
          </p:nvGrpSpPr>
          <p:grpSpPr>
            <a:xfrm>
              <a:off x="1016683" y="1885059"/>
              <a:ext cx="6890016" cy="1864392"/>
              <a:chOff x="729139" y="4573519"/>
              <a:chExt cx="7500461" cy="1540588"/>
            </a:xfrm>
          </p:grpSpPr>
          <p:grpSp>
            <p:nvGrpSpPr>
              <p:cNvPr id="19" name="Group 18">
                <a:extLst>
                  <a:ext uri="{FF2B5EF4-FFF2-40B4-BE49-F238E27FC236}">
                    <a16:creationId xmlns:a16="http://schemas.microsoft.com/office/drawing/2014/main" id="{124F3809-B02D-4DE9-A456-63B60C43FB97}"/>
                  </a:ext>
                </a:extLst>
              </p:cNvPr>
              <p:cNvGrpSpPr/>
              <p:nvPr/>
            </p:nvGrpSpPr>
            <p:grpSpPr>
              <a:xfrm>
                <a:off x="729139" y="5686913"/>
                <a:ext cx="7500461" cy="427194"/>
                <a:chOff x="630621" y="5802133"/>
                <a:chExt cx="7992735" cy="383353"/>
              </a:xfrm>
            </p:grpSpPr>
            <p:cxnSp>
              <p:nvCxnSpPr>
                <p:cNvPr id="23" name="Straight Arrow Connector 22">
                  <a:extLst>
                    <a:ext uri="{FF2B5EF4-FFF2-40B4-BE49-F238E27FC236}">
                      <a16:creationId xmlns:a16="http://schemas.microsoft.com/office/drawing/2014/main" id="{39D9A312-AD5A-42D5-94CC-B30B05E4B2F7}"/>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BA149F-9F69-4B4F-ADC8-FB2A8EB84284}"/>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C756865A-D11B-4295-9090-946B6DAFF224}"/>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4183D0E-51C0-4062-BECD-4C8D6DFAD671}"/>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C64A1DB-EF14-4A48-8501-9DC19D948CF1}"/>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EA8F073-2D0F-4333-B24E-95A0DDAE6FFA}"/>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BBC2E1B-6A08-419D-934F-ACE485D29E87}"/>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6132147-0594-4AB1-A3B7-24A314FE9A72}"/>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25166BC-0570-4E05-8F2E-7F79253801EB}"/>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96933AB-8626-4678-8B71-AFB82B777C6B}"/>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773F27-FC15-4433-8129-AE016DABA444}"/>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9A022B2-9F49-4916-9243-89610CC48146}"/>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F5CED0D-B27F-4283-AEA8-0C572F9662D6}"/>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2A9D36B-9023-4A6F-A424-CBA5F5CE7053}"/>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5E22866-23E2-46E3-AC52-FC88B64D504B}"/>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9391EFF-A0D5-45E1-8C8F-5A8C4EFAAF30}"/>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5B6E58C-2103-4022-BA19-652C5F8E041D}"/>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FE718C9-BB41-4E2B-8124-739B59CF7C9D}"/>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6789F2D-7BBA-4585-AE6F-73DB831811CE}"/>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00971AAE-891F-468D-BEC1-51FADFC263C4}"/>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43" name="Rectangle 42">
                  <a:extLst>
                    <a:ext uri="{FF2B5EF4-FFF2-40B4-BE49-F238E27FC236}">
                      <a16:creationId xmlns:a16="http://schemas.microsoft.com/office/drawing/2014/main" id="{94F4F00E-7FE3-4A70-A20D-149982A2A4ED}"/>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44" name="Rectangle 43">
                  <a:extLst>
                    <a:ext uri="{FF2B5EF4-FFF2-40B4-BE49-F238E27FC236}">
                      <a16:creationId xmlns:a16="http://schemas.microsoft.com/office/drawing/2014/main" id="{77ACF4AB-53A7-45A3-95A3-CA08A06EB692}"/>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45" name="Rectangle 44">
                  <a:extLst>
                    <a:ext uri="{FF2B5EF4-FFF2-40B4-BE49-F238E27FC236}">
                      <a16:creationId xmlns:a16="http://schemas.microsoft.com/office/drawing/2014/main" id="{1E03AAFB-63AF-4950-908F-7A1EDE7AFB29}"/>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46" name="Rectangle 45">
                  <a:extLst>
                    <a:ext uri="{FF2B5EF4-FFF2-40B4-BE49-F238E27FC236}">
                      <a16:creationId xmlns:a16="http://schemas.microsoft.com/office/drawing/2014/main" id="{71E2AA0A-2B5A-4423-B3E1-17436826CB73}"/>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47" name="Rectangle 46">
                  <a:extLst>
                    <a:ext uri="{FF2B5EF4-FFF2-40B4-BE49-F238E27FC236}">
                      <a16:creationId xmlns:a16="http://schemas.microsoft.com/office/drawing/2014/main" id="{7894E3A6-7E0D-40DC-934D-BA8A8F6332D3}"/>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48" name="Rectangle 47">
                  <a:extLst>
                    <a:ext uri="{FF2B5EF4-FFF2-40B4-BE49-F238E27FC236}">
                      <a16:creationId xmlns:a16="http://schemas.microsoft.com/office/drawing/2014/main" id="{054A5D76-3A10-4737-9F52-119C4DF2AEA8}"/>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49" name="Rectangle 48">
                  <a:extLst>
                    <a:ext uri="{FF2B5EF4-FFF2-40B4-BE49-F238E27FC236}">
                      <a16:creationId xmlns:a16="http://schemas.microsoft.com/office/drawing/2014/main" id="{F1C89C68-7057-42EC-8E91-B59DA6881E43}"/>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50" name="Rectangle 49">
                  <a:extLst>
                    <a:ext uri="{FF2B5EF4-FFF2-40B4-BE49-F238E27FC236}">
                      <a16:creationId xmlns:a16="http://schemas.microsoft.com/office/drawing/2014/main" id="{D532D22D-4A1D-4F2A-826F-1B31E73B1413}"/>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51" name="Rectangle 50">
                  <a:extLst>
                    <a:ext uri="{FF2B5EF4-FFF2-40B4-BE49-F238E27FC236}">
                      <a16:creationId xmlns:a16="http://schemas.microsoft.com/office/drawing/2014/main" id="{A6018E0D-12A2-49FF-B7BF-FE94D0462118}"/>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52" name="Rectangle 51">
                  <a:extLst>
                    <a:ext uri="{FF2B5EF4-FFF2-40B4-BE49-F238E27FC236}">
                      <a16:creationId xmlns:a16="http://schemas.microsoft.com/office/drawing/2014/main" id="{780D6DC0-09B8-443A-BEDA-32B93EFFFF50}"/>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53" name="Rectangle 52">
                  <a:extLst>
                    <a:ext uri="{FF2B5EF4-FFF2-40B4-BE49-F238E27FC236}">
                      <a16:creationId xmlns:a16="http://schemas.microsoft.com/office/drawing/2014/main" id="{F5FB2CAF-AA51-469B-881F-0962C6EDEB4D}"/>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54" name="Rectangle 53">
                  <a:extLst>
                    <a:ext uri="{FF2B5EF4-FFF2-40B4-BE49-F238E27FC236}">
                      <a16:creationId xmlns:a16="http://schemas.microsoft.com/office/drawing/2014/main" id="{FF52E511-2E8F-498F-933C-60C6757A3FDC}"/>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55" name="Rectangle 54">
                  <a:extLst>
                    <a:ext uri="{FF2B5EF4-FFF2-40B4-BE49-F238E27FC236}">
                      <a16:creationId xmlns:a16="http://schemas.microsoft.com/office/drawing/2014/main" id="{E092E2F5-F419-4648-B379-A64699810021}"/>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56" name="Rectangle 55">
                  <a:extLst>
                    <a:ext uri="{FF2B5EF4-FFF2-40B4-BE49-F238E27FC236}">
                      <a16:creationId xmlns:a16="http://schemas.microsoft.com/office/drawing/2014/main" id="{36550B75-DE56-4C7A-BFC2-26C4CD0EDF1D}"/>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57" name="Rectangle 56">
                  <a:extLst>
                    <a:ext uri="{FF2B5EF4-FFF2-40B4-BE49-F238E27FC236}">
                      <a16:creationId xmlns:a16="http://schemas.microsoft.com/office/drawing/2014/main" id="{EC121781-E91E-4A2C-AC71-A7101317F349}"/>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58" name="Rectangle 57">
                  <a:extLst>
                    <a:ext uri="{FF2B5EF4-FFF2-40B4-BE49-F238E27FC236}">
                      <a16:creationId xmlns:a16="http://schemas.microsoft.com/office/drawing/2014/main" id="{42E461FB-4939-4AC2-8688-7AFAEA0C4A06}"/>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59" name="Rectangle 58">
                  <a:extLst>
                    <a:ext uri="{FF2B5EF4-FFF2-40B4-BE49-F238E27FC236}">
                      <a16:creationId xmlns:a16="http://schemas.microsoft.com/office/drawing/2014/main" id="{76BCA1CF-2111-452B-8EAA-F6DB257CEF44}"/>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20" name="Rectangle 19">
                <a:extLst>
                  <a:ext uri="{FF2B5EF4-FFF2-40B4-BE49-F238E27FC236}">
                    <a16:creationId xmlns:a16="http://schemas.microsoft.com/office/drawing/2014/main" id="{3B051102-53C5-41A5-B832-9AC112C80C68}"/>
                  </a:ext>
                </a:extLst>
              </p:cNvPr>
              <p:cNvSpPr/>
              <p:nvPr/>
            </p:nvSpPr>
            <p:spPr>
              <a:xfrm>
                <a:off x="741845" y="5255234"/>
                <a:ext cx="882698" cy="2580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0, 2, 2</a:t>
                </a:r>
              </a:p>
            </p:txBody>
          </p:sp>
          <p:sp>
            <p:nvSpPr>
              <p:cNvPr id="21" name="Rectangle 20">
                <a:extLst>
                  <a:ext uri="{FF2B5EF4-FFF2-40B4-BE49-F238E27FC236}">
                    <a16:creationId xmlns:a16="http://schemas.microsoft.com/office/drawing/2014/main" id="{573648C0-3CAB-40AF-9FFA-84CF75897363}"/>
                  </a:ext>
                </a:extLst>
              </p:cNvPr>
              <p:cNvSpPr/>
              <p:nvPr/>
            </p:nvSpPr>
            <p:spPr>
              <a:xfrm>
                <a:off x="1625625" y="4573519"/>
                <a:ext cx="1280422" cy="258096"/>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2,   5,    2</a:t>
                </a:r>
              </a:p>
            </p:txBody>
          </p:sp>
          <p:sp>
            <p:nvSpPr>
              <p:cNvPr id="22" name="Rectangle 21">
                <a:extLst>
                  <a:ext uri="{FF2B5EF4-FFF2-40B4-BE49-F238E27FC236}">
                    <a16:creationId xmlns:a16="http://schemas.microsoft.com/office/drawing/2014/main" id="{24DFB9EF-C962-4392-9972-3FD15452AC20}"/>
                  </a:ext>
                </a:extLst>
              </p:cNvPr>
              <p:cNvSpPr/>
              <p:nvPr/>
            </p:nvSpPr>
            <p:spPr>
              <a:xfrm>
                <a:off x="1625625" y="4918019"/>
                <a:ext cx="1280422" cy="25809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2,   5,    2</a:t>
                </a:r>
              </a:p>
            </p:txBody>
          </p:sp>
        </p:grpSp>
        <p:cxnSp>
          <p:nvCxnSpPr>
            <p:cNvPr id="60" name="Straight Connector 59">
              <a:extLst>
                <a:ext uri="{FF2B5EF4-FFF2-40B4-BE49-F238E27FC236}">
                  <a16:creationId xmlns:a16="http://schemas.microsoft.com/office/drawing/2014/main" id="{31A94980-C268-4D2E-94A8-933DB9059C7C}"/>
                </a:ext>
              </a:extLst>
            </p:cNvPr>
            <p:cNvCxnSpPr>
              <a:cxnSpLocks/>
            </p:cNvCxnSpPr>
            <p:nvPr/>
          </p:nvCxnSpPr>
          <p:spPr>
            <a:xfrm>
              <a:off x="1839228" y="3244578"/>
              <a:ext cx="1177189" cy="1268"/>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64" name="Group 63">
            <a:extLst>
              <a:ext uri="{FF2B5EF4-FFF2-40B4-BE49-F238E27FC236}">
                <a16:creationId xmlns:a16="http://schemas.microsoft.com/office/drawing/2014/main" id="{485A325D-B0C5-48C2-87BC-9AD13905CB3D}"/>
              </a:ext>
            </a:extLst>
          </p:cNvPr>
          <p:cNvGrpSpPr/>
          <p:nvPr/>
        </p:nvGrpSpPr>
        <p:grpSpPr>
          <a:xfrm>
            <a:off x="1016683" y="4718101"/>
            <a:ext cx="6890016" cy="1304263"/>
            <a:chOff x="1016683" y="2445189"/>
            <a:chExt cx="6890016" cy="1304263"/>
          </a:xfrm>
        </p:grpSpPr>
        <p:grpSp>
          <p:nvGrpSpPr>
            <p:cNvPr id="65" name="Group 64">
              <a:extLst>
                <a:ext uri="{FF2B5EF4-FFF2-40B4-BE49-F238E27FC236}">
                  <a16:creationId xmlns:a16="http://schemas.microsoft.com/office/drawing/2014/main" id="{68503AA3-D1FF-4A0C-97C0-DEA9A11B95B2}"/>
                </a:ext>
              </a:extLst>
            </p:cNvPr>
            <p:cNvGrpSpPr/>
            <p:nvPr/>
          </p:nvGrpSpPr>
          <p:grpSpPr>
            <a:xfrm>
              <a:off x="1016683" y="2445189"/>
              <a:ext cx="6890016" cy="1304263"/>
              <a:chOff x="729139" y="5036366"/>
              <a:chExt cx="7500461" cy="1077741"/>
            </a:xfrm>
          </p:grpSpPr>
          <p:grpSp>
            <p:nvGrpSpPr>
              <p:cNvPr id="67" name="Group 66">
                <a:extLst>
                  <a:ext uri="{FF2B5EF4-FFF2-40B4-BE49-F238E27FC236}">
                    <a16:creationId xmlns:a16="http://schemas.microsoft.com/office/drawing/2014/main" id="{30288565-46B6-48AC-B365-6BCFBE0AF8A0}"/>
                  </a:ext>
                </a:extLst>
              </p:cNvPr>
              <p:cNvGrpSpPr/>
              <p:nvPr/>
            </p:nvGrpSpPr>
            <p:grpSpPr>
              <a:xfrm>
                <a:off x="729139" y="5686913"/>
                <a:ext cx="7500461" cy="427194"/>
                <a:chOff x="630621" y="5802133"/>
                <a:chExt cx="7992735" cy="383353"/>
              </a:xfrm>
            </p:grpSpPr>
            <p:cxnSp>
              <p:nvCxnSpPr>
                <p:cNvPr id="71" name="Straight Arrow Connector 70">
                  <a:extLst>
                    <a:ext uri="{FF2B5EF4-FFF2-40B4-BE49-F238E27FC236}">
                      <a16:creationId xmlns:a16="http://schemas.microsoft.com/office/drawing/2014/main" id="{DE50F93A-D185-43DF-AEB5-FE8C1398AF3C}"/>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4907385-1DCA-47EA-82FC-D8273F2927A4}"/>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F547E5C3-8640-42AA-8D75-8F2D0AB953B8}"/>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7F3A34E-8F13-45DA-8532-EAF36A5AE89A}"/>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2AD61C9F-A83C-4014-B635-B5C7EAEE3A4D}"/>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4DE459DC-5A89-43D0-942A-F38965830806}"/>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2931DAB-1474-4C1E-9F12-D09800A96545}"/>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B05521B4-77AC-4A6B-8B3A-EFBE5D50232B}"/>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69B342FB-7F94-47CC-BE65-397DE2A924C4}"/>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78E2A2C4-DAE2-40B9-9A19-EA4C9CA4BFA0}"/>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8C3AC5F-2C31-40DE-B3A6-7B4E0351E31A}"/>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12D7FF-D443-40BC-981A-AAA00CDA75FF}"/>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F0F136D-87E3-4C71-948A-E32ED6AF62DE}"/>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0682BA0-3B00-468F-A6C5-F647B2ADD956}"/>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403BEC3-7815-4EC6-8F21-0E9B079EA0F6}"/>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AE478A81-D898-400C-91BA-2278B793952F}"/>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86E82D2A-B57D-49FA-A769-1DC523176C6E}"/>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102547B0-1800-4DDA-AD7D-F4C3CF6FB7FB}"/>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368A7FE-52E8-472E-B5FD-3F9293BFE3F2}"/>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90" name="Rectangle 89">
                  <a:extLst>
                    <a:ext uri="{FF2B5EF4-FFF2-40B4-BE49-F238E27FC236}">
                      <a16:creationId xmlns:a16="http://schemas.microsoft.com/office/drawing/2014/main" id="{A33A49F8-F900-4B23-AE10-E5749773ACFE}"/>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91" name="Rectangle 90">
                  <a:extLst>
                    <a:ext uri="{FF2B5EF4-FFF2-40B4-BE49-F238E27FC236}">
                      <a16:creationId xmlns:a16="http://schemas.microsoft.com/office/drawing/2014/main" id="{A4260C1C-BE0E-4826-86CF-BCFE830F153F}"/>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92" name="Rectangle 91">
                  <a:extLst>
                    <a:ext uri="{FF2B5EF4-FFF2-40B4-BE49-F238E27FC236}">
                      <a16:creationId xmlns:a16="http://schemas.microsoft.com/office/drawing/2014/main" id="{A29E7739-93A5-4A94-9E8D-0E9D7198FC5A}"/>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93" name="Rectangle 92">
                  <a:extLst>
                    <a:ext uri="{FF2B5EF4-FFF2-40B4-BE49-F238E27FC236}">
                      <a16:creationId xmlns:a16="http://schemas.microsoft.com/office/drawing/2014/main" id="{CC19CB52-CDBA-44B3-978E-A68CF19979D2}"/>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94" name="Rectangle 93">
                  <a:extLst>
                    <a:ext uri="{FF2B5EF4-FFF2-40B4-BE49-F238E27FC236}">
                      <a16:creationId xmlns:a16="http://schemas.microsoft.com/office/drawing/2014/main" id="{C1F980CA-1C1A-45CB-8BA9-376F55EDB133}"/>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95" name="Rectangle 94">
                  <a:extLst>
                    <a:ext uri="{FF2B5EF4-FFF2-40B4-BE49-F238E27FC236}">
                      <a16:creationId xmlns:a16="http://schemas.microsoft.com/office/drawing/2014/main" id="{5700ADC3-24C6-454C-BCB6-E5A647322A74}"/>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96" name="Rectangle 95">
                  <a:extLst>
                    <a:ext uri="{FF2B5EF4-FFF2-40B4-BE49-F238E27FC236}">
                      <a16:creationId xmlns:a16="http://schemas.microsoft.com/office/drawing/2014/main" id="{C6D1CF98-0D23-4208-8EEC-18D88D14C505}"/>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97" name="Rectangle 96">
                  <a:extLst>
                    <a:ext uri="{FF2B5EF4-FFF2-40B4-BE49-F238E27FC236}">
                      <a16:creationId xmlns:a16="http://schemas.microsoft.com/office/drawing/2014/main" id="{8EBE1F84-392A-40F5-A3BF-77952648CD3D}"/>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98" name="Rectangle 97">
                  <a:extLst>
                    <a:ext uri="{FF2B5EF4-FFF2-40B4-BE49-F238E27FC236}">
                      <a16:creationId xmlns:a16="http://schemas.microsoft.com/office/drawing/2014/main" id="{B71C8D41-EA2C-4B35-892E-C01FDB4D5A34}"/>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99" name="Rectangle 98">
                  <a:extLst>
                    <a:ext uri="{FF2B5EF4-FFF2-40B4-BE49-F238E27FC236}">
                      <a16:creationId xmlns:a16="http://schemas.microsoft.com/office/drawing/2014/main" id="{38B6478E-61CC-4636-B374-4B92AEBB9E65}"/>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100" name="Rectangle 99">
                  <a:extLst>
                    <a:ext uri="{FF2B5EF4-FFF2-40B4-BE49-F238E27FC236}">
                      <a16:creationId xmlns:a16="http://schemas.microsoft.com/office/drawing/2014/main" id="{C9019340-3001-4E78-9D92-A2AA918885DD}"/>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101" name="Rectangle 100">
                  <a:extLst>
                    <a:ext uri="{FF2B5EF4-FFF2-40B4-BE49-F238E27FC236}">
                      <a16:creationId xmlns:a16="http://schemas.microsoft.com/office/drawing/2014/main" id="{EA72EA3C-338F-4772-B10B-96D84C322649}"/>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102" name="Rectangle 101">
                  <a:extLst>
                    <a:ext uri="{FF2B5EF4-FFF2-40B4-BE49-F238E27FC236}">
                      <a16:creationId xmlns:a16="http://schemas.microsoft.com/office/drawing/2014/main" id="{89571DB7-E463-4706-ADE8-09FD5A04DEC6}"/>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103" name="Rectangle 102">
                  <a:extLst>
                    <a:ext uri="{FF2B5EF4-FFF2-40B4-BE49-F238E27FC236}">
                      <a16:creationId xmlns:a16="http://schemas.microsoft.com/office/drawing/2014/main" id="{443C91E5-3951-4949-9923-FDB9B40EFF5C}"/>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104" name="Rectangle 103">
                  <a:extLst>
                    <a:ext uri="{FF2B5EF4-FFF2-40B4-BE49-F238E27FC236}">
                      <a16:creationId xmlns:a16="http://schemas.microsoft.com/office/drawing/2014/main" id="{E04FE6D8-2703-449B-B766-47686A76E5CA}"/>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105" name="Rectangle 104">
                  <a:extLst>
                    <a:ext uri="{FF2B5EF4-FFF2-40B4-BE49-F238E27FC236}">
                      <a16:creationId xmlns:a16="http://schemas.microsoft.com/office/drawing/2014/main" id="{C470A847-2693-4471-B89F-F58E104D48C4}"/>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106" name="Rectangle 105">
                  <a:extLst>
                    <a:ext uri="{FF2B5EF4-FFF2-40B4-BE49-F238E27FC236}">
                      <a16:creationId xmlns:a16="http://schemas.microsoft.com/office/drawing/2014/main" id="{6A033B70-3FD3-495E-83E2-30D08272387F}"/>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107" name="Rectangle 106">
                  <a:extLst>
                    <a:ext uri="{FF2B5EF4-FFF2-40B4-BE49-F238E27FC236}">
                      <a16:creationId xmlns:a16="http://schemas.microsoft.com/office/drawing/2014/main" id="{8BED311B-A27D-48D4-8469-F1C069876EC3}"/>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69" name="Rectangle 68">
                <a:extLst>
                  <a:ext uri="{FF2B5EF4-FFF2-40B4-BE49-F238E27FC236}">
                    <a16:creationId xmlns:a16="http://schemas.microsoft.com/office/drawing/2014/main" id="{114EDCF8-1F3F-4978-B752-2E6092B7B362}"/>
                  </a:ext>
                </a:extLst>
              </p:cNvPr>
              <p:cNvSpPr/>
              <p:nvPr/>
            </p:nvSpPr>
            <p:spPr>
              <a:xfrm>
                <a:off x="1619681" y="5036366"/>
                <a:ext cx="1280422" cy="258096"/>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2,   5,    2</a:t>
                </a:r>
              </a:p>
            </p:txBody>
          </p:sp>
          <p:sp>
            <p:nvSpPr>
              <p:cNvPr id="70" name="Rectangle 69">
                <a:extLst>
                  <a:ext uri="{FF2B5EF4-FFF2-40B4-BE49-F238E27FC236}">
                    <a16:creationId xmlns:a16="http://schemas.microsoft.com/office/drawing/2014/main" id="{DD5B3D27-98F4-431C-853D-EAC54B0B3633}"/>
                  </a:ext>
                </a:extLst>
              </p:cNvPr>
              <p:cNvSpPr/>
              <p:nvPr/>
            </p:nvSpPr>
            <p:spPr>
              <a:xfrm>
                <a:off x="1619681" y="5296861"/>
                <a:ext cx="1280422" cy="25809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2,   5,    2</a:t>
                </a:r>
              </a:p>
            </p:txBody>
          </p:sp>
        </p:grpSp>
        <p:cxnSp>
          <p:nvCxnSpPr>
            <p:cNvPr id="66" name="Straight Connector 65">
              <a:extLst>
                <a:ext uri="{FF2B5EF4-FFF2-40B4-BE49-F238E27FC236}">
                  <a16:creationId xmlns:a16="http://schemas.microsoft.com/office/drawing/2014/main" id="{E5CCE296-AC80-47A6-84AF-554E3136FD16}"/>
                </a:ext>
              </a:extLst>
            </p:cNvPr>
            <p:cNvCxnSpPr>
              <a:cxnSpLocks/>
            </p:cNvCxnSpPr>
            <p:nvPr/>
          </p:nvCxnSpPr>
          <p:spPr>
            <a:xfrm>
              <a:off x="1839228" y="3244578"/>
              <a:ext cx="1177189" cy="1268"/>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grpSp>
      <p:grpSp>
        <p:nvGrpSpPr>
          <p:cNvPr id="108" name="Group 107">
            <a:extLst>
              <a:ext uri="{FF2B5EF4-FFF2-40B4-BE49-F238E27FC236}">
                <a16:creationId xmlns:a16="http://schemas.microsoft.com/office/drawing/2014/main" id="{82124963-0C95-4379-971C-E34920898FEC}"/>
              </a:ext>
            </a:extLst>
          </p:cNvPr>
          <p:cNvGrpSpPr/>
          <p:nvPr/>
        </p:nvGrpSpPr>
        <p:grpSpPr>
          <a:xfrm>
            <a:off x="8871258" y="2504480"/>
            <a:ext cx="1827659" cy="1799630"/>
            <a:chOff x="13672885" y="1949387"/>
            <a:chExt cx="1516327" cy="1799630"/>
          </a:xfrm>
        </p:grpSpPr>
        <mc:AlternateContent xmlns:mc="http://schemas.openxmlformats.org/markup-compatibility/2006" xmlns:a14="http://schemas.microsoft.com/office/drawing/2010/main">
          <mc:Choice Requires="a14">
            <p:sp>
              <p:nvSpPr>
                <p:cNvPr id="109" name="Rectangle 108">
                  <a:extLst>
                    <a:ext uri="{FF2B5EF4-FFF2-40B4-BE49-F238E27FC236}">
                      <a16:creationId xmlns:a16="http://schemas.microsoft.com/office/drawing/2014/main" id="{0ACA014C-E820-4803-8E8D-15C82549D3D2}"/>
                    </a:ext>
                  </a:extLst>
                </p:cNvPr>
                <p:cNvSpPr/>
                <p:nvPr/>
              </p:nvSpPr>
              <p:spPr>
                <a:xfrm>
                  <a:off x="13672885" y="1949387"/>
                  <a:ext cx="1516327" cy="2616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SG" sz="200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𝑟</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m:t>
                      </m:r>
                    </m:oMath>
                  </a14:m>
                  <a:r>
                    <a:rPr lang="en-SG" sz="2000" dirty="0"/>
                    <a:t>     </a:t>
                  </a:r>
                  <a14:m>
                    <m:oMath xmlns:m="http://schemas.openxmlformats.org/officeDocument/2006/math">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𝑑</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    </m:t>
                      </m:r>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𝑤</m:t>
                          </m:r>
                        </m:e>
                        <m:sub>
                          <m:r>
                            <a:rPr lang="en-SG" sz="2000" b="0" i="1" smtClean="0">
                              <a:solidFill>
                                <a:schemeClr val="tx1"/>
                              </a:solidFill>
                              <a:latin typeface="Cambria Math" panose="02040503050406030204" pitchFamily="18" charset="0"/>
                            </a:rPr>
                            <m:t>𝑖</m:t>
                          </m:r>
                        </m:sub>
                      </m:sSub>
                    </m:oMath>
                  </a14:m>
                  <a:endParaRPr lang="en-SG" sz="2000" dirty="0"/>
                </a:p>
              </p:txBody>
            </p:sp>
          </mc:Choice>
          <mc:Fallback xmlns="">
            <p:sp>
              <p:nvSpPr>
                <p:cNvPr id="109" name="Rectangle 108">
                  <a:extLst>
                    <a:ext uri="{FF2B5EF4-FFF2-40B4-BE49-F238E27FC236}">
                      <a16:creationId xmlns:a16="http://schemas.microsoft.com/office/drawing/2014/main" id="{0ACA014C-E820-4803-8E8D-15C82549D3D2}"/>
                    </a:ext>
                  </a:extLst>
                </p:cNvPr>
                <p:cNvSpPr>
                  <a:spLocks noRot="1" noChangeAspect="1" noMove="1" noResize="1" noEditPoints="1" noAdjustHandles="1" noChangeArrowheads="1" noChangeShapeType="1" noTextEdit="1"/>
                </p:cNvSpPr>
                <p:nvPr/>
              </p:nvSpPr>
              <p:spPr>
                <a:xfrm>
                  <a:off x="13672885" y="1949387"/>
                  <a:ext cx="1516327" cy="261604"/>
                </a:xfrm>
                <a:prstGeom prst="rect">
                  <a:avLst/>
                </a:prstGeom>
                <a:blipFill>
                  <a:blip r:embed="rId2"/>
                  <a:stretch>
                    <a:fillRect t="-2326" b="-27907"/>
                  </a:stretch>
                </a:blipFill>
                <a:ln>
                  <a:noFill/>
                </a:ln>
              </p:spPr>
              <p:txBody>
                <a:bodyPr/>
                <a:lstStyle/>
                <a:p>
                  <a:r>
                    <a:rPr lang="en-SG">
                      <a:noFill/>
                    </a:rPr>
                    <a:t> </a:t>
                  </a:r>
                </a:p>
              </p:txBody>
            </p:sp>
          </mc:Fallback>
        </mc:AlternateContent>
        <p:grpSp>
          <p:nvGrpSpPr>
            <p:cNvPr id="110" name="Group 109">
              <a:extLst>
                <a:ext uri="{FF2B5EF4-FFF2-40B4-BE49-F238E27FC236}">
                  <a16:creationId xmlns:a16="http://schemas.microsoft.com/office/drawing/2014/main" id="{0D58D294-8E2B-4B3B-AE38-A554772E524F}"/>
                </a:ext>
              </a:extLst>
            </p:cNvPr>
            <p:cNvGrpSpPr/>
            <p:nvPr/>
          </p:nvGrpSpPr>
          <p:grpSpPr>
            <a:xfrm>
              <a:off x="13742551" y="2323532"/>
              <a:ext cx="1446660" cy="1425485"/>
              <a:chOff x="14588161" y="2421627"/>
              <a:chExt cx="2305665" cy="1651133"/>
            </a:xfrm>
          </p:grpSpPr>
          <p:sp>
            <p:nvSpPr>
              <p:cNvPr id="111" name="Rectangle 110">
                <a:extLst>
                  <a:ext uri="{FF2B5EF4-FFF2-40B4-BE49-F238E27FC236}">
                    <a16:creationId xmlns:a16="http://schemas.microsoft.com/office/drawing/2014/main" id="{A360B804-83FC-462E-A28C-9A34E2161062}"/>
                  </a:ext>
                </a:extLst>
              </p:cNvPr>
              <p:cNvSpPr/>
              <p:nvPr/>
            </p:nvSpPr>
            <p:spPr>
              <a:xfrm>
                <a:off x="14588161" y="2421627"/>
                <a:ext cx="2305665" cy="46347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 0,    2,      2</a:t>
                </a:r>
              </a:p>
            </p:txBody>
          </p:sp>
          <p:sp>
            <p:nvSpPr>
              <p:cNvPr id="112" name="Rectangle 111">
                <a:extLst>
                  <a:ext uri="{FF2B5EF4-FFF2-40B4-BE49-F238E27FC236}">
                    <a16:creationId xmlns:a16="http://schemas.microsoft.com/office/drawing/2014/main" id="{43296F38-BA90-414F-8E07-8231FCE6024B}"/>
                  </a:ext>
                </a:extLst>
              </p:cNvPr>
              <p:cNvSpPr/>
              <p:nvPr/>
            </p:nvSpPr>
            <p:spPr>
              <a:xfrm>
                <a:off x="14588161" y="3015456"/>
                <a:ext cx="2305664" cy="463475"/>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2,   5,    2</a:t>
                </a:r>
              </a:p>
            </p:txBody>
          </p:sp>
          <p:sp>
            <p:nvSpPr>
              <p:cNvPr id="113" name="Rectangle 112">
                <a:extLst>
                  <a:ext uri="{FF2B5EF4-FFF2-40B4-BE49-F238E27FC236}">
                    <a16:creationId xmlns:a16="http://schemas.microsoft.com/office/drawing/2014/main" id="{B145B871-4FC0-4492-BD8E-654C67B001C8}"/>
                  </a:ext>
                </a:extLst>
              </p:cNvPr>
              <p:cNvSpPr/>
              <p:nvPr/>
            </p:nvSpPr>
            <p:spPr>
              <a:xfrm>
                <a:off x="14588161" y="3609287"/>
                <a:ext cx="2305664" cy="463473"/>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2,   5,    2</a:t>
                </a:r>
              </a:p>
            </p:txBody>
          </p:sp>
        </p:grpSp>
      </p:grpSp>
      <p:sp>
        <p:nvSpPr>
          <p:cNvPr id="114" name="TextBox 113">
            <a:extLst>
              <a:ext uri="{FF2B5EF4-FFF2-40B4-BE49-F238E27FC236}">
                <a16:creationId xmlns:a16="http://schemas.microsoft.com/office/drawing/2014/main" id="{A455D7FA-3FB1-4258-ACB7-769445313753}"/>
              </a:ext>
            </a:extLst>
          </p:cNvPr>
          <p:cNvSpPr txBox="1"/>
          <p:nvPr/>
        </p:nvSpPr>
        <p:spPr>
          <a:xfrm>
            <a:off x="7144371" y="3577364"/>
            <a:ext cx="914400" cy="369332"/>
          </a:xfrm>
          <a:prstGeom prst="rect">
            <a:avLst/>
          </a:prstGeom>
          <a:noFill/>
        </p:spPr>
        <p:txBody>
          <a:bodyPr wrap="square" rtlCol="0">
            <a:spAutoFit/>
          </a:bodyPr>
          <a:lstStyle/>
          <a:p>
            <a:r>
              <a:rPr lang="en-SG" dirty="0"/>
              <a:t>     time</a:t>
            </a:r>
          </a:p>
        </p:txBody>
      </p:sp>
      <p:sp>
        <p:nvSpPr>
          <p:cNvPr id="115" name="TextBox 114">
            <a:extLst>
              <a:ext uri="{FF2B5EF4-FFF2-40B4-BE49-F238E27FC236}">
                <a16:creationId xmlns:a16="http://schemas.microsoft.com/office/drawing/2014/main" id="{49896E46-A1E3-42EB-8FF6-53CE3718CC94}"/>
              </a:ext>
            </a:extLst>
          </p:cNvPr>
          <p:cNvSpPr txBox="1"/>
          <p:nvPr/>
        </p:nvSpPr>
        <p:spPr>
          <a:xfrm>
            <a:off x="7154810" y="5837698"/>
            <a:ext cx="914400" cy="369332"/>
          </a:xfrm>
          <a:prstGeom prst="rect">
            <a:avLst/>
          </a:prstGeom>
          <a:noFill/>
        </p:spPr>
        <p:txBody>
          <a:bodyPr wrap="square" rtlCol="0">
            <a:spAutoFit/>
          </a:bodyPr>
          <a:lstStyle/>
          <a:p>
            <a:r>
              <a:rPr lang="en-SG" dirty="0"/>
              <a:t>     time</a:t>
            </a:r>
          </a:p>
        </p:txBody>
      </p:sp>
    </p:spTree>
    <p:extLst>
      <p:ext uri="{BB962C8B-B14F-4D97-AF65-F5344CB8AC3E}">
        <p14:creationId xmlns:p14="http://schemas.microsoft.com/office/powerpoint/2010/main" val="2413380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B651-27D8-4A0C-A456-A14529CD043F}"/>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p:grpSp>
        <p:nvGrpSpPr>
          <p:cNvPr id="4" name="Group 3">
            <a:extLst>
              <a:ext uri="{FF2B5EF4-FFF2-40B4-BE49-F238E27FC236}">
                <a16:creationId xmlns:a16="http://schemas.microsoft.com/office/drawing/2014/main" id="{470E38F0-7312-48C5-B33C-9691E7F1FE2C}"/>
              </a:ext>
            </a:extLst>
          </p:cNvPr>
          <p:cNvGrpSpPr/>
          <p:nvPr/>
        </p:nvGrpSpPr>
        <p:grpSpPr>
          <a:xfrm>
            <a:off x="1016683" y="1885059"/>
            <a:ext cx="6890016" cy="1864392"/>
            <a:chOff x="1016683" y="1885059"/>
            <a:chExt cx="6890016" cy="1864392"/>
          </a:xfrm>
        </p:grpSpPr>
        <p:grpSp>
          <p:nvGrpSpPr>
            <p:cNvPr id="5" name="Group 4">
              <a:extLst>
                <a:ext uri="{FF2B5EF4-FFF2-40B4-BE49-F238E27FC236}">
                  <a16:creationId xmlns:a16="http://schemas.microsoft.com/office/drawing/2014/main" id="{C6A1E23E-A2C8-4991-8294-69C84B994BE2}"/>
                </a:ext>
              </a:extLst>
            </p:cNvPr>
            <p:cNvGrpSpPr/>
            <p:nvPr/>
          </p:nvGrpSpPr>
          <p:grpSpPr>
            <a:xfrm>
              <a:off x="1016683" y="1885059"/>
              <a:ext cx="6890016" cy="1864392"/>
              <a:chOff x="729139" y="4573519"/>
              <a:chExt cx="7500461" cy="1540588"/>
            </a:xfrm>
          </p:grpSpPr>
          <p:grpSp>
            <p:nvGrpSpPr>
              <p:cNvPr id="7" name="Group 6">
                <a:extLst>
                  <a:ext uri="{FF2B5EF4-FFF2-40B4-BE49-F238E27FC236}">
                    <a16:creationId xmlns:a16="http://schemas.microsoft.com/office/drawing/2014/main" id="{2FE3ABFD-C974-4EAA-A950-6948C3554965}"/>
                  </a:ext>
                </a:extLst>
              </p:cNvPr>
              <p:cNvGrpSpPr/>
              <p:nvPr/>
            </p:nvGrpSpPr>
            <p:grpSpPr>
              <a:xfrm>
                <a:off x="729139" y="5686913"/>
                <a:ext cx="7500461" cy="427194"/>
                <a:chOff x="630621" y="5802133"/>
                <a:chExt cx="7992735" cy="383353"/>
              </a:xfrm>
            </p:grpSpPr>
            <p:cxnSp>
              <p:nvCxnSpPr>
                <p:cNvPr id="11" name="Straight Arrow Connector 10">
                  <a:extLst>
                    <a:ext uri="{FF2B5EF4-FFF2-40B4-BE49-F238E27FC236}">
                      <a16:creationId xmlns:a16="http://schemas.microsoft.com/office/drawing/2014/main" id="{C53036B9-0C8B-45AB-B48F-1A531B4F8ADB}"/>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906D87C-35B8-43CE-91EA-825D79B3B8E3}"/>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8462310-5C7E-427F-99CE-A96BA0C51929}"/>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E3B4C44-8718-4E18-9E73-87E96137AB5C}"/>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B645984-8E3E-408E-811B-09C5C1BF78A2}"/>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DAB9B7-1236-4FC2-99B2-024BDCCDE77B}"/>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E0900E8-F8E0-473E-A420-B59BC98D3E2E}"/>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6DBDB24-DA6B-4360-B233-4291FFF7C68F}"/>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C4BD1E-F52B-403F-9E89-F4B03E8681AC}"/>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D70DBA8-FB67-410D-AAE9-05192268476B}"/>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F036C9-9032-423A-9A52-F4CC04C65F42}"/>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C3AB50-46F4-466D-A51C-9270FDCBD321}"/>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2BAB14-229F-48E6-AE90-615E4456F53D}"/>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DF9EDFE-3097-4427-96A5-8B8EACBACA12}"/>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B97ED81F-474B-4CB1-9FD8-AE002CA4D99C}"/>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EECA5C5-1B57-43CE-80BC-30893FB2B804}"/>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53145F3-F9F2-42DB-9024-D6DAF0720D91}"/>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272B2CF-06C8-43B2-919B-97668CB9558E}"/>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FD383203-C91E-4F19-8216-AEA3FEEC471F}"/>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8686D022-EF58-482E-AB9A-65263AC433F9}"/>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31" name="Rectangle 30">
                  <a:extLst>
                    <a:ext uri="{FF2B5EF4-FFF2-40B4-BE49-F238E27FC236}">
                      <a16:creationId xmlns:a16="http://schemas.microsoft.com/office/drawing/2014/main" id="{F48F8027-DF09-4654-8220-C6FA5EB230FA}"/>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32" name="Rectangle 31">
                  <a:extLst>
                    <a:ext uri="{FF2B5EF4-FFF2-40B4-BE49-F238E27FC236}">
                      <a16:creationId xmlns:a16="http://schemas.microsoft.com/office/drawing/2014/main" id="{0B062580-BCE9-402A-986A-AAA47D0F45FD}"/>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33" name="Rectangle 32">
                  <a:extLst>
                    <a:ext uri="{FF2B5EF4-FFF2-40B4-BE49-F238E27FC236}">
                      <a16:creationId xmlns:a16="http://schemas.microsoft.com/office/drawing/2014/main" id="{5AC7279D-0A7B-4218-9BCA-25ECB54F7FB8}"/>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34" name="Rectangle 33">
                  <a:extLst>
                    <a:ext uri="{FF2B5EF4-FFF2-40B4-BE49-F238E27FC236}">
                      <a16:creationId xmlns:a16="http://schemas.microsoft.com/office/drawing/2014/main" id="{3614865E-CE46-41D9-A70A-7FE14DDC17CA}"/>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35" name="Rectangle 34">
                  <a:extLst>
                    <a:ext uri="{FF2B5EF4-FFF2-40B4-BE49-F238E27FC236}">
                      <a16:creationId xmlns:a16="http://schemas.microsoft.com/office/drawing/2014/main" id="{C6D07AEE-F8C6-4B03-A357-360AF786F9EA}"/>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36" name="Rectangle 35">
                  <a:extLst>
                    <a:ext uri="{FF2B5EF4-FFF2-40B4-BE49-F238E27FC236}">
                      <a16:creationId xmlns:a16="http://schemas.microsoft.com/office/drawing/2014/main" id="{E8BF9020-E98F-4495-813C-2FEFE569B093}"/>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37" name="Rectangle 36">
                  <a:extLst>
                    <a:ext uri="{FF2B5EF4-FFF2-40B4-BE49-F238E27FC236}">
                      <a16:creationId xmlns:a16="http://schemas.microsoft.com/office/drawing/2014/main" id="{2FEA77A7-A453-4A1A-8E61-7F9BDBA1EBCC}"/>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38" name="Rectangle 37">
                  <a:extLst>
                    <a:ext uri="{FF2B5EF4-FFF2-40B4-BE49-F238E27FC236}">
                      <a16:creationId xmlns:a16="http://schemas.microsoft.com/office/drawing/2014/main" id="{45104AC8-CF57-4D92-B8AB-191BCC4805C0}"/>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39" name="Rectangle 38">
                  <a:extLst>
                    <a:ext uri="{FF2B5EF4-FFF2-40B4-BE49-F238E27FC236}">
                      <a16:creationId xmlns:a16="http://schemas.microsoft.com/office/drawing/2014/main" id="{8216D1AB-8D49-4A93-8CD9-B4790654B434}"/>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40" name="Rectangle 39">
                  <a:extLst>
                    <a:ext uri="{FF2B5EF4-FFF2-40B4-BE49-F238E27FC236}">
                      <a16:creationId xmlns:a16="http://schemas.microsoft.com/office/drawing/2014/main" id="{B8DF5068-BA5F-47DC-9A0F-724719F56448}"/>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41" name="Rectangle 40">
                  <a:extLst>
                    <a:ext uri="{FF2B5EF4-FFF2-40B4-BE49-F238E27FC236}">
                      <a16:creationId xmlns:a16="http://schemas.microsoft.com/office/drawing/2014/main" id="{37D5F42F-B024-44C6-A695-B737549702A3}"/>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42" name="Rectangle 41">
                  <a:extLst>
                    <a:ext uri="{FF2B5EF4-FFF2-40B4-BE49-F238E27FC236}">
                      <a16:creationId xmlns:a16="http://schemas.microsoft.com/office/drawing/2014/main" id="{48602F62-7A14-4D98-833E-BDEF4F6C921F}"/>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43" name="Rectangle 42">
                  <a:extLst>
                    <a:ext uri="{FF2B5EF4-FFF2-40B4-BE49-F238E27FC236}">
                      <a16:creationId xmlns:a16="http://schemas.microsoft.com/office/drawing/2014/main" id="{05E2942A-653E-431D-B451-AA86BCCDB66D}"/>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44" name="Rectangle 43">
                  <a:extLst>
                    <a:ext uri="{FF2B5EF4-FFF2-40B4-BE49-F238E27FC236}">
                      <a16:creationId xmlns:a16="http://schemas.microsoft.com/office/drawing/2014/main" id="{CEB57A2A-2EAB-48AD-B643-099D49CE4D29}"/>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45" name="Rectangle 44">
                  <a:extLst>
                    <a:ext uri="{FF2B5EF4-FFF2-40B4-BE49-F238E27FC236}">
                      <a16:creationId xmlns:a16="http://schemas.microsoft.com/office/drawing/2014/main" id="{FAB9EEF5-63A2-4AE2-8344-C919F4E68CA5}"/>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46" name="Rectangle 45">
                  <a:extLst>
                    <a:ext uri="{FF2B5EF4-FFF2-40B4-BE49-F238E27FC236}">
                      <a16:creationId xmlns:a16="http://schemas.microsoft.com/office/drawing/2014/main" id="{C29020E0-5C02-443E-ACC5-B91D2E9EFC03}"/>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47" name="Rectangle 46">
                  <a:extLst>
                    <a:ext uri="{FF2B5EF4-FFF2-40B4-BE49-F238E27FC236}">
                      <a16:creationId xmlns:a16="http://schemas.microsoft.com/office/drawing/2014/main" id="{3F58F76B-9455-4105-9EBA-7CB9676D6AD6}"/>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8" name="Rectangle 7">
                <a:extLst>
                  <a:ext uri="{FF2B5EF4-FFF2-40B4-BE49-F238E27FC236}">
                    <a16:creationId xmlns:a16="http://schemas.microsoft.com/office/drawing/2014/main" id="{5A14AA54-78A8-42BB-9521-13ACD8A69FDB}"/>
                  </a:ext>
                </a:extLst>
              </p:cNvPr>
              <p:cNvSpPr/>
              <p:nvPr/>
            </p:nvSpPr>
            <p:spPr>
              <a:xfrm>
                <a:off x="741845" y="5255234"/>
                <a:ext cx="882698" cy="2580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0, 2, 2</a:t>
                </a:r>
              </a:p>
            </p:txBody>
          </p:sp>
          <p:sp>
            <p:nvSpPr>
              <p:cNvPr id="9" name="Rectangle 8">
                <a:extLst>
                  <a:ext uri="{FF2B5EF4-FFF2-40B4-BE49-F238E27FC236}">
                    <a16:creationId xmlns:a16="http://schemas.microsoft.com/office/drawing/2014/main" id="{042912BA-44F7-4F80-9A27-73BBBE80AB10}"/>
                  </a:ext>
                </a:extLst>
              </p:cNvPr>
              <p:cNvSpPr/>
              <p:nvPr/>
            </p:nvSpPr>
            <p:spPr>
              <a:xfrm>
                <a:off x="1625625" y="4573519"/>
                <a:ext cx="1280422" cy="258096"/>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2,   5,    2</a:t>
                </a:r>
              </a:p>
            </p:txBody>
          </p:sp>
          <p:sp>
            <p:nvSpPr>
              <p:cNvPr id="10" name="Rectangle 9">
                <a:extLst>
                  <a:ext uri="{FF2B5EF4-FFF2-40B4-BE49-F238E27FC236}">
                    <a16:creationId xmlns:a16="http://schemas.microsoft.com/office/drawing/2014/main" id="{54A3CFB8-F333-49E2-AB3E-E40EE39C38A6}"/>
                  </a:ext>
                </a:extLst>
              </p:cNvPr>
              <p:cNvSpPr/>
              <p:nvPr/>
            </p:nvSpPr>
            <p:spPr>
              <a:xfrm>
                <a:off x="1625625" y="4918019"/>
                <a:ext cx="1280422" cy="25809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2,   5,    2</a:t>
                </a:r>
              </a:p>
            </p:txBody>
          </p:sp>
        </p:grpSp>
        <p:cxnSp>
          <p:nvCxnSpPr>
            <p:cNvPr id="6" name="Straight Connector 5">
              <a:extLst>
                <a:ext uri="{FF2B5EF4-FFF2-40B4-BE49-F238E27FC236}">
                  <a16:creationId xmlns:a16="http://schemas.microsoft.com/office/drawing/2014/main" id="{54332F34-CFF0-441D-A4CF-2CF708A6CE45}"/>
                </a:ext>
              </a:extLst>
            </p:cNvPr>
            <p:cNvCxnSpPr>
              <a:cxnSpLocks/>
            </p:cNvCxnSpPr>
            <p:nvPr/>
          </p:nvCxnSpPr>
          <p:spPr>
            <a:xfrm>
              <a:off x="1839228" y="3244578"/>
              <a:ext cx="1177189" cy="1268"/>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48" name="Rectangle 47">
            <a:extLst>
              <a:ext uri="{FF2B5EF4-FFF2-40B4-BE49-F238E27FC236}">
                <a16:creationId xmlns:a16="http://schemas.microsoft.com/office/drawing/2014/main" id="{E0C6FEC5-2674-4EF6-8A10-629436A6E539}"/>
              </a:ext>
            </a:extLst>
          </p:cNvPr>
          <p:cNvSpPr/>
          <p:nvPr/>
        </p:nvSpPr>
        <p:spPr>
          <a:xfrm>
            <a:off x="1854498" y="1617260"/>
            <a:ext cx="1161657" cy="171961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grpSp>
        <p:nvGrpSpPr>
          <p:cNvPr id="49" name="Group 48">
            <a:extLst>
              <a:ext uri="{FF2B5EF4-FFF2-40B4-BE49-F238E27FC236}">
                <a16:creationId xmlns:a16="http://schemas.microsoft.com/office/drawing/2014/main" id="{871C6E4F-0FC2-493B-B75E-EA3C6B7E7967}"/>
              </a:ext>
            </a:extLst>
          </p:cNvPr>
          <p:cNvGrpSpPr/>
          <p:nvPr/>
        </p:nvGrpSpPr>
        <p:grpSpPr>
          <a:xfrm>
            <a:off x="1028355" y="4882423"/>
            <a:ext cx="6890016" cy="1039393"/>
            <a:chOff x="1016683" y="2710060"/>
            <a:chExt cx="6890016" cy="1039393"/>
          </a:xfrm>
        </p:grpSpPr>
        <p:grpSp>
          <p:nvGrpSpPr>
            <p:cNvPr id="50" name="Group 49">
              <a:extLst>
                <a:ext uri="{FF2B5EF4-FFF2-40B4-BE49-F238E27FC236}">
                  <a16:creationId xmlns:a16="http://schemas.microsoft.com/office/drawing/2014/main" id="{9796356F-67AC-4710-940B-D40AE565CF89}"/>
                </a:ext>
              </a:extLst>
            </p:cNvPr>
            <p:cNvGrpSpPr/>
            <p:nvPr/>
          </p:nvGrpSpPr>
          <p:grpSpPr>
            <a:xfrm>
              <a:off x="1016683" y="2710060"/>
              <a:ext cx="6890016" cy="1039393"/>
              <a:chOff x="729139" y="5255234"/>
              <a:chExt cx="7500461" cy="858873"/>
            </a:xfrm>
          </p:grpSpPr>
          <p:grpSp>
            <p:nvGrpSpPr>
              <p:cNvPr id="52" name="Group 51">
                <a:extLst>
                  <a:ext uri="{FF2B5EF4-FFF2-40B4-BE49-F238E27FC236}">
                    <a16:creationId xmlns:a16="http://schemas.microsoft.com/office/drawing/2014/main" id="{5540E656-0C4F-4E95-B174-1C19ABD8C025}"/>
                  </a:ext>
                </a:extLst>
              </p:cNvPr>
              <p:cNvGrpSpPr/>
              <p:nvPr/>
            </p:nvGrpSpPr>
            <p:grpSpPr>
              <a:xfrm>
                <a:off x="729139" y="5686913"/>
                <a:ext cx="7500461" cy="427194"/>
                <a:chOff x="630621" y="5802133"/>
                <a:chExt cx="7992735" cy="383353"/>
              </a:xfrm>
            </p:grpSpPr>
            <p:cxnSp>
              <p:nvCxnSpPr>
                <p:cNvPr id="56" name="Straight Arrow Connector 55">
                  <a:extLst>
                    <a:ext uri="{FF2B5EF4-FFF2-40B4-BE49-F238E27FC236}">
                      <a16:creationId xmlns:a16="http://schemas.microsoft.com/office/drawing/2014/main" id="{DD6056B0-8471-412E-A14C-E33C3465EB76}"/>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E46174F-A0C3-4298-8EF2-D54B75CA08C5}"/>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80209246-FF12-40AE-9860-0747E8DD1D92}"/>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7A4D8930-4A31-4737-A317-1FD0795F5457}"/>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DC21BA79-C768-4231-8683-C419C9A137C4}"/>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3A24FF8-6B64-4C37-8B6E-C4123FDE8E51}"/>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976C2EA0-1B0C-4DFC-B86E-FDCF5ABDD67B}"/>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A80F20B2-C1FB-4F6B-945D-92898AE91190}"/>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C86C05AF-21E4-435A-AA63-5DCFBE248E5F}"/>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DB3304A8-AB69-4A68-A9BA-6DD84C1342DF}"/>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7469075-EC53-4A38-95B8-D3224724351B}"/>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BADD15-BDDC-4F8B-B022-09386D0EB78E}"/>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7A349E-7166-4A5B-990F-479DAFE1380A}"/>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590BE427-9A6B-4FBF-AA37-E435EAC007AB}"/>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6F6E9B5-2C23-400C-B175-3A8EFAF3D7B1}"/>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F91E3C8B-A8DC-4E67-A78C-8C023903AEB9}"/>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A1D8EC20-1D70-44D0-9D8A-081313A35D99}"/>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15D32B53-33B3-41FA-AC5F-5E2C5C31D3A9}"/>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5C7E90F-9E4F-42CE-A6BD-16E664DD82BB}"/>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83E4D8C3-C158-4167-973E-33F1CD936754}"/>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76" name="Rectangle 75">
                  <a:extLst>
                    <a:ext uri="{FF2B5EF4-FFF2-40B4-BE49-F238E27FC236}">
                      <a16:creationId xmlns:a16="http://schemas.microsoft.com/office/drawing/2014/main" id="{3C5BDD16-7922-4D14-9737-A54FF22871A6}"/>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77" name="Rectangle 76">
                  <a:extLst>
                    <a:ext uri="{FF2B5EF4-FFF2-40B4-BE49-F238E27FC236}">
                      <a16:creationId xmlns:a16="http://schemas.microsoft.com/office/drawing/2014/main" id="{0FA32D65-2BD5-46DC-BA74-C4DDA48923CF}"/>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78" name="Rectangle 77">
                  <a:extLst>
                    <a:ext uri="{FF2B5EF4-FFF2-40B4-BE49-F238E27FC236}">
                      <a16:creationId xmlns:a16="http://schemas.microsoft.com/office/drawing/2014/main" id="{D3AC20C3-6BE2-4DAA-B73F-BA74BF42CF16}"/>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79" name="Rectangle 78">
                  <a:extLst>
                    <a:ext uri="{FF2B5EF4-FFF2-40B4-BE49-F238E27FC236}">
                      <a16:creationId xmlns:a16="http://schemas.microsoft.com/office/drawing/2014/main" id="{75F1D4BC-76E9-425C-8D91-8D73A57F88E9}"/>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80" name="Rectangle 79">
                  <a:extLst>
                    <a:ext uri="{FF2B5EF4-FFF2-40B4-BE49-F238E27FC236}">
                      <a16:creationId xmlns:a16="http://schemas.microsoft.com/office/drawing/2014/main" id="{CABCF1D0-D1AC-4BB0-A9C8-8A08E60C5FB9}"/>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81" name="Rectangle 80">
                  <a:extLst>
                    <a:ext uri="{FF2B5EF4-FFF2-40B4-BE49-F238E27FC236}">
                      <a16:creationId xmlns:a16="http://schemas.microsoft.com/office/drawing/2014/main" id="{EF0FD303-85ED-412E-9766-C8921DF5A5FF}"/>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82" name="Rectangle 81">
                  <a:extLst>
                    <a:ext uri="{FF2B5EF4-FFF2-40B4-BE49-F238E27FC236}">
                      <a16:creationId xmlns:a16="http://schemas.microsoft.com/office/drawing/2014/main" id="{C8EDFBCF-7D25-433D-8055-6ACF254328CB}"/>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83" name="Rectangle 82">
                  <a:extLst>
                    <a:ext uri="{FF2B5EF4-FFF2-40B4-BE49-F238E27FC236}">
                      <a16:creationId xmlns:a16="http://schemas.microsoft.com/office/drawing/2014/main" id="{BE7D222A-C158-47FC-9631-6CE48054E274}"/>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84" name="Rectangle 83">
                  <a:extLst>
                    <a:ext uri="{FF2B5EF4-FFF2-40B4-BE49-F238E27FC236}">
                      <a16:creationId xmlns:a16="http://schemas.microsoft.com/office/drawing/2014/main" id="{E6D407D5-11F3-45A9-81B0-AF034B0CC63C}"/>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85" name="Rectangle 84">
                  <a:extLst>
                    <a:ext uri="{FF2B5EF4-FFF2-40B4-BE49-F238E27FC236}">
                      <a16:creationId xmlns:a16="http://schemas.microsoft.com/office/drawing/2014/main" id="{68943F32-2F2C-4670-82F3-8B9578F34C4D}"/>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86" name="Rectangle 85">
                  <a:extLst>
                    <a:ext uri="{FF2B5EF4-FFF2-40B4-BE49-F238E27FC236}">
                      <a16:creationId xmlns:a16="http://schemas.microsoft.com/office/drawing/2014/main" id="{19A6973B-EB6D-4032-9F52-69686D2173FE}"/>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87" name="Rectangle 86">
                  <a:extLst>
                    <a:ext uri="{FF2B5EF4-FFF2-40B4-BE49-F238E27FC236}">
                      <a16:creationId xmlns:a16="http://schemas.microsoft.com/office/drawing/2014/main" id="{58EE3618-BF43-480C-8BD1-A9FD21132BA5}"/>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88" name="Rectangle 87">
                  <a:extLst>
                    <a:ext uri="{FF2B5EF4-FFF2-40B4-BE49-F238E27FC236}">
                      <a16:creationId xmlns:a16="http://schemas.microsoft.com/office/drawing/2014/main" id="{7A984AA2-4626-4AA4-8AEA-0A113EB69AA3}"/>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89" name="Rectangle 88">
                  <a:extLst>
                    <a:ext uri="{FF2B5EF4-FFF2-40B4-BE49-F238E27FC236}">
                      <a16:creationId xmlns:a16="http://schemas.microsoft.com/office/drawing/2014/main" id="{1D087EF3-7391-4F0E-AD6A-362EACDCF589}"/>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90" name="Rectangle 89">
                  <a:extLst>
                    <a:ext uri="{FF2B5EF4-FFF2-40B4-BE49-F238E27FC236}">
                      <a16:creationId xmlns:a16="http://schemas.microsoft.com/office/drawing/2014/main" id="{9F33027E-95BD-41E7-B529-97CD8D7B8877}"/>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91" name="Rectangle 90">
                  <a:extLst>
                    <a:ext uri="{FF2B5EF4-FFF2-40B4-BE49-F238E27FC236}">
                      <a16:creationId xmlns:a16="http://schemas.microsoft.com/office/drawing/2014/main" id="{6DF8D461-8815-4DFF-B90D-7D183B9B2E17}"/>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92" name="Rectangle 91">
                  <a:extLst>
                    <a:ext uri="{FF2B5EF4-FFF2-40B4-BE49-F238E27FC236}">
                      <a16:creationId xmlns:a16="http://schemas.microsoft.com/office/drawing/2014/main" id="{AA529449-7BE2-40B1-ACEC-FD15A13D1F79}"/>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53" name="Rectangle 52">
                <a:extLst>
                  <a:ext uri="{FF2B5EF4-FFF2-40B4-BE49-F238E27FC236}">
                    <a16:creationId xmlns:a16="http://schemas.microsoft.com/office/drawing/2014/main" id="{FB7820B2-C023-4F6E-9110-8D824BC6A648}"/>
                  </a:ext>
                </a:extLst>
              </p:cNvPr>
              <p:cNvSpPr/>
              <p:nvPr/>
            </p:nvSpPr>
            <p:spPr>
              <a:xfrm>
                <a:off x="741845" y="5255234"/>
                <a:ext cx="882698" cy="2580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0, 2, 2</a:t>
                </a:r>
              </a:p>
            </p:txBody>
          </p:sp>
        </p:grpSp>
        <p:cxnSp>
          <p:nvCxnSpPr>
            <p:cNvPr id="51" name="Straight Connector 50">
              <a:extLst>
                <a:ext uri="{FF2B5EF4-FFF2-40B4-BE49-F238E27FC236}">
                  <a16:creationId xmlns:a16="http://schemas.microsoft.com/office/drawing/2014/main" id="{0F175B3E-DC95-429C-89CC-0B02957B89B9}"/>
                </a:ext>
              </a:extLst>
            </p:cNvPr>
            <p:cNvCxnSpPr>
              <a:cxnSpLocks/>
            </p:cNvCxnSpPr>
            <p:nvPr/>
          </p:nvCxnSpPr>
          <p:spPr>
            <a:xfrm>
              <a:off x="1839228" y="3244578"/>
              <a:ext cx="1177189" cy="1268"/>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93" name="Arrow: Down 92">
            <a:extLst>
              <a:ext uri="{FF2B5EF4-FFF2-40B4-BE49-F238E27FC236}">
                <a16:creationId xmlns:a16="http://schemas.microsoft.com/office/drawing/2014/main" id="{406AAD14-CE0F-4D2B-8BC9-52BCBDD2C141}"/>
              </a:ext>
            </a:extLst>
          </p:cNvPr>
          <p:cNvSpPr/>
          <p:nvPr/>
        </p:nvSpPr>
        <p:spPr>
          <a:xfrm>
            <a:off x="4561977" y="3863052"/>
            <a:ext cx="441713" cy="93515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a:p>
        </p:txBody>
      </p:sp>
      <p:grpSp>
        <p:nvGrpSpPr>
          <p:cNvPr id="94" name="Group 93">
            <a:extLst>
              <a:ext uri="{FF2B5EF4-FFF2-40B4-BE49-F238E27FC236}">
                <a16:creationId xmlns:a16="http://schemas.microsoft.com/office/drawing/2014/main" id="{30F058C9-640C-4D11-A891-00C3AD85D3D5}"/>
              </a:ext>
            </a:extLst>
          </p:cNvPr>
          <p:cNvGrpSpPr/>
          <p:nvPr/>
        </p:nvGrpSpPr>
        <p:grpSpPr>
          <a:xfrm>
            <a:off x="8115100" y="2458138"/>
            <a:ext cx="1827659" cy="1799630"/>
            <a:chOff x="13672885" y="1949387"/>
            <a:chExt cx="1516327" cy="1799630"/>
          </a:xfrm>
        </p:grpSpPr>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6E52831F-6371-4394-A2C2-605DCED1C967}"/>
                    </a:ext>
                  </a:extLst>
                </p:cNvPr>
                <p:cNvSpPr/>
                <p:nvPr/>
              </p:nvSpPr>
              <p:spPr>
                <a:xfrm>
                  <a:off x="13672885" y="1949387"/>
                  <a:ext cx="1516327" cy="2616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SG" sz="200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𝑟</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m:t>
                      </m:r>
                    </m:oMath>
                  </a14:m>
                  <a:r>
                    <a:rPr lang="en-SG" sz="2000" dirty="0"/>
                    <a:t>     </a:t>
                  </a:r>
                  <a14:m>
                    <m:oMath xmlns:m="http://schemas.openxmlformats.org/officeDocument/2006/math">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𝑑</m:t>
                          </m:r>
                        </m:e>
                        <m:sub>
                          <m:r>
                            <a:rPr lang="en-SG" sz="2000" b="0" i="1" smtClean="0">
                              <a:solidFill>
                                <a:schemeClr val="tx1"/>
                              </a:solidFill>
                              <a:latin typeface="Cambria Math" panose="02040503050406030204" pitchFamily="18" charset="0"/>
                            </a:rPr>
                            <m:t>𝑖</m:t>
                          </m:r>
                        </m:sub>
                      </m:sSub>
                      <m:r>
                        <a:rPr lang="en-SG" sz="2000" b="0" i="1" smtClean="0">
                          <a:solidFill>
                            <a:schemeClr val="tx1"/>
                          </a:solidFill>
                          <a:latin typeface="Cambria Math" panose="02040503050406030204" pitchFamily="18" charset="0"/>
                        </a:rPr>
                        <m:t>,    </m:t>
                      </m:r>
                      <m:sSub>
                        <m:sSubPr>
                          <m:ctrlPr>
                            <a:rPr lang="en-SG" sz="2000" b="0" i="1" smtClean="0">
                              <a:solidFill>
                                <a:schemeClr val="tx1"/>
                              </a:solidFill>
                              <a:latin typeface="Cambria Math" panose="02040503050406030204" pitchFamily="18" charset="0"/>
                            </a:rPr>
                          </m:ctrlPr>
                        </m:sSubPr>
                        <m:e>
                          <m:r>
                            <a:rPr lang="en-SG" sz="2000" b="0" i="1" smtClean="0">
                              <a:solidFill>
                                <a:schemeClr val="tx1"/>
                              </a:solidFill>
                              <a:latin typeface="Cambria Math" panose="02040503050406030204" pitchFamily="18" charset="0"/>
                            </a:rPr>
                            <m:t>𝑤</m:t>
                          </m:r>
                        </m:e>
                        <m:sub>
                          <m:r>
                            <a:rPr lang="en-SG" sz="2000" b="0" i="1" smtClean="0">
                              <a:solidFill>
                                <a:schemeClr val="tx1"/>
                              </a:solidFill>
                              <a:latin typeface="Cambria Math" panose="02040503050406030204" pitchFamily="18" charset="0"/>
                            </a:rPr>
                            <m:t>𝑖</m:t>
                          </m:r>
                        </m:sub>
                      </m:sSub>
                    </m:oMath>
                  </a14:m>
                  <a:endParaRPr lang="en-SG" sz="2000" dirty="0"/>
                </a:p>
              </p:txBody>
            </p:sp>
          </mc:Choice>
          <mc:Fallback xmlns="">
            <p:sp>
              <p:nvSpPr>
                <p:cNvPr id="95" name="Rectangle 94">
                  <a:extLst>
                    <a:ext uri="{FF2B5EF4-FFF2-40B4-BE49-F238E27FC236}">
                      <a16:creationId xmlns:a16="http://schemas.microsoft.com/office/drawing/2014/main" id="{6E52831F-6371-4394-A2C2-605DCED1C967}"/>
                    </a:ext>
                  </a:extLst>
                </p:cNvPr>
                <p:cNvSpPr>
                  <a:spLocks noRot="1" noChangeAspect="1" noMove="1" noResize="1" noEditPoints="1" noAdjustHandles="1" noChangeArrowheads="1" noChangeShapeType="1" noTextEdit="1"/>
                </p:cNvSpPr>
                <p:nvPr/>
              </p:nvSpPr>
              <p:spPr>
                <a:xfrm>
                  <a:off x="13672885" y="1949387"/>
                  <a:ext cx="1516327" cy="261604"/>
                </a:xfrm>
                <a:prstGeom prst="rect">
                  <a:avLst/>
                </a:prstGeom>
                <a:blipFill>
                  <a:blip r:embed="rId2"/>
                  <a:stretch>
                    <a:fillRect t="-2326" b="-30233"/>
                  </a:stretch>
                </a:blipFill>
                <a:ln>
                  <a:noFill/>
                </a:ln>
              </p:spPr>
              <p:txBody>
                <a:bodyPr/>
                <a:lstStyle/>
                <a:p>
                  <a:r>
                    <a:rPr lang="en-SG">
                      <a:noFill/>
                    </a:rPr>
                    <a:t> </a:t>
                  </a:r>
                </a:p>
              </p:txBody>
            </p:sp>
          </mc:Fallback>
        </mc:AlternateContent>
        <p:grpSp>
          <p:nvGrpSpPr>
            <p:cNvPr id="96" name="Group 95">
              <a:extLst>
                <a:ext uri="{FF2B5EF4-FFF2-40B4-BE49-F238E27FC236}">
                  <a16:creationId xmlns:a16="http://schemas.microsoft.com/office/drawing/2014/main" id="{7C036ACD-ED1D-40FB-B642-D44D52BCE768}"/>
                </a:ext>
              </a:extLst>
            </p:cNvPr>
            <p:cNvGrpSpPr/>
            <p:nvPr/>
          </p:nvGrpSpPr>
          <p:grpSpPr>
            <a:xfrm>
              <a:off x="13742551" y="2323532"/>
              <a:ext cx="1446660" cy="1425485"/>
              <a:chOff x="14588161" y="2421627"/>
              <a:chExt cx="2305665" cy="1651133"/>
            </a:xfrm>
          </p:grpSpPr>
          <p:sp>
            <p:nvSpPr>
              <p:cNvPr id="97" name="Rectangle 96">
                <a:extLst>
                  <a:ext uri="{FF2B5EF4-FFF2-40B4-BE49-F238E27FC236}">
                    <a16:creationId xmlns:a16="http://schemas.microsoft.com/office/drawing/2014/main" id="{685251F6-4383-4E67-8696-7969F2A0C0F8}"/>
                  </a:ext>
                </a:extLst>
              </p:cNvPr>
              <p:cNvSpPr/>
              <p:nvPr/>
            </p:nvSpPr>
            <p:spPr>
              <a:xfrm>
                <a:off x="14588161" y="2421627"/>
                <a:ext cx="2305665" cy="46347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 0,    2,      2</a:t>
                </a:r>
              </a:p>
            </p:txBody>
          </p:sp>
          <p:sp>
            <p:nvSpPr>
              <p:cNvPr id="98" name="Rectangle 97">
                <a:extLst>
                  <a:ext uri="{FF2B5EF4-FFF2-40B4-BE49-F238E27FC236}">
                    <a16:creationId xmlns:a16="http://schemas.microsoft.com/office/drawing/2014/main" id="{88202D8D-F324-4A05-9612-66A3F63E15CE}"/>
                  </a:ext>
                </a:extLst>
              </p:cNvPr>
              <p:cNvSpPr/>
              <p:nvPr/>
            </p:nvSpPr>
            <p:spPr>
              <a:xfrm>
                <a:off x="14588161" y="3015456"/>
                <a:ext cx="2305664" cy="463475"/>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2,   5,    2</a:t>
                </a:r>
              </a:p>
            </p:txBody>
          </p:sp>
          <p:sp>
            <p:nvSpPr>
              <p:cNvPr id="99" name="Rectangle 98">
                <a:extLst>
                  <a:ext uri="{FF2B5EF4-FFF2-40B4-BE49-F238E27FC236}">
                    <a16:creationId xmlns:a16="http://schemas.microsoft.com/office/drawing/2014/main" id="{48E07B76-7475-4336-AF9A-C561DA288366}"/>
                  </a:ext>
                </a:extLst>
              </p:cNvPr>
              <p:cNvSpPr/>
              <p:nvPr/>
            </p:nvSpPr>
            <p:spPr>
              <a:xfrm>
                <a:off x="14588161" y="3609287"/>
                <a:ext cx="2305664" cy="463473"/>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2,   5,    2</a:t>
                </a:r>
              </a:p>
            </p:txBody>
          </p:sp>
        </p:grpSp>
      </p:grpSp>
      <p:sp>
        <p:nvSpPr>
          <p:cNvPr id="103" name="Rectangle 102">
            <a:extLst>
              <a:ext uri="{FF2B5EF4-FFF2-40B4-BE49-F238E27FC236}">
                <a16:creationId xmlns:a16="http://schemas.microsoft.com/office/drawing/2014/main" id="{2B245F38-A141-4978-83D0-8D5B337F5B5E}"/>
              </a:ext>
            </a:extLst>
          </p:cNvPr>
          <p:cNvSpPr/>
          <p:nvPr/>
        </p:nvSpPr>
        <p:spPr>
          <a:xfrm>
            <a:off x="10005833" y="2832283"/>
            <a:ext cx="1743688" cy="40013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 0,    2,      2</a:t>
            </a:r>
          </a:p>
        </p:txBody>
      </p:sp>
      <p:sp>
        <p:nvSpPr>
          <p:cNvPr id="106" name="Arrow: Curved Up 105">
            <a:extLst>
              <a:ext uri="{FF2B5EF4-FFF2-40B4-BE49-F238E27FC236}">
                <a16:creationId xmlns:a16="http://schemas.microsoft.com/office/drawing/2014/main" id="{DFE3B6F8-4C8B-4E65-B4C6-D4F58BDE0DC0}"/>
              </a:ext>
            </a:extLst>
          </p:cNvPr>
          <p:cNvSpPr/>
          <p:nvPr/>
        </p:nvSpPr>
        <p:spPr>
          <a:xfrm>
            <a:off x="9357516" y="4469642"/>
            <a:ext cx="1996284" cy="814777"/>
          </a:xfrm>
          <a:prstGeom prst="curved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solidFill>
                <a:schemeClr val="tx1"/>
              </a:solidFill>
            </a:endParaRPr>
          </a:p>
        </p:txBody>
      </p:sp>
      <p:sp>
        <p:nvSpPr>
          <p:cNvPr id="107" name="TextBox 106">
            <a:extLst>
              <a:ext uri="{FF2B5EF4-FFF2-40B4-BE49-F238E27FC236}">
                <a16:creationId xmlns:a16="http://schemas.microsoft.com/office/drawing/2014/main" id="{780C1581-5688-4287-B35D-B870CC1406EE}"/>
              </a:ext>
            </a:extLst>
          </p:cNvPr>
          <p:cNvSpPr txBox="1"/>
          <p:nvPr/>
        </p:nvSpPr>
        <p:spPr>
          <a:xfrm>
            <a:off x="7132325" y="5777045"/>
            <a:ext cx="914400" cy="369332"/>
          </a:xfrm>
          <a:prstGeom prst="rect">
            <a:avLst/>
          </a:prstGeom>
          <a:noFill/>
        </p:spPr>
        <p:txBody>
          <a:bodyPr wrap="square" rtlCol="0">
            <a:spAutoFit/>
          </a:bodyPr>
          <a:lstStyle/>
          <a:p>
            <a:r>
              <a:rPr lang="en-SG" dirty="0"/>
              <a:t>     time</a:t>
            </a:r>
          </a:p>
        </p:txBody>
      </p:sp>
      <p:sp>
        <p:nvSpPr>
          <p:cNvPr id="108" name="TextBox 107">
            <a:extLst>
              <a:ext uri="{FF2B5EF4-FFF2-40B4-BE49-F238E27FC236}">
                <a16:creationId xmlns:a16="http://schemas.microsoft.com/office/drawing/2014/main" id="{E323207E-AD26-4989-A56B-25D6C72A890D}"/>
              </a:ext>
            </a:extLst>
          </p:cNvPr>
          <p:cNvSpPr txBox="1"/>
          <p:nvPr/>
        </p:nvSpPr>
        <p:spPr>
          <a:xfrm>
            <a:off x="7137456" y="3565773"/>
            <a:ext cx="914400" cy="369332"/>
          </a:xfrm>
          <a:prstGeom prst="rect">
            <a:avLst/>
          </a:prstGeom>
          <a:noFill/>
        </p:spPr>
        <p:txBody>
          <a:bodyPr wrap="square" rtlCol="0">
            <a:spAutoFit/>
          </a:bodyPr>
          <a:lstStyle/>
          <a:p>
            <a:r>
              <a:rPr lang="en-SG" dirty="0"/>
              <a:t>     time</a:t>
            </a:r>
          </a:p>
        </p:txBody>
      </p:sp>
    </p:spTree>
    <p:extLst>
      <p:ext uri="{BB962C8B-B14F-4D97-AF65-F5344CB8AC3E}">
        <p14:creationId xmlns:p14="http://schemas.microsoft.com/office/powerpoint/2010/main" val="1948091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B989-B94B-43ED-BF0D-37CB9F83526E}"/>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p:sp>
        <p:nvSpPr>
          <p:cNvPr id="3" name="Content Placeholder 2">
            <a:extLst>
              <a:ext uri="{FF2B5EF4-FFF2-40B4-BE49-F238E27FC236}">
                <a16:creationId xmlns:a16="http://schemas.microsoft.com/office/drawing/2014/main" id="{FF097ED7-A9D8-4257-B27D-A4677ED7C5DE}"/>
              </a:ext>
            </a:extLst>
          </p:cNvPr>
          <p:cNvSpPr>
            <a:spLocks noGrp="1"/>
          </p:cNvSpPr>
          <p:nvPr>
            <p:ph idx="1"/>
          </p:nvPr>
        </p:nvSpPr>
        <p:spPr/>
        <p:txBody>
          <a:bodyPr/>
          <a:lstStyle/>
          <a:p>
            <a:r>
              <a:rPr lang="en-SG" b="1" i="1" dirty="0">
                <a:solidFill>
                  <a:schemeClr val="accent1">
                    <a:lumMod val="75000"/>
                  </a:schemeClr>
                </a:solidFill>
              </a:rPr>
              <a:t>Step 4: </a:t>
            </a:r>
            <a:r>
              <a:rPr lang="en-SG" sz="2400" dirty="0"/>
              <a:t>Put scheduled tasks together</a:t>
            </a:r>
            <a:r>
              <a:rPr lang="en-SG" dirty="0"/>
              <a:t>.</a:t>
            </a:r>
          </a:p>
          <a:p>
            <a:pPr marL="0" indent="0">
              <a:buNone/>
            </a:pPr>
            <a:r>
              <a:rPr lang="en-SG" dirty="0"/>
              <a:t>     </a:t>
            </a:r>
            <a:r>
              <a:rPr lang="en-SG" sz="2000" dirty="0"/>
              <a:t>frequency</a:t>
            </a:r>
          </a:p>
          <a:p>
            <a:pPr marL="0" indent="0">
              <a:buNone/>
            </a:pPr>
            <a:endParaRPr lang="en-SG" sz="2000" dirty="0"/>
          </a:p>
          <a:p>
            <a:pPr marL="0" indent="0">
              <a:buNone/>
            </a:pPr>
            <a:endParaRPr lang="en-SG" sz="2000" dirty="0"/>
          </a:p>
          <a:p>
            <a:pPr marL="0" indent="0">
              <a:buNone/>
            </a:pPr>
            <a:endParaRPr lang="en-SG" sz="2000" dirty="0"/>
          </a:p>
          <a:p>
            <a:pPr marL="0" indent="0">
              <a:buNone/>
            </a:pPr>
            <a:r>
              <a:rPr lang="en-SG" sz="2000" dirty="0"/>
              <a:t>                                                                                                                                  time</a:t>
            </a:r>
          </a:p>
        </p:txBody>
      </p:sp>
      <p:grpSp>
        <p:nvGrpSpPr>
          <p:cNvPr id="5" name="Group 4">
            <a:extLst>
              <a:ext uri="{FF2B5EF4-FFF2-40B4-BE49-F238E27FC236}">
                <a16:creationId xmlns:a16="http://schemas.microsoft.com/office/drawing/2014/main" id="{3DDCF106-FF8B-4DB3-8312-974CD96532FE}"/>
              </a:ext>
            </a:extLst>
          </p:cNvPr>
          <p:cNvGrpSpPr/>
          <p:nvPr/>
        </p:nvGrpSpPr>
        <p:grpSpPr>
          <a:xfrm>
            <a:off x="1390020" y="3603032"/>
            <a:ext cx="7004875" cy="917953"/>
            <a:chOff x="729139" y="5355582"/>
            <a:chExt cx="7625497" cy="758525"/>
          </a:xfrm>
        </p:grpSpPr>
        <p:grpSp>
          <p:nvGrpSpPr>
            <p:cNvPr id="7" name="Group 6">
              <a:extLst>
                <a:ext uri="{FF2B5EF4-FFF2-40B4-BE49-F238E27FC236}">
                  <a16:creationId xmlns:a16="http://schemas.microsoft.com/office/drawing/2014/main" id="{D3404F22-5137-473F-8E2A-42B0C5D6F451}"/>
                </a:ext>
              </a:extLst>
            </p:cNvPr>
            <p:cNvGrpSpPr/>
            <p:nvPr/>
          </p:nvGrpSpPr>
          <p:grpSpPr>
            <a:xfrm>
              <a:off x="729139" y="5686913"/>
              <a:ext cx="7625497" cy="427194"/>
              <a:chOff x="630621" y="5802133"/>
              <a:chExt cx="8125977" cy="383353"/>
            </a:xfrm>
          </p:grpSpPr>
          <p:cxnSp>
            <p:nvCxnSpPr>
              <p:cNvPr id="9" name="Straight Arrow Connector 8">
                <a:extLst>
                  <a:ext uri="{FF2B5EF4-FFF2-40B4-BE49-F238E27FC236}">
                    <a16:creationId xmlns:a16="http://schemas.microsoft.com/office/drawing/2014/main" id="{32EEF9D1-C6D1-49A8-AF1C-3FECDA88F4B3}"/>
                  </a:ext>
                </a:extLst>
              </p:cNvPr>
              <p:cNvCxnSpPr>
                <a:cxnSpLocks/>
              </p:cNvCxnSpPr>
              <p:nvPr/>
            </p:nvCxnSpPr>
            <p:spPr>
              <a:xfrm>
                <a:off x="630621" y="5812053"/>
                <a:ext cx="8125977" cy="669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5404357-5BE7-4999-9B33-24462120B075}"/>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A358E1C-00C3-4352-9C7F-E34B25C48C94}"/>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EB3B42F-48B8-4EC4-881C-996F12C3CA1D}"/>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D0AB42B-9F95-4EC8-947A-73F1B6520317}"/>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76A03E7-4F26-4A41-99F5-4EBDC910C7A7}"/>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817E19F-7567-4BC7-BAFC-1F18E247E5B5}"/>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EC1CFB8-5935-4D4E-838A-E693D0479DA6}"/>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CD89D2E-4548-4421-BC54-63EA5EB96D50}"/>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751E04A-C149-4E53-B0AE-51565FE3AE4A}"/>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3A1B138-28DC-4957-8041-F3355E00815A}"/>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1687D5-7D14-41F1-8B5D-BFCAF632E550}"/>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5F96FA-791D-4560-8322-9D478D4D022E}"/>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C0F43AA-2F85-4919-A3CF-B01F2879E299}"/>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283F637-6574-4977-8520-89C8FA165782}"/>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2D6C8EF-23B8-44C2-B480-512347A5E25F}"/>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841F8AA-95B6-45C5-97DF-0FDE402ECFD6}"/>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727E7CB-11AA-4501-8F6B-F1785AC0D2CF}"/>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6322A8B-7066-46E7-9065-F285E4B5E885}"/>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CD401874-EC97-4D31-AC1D-72115F62E17D}"/>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29" name="Rectangle 28">
                <a:extLst>
                  <a:ext uri="{FF2B5EF4-FFF2-40B4-BE49-F238E27FC236}">
                    <a16:creationId xmlns:a16="http://schemas.microsoft.com/office/drawing/2014/main" id="{1118B780-4A14-4B14-9D3B-2EDA5843E5E9}"/>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30" name="Rectangle 29">
                <a:extLst>
                  <a:ext uri="{FF2B5EF4-FFF2-40B4-BE49-F238E27FC236}">
                    <a16:creationId xmlns:a16="http://schemas.microsoft.com/office/drawing/2014/main" id="{28AEDA67-302D-4D84-992C-9A275957A10E}"/>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31" name="Rectangle 30">
                <a:extLst>
                  <a:ext uri="{FF2B5EF4-FFF2-40B4-BE49-F238E27FC236}">
                    <a16:creationId xmlns:a16="http://schemas.microsoft.com/office/drawing/2014/main" id="{3823EBD1-9F5E-4840-91BF-3EEFAAB6460B}"/>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32" name="Rectangle 31">
                <a:extLst>
                  <a:ext uri="{FF2B5EF4-FFF2-40B4-BE49-F238E27FC236}">
                    <a16:creationId xmlns:a16="http://schemas.microsoft.com/office/drawing/2014/main" id="{344A2D09-CB33-44A4-94D1-9C6206186173}"/>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33" name="Rectangle 32">
                <a:extLst>
                  <a:ext uri="{FF2B5EF4-FFF2-40B4-BE49-F238E27FC236}">
                    <a16:creationId xmlns:a16="http://schemas.microsoft.com/office/drawing/2014/main" id="{97A31430-4656-4D3D-AFAF-DD177515004D}"/>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34" name="Rectangle 33">
                <a:extLst>
                  <a:ext uri="{FF2B5EF4-FFF2-40B4-BE49-F238E27FC236}">
                    <a16:creationId xmlns:a16="http://schemas.microsoft.com/office/drawing/2014/main" id="{8ECD207F-AEBF-4065-B884-D1A327C5C2EB}"/>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35" name="Rectangle 34">
                <a:extLst>
                  <a:ext uri="{FF2B5EF4-FFF2-40B4-BE49-F238E27FC236}">
                    <a16:creationId xmlns:a16="http://schemas.microsoft.com/office/drawing/2014/main" id="{6545BE9B-C510-44C4-BBAD-AD334BCADBDB}"/>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36" name="Rectangle 35">
                <a:extLst>
                  <a:ext uri="{FF2B5EF4-FFF2-40B4-BE49-F238E27FC236}">
                    <a16:creationId xmlns:a16="http://schemas.microsoft.com/office/drawing/2014/main" id="{6752B52A-A59E-423C-890D-11C326385EE7}"/>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37" name="Rectangle 36">
                <a:extLst>
                  <a:ext uri="{FF2B5EF4-FFF2-40B4-BE49-F238E27FC236}">
                    <a16:creationId xmlns:a16="http://schemas.microsoft.com/office/drawing/2014/main" id="{8397085D-A8CD-48C6-9F99-108A7BBAAAAE}"/>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38" name="Rectangle 37">
                <a:extLst>
                  <a:ext uri="{FF2B5EF4-FFF2-40B4-BE49-F238E27FC236}">
                    <a16:creationId xmlns:a16="http://schemas.microsoft.com/office/drawing/2014/main" id="{7A9C7E9C-2DE9-49D3-9ED2-436A9BFB12AD}"/>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39" name="Rectangle 38">
                <a:extLst>
                  <a:ext uri="{FF2B5EF4-FFF2-40B4-BE49-F238E27FC236}">
                    <a16:creationId xmlns:a16="http://schemas.microsoft.com/office/drawing/2014/main" id="{91A3F498-3707-41E9-A72A-3A21D2BF38E8}"/>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40" name="Rectangle 39">
                <a:extLst>
                  <a:ext uri="{FF2B5EF4-FFF2-40B4-BE49-F238E27FC236}">
                    <a16:creationId xmlns:a16="http://schemas.microsoft.com/office/drawing/2014/main" id="{36DA9CE3-A93E-4FC3-842D-8DA655A5AA4B}"/>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41" name="Rectangle 40">
                <a:extLst>
                  <a:ext uri="{FF2B5EF4-FFF2-40B4-BE49-F238E27FC236}">
                    <a16:creationId xmlns:a16="http://schemas.microsoft.com/office/drawing/2014/main" id="{AEE4B4A8-5BE1-4DC0-89D4-FBC652F28EE8}"/>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42" name="Rectangle 41">
                <a:extLst>
                  <a:ext uri="{FF2B5EF4-FFF2-40B4-BE49-F238E27FC236}">
                    <a16:creationId xmlns:a16="http://schemas.microsoft.com/office/drawing/2014/main" id="{6172F958-1CF7-4C48-A279-0BC3E9E7E262}"/>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43" name="Rectangle 42">
                <a:extLst>
                  <a:ext uri="{FF2B5EF4-FFF2-40B4-BE49-F238E27FC236}">
                    <a16:creationId xmlns:a16="http://schemas.microsoft.com/office/drawing/2014/main" id="{4BA17598-7944-4232-ABD0-C710ACA363DC}"/>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44" name="Rectangle 43">
                <a:extLst>
                  <a:ext uri="{FF2B5EF4-FFF2-40B4-BE49-F238E27FC236}">
                    <a16:creationId xmlns:a16="http://schemas.microsoft.com/office/drawing/2014/main" id="{D067A92F-69F1-4FF4-9364-5452B1CACC8E}"/>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45" name="Rectangle 44">
                <a:extLst>
                  <a:ext uri="{FF2B5EF4-FFF2-40B4-BE49-F238E27FC236}">
                    <a16:creationId xmlns:a16="http://schemas.microsoft.com/office/drawing/2014/main" id="{D30C4265-1C15-42D4-8B10-B023A7AF1685}"/>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grpSp>
        <p:sp>
          <p:nvSpPr>
            <p:cNvPr id="8" name="Rectangle 7">
              <a:extLst>
                <a:ext uri="{FF2B5EF4-FFF2-40B4-BE49-F238E27FC236}">
                  <a16:creationId xmlns:a16="http://schemas.microsoft.com/office/drawing/2014/main" id="{A12EF178-40E5-4ED3-8591-89B77A1ED21F}"/>
                </a:ext>
              </a:extLst>
            </p:cNvPr>
            <p:cNvSpPr/>
            <p:nvPr/>
          </p:nvSpPr>
          <p:spPr>
            <a:xfrm>
              <a:off x="742927" y="5355582"/>
              <a:ext cx="882698" cy="33685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0, 8, 2</a:t>
              </a:r>
            </a:p>
          </p:txBody>
        </p:sp>
      </p:grpSp>
      <p:cxnSp>
        <p:nvCxnSpPr>
          <p:cNvPr id="47" name="Straight Arrow Connector 46">
            <a:extLst>
              <a:ext uri="{FF2B5EF4-FFF2-40B4-BE49-F238E27FC236}">
                <a16:creationId xmlns:a16="http://schemas.microsoft.com/office/drawing/2014/main" id="{67E1C012-515C-43B0-8CC8-22E7E9738EA4}"/>
              </a:ext>
            </a:extLst>
          </p:cNvPr>
          <p:cNvCxnSpPr>
            <a:cxnSpLocks/>
          </p:cNvCxnSpPr>
          <p:nvPr/>
        </p:nvCxnSpPr>
        <p:spPr>
          <a:xfrm flipV="1">
            <a:off x="1410084" y="2906974"/>
            <a:ext cx="11672" cy="111041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0B6F8292-4709-43BA-A631-C048DC02B482}"/>
              </a:ext>
            </a:extLst>
          </p:cNvPr>
          <p:cNvSpPr/>
          <p:nvPr/>
        </p:nvSpPr>
        <p:spPr>
          <a:xfrm>
            <a:off x="2208055" y="3227728"/>
            <a:ext cx="964334" cy="78296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3, 6, 5</a:t>
            </a:r>
          </a:p>
        </p:txBody>
      </p:sp>
      <p:sp>
        <p:nvSpPr>
          <p:cNvPr id="52" name="Rectangle 51">
            <a:extLst>
              <a:ext uri="{FF2B5EF4-FFF2-40B4-BE49-F238E27FC236}">
                <a16:creationId xmlns:a16="http://schemas.microsoft.com/office/drawing/2014/main" id="{4399DE07-C34D-40B0-9E5B-41FC500B17AA}"/>
              </a:ext>
            </a:extLst>
          </p:cNvPr>
          <p:cNvSpPr/>
          <p:nvPr/>
        </p:nvSpPr>
        <p:spPr>
          <a:xfrm>
            <a:off x="3184061" y="3227725"/>
            <a:ext cx="613046" cy="7829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2, 6, 3</a:t>
            </a:r>
          </a:p>
        </p:txBody>
      </p:sp>
      <p:sp>
        <p:nvSpPr>
          <p:cNvPr id="53" name="Rectangle 52">
            <a:extLst>
              <a:ext uri="{FF2B5EF4-FFF2-40B4-BE49-F238E27FC236}">
                <a16:creationId xmlns:a16="http://schemas.microsoft.com/office/drawing/2014/main" id="{BBA9C4E7-671A-445F-BE8E-5032A338A5A3}"/>
              </a:ext>
            </a:extLst>
          </p:cNvPr>
          <p:cNvSpPr/>
          <p:nvPr/>
        </p:nvSpPr>
        <p:spPr>
          <a:xfrm>
            <a:off x="3785816" y="3429000"/>
            <a:ext cx="1587471" cy="58511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6, 14, 6</a:t>
            </a:r>
          </a:p>
        </p:txBody>
      </p:sp>
      <p:sp>
        <p:nvSpPr>
          <p:cNvPr id="54" name="Rectangle 53">
            <a:extLst>
              <a:ext uri="{FF2B5EF4-FFF2-40B4-BE49-F238E27FC236}">
                <a16:creationId xmlns:a16="http://schemas.microsoft.com/office/drawing/2014/main" id="{8DE6EDC6-2B8E-442C-B6E7-52EA46C9CA18}"/>
              </a:ext>
            </a:extLst>
          </p:cNvPr>
          <p:cNvSpPr/>
          <p:nvPr/>
        </p:nvSpPr>
        <p:spPr>
          <a:xfrm>
            <a:off x="5377027" y="3425731"/>
            <a:ext cx="1564336" cy="5883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10, 14, 6</a:t>
            </a:r>
          </a:p>
        </p:txBody>
      </p:sp>
      <p:sp>
        <p:nvSpPr>
          <p:cNvPr id="55" name="Rectangle 54">
            <a:extLst>
              <a:ext uri="{FF2B5EF4-FFF2-40B4-BE49-F238E27FC236}">
                <a16:creationId xmlns:a16="http://schemas.microsoft.com/office/drawing/2014/main" id="{C843235C-785F-48D2-88B8-5A80D07C639A}"/>
              </a:ext>
            </a:extLst>
          </p:cNvPr>
          <p:cNvSpPr/>
          <p:nvPr/>
        </p:nvSpPr>
        <p:spPr>
          <a:xfrm>
            <a:off x="6941363" y="3523231"/>
            <a:ext cx="591694" cy="487458"/>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11, 17, 2</a:t>
            </a:r>
          </a:p>
        </p:txBody>
      </p:sp>
      <p:sp>
        <p:nvSpPr>
          <p:cNvPr id="58" name="Rectangle 57">
            <a:extLst>
              <a:ext uri="{FF2B5EF4-FFF2-40B4-BE49-F238E27FC236}">
                <a16:creationId xmlns:a16="http://schemas.microsoft.com/office/drawing/2014/main" id="{8BA2039A-EA4C-4F53-86CC-A664A6A5F60E}"/>
              </a:ext>
            </a:extLst>
          </p:cNvPr>
          <p:cNvSpPr/>
          <p:nvPr/>
        </p:nvSpPr>
        <p:spPr>
          <a:xfrm>
            <a:off x="7533057" y="3519141"/>
            <a:ext cx="589038" cy="487458"/>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12,</a:t>
            </a:r>
          </a:p>
          <a:p>
            <a:pPr algn="ctr"/>
            <a:r>
              <a:rPr lang="en-SG" sz="1400" dirty="0">
                <a:solidFill>
                  <a:schemeClr val="tx1"/>
                </a:solidFill>
              </a:rPr>
              <a:t>17,2</a:t>
            </a:r>
          </a:p>
        </p:txBody>
      </p:sp>
      <p:graphicFrame>
        <p:nvGraphicFramePr>
          <p:cNvPr id="59" name="Table 58">
            <a:extLst>
              <a:ext uri="{FF2B5EF4-FFF2-40B4-BE49-F238E27FC236}">
                <a16:creationId xmlns:a16="http://schemas.microsoft.com/office/drawing/2014/main" id="{48E6565A-2B01-4D81-9767-D3FD2C05AB5F}"/>
              </a:ext>
            </a:extLst>
          </p:cNvPr>
          <p:cNvGraphicFramePr>
            <a:graphicFrameLocks noGrp="1"/>
          </p:cNvGraphicFramePr>
          <p:nvPr>
            <p:extLst>
              <p:ext uri="{D42A27DB-BD31-4B8C-83A1-F6EECF244321}">
                <p14:modId xmlns:p14="http://schemas.microsoft.com/office/powerpoint/2010/main" val="611253620"/>
              </p:ext>
            </p:extLst>
          </p:nvPr>
        </p:nvGraphicFramePr>
        <p:xfrm>
          <a:off x="1371530" y="5049818"/>
          <a:ext cx="9311064" cy="741680"/>
        </p:xfrm>
        <a:graphic>
          <a:graphicData uri="http://schemas.openxmlformats.org/drawingml/2006/table">
            <a:tbl>
              <a:tblPr firstRow="1" bandRow="1">
                <a:tableStyleId>{5C22544A-7EE6-4342-B048-85BDC9FD1C3A}</a:tableStyleId>
              </a:tblPr>
              <a:tblGrid>
                <a:gridCol w="1163883">
                  <a:extLst>
                    <a:ext uri="{9D8B030D-6E8A-4147-A177-3AD203B41FA5}">
                      <a16:colId xmlns:a16="http://schemas.microsoft.com/office/drawing/2014/main" val="1180485093"/>
                    </a:ext>
                  </a:extLst>
                </a:gridCol>
                <a:gridCol w="1163883">
                  <a:extLst>
                    <a:ext uri="{9D8B030D-6E8A-4147-A177-3AD203B41FA5}">
                      <a16:colId xmlns:a16="http://schemas.microsoft.com/office/drawing/2014/main" val="3060589251"/>
                    </a:ext>
                  </a:extLst>
                </a:gridCol>
                <a:gridCol w="1163883">
                  <a:extLst>
                    <a:ext uri="{9D8B030D-6E8A-4147-A177-3AD203B41FA5}">
                      <a16:colId xmlns:a16="http://schemas.microsoft.com/office/drawing/2014/main" val="2039465513"/>
                    </a:ext>
                  </a:extLst>
                </a:gridCol>
                <a:gridCol w="1163883">
                  <a:extLst>
                    <a:ext uri="{9D8B030D-6E8A-4147-A177-3AD203B41FA5}">
                      <a16:colId xmlns:a16="http://schemas.microsoft.com/office/drawing/2014/main" val="979615228"/>
                    </a:ext>
                  </a:extLst>
                </a:gridCol>
                <a:gridCol w="1163883">
                  <a:extLst>
                    <a:ext uri="{9D8B030D-6E8A-4147-A177-3AD203B41FA5}">
                      <a16:colId xmlns:a16="http://schemas.microsoft.com/office/drawing/2014/main" val="3909152346"/>
                    </a:ext>
                  </a:extLst>
                </a:gridCol>
                <a:gridCol w="1163883">
                  <a:extLst>
                    <a:ext uri="{9D8B030D-6E8A-4147-A177-3AD203B41FA5}">
                      <a16:colId xmlns:a16="http://schemas.microsoft.com/office/drawing/2014/main" val="3816187056"/>
                    </a:ext>
                  </a:extLst>
                </a:gridCol>
                <a:gridCol w="1163883">
                  <a:extLst>
                    <a:ext uri="{9D8B030D-6E8A-4147-A177-3AD203B41FA5}">
                      <a16:colId xmlns:a16="http://schemas.microsoft.com/office/drawing/2014/main" val="830986168"/>
                    </a:ext>
                  </a:extLst>
                </a:gridCol>
                <a:gridCol w="1163883">
                  <a:extLst>
                    <a:ext uri="{9D8B030D-6E8A-4147-A177-3AD203B41FA5}">
                      <a16:colId xmlns:a16="http://schemas.microsoft.com/office/drawing/2014/main" val="843462797"/>
                    </a:ext>
                  </a:extLst>
                </a:gridCol>
              </a:tblGrid>
              <a:tr h="370840">
                <a:tc>
                  <a:txBody>
                    <a:bodyPr/>
                    <a:lstStyle/>
                    <a:p>
                      <a:pPr algn="ctr"/>
                      <a:r>
                        <a:rPr lang="en-SG" dirty="0"/>
                        <a:t>Task</a:t>
                      </a:r>
                    </a:p>
                  </a:txBody>
                  <a:tcPr/>
                </a:tc>
                <a:tc>
                  <a:txBody>
                    <a:bodyPr/>
                    <a:lstStyle/>
                    <a:p>
                      <a:pPr algn="ctr"/>
                      <a:r>
                        <a:rPr lang="en-SG" dirty="0"/>
                        <a:t>1</a:t>
                      </a:r>
                    </a:p>
                  </a:txBody>
                  <a:tcPr/>
                </a:tc>
                <a:tc>
                  <a:txBody>
                    <a:bodyPr/>
                    <a:lstStyle/>
                    <a:p>
                      <a:pPr algn="ctr"/>
                      <a:r>
                        <a:rPr lang="en-SG" dirty="0"/>
                        <a:t>2 </a:t>
                      </a:r>
                    </a:p>
                  </a:txBody>
                  <a:tcPr/>
                </a:tc>
                <a:tc>
                  <a:txBody>
                    <a:bodyPr/>
                    <a:lstStyle/>
                    <a:p>
                      <a:pPr algn="ctr"/>
                      <a:r>
                        <a:rPr lang="en-SG" dirty="0"/>
                        <a:t>3</a:t>
                      </a:r>
                    </a:p>
                  </a:txBody>
                  <a:tcPr/>
                </a:tc>
                <a:tc>
                  <a:txBody>
                    <a:bodyPr/>
                    <a:lstStyle/>
                    <a:p>
                      <a:pPr algn="ctr"/>
                      <a:r>
                        <a:rPr lang="en-SG" dirty="0"/>
                        <a:t>4</a:t>
                      </a:r>
                    </a:p>
                  </a:txBody>
                  <a:tcPr/>
                </a:tc>
                <a:tc>
                  <a:txBody>
                    <a:bodyPr/>
                    <a:lstStyle/>
                    <a:p>
                      <a:pPr algn="ctr"/>
                      <a:r>
                        <a:rPr lang="en-SG" dirty="0"/>
                        <a:t>5</a:t>
                      </a:r>
                    </a:p>
                  </a:txBody>
                  <a:tcPr/>
                </a:tc>
                <a:tc>
                  <a:txBody>
                    <a:bodyPr/>
                    <a:lstStyle/>
                    <a:p>
                      <a:pPr algn="ctr"/>
                      <a:r>
                        <a:rPr lang="en-SG" dirty="0"/>
                        <a:t>6</a:t>
                      </a:r>
                    </a:p>
                  </a:txBody>
                  <a:tcPr/>
                </a:tc>
                <a:tc>
                  <a:txBody>
                    <a:bodyPr/>
                    <a:lstStyle/>
                    <a:p>
                      <a:pPr algn="ctr"/>
                      <a:r>
                        <a:rPr lang="en-SG" dirty="0"/>
                        <a:t>7</a:t>
                      </a:r>
                    </a:p>
                  </a:txBody>
                  <a:tcPr/>
                </a:tc>
                <a:extLst>
                  <a:ext uri="{0D108BD9-81ED-4DB2-BD59-A6C34878D82A}">
                    <a16:rowId xmlns:a16="http://schemas.microsoft.com/office/drawing/2014/main" val="167833298"/>
                  </a:ext>
                </a:extLst>
              </a:tr>
              <a:tr h="370840">
                <a:tc>
                  <a:txBody>
                    <a:bodyPr/>
                    <a:lstStyle/>
                    <a:p>
                      <a:r>
                        <a:rPr lang="en-SG" dirty="0"/>
                        <a:t>frequency</a:t>
                      </a:r>
                    </a:p>
                  </a:txBody>
                  <a:tcPr/>
                </a:tc>
                <a:tc>
                  <a:txBody>
                    <a:bodyPr/>
                    <a:lstStyle/>
                    <a:p>
                      <a:pPr algn="ctr"/>
                      <a:r>
                        <a:rPr lang="en-SG" dirty="0"/>
                        <a:t>2</a:t>
                      </a:r>
                    </a:p>
                  </a:txBody>
                  <a:tcPr/>
                </a:tc>
                <a:tc>
                  <a:txBody>
                    <a:bodyPr/>
                    <a:lstStyle/>
                    <a:p>
                      <a:pPr algn="ctr"/>
                      <a:r>
                        <a:rPr lang="en-SG" dirty="0"/>
                        <a:t>2</a:t>
                      </a:r>
                    </a:p>
                  </a:txBody>
                  <a:tcPr/>
                </a:tc>
                <a:tc>
                  <a:txBody>
                    <a:bodyPr/>
                    <a:lstStyle/>
                    <a:p>
                      <a:pPr algn="ctr"/>
                      <a:r>
                        <a:rPr lang="en-SG" dirty="0"/>
                        <a:t>1 </a:t>
                      </a:r>
                    </a:p>
                  </a:txBody>
                  <a:tcPr/>
                </a:tc>
                <a:tc>
                  <a:txBody>
                    <a:bodyPr/>
                    <a:lstStyle/>
                    <a:p>
                      <a:pPr algn="ctr"/>
                      <a:r>
                        <a:rPr lang="en-SG" dirty="0"/>
                        <a:t>1.5</a:t>
                      </a:r>
                    </a:p>
                  </a:txBody>
                  <a:tcPr/>
                </a:tc>
                <a:tc>
                  <a:txBody>
                    <a:bodyPr/>
                    <a:lstStyle/>
                    <a:p>
                      <a:pPr algn="ctr"/>
                      <a:r>
                        <a:rPr lang="en-SG" dirty="0"/>
                        <a:t>1.5</a:t>
                      </a:r>
                    </a:p>
                  </a:txBody>
                  <a:tcPr/>
                </a:tc>
                <a:tc>
                  <a:txBody>
                    <a:bodyPr/>
                    <a:lstStyle/>
                    <a:p>
                      <a:pPr algn="ctr"/>
                      <a:r>
                        <a:rPr lang="en-SG" dirty="0"/>
                        <a:t>1.333</a:t>
                      </a:r>
                    </a:p>
                  </a:txBody>
                  <a:tcPr/>
                </a:tc>
                <a:tc>
                  <a:txBody>
                    <a:bodyPr/>
                    <a:lstStyle/>
                    <a:p>
                      <a:pPr algn="ctr"/>
                      <a:r>
                        <a:rPr lang="en-SG" dirty="0"/>
                        <a:t>1.333</a:t>
                      </a:r>
                    </a:p>
                  </a:txBody>
                  <a:tcPr/>
                </a:tc>
                <a:extLst>
                  <a:ext uri="{0D108BD9-81ED-4DB2-BD59-A6C34878D82A}">
                    <a16:rowId xmlns:a16="http://schemas.microsoft.com/office/drawing/2014/main" val="2662520901"/>
                  </a:ext>
                </a:extLst>
              </a:tr>
            </a:tbl>
          </a:graphicData>
        </a:graphic>
      </p:graphicFrame>
      <p:sp>
        <p:nvSpPr>
          <p:cNvPr id="60" name="Rectangle 59">
            <a:extLst>
              <a:ext uri="{FF2B5EF4-FFF2-40B4-BE49-F238E27FC236}">
                <a16:creationId xmlns:a16="http://schemas.microsoft.com/office/drawing/2014/main" id="{8076EB68-C60D-4C47-BB8C-6B43D7F62702}"/>
              </a:ext>
            </a:extLst>
          </p:cNvPr>
          <p:cNvSpPr/>
          <p:nvPr/>
        </p:nvSpPr>
        <p:spPr>
          <a:xfrm>
            <a:off x="3878663" y="5890302"/>
            <a:ext cx="4236737" cy="369332"/>
          </a:xfrm>
          <a:prstGeom prst="rect">
            <a:avLst/>
          </a:prstGeom>
        </p:spPr>
        <p:txBody>
          <a:bodyPr wrap="none">
            <a:spAutoFit/>
          </a:bodyPr>
          <a:lstStyle/>
          <a:p>
            <a:r>
              <a:rPr lang="en-SG" dirty="0"/>
              <a:t> Table 4: Final frequency of scheduled tasks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F9BDD5D-3F5D-4585-BA78-CBB857F017C0}"/>
                  </a:ext>
                </a:extLst>
              </p14:cNvPr>
              <p14:cNvContentPartPr/>
              <p14:nvPr/>
            </p14:nvContentPartPr>
            <p14:xfrm>
              <a:off x="1339876" y="3233650"/>
              <a:ext cx="75060" cy="180"/>
            </p14:xfrm>
          </p:contentPart>
        </mc:Choice>
        <mc:Fallback xmlns="">
          <p:pic>
            <p:nvPicPr>
              <p:cNvPr id="4" name="Ink 3">
                <a:extLst>
                  <a:ext uri="{FF2B5EF4-FFF2-40B4-BE49-F238E27FC236}">
                    <a16:creationId xmlns:a16="http://schemas.microsoft.com/office/drawing/2014/main" id="{9F9BDD5D-3F5D-4585-BA78-CBB857F017C0}"/>
                  </a:ext>
                </a:extLst>
              </p:cNvPr>
              <p:cNvPicPr/>
              <p:nvPr/>
            </p:nvPicPr>
            <p:blipFill>
              <a:blip r:embed="rId3"/>
              <a:stretch>
                <a:fillRect/>
              </a:stretch>
            </p:blipFill>
            <p:spPr>
              <a:xfrm>
                <a:off x="1335566" y="3231490"/>
                <a:ext cx="83679" cy="45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0594C9F-D3C2-4F73-BEF6-D3474CC0A4C9}"/>
                  </a:ext>
                </a:extLst>
              </p14:cNvPr>
              <p14:cNvContentPartPr/>
              <p14:nvPr/>
            </p14:nvContentPartPr>
            <p14:xfrm>
              <a:off x="1339876" y="3431830"/>
              <a:ext cx="59220" cy="180"/>
            </p14:xfrm>
          </p:contentPart>
        </mc:Choice>
        <mc:Fallback xmlns="">
          <p:pic>
            <p:nvPicPr>
              <p:cNvPr id="6" name="Ink 5">
                <a:extLst>
                  <a:ext uri="{FF2B5EF4-FFF2-40B4-BE49-F238E27FC236}">
                    <a16:creationId xmlns:a16="http://schemas.microsoft.com/office/drawing/2014/main" id="{90594C9F-D3C2-4F73-BEF6-D3474CC0A4C9}"/>
                  </a:ext>
                </a:extLst>
              </p:cNvPr>
              <p:cNvPicPr/>
              <p:nvPr/>
            </p:nvPicPr>
            <p:blipFill>
              <a:blip r:embed="rId5"/>
              <a:stretch>
                <a:fillRect/>
              </a:stretch>
            </p:blipFill>
            <p:spPr>
              <a:xfrm>
                <a:off x="1335595" y="3429670"/>
                <a:ext cx="67782" cy="4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6" name="Ink 45">
                <a:extLst>
                  <a:ext uri="{FF2B5EF4-FFF2-40B4-BE49-F238E27FC236}">
                    <a16:creationId xmlns:a16="http://schemas.microsoft.com/office/drawing/2014/main" id="{C3F6A245-753D-425B-B5AC-AB35CD2F650E}"/>
                  </a:ext>
                </a:extLst>
              </p14:cNvPr>
              <p14:cNvContentPartPr/>
              <p14:nvPr/>
            </p14:nvContentPartPr>
            <p14:xfrm>
              <a:off x="4382056" y="4821070"/>
              <a:ext cx="104400" cy="180"/>
            </p14:xfrm>
          </p:contentPart>
        </mc:Choice>
        <mc:Fallback xmlns="">
          <p:pic>
            <p:nvPicPr>
              <p:cNvPr id="46" name="Ink 45">
                <a:extLst>
                  <a:ext uri="{FF2B5EF4-FFF2-40B4-BE49-F238E27FC236}">
                    <a16:creationId xmlns:a16="http://schemas.microsoft.com/office/drawing/2014/main" id="{C3F6A245-753D-425B-B5AC-AB35CD2F650E}"/>
                  </a:ext>
                </a:extLst>
              </p:cNvPr>
              <p:cNvPicPr/>
              <p:nvPr/>
            </p:nvPicPr>
            <p:blipFill>
              <a:blip r:embed="rId7"/>
              <a:stretch>
                <a:fillRect/>
              </a:stretch>
            </p:blipFill>
            <p:spPr>
              <a:xfrm>
                <a:off x="4377751" y="4818910"/>
                <a:ext cx="113010" cy="4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8" name="Ink 47">
                <a:extLst>
                  <a:ext uri="{FF2B5EF4-FFF2-40B4-BE49-F238E27FC236}">
                    <a16:creationId xmlns:a16="http://schemas.microsoft.com/office/drawing/2014/main" id="{3CC7E359-06B9-4791-90FF-B969D7DB685B}"/>
                  </a:ext>
                </a:extLst>
              </p14:cNvPr>
              <p14:cNvContentPartPr/>
              <p14:nvPr/>
            </p14:nvContentPartPr>
            <p14:xfrm>
              <a:off x="1339876" y="3517510"/>
              <a:ext cx="90180" cy="180"/>
            </p14:xfrm>
          </p:contentPart>
        </mc:Choice>
        <mc:Fallback xmlns="">
          <p:pic>
            <p:nvPicPr>
              <p:cNvPr id="48" name="Ink 47">
                <a:extLst>
                  <a:ext uri="{FF2B5EF4-FFF2-40B4-BE49-F238E27FC236}">
                    <a16:creationId xmlns:a16="http://schemas.microsoft.com/office/drawing/2014/main" id="{3CC7E359-06B9-4791-90FF-B969D7DB685B}"/>
                  </a:ext>
                </a:extLst>
              </p:cNvPr>
              <p:cNvPicPr/>
              <p:nvPr/>
            </p:nvPicPr>
            <p:blipFill>
              <a:blip r:embed="rId9"/>
              <a:stretch>
                <a:fillRect/>
              </a:stretch>
            </p:blipFill>
            <p:spPr>
              <a:xfrm>
                <a:off x="1335582" y="3515350"/>
                <a:ext cx="98769" cy="4500"/>
              </a:xfrm>
              <a:prstGeom prst="rect">
                <a:avLst/>
              </a:prstGeom>
            </p:spPr>
          </p:pic>
        </mc:Fallback>
      </mc:AlternateContent>
      <p:sp>
        <p:nvSpPr>
          <p:cNvPr id="49" name="TextBox 48">
            <a:extLst>
              <a:ext uri="{FF2B5EF4-FFF2-40B4-BE49-F238E27FC236}">
                <a16:creationId xmlns:a16="http://schemas.microsoft.com/office/drawing/2014/main" id="{5DCCF558-D480-4801-B725-D535FEFBEBA7}"/>
              </a:ext>
            </a:extLst>
          </p:cNvPr>
          <p:cNvSpPr txBox="1"/>
          <p:nvPr/>
        </p:nvSpPr>
        <p:spPr>
          <a:xfrm>
            <a:off x="947027" y="3105520"/>
            <a:ext cx="474730" cy="600164"/>
          </a:xfrm>
          <a:prstGeom prst="rect">
            <a:avLst/>
          </a:prstGeom>
          <a:noFill/>
        </p:spPr>
        <p:txBody>
          <a:bodyPr wrap="square" rtlCol="0">
            <a:spAutoFit/>
          </a:bodyPr>
          <a:lstStyle/>
          <a:p>
            <a:r>
              <a:rPr lang="en-SG" sz="1100" dirty="0"/>
              <a:t>      2</a:t>
            </a:r>
          </a:p>
          <a:p>
            <a:r>
              <a:rPr lang="en-SG" sz="1100" dirty="0"/>
              <a:t>   1.5</a:t>
            </a:r>
          </a:p>
          <a:p>
            <a:r>
              <a:rPr lang="en-SG" sz="1100" dirty="0"/>
              <a:t>1.33</a:t>
            </a:r>
          </a:p>
        </p:txBody>
      </p:sp>
    </p:spTree>
    <p:extLst>
      <p:ext uri="{BB962C8B-B14F-4D97-AF65-F5344CB8AC3E}">
        <p14:creationId xmlns:p14="http://schemas.microsoft.com/office/powerpoint/2010/main" val="58427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893B-6884-4660-B7B1-F9299CAFC11D}"/>
              </a:ext>
            </a:extLst>
          </p:cNvPr>
          <p:cNvSpPr>
            <a:spLocks noGrp="1"/>
          </p:cNvSpPr>
          <p:nvPr>
            <p:ph type="title"/>
          </p:nvPr>
        </p:nvSpPr>
        <p:spPr>
          <a:xfrm>
            <a:off x="838200" y="365125"/>
            <a:ext cx="10515600" cy="1325563"/>
          </a:xfrm>
        </p:spPr>
        <p:txBody>
          <a:bodyPr>
            <a:normAutofit/>
          </a:bodyPr>
          <a:lstStyle/>
          <a:p>
            <a:r>
              <a:rPr lang="en-SG" b="1" dirty="0">
                <a:solidFill>
                  <a:schemeClr val="accent4">
                    <a:lumMod val="75000"/>
                  </a:schemeClr>
                </a:solidFill>
              </a:rPr>
              <a:t>Origin of the algorithm</a:t>
            </a:r>
          </a:p>
        </p:txBody>
      </p:sp>
      <p:graphicFrame>
        <p:nvGraphicFramePr>
          <p:cNvPr id="30" name="Content Placeholder 2"/>
          <p:cNvGraphicFramePr>
            <a:graphicFrameLocks noGrp="1"/>
          </p:cNvGraphicFramePr>
          <p:nvPr>
            <p:ph idx="1"/>
            <p:extLst>
              <p:ext uri="{D42A27DB-BD31-4B8C-83A1-F6EECF244321}">
                <p14:modId xmlns:p14="http://schemas.microsoft.com/office/powerpoint/2010/main" val="37475722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0520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C9C8-6F6F-41C1-84B9-A37B271A83C1}"/>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p:sp>
        <p:nvSpPr>
          <p:cNvPr id="3" name="Content Placeholder 2">
            <a:extLst>
              <a:ext uri="{FF2B5EF4-FFF2-40B4-BE49-F238E27FC236}">
                <a16:creationId xmlns:a16="http://schemas.microsoft.com/office/drawing/2014/main" id="{745E54CA-841C-41CB-9B60-A207D6CF4F90}"/>
              </a:ext>
            </a:extLst>
          </p:cNvPr>
          <p:cNvSpPr>
            <a:spLocks noGrp="1"/>
          </p:cNvSpPr>
          <p:nvPr>
            <p:ph idx="1"/>
          </p:nvPr>
        </p:nvSpPr>
        <p:spPr>
          <a:xfrm>
            <a:off x="838200" y="1825625"/>
            <a:ext cx="10515600" cy="4351338"/>
          </a:xfrm>
        </p:spPr>
        <p:txBody>
          <a:bodyPr/>
          <a:lstStyle/>
          <a:p>
            <a:r>
              <a:rPr lang="en-SG" sz="2400" dirty="0"/>
              <a:t>A summary of YDS in pseudo-code is given below:</a:t>
            </a:r>
          </a:p>
          <a:p>
            <a:endParaRPr lang="en-SG" dirty="0"/>
          </a:p>
          <a:p>
            <a:pPr marL="0" indent="0">
              <a:buNone/>
            </a:pPr>
            <a:r>
              <a:rPr lang="en-SG" dirty="0"/>
              <a:t>    </a:t>
            </a:r>
          </a:p>
        </p:txBody>
      </p:sp>
      <p:pic>
        <p:nvPicPr>
          <p:cNvPr id="14" name="Picture 13" descr="A screenshot of a social media post&#10;&#10;Description generated with very high confidence">
            <a:extLst>
              <a:ext uri="{FF2B5EF4-FFF2-40B4-BE49-F238E27FC236}">
                <a16:creationId xmlns:a16="http://schemas.microsoft.com/office/drawing/2014/main" id="{4940E88A-EF7D-47B4-84A4-633F997A5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614" y="2647946"/>
            <a:ext cx="10515599" cy="3009051"/>
          </a:xfrm>
          <a:prstGeom prst="rect">
            <a:avLst/>
          </a:prstGeom>
        </p:spPr>
      </p:pic>
    </p:spTree>
    <p:extLst>
      <p:ext uri="{BB962C8B-B14F-4D97-AF65-F5344CB8AC3E}">
        <p14:creationId xmlns:p14="http://schemas.microsoft.com/office/powerpoint/2010/main" val="2887321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7406-3E70-411F-BAB2-95E0CA5075F4}"/>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C9F58E-29B3-43AB-9841-8044C12CEB00}"/>
                  </a:ext>
                </a:extLst>
              </p:cNvPr>
              <p:cNvSpPr>
                <a:spLocks noGrp="1"/>
              </p:cNvSpPr>
              <p:nvPr>
                <p:ph idx="1"/>
              </p:nvPr>
            </p:nvSpPr>
            <p:spPr/>
            <p:txBody>
              <a:bodyPr>
                <a:normAutofit/>
              </a:bodyPr>
              <a:lstStyle/>
              <a:p>
                <a:pPr>
                  <a:buFont typeface="Wingdings" panose="05000000000000000000" pitchFamily="2" charset="2"/>
                  <a:buChar char="Ø"/>
                </a:pPr>
                <a:r>
                  <a:rPr lang="en-SG" sz="2400" dirty="0"/>
                  <a:t>The algorithm guarantees the minimal energy consumption while satisfying the timing constraints.</a:t>
                </a:r>
              </a:p>
              <a:p>
                <a:pPr>
                  <a:buFont typeface="Wingdings" panose="05000000000000000000" pitchFamily="2" charset="2"/>
                  <a:buChar char="Ø"/>
                </a:pPr>
                <a:r>
                  <a:rPr lang="en-SG" sz="2400" dirty="0"/>
                  <a:t> The time complexity is </a:t>
                </a:r>
                <a14:m>
                  <m:oMath xmlns:m="http://schemas.openxmlformats.org/officeDocument/2006/math">
                    <m:r>
                      <a:rPr lang="en-SG" sz="2400" i="1" smtClean="0">
                        <a:latin typeface="Cambria Math" panose="02040503050406030204" pitchFamily="18" charset="0"/>
                      </a:rPr>
                      <m:t>𝑂</m:t>
                    </m:r>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𝑁</m:t>
                        </m:r>
                      </m:e>
                      <m:sup>
                        <m:r>
                          <a:rPr lang="en-SG" sz="2400" b="0" i="1" smtClean="0">
                            <a:latin typeface="Cambria Math" panose="02040503050406030204" pitchFamily="18" charset="0"/>
                          </a:rPr>
                          <m:t>3</m:t>
                        </m:r>
                      </m:sup>
                    </m:sSup>
                    <m:r>
                      <a:rPr lang="en-SG" sz="2400" b="0" i="1" smtClean="0">
                        <a:latin typeface="Cambria Math" panose="02040503050406030204" pitchFamily="18" charset="0"/>
                      </a:rPr>
                      <m:t>)</m:t>
                    </m:r>
                  </m:oMath>
                </a14:m>
                <a:r>
                  <a:rPr lang="en-SG" sz="2400" dirty="0"/>
                  <a:t> where </a:t>
                </a:r>
                <a14:m>
                  <m:oMath xmlns:m="http://schemas.openxmlformats.org/officeDocument/2006/math">
                    <m:r>
                      <a:rPr lang="en-SG" sz="2400" i="1" dirty="0" smtClean="0">
                        <a:latin typeface="Cambria Math" panose="02040503050406030204" pitchFamily="18" charset="0"/>
                      </a:rPr>
                      <m:t>𝑁</m:t>
                    </m:r>
                  </m:oMath>
                </a14:m>
                <a:r>
                  <a:rPr lang="en-SG" sz="2400" dirty="0"/>
                  <a:t> is the number is the number of tasks in</a:t>
                </a:r>
                <a14:m>
                  <m:oMath xmlns:m="http://schemas.openxmlformats.org/officeDocument/2006/math">
                    <m:r>
                      <a:rPr lang="en-SG" sz="2400" i="1" dirty="0" smtClean="0">
                        <a:latin typeface="Cambria Math" panose="02040503050406030204" pitchFamily="18" charset="0"/>
                      </a:rPr>
                      <m:t> </m:t>
                    </m:r>
                    <m:r>
                      <a:rPr lang="en-SG" sz="2400" i="1" dirty="0" smtClean="0">
                        <a:latin typeface="Cambria Math" panose="02040503050406030204" pitchFamily="18" charset="0"/>
                      </a:rPr>
                      <m:t>𝑇</m:t>
                    </m:r>
                    <m:r>
                      <a:rPr lang="en-SG" sz="2400" i="1" dirty="0" smtClean="0">
                        <a:latin typeface="Cambria Math" panose="02040503050406030204" pitchFamily="18" charset="0"/>
                      </a:rPr>
                      <m:t> </m:t>
                    </m:r>
                  </m:oMath>
                </a14:m>
                <a:endParaRPr lang="en-SG" sz="2400" dirty="0"/>
              </a:p>
              <a:p>
                <a:pPr marL="0" indent="0">
                  <a:buNone/>
                </a:pPr>
                <a:r>
                  <a:rPr lang="en-SG" sz="2400" dirty="0"/>
                  <a:t>                 • Finding the critical interval can be done in </a:t>
                </a:r>
                <a14:m>
                  <m:oMath xmlns:m="http://schemas.openxmlformats.org/officeDocument/2006/math">
                    <m:r>
                      <a:rPr lang="en-SG" sz="2400" i="1" smtClean="0">
                        <a:latin typeface="Cambria Math" panose="02040503050406030204" pitchFamily="18" charset="0"/>
                      </a:rPr>
                      <m:t>𝑂</m:t>
                    </m:r>
                    <m:d>
                      <m:dPr>
                        <m:ctrlPr>
                          <a:rPr lang="en-SG" sz="2400" b="0" i="1" smtClean="0">
                            <a:latin typeface="Cambria Math" panose="02040503050406030204" pitchFamily="18" charset="0"/>
                          </a:rPr>
                        </m:ctrlPr>
                      </m:dPr>
                      <m:e>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𝑁</m:t>
                            </m:r>
                          </m:e>
                          <m:sup>
                            <m:r>
                              <a:rPr lang="en-SG" sz="2400" b="0" i="1" smtClean="0">
                                <a:latin typeface="Cambria Math" panose="02040503050406030204" pitchFamily="18" charset="0"/>
                              </a:rPr>
                              <m:t>2</m:t>
                            </m:r>
                          </m:sup>
                        </m:sSup>
                      </m:e>
                    </m:d>
                  </m:oMath>
                </a14:m>
                <a:r>
                  <a:rPr lang="en-SG" sz="2400" b="0" dirty="0"/>
                  <a:t>.</a:t>
                </a:r>
              </a:p>
              <a:p>
                <a:pPr marL="0" indent="0">
                  <a:buNone/>
                </a:pPr>
                <a:r>
                  <a:rPr lang="en-SG" sz="2400" dirty="0"/>
                  <a:t>                 • The number of iterations is at most The number of iterations is at most </a:t>
                </a:r>
                <a14:m>
                  <m:oMath xmlns:m="http://schemas.openxmlformats.org/officeDocument/2006/math">
                    <m:r>
                      <a:rPr lang="en-SG" sz="2400" i="1" dirty="0" smtClean="0">
                        <a:latin typeface="Cambria Math" panose="02040503050406030204" pitchFamily="18" charset="0"/>
                      </a:rPr>
                      <m:t>𝑁</m:t>
                    </m:r>
                  </m:oMath>
                </a14:m>
                <a:r>
                  <a:rPr lang="en-SG" sz="2400" dirty="0"/>
                  <a:t>.</a:t>
                </a:r>
              </a:p>
            </p:txBody>
          </p:sp>
        </mc:Choice>
        <mc:Fallback xmlns="">
          <p:sp>
            <p:nvSpPr>
              <p:cNvPr id="3" name="Content Placeholder 2">
                <a:extLst>
                  <a:ext uri="{FF2B5EF4-FFF2-40B4-BE49-F238E27FC236}">
                    <a16:creationId xmlns:a16="http://schemas.microsoft.com/office/drawing/2014/main" id="{DCC9F58E-29B3-43AB-9841-8044C12CEB00}"/>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SG">
                    <a:noFill/>
                  </a:rPr>
                  <a:t> </a:t>
                </a:r>
              </a:p>
            </p:txBody>
          </p:sp>
        </mc:Fallback>
      </mc:AlternateContent>
    </p:spTree>
    <p:extLst>
      <p:ext uri="{BB962C8B-B14F-4D97-AF65-F5344CB8AC3E}">
        <p14:creationId xmlns:p14="http://schemas.microsoft.com/office/powerpoint/2010/main" val="2557099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03F41-A2E0-4BD5-9CCA-6683E1E17162}"/>
              </a:ext>
            </a:extLst>
          </p:cNvPr>
          <p:cNvSpPr>
            <a:spLocks noGrp="1"/>
          </p:cNvSpPr>
          <p:nvPr>
            <p:ph idx="1"/>
          </p:nvPr>
        </p:nvSpPr>
        <p:spPr/>
        <p:txBody>
          <a:bodyPr>
            <a:normAutofit/>
          </a:bodyPr>
          <a:lstStyle/>
          <a:p>
            <a:pPr marL="0" indent="0">
              <a:buNone/>
            </a:pPr>
            <a:r>
              <a:rPr lang="en-SG" sz="8800" b="1" dirty="0">
                <a:effectLst>
                  <a:outerShdw blurRad="38100" dist="38100" dir="2700000" algn="tl">
                    <a:srgbClr val="000000">
                      <a:alpha val="43137"/>
                    </a:srgbClr>
                  </a:outerShdw>
                </a:effectLst>
              </a:rPr>
              <a:t>            THE END</a:t>
            </a:r>
          </a:p>
        </p:txBody>
      </p:sp>
    </p:spTree>
    <p:extLst>
      <p:ext uri="{BB962C8B-B14F-4D97-AF65-F5344CB8AC3E}">
        <p14:creationId xmlns:p14="http://schemas.microsoft.com/office/powerpoint/2010/main" val="385248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3F43-9AF6-4E33-AE5C-E9DD1D2AB18E}"/>
              </a:ext>
            </a:extLst>
          </p:cNvPr>
          <p:cNvSpPr>
            <a:spLocks noGrp="1"/>
          </p:cNvSpPr>
          <p:nvPr>
            <p:ph type="title"/>
          </p:nvPr>
        </p:nvSpPr>
        <p:spPr>
          <a:xfrm>
            <a:off x="838200" y="365125"/>
            <a:ext cx="10515600" cy="1325563"/>
          </a:xfrm>
        </p:spPr>
        <p:txBody>
          <a:bodyPr>
            <a:normAutofit/>
          </a:bodyPr>
          <a:lstStyle/>
          <a:p>
            <a:r>
              <a:rPr lang="en-SG" b="1" dirty="0">
                <a:solidFill>
                  <a:schemeClr val="accent4">
                    <a:lumMod val="75000"/>
                  </a:schemeClr>
                </a:solidFill>
              </a:rPr>
              <a:t>Problems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3698635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89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9F0D-DA8D-46E5-9AAA-7B1F1F4105AE}"/>
              </a:ext>
            </a:extLst>
          </p:cNvPr>
          <p:cNvSpPr>
            <a:spLocks noGrp="1"/>
          </p:cNvSpPr>
          <p:nvPr>
            <p:ph type="title"/>
          </p:nvPr>
        </p:nvSpPr>
        <p:spPr/>
        <p:txBody>
          <a:bodyPr/>
          <a:lstStyle/>
          <a:p>
            <a:r>
              <a:rPr lang="en-SG" b="1" dirty="0">
                <a:solidFill>
                  <a:schemeClr val="accent4">
                    <a:lumMod val="75000"/>
                  </a:schemeClr>
                </a:solidFill>
              </a:rPr>
              <a:t>YDS algorithm</a:t>
            </a:r>
          </a:p>
        </p:txBody>
      </p:sp>
      <p:sp>
        <p:nvSpPr>
          <p:cNvPr id="3" name="Content Placeholder 2">
            <a:extLst>
              <a:ext uri="{FF2B5EF4-FFF2-40B4-BE49-F238E27FC236}">
                <a16:creationId xmlns:a16="http://schemas.microsoft.com/office/drawing/2014/main" id="{4C1A0045-15CB-4463-A8D7-BD396A8192E9}"/>
              </a:ext>
            </a:extLst>
          </p:cNvPr>
          <p:cNvSpPr>
            <a:spLocks noGrp="1"/>
          </p:cNvSpPr>
          <p:nvPr>
            <p:ph idx="1"/>
          </p:nvPr>
        </p:nvSpPr>
        <p:spPr/>
        <p:txBody>
          <a:bodyPr/>
          <a:lstStyle/>
          <a:p>
            <a:r>
              <a:rPr lang="en-SG" sz="2400" b="1" dirty="0"/>
              <a:t>YDS</a:t>
            </a:r>
            <a:r>
              <a:rPr lang="en-SG" sz="2400" dirty="0"/>
              <a:t> is a scheduling algorithm for dynamic speed scaling processors which minimizes the total energy consumption.</a:t>
            </a:r>
          </a:p>
          <a:p>
            <a:r>
              <a:rPr lang="en-SG" sz="2400" dirty="0"/>
              <a:t>It was named after and developed by </a:t>
            </a:r>
            <a:r>
              <a:rPr lang="en-SG" sz="2400" b="1" i="1" dirty="0"/>
              <a:t>Frances </a:t>
            </a:r>
            <a:r>
              <a:rPr lang="en-SG" sz="2400" b="1" i="1" dirty="0">
                <a:solidFill>
                  <a:schemeClr val="accent1">
                    <a:lumMod val="75000"/>
                  </a:schemeClr>
                </a:solidFill>
              </a:rPr>
              <a:t>Y</a:t>
            </a:r>
            <a:r>
              <a:rPr lang="en-SG" sz="2400" b="1" i="1" dirty="0"/>
              <a:t>ao</a:t>
            </a:r>
            <a:r>
              <a:rPr lang="en-SG" sz="2400" i="1" dirty="0"/>
              <a:t>, </a:t>
            </a:r>
            <a:r>
              <a:rPr lang="en-SG" sz="2400" b="1" i="1" dirty="0"/>
              <a:t>Alan </a:t>
            </a:r>
            <a:r>
              <a:rPr lang="en-SG" sz="2400" b="1" i="1" dirty="0">
                <a:solidFill>
                  <a:schemeClr val="accent1">
                    <a:lumMod val="75000"/>
                  </a:schemeClr>
                </a:solidFill>
              </a:rPr>
              <a:t>D</a:t>
            </a:r>
            <a:r>
              <a:rPr lang="en-SG" sz="2400" b="1" i="1" dirty="0"/>
              <a:t>emers </a:t>
            </a:r>
            <a:r>
              <a:rPr lang="en-SG" sz="2400" dirty="0"/>
              <a:t>and </a:t>
            </a:r>
            <a:r>
              <a:rPr lang="en-SG" sz="2400" b="1" i="1" dirty="0"/>
              <a:t>Scott </a:t>
            </a:r>
            <a:r>
              <a:rPr lang="en-SG" sz="2400" b="1" i="1" dirty="0" err="1">
                <a:solidFill>
                  <a:schemeClr val="accent1">
                    <a:lumMod val="75000"/>
                  </a:schemeClr>
                </a:solidFill>
              </a:rPr>
              <a:t>S</a:t>
            </a:r>
            <a:r>
              <a:rPr lang="en-SG" sz="2400" b="1" i="1" dirty="0" err="1"/>
              <a:t>henker</a:t>
            </a:r>
            <a:r>
              <a:rPr lang="en-SG" sz="2400" dirty="0"/>
              <a:t>.</a:t>
            </a:r>
          </a:p>
          <a:p>
            <a:r>
              <a:rPr lang="en-SG" sz="2400" dirty="0"/>
              <a:t>There is both an online and an offline version of the algorithm.</a:t>
            </a:r>
          </a:p>
          <a:p>
            <a:r>
              <a:rPr lang="en-SG" sz="2400" dirty="0"/>
              <a:t>Yao, Demers and </a:t>
            </a:r>
            <a:r>
              <a:rPr lang="en-SG" sz="2400" dirty="0" err="1"/>
              <a:t>Shenker</a:t>
            </a:r>
            <a:r>
              <a:rPr lang="en-SG" sz="2400" dirty="0"/>
              <a:t> make two simplifying assumptions. </a:t>
            </a:r>
            <a:r>
              <a:rPr lang="en-SG" sz="2400" i="1" dirty="0"/>
              <a:t>(1) </a:t>
            </a:r>
            <a:r>
              <a:rPr lang="en-SG" sz="2400" dirty="0"/>
              <a:t>There is no upper bound on the allowed processor speed. Hence a feasible schedule always exists. </a:t>
            </a:r>
            <a:r>
              <a:rPr lang="en-SG" sz="2400" i="1" dirty="0"/>
              <a:t>(2) </a:t>
            </a:r>
            <a:r>
              <a:rPr lang="en-SG" sz="2400" dirty="0"/>
              <a:t>The processor has a continuous spectrum of speeds.</a:t>
            </a:r>
          </a:p>
          <a:p>
            <a:r>
              <a:rPr lang="en-SG" sz="2400" dirty="0"/>
              <a:t>Pre-emption of jobs is allowed, </a:t>
            </a:r>
            <a:r>
              <a:rPr lang="en-SG" sz="2400" i="1" dirty="0"/>
              <a:t>i.e.</a:t>
            </a:r>
            <a:r>
              <a:rPr lang="en-SG" sz="2400" dirty="0"/>
              <a:t> the processing of a job may be stopped and resumed later.</a:t>
            </a:r>
          </a:p>
        </p:txBody>
      </p:sp>
    </p:spTree>
    <p:extLst>
      <p:ext uri="{BB962C8B-B14F-4D97-AF65-F5344CB8AC3E}">
        <p14:creationId xmlns:p14="http://schemas.microsoft.com/office/powerpoint/2010/main" val="260407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79C-CCC6-4B2F-ADF2-A7F8803CB638}"/>
              </a:ext>
            </a:extLst>
          </p:cNvPr>
          <p:cNvSpPr>
            <a:spLocks noGrp="1"/>
          </p:cNvSpPr>
          <p:nvPr>
            <p:ph type="title"/>
          </p:nvPr>
        </p:nvSpPr>
        <p:spPr/>
        <p:txBody>
          <a:bodyPr/>
          <a:lstStyle/>
          <a:p>
            <a:r>
              <a:rPr lang="en-SG" b="1" dirty="0">
                <a:solidFill>
                  <a:schemeClr val="accent4">
                    <a:lumMod val="75000"/>
                  </a:schemeClr>
                </a:solidFill>
              </a:rPr>
              <a:t>Offline YDS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62A3EA-57FA-4952-AE23-2B61E910F729}"/>
                  </a:ext>
                </a:extLst>
              </p:cNvPr>
              <p:cNvSpPr>
                <a:spLocks noGrp="1"/>
              </p:cNvSpPr>
              <p:nvPr>
                <p:ph idx="1"/>
              </p:nvPr>
            </p:nvSpPr>
            <p:spPr/>
            <p:txBody>
              <a:bodyPr>
                <a:normAutofit/>
              </a:bodyPr>
              <a:lstStyle/>
              <a:p>
                <a:r>
                  <a:rPr lang="en-SG" sz="2400" dirty="0"/>
                  <a:t>An instance of the scheduling problem is the set of </a:t>
                </a:r>
                <a:r>
                  <a:rPr lang="en-SG" sz="2400" b="1" i="1" dirty="0"/>
                  <a:t>n</a:t>
                </a:r>
                <a:r>
                  <a:rPr lang="en-SG" sz="2400" dirty="0"/>
                  <a:t> jobs </a:t>
                </a:r>
                <a:r>
                  <a:rPr lang="en-SG" sz="2400" b="1" i="1" dirty="0"/>
                  <a:t>J</a:t>
                </a:r>
                <a:r>
                  <a:rPr lang="en-SG" sz="2400" dirty="0"/>
                  <a:t> := </a:t>
                </a:r>
                <a:r>
                  <a:rPr lang="en-SG" sz="2400" b="1" i="1" dirty="0"/>
                  <a:t>J</a:t>
                </a:r>
                <a:r>
                  <a:rPr lang="en-SG" sz="2400" b="1" i="1" baseline="-25000" dirty="0"/>
                  <a:t>1 </a:t>
                </a:r>
                <a:r>
                  <a:rPr lang="en-SG" sz="2400" b="1" i="1" dirty="0"/>
                  <a:t>,….,</a:t>
                </a:r>
                <a:r>
                  <a:rPr lang="en-SG" sz="2400" b="1" i="1" dirty="0" err="1"/>
                  <a:t>J</a:t>
                </a:r>
                <a:r>
                  <a:rPr lang="en-SG" sz="2400" b="1" i="1" baseline="-25000" dirty="0" err="1"/>
                  <a:t>n</a:t>
                </a:r>
                <a:endParaRPr lang="en-SG" sz="2400" dirty="0"/>
              </a:p>
              <a:p>
                <a:pPr marL="0" indent="0">
                  <a:buNone/>
                </a:pPr>
                <a:r>
                  <a:rPr lang="en-SG" sz="2400" dirty="0"/>
                  <a:t>to be executed during a fixed time interval </a:t>
                </a:r>
                <a14:m>
                  <m:oMath xmlns:m="http://schemas.openxmlformats.org/officeDocument/2006/math">
                    <m:r>
                      <a:rPr lang="en-SG" sz="2400" b="1" i="1" dirty="0" smtClean="0">
                        <a:latin typeface="Cambria Math" panose="02040503050406030204" pitchFamily="18" charset="0"/>
                      </a:rPr>
                      <m:t>𝑰</m:t>
                    </m:r>
                    <m:r>
                      <a:rPr lang="en-SG" sz="2400" i="1" dirty="0" smtClean="0">
                        <a:latin typeface="Cambria Math" panose="02040503050406030204" pitchFamily="18" charset="0"/>
                      </a:rPr>
                      <m:t> </m:t>
                    </m:r>
                  </m:oMath>
                </a14:m>
                <a:r>
                  <a:rPr lang="en-SG" sz="2400" dirty="0"/>
                  <a:t>defined by:</a:t>
                </a:r>
              </a:p>
              <a:p>
                <a:pPr marL="0" indent="0">
                  <a:buNone/>
                </a:pPr>
                <a:r>
                  <a:rPr lang="en-SG" sz="2400" dirty="0"/>
                  <a:t>                      </a:t>
                </a:r>
              </a:p>
              <a:p>
                <a:pPr lvl="3"/>
                <a:r>
                  <a:rPr lang="en-SG" sz="2400" dirty="0"/>
                  <a:t>Arrival time, </a:t>
                </a:r>
                <a14:m>
                  <m:oMath xmlns:m="http://schemas.openxmlformats.org/officeDocument/2006/math">
                    <m:r>
                      <a:rPr lang="en-SG" sz="2400" i="1" dirty="0" smtClean="0">
                        <a:latin typeface="Cambria Math" panose="02040503050406030204" pitchFamily="18" charset="0"/>
                      </a:rPr>
                      <m:t>𝑟</m:t>
                    </m:r>
                    <m:r>
                      <a:rPr lang="en-SG" sz="2400" i="1" baseline="-25000" dirty="0" err="1" smtClean="0">
                        <a:latin typeface="Cambria Math" panose="02040503050406030204" pitchFamily="18" charset="0"/>
                      </a:rPr>
                      <m:t>𝑗</m:t>
                    </m:r>
                  </m:oMath>
                </a14:m>
                <a:endParaRPr lang="en-SG" sz="2400" dirty="0"/>
              </a:p>
              <a:p>
                <a:pPr lvl="3"/>
                <a:r>
                  <a:rPr lang="en-SG" sz="2400" dirty="0"/>
                  <a:t>Deadline, </a:t>
                </a:r>
                <a14:m>
                  <m:oMath xmlns:m="http://schemas.openxmlformats.org/officeDocument/2006/math">
                    <m:r>
                      <a:rPr lang="en-SG" sz="2400" i="1" dirty="0" smtClean="0">
                        <a:latin typeface="Cambria Math" panose="02040503050406030204" pitchFamily="18" charset="0"/>
                      </a:rPr>
                      <m:t>𝑑</m:t>
                    </m:r>
                    <m:r>
                      <a:rPr lang="en-SG" sz="2400" i="1" baseline="-25000" dirty="0" err="1" smtClean="0">
                        <a:latin typeface="Cambria Math" panose="02040503050406030204" pitchFamily="18" charset="0"/>
                      </a:rPr>
                      <m:t>𝑗</m:t>
                    </m:r>
                  </m:oMath>
                </a14:m>
                <a:endParaRPr lang="en-SG" sz="2400" dirty="0"/>
              </a:p>
              <a:p>
                <a:pPr lvl="3"/>
                <a:r>
                  <a:rPr lang="en-SG" sz="2400" dirty="0"/>
                  <a:t>Processing volume, </a:t>
                </a:r>
                <a14:m>
                  <m:oMath xmlns:m="http://schemas.openxmlformats.org/officeDocument/2006/math">
                    <m:r>
                      <a:rPr lang="en-SG" sz="2400" i="1" dirty="0" smtClean="0">
                        <a:latin typeface="Cambria Math" panose="02040503050406030204" pitchFamily="18" charset="0"/>
                      </a:rPr>
                      <m:t>𝑤</m:t>
                    </m:r>
                    <m:r>
                      <a:rPr lang="en-SG" sz="2400" i="1" baseline="-25000" dirty="0" err="1" smtClean="0">
                        <a:latin typeface="Cambria Math" panose="02040503050406030204" pitchFamily="18" charset="0"/>
                      </a:rPr>
                      <m:t>𝑗</m:t>
                    </m:r>
                  </m:oMath>
                </a14:m>
                <a:endParaRPr lang="en-SG" sz="2400" dirty="0"/>
              </a:p>
              <a:p>
                <a:pPr marL="1371600" lvl="3" indent="0">
                  <a:buNone/>
                </a:pPr>
                <a:endParaRPr lang="en-SG" sz="2800" dirty="0"/>
              </a:p>
            </p:txBody>
          </p:sp>
        </mc:Choice>
        <mc:Fallback xmlns="">
          <p:sp>
            <p:nvSpPr>
              <p:cNvPr id="3" name="Content Placeholder 2">
                <a:extLst>
                  <a:ext uri="{FF2B5EF4-FFF2-40B4-BE49-F238E27FC236}">
                    <a16:creationId xmlns:a16="http://schemas.microsoft.com/office/drawing/2014/main" id="{0E62A3EA-57FA-4952-AE23-2B61E910F729}"/>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SG">
                    <a:noFill/>
                  </a:rPr>
                  <a:t> </a:t>
                </a:r>
              </a:p>
            </p:txBody>
          </p:sp>
        </mc:Fallback>
      </mc:AlternateContent>
    </p:spTree>
    <p:extLst>
      <p:ext uri="{BB962C8B-B14F-4D97-AF65-F5344CB8AC3E}">
        <p14:creationId xmlns:p14="http://schemas.microsoft.com/office/powerpoint/2010/main" val="260355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6C01-9ABD-4C59-AF02-BC025AF4D64E}"/>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3D99C-E164-4487-8264-7C2FB2715363}"/>
                  </a:ext>
                </a:extLst>
              </p:cNvPr>
              <p:cNvSpPr>
                <a:spLocks noGrp="1"/>
              </p:cNvSpPr>
              <p:nvPr>
                <p:ph idx="1"/>
              </p:nvPr>
            </p:nvSpPr>
            <p:spPr/>
            <p:txBody>
              <a:bodyPr>
                <a:normAutofit/>
              </a:bodyPr>
              <a:lstStyle/>
              <a:p>
                <a:r>
                  <a:rPr lang="en-SG" sz="2400" dirty="0"/>
                  <a:t>The  density </a:t>
                </a:r>
                <a14:m>
                  <m:oMath xmlns:m="http://schemas.openxmlformats.org/officeDocument/2006/math">
                    <m:sSub>
                      <m:sSubPr>
                        <m:ctrlPr>
                          <a:rPr lang="en-SG" sz="2400" b="1" i="1" smtClean="0">
                            <a:latin typeface="Cambria Math" panose="02040503050406030204" pitchFamily="18" charset="0"/>
                          </a:rPr>
                        </m:ctrlPr>
                      </m:sSubPr>
                      <m:e>
                        <m:r>
                          <a:rPr lang="en-SG" sz="2400" b="1" i="1" smtClean="0">
                            <a:latin typeface="Cambria Math" panose="02040503050406030204" pitchFamily="18" charset="0"/>
                          </a:rPr>
                          <m:t>𝜟</m:t>
                        </m:r>
                      </m:e>
                      <m:sub>
                        <m:r>
                          <a:rPr lang="en-SG" sz="2400" b="1" i="1" smtClean="0">
                            <a:latin typeface="Cambria Math" panose="02040503050406030204" pitchFamily="18" charset="0"/>
                          </a:rPr>
                          <m:t>𝑰</m:t>
                        </m:r>
                      </m:sub>
                    </m:sSub>
                  </m:oMath>
                </a14:m>
                <a:r>
                  <a:rPr lang="en-SG" sz="2400" dirty="0"/>
                  <a:t> of a time interval </a:t>
                </a:r>
                <a14:m>
                  <m:oMath xmlns:m="http://schemas.openxmlformats.org/officeDocument/2006/math">
                    <m:r>
                      <a:rPr lang="en-SG" sz="2400" b="1" i="1" dirty="0" smtClean="0">
                        <a:latin typeface="Cambria Math" panose="02040503050406030204" pitchFamily="18" charset="0"/>
                      </a:rPr>
                      <m:t>𝑰</m:t>
                    </m:r>
                    <m:r>
                      <a:rPr lang="en-SG" sz="2400" b="1" i="1" dirty="0" smtClean="0">
                        <a:latin typeface="Cambria Math" panose="02040503050406030204" pitchFamily="18" charset="0"/>
                      </a:rPr>
                      <m:t> = [</m:t>
                    </m:r>
                    <m:r>
                      <a:rPr lang="en-SG" sz="2400" b="1" i="1" dirty="0" err="1" smtClean="0">
                        <a:latin typeface="Cambria Math" panose="02040503050406030204" pitchFamily="18" charset="0"/>
                      </a:rPr>
                      <m:t>𝒕</m:t>
                    </m:r>
                    <m:r>
                      <a:rPr lang="en-SG" sz="2400" b="1" i="1" dirty="0" err="1" smtClean="0">
                        <a:latin typeface="Cambria Math" panose="02040503050406030204" pitchFamily="18" charset="0"/>
                      </a:rPr>
                      <m:t>,</m:t>
                    </m:r>
                    <m:r>
                      <a:rPr lang="en-SG" sz="2400" b="1" i="1" dirty="0" err="1" smtClean="0">
                        <a:latin typeface="Cambria Math" panose="02040503050406030204" pitchFamily="18" charset="0"/>
                      </a:rPr>
                      <m:t>𝒕</m:t>
                    </m:r>
                    <m:r>
                      <a:rPr lang="en-SG" sz="2400" b="1" i="1" dirty="0" smtClean="0">
                        <a:latin typeface="Cambria Math" panose="02040503050406030204" pitchFamily="18" charset="0"/>
                      </a:rPr>
                      <m:t>’] </m:t>
                    </m:r>
                  </m:oMath>
                </a14:m>
                <a:r>
                  <a:rPr lang="en-SG" sz="2400" b="1" i="1" dirty="0"/>
                  <a:t> </a:t>
                </a:r>
                <a:r>
                  <a:rPr lang="en-SG" sz="2400" dirty="0"/>
                  <a:t>is the total processing volume to be completed in </a:t>
                </a:r>
                <a14:m>
                  <m:oMath xmlns:m="http://schemas.openxmlformats.org/officeDocument/2006/math">
                    <m:r>
                      <a:rPr lang="en-SG" sz="2400" b="1" i="1" dirty="0" smtClean="0">
                        <a:latin typeface="Cambria Math" panose="02040503050406030204" pitchFamily="18" charset="0"/>
                      </a:rPr>
                      <m:t>𝑰</m:t>
                    </m:r>
                  </m:oMath>
                </a14:m>
                <a:r>
                  <a:rPr lang="en-SG" sz="2400" dirty="0"/>
                  <a:t> divided by the length of </a:t>
                </a:r>
                <a14:m>
                  <m:oMath xmlns:m="http://schemas.openxmlformats.org/officeDocument/2006/math">
                    <m:r>
                      <a:rPr lang="en-SG" sz="2400" b="1" i="1" dirty="0" smtClean="0">
                        <a:latin typeface="Cambria Math" panose="02040503050406030204" pitchFamily="18" charset="0"/>
                      </a:rPr>
                      <m:t>𝑰</m:t>
                    </m:r>
                  </m:oMath>
                </a14:m>
                <a:r>
                  <a:rPr lang="en-SG" sz="2400" i="1" dirty="0"/>
                  <a:t>. </a:t>
                </a:r>
                <a:r>
                  <a:rPr lang="en-SG" sz="2400" dirty="0"/>
                  <a:t>More formally, let </a:t>
                </a:r>
                <a14:m>
                  <m:oMath xmlns:m="http://schemas.openxmlformats.org/officeDocument/2006/math">
                    <m:sSub>
                      <m:sSubPr>
                        <m:ctrlPr>
                          <a:rPr lang="en-SG" sz="2400" b="1" i="1" dirty="0" smtClean="0">
                            <a:latin typeface="Cambria Math" panose="02040503050406030204" pitchFamily="18" charset="0"/>
                          </a:rPr>
                        </m:ctrlPr>
                      </m:sSubPr>
                      <m:e>
                        <m:r>
                          <a:rPr lang="en-SG" sz="2400" b="1" i="1" dirty="0" smtClean="0">
                            <a:latin typeface="Cambria Math" panose="02040503050406030204" pitchFamily="18" charset="0"/>
                          </a:rPr>
                          <m:t>𝑺</m:t>
                        </m:r>
                      </m:e>
                      <m:sub>
                        <m:r>
                          <a:rPr lang="en-SG" sz="2400" b="1" i="1" dirty="0" smtClean="0">
                            <a:latin typeface="Cambria Math" panose="02040503050406030204" pitchFamily="18" charset="0"/>
                          </a:rPr>
                          <m:t>𝑰</m:t>
                        </m:r>
                      </m:sub>
                    </m:sSub>
                  </m:oMath>
                </a14:m>
                <a:r>
                  <a:rPr lang="en-SG" sz="2400" b="1" dirty="0"/>
                  <a:t> </a:t>
                </a:r>
                <a:r>
                  <a:rPr lang="en-SG" sz="2400" dirty="0"/>
                  <a:t>be the set of jobs </a:t>
                </a:r>
                <a14:m>
                  <m:oMath xmlns:m="http://schemas.openxmlformats.org/officeDocument/2006/math">
                    <m:sSub>
                      <m:sSubPr>
                        <m:ctrlPr>
                          <a:rPr lang="en-SG" sz="2400" b="1" i="1" dirty="0" smtClean="0">
                            <a:latin typeface="Cambria Math" panose="02040503050406030204" pitchFamily="18" charset="0"/>
                          </a:rPr>
                        </m:ctrlPr>
                      </m:sSubPr>
                      <m:e>
                        <m:r>
                          <a:rPr lang="en-SG" sz="2400" b="1" i="1" dirty="0" smtClean="0">
                            <a:latin typeface="Cambria Math" panose="02040503050406030204" pitchFamily="18" charset="0"/>
                          </a:rPr>
                          <m:t>𝑱</m:t>
                        </m:r>
                      </m:e>
                      <m:sub>
                        <m:r>
                          <a:rPr lang="en-SG" sz="2400" b="1" i="1" dirty="0" smtClean="0">
                            <a:latin typeface="Cambria Math" panose="02040503050406030204" pitchFamily="18" charset="0"/>
                          </a:rPr>
                          <m:t>𝒊</m:t>
                        </m:r>
                      </m:sub>
                    </m:sSub>
                  </m:oMath>
                </a14:m>
                <a:r>
                  <a:rPr lang="en-SG" sz="2400" dirty="0"/>
                  <a:t> that must be processed in </a:t>
                </a:r>
                <a14:m>
                  <m:oMath xmlns:m="http://schemas.openxmlformats.org/officeDocument/2006/math">
                    <m:r>
                      <a:rPr lang="en-SG" sz="2400" b="1" i="1" dirty="0" smtClean="0">
                        <a:latin typeface="Cambria Math" panose="02040503050406030204" pitchFamily="18" charset="0"/>
                      </a:rPr>
                      <m:t>𝑰</m:t>
                    </m:r>
                  </m:oMath>
                </a14:m>
                <a:r>
                  <a:rPr lang="en-SG" sz="2400" dirty="0"/>
                  <a:t>, i.e. that satisfy </a:t>
                </a:r>
                <a:r>
                  <a:rPr lang="en-SG" sz="2400" b="1" dirty="0"/>
                  <a:t>[</a:t>
                </a:r>
                <a14:m>
                  <m:oMath xmlns:m="http://schemas.openxmlformats.org/officeDocument/2006/math">
                    <m:sSub>
                      <m:sSubPr>
                        <m:ctrlPr>
                          <a:rPr lang="en-SG" sz="2400" b="1" i="1" dirty="0" smtClean="0">
                            <a:latin typeface="Cambria Math" panose="02040503050406030204" pitchFamily="18" charset="0"/>
                          </a:rPr>
                        </m:ctrlPr>
                      </m:sSubPr>
                      <m:e>
                        <m:r>
                          <a:rPr lang="en-SG" sz="2400" b="1" i="1" dirty="0" smtClean="0">
                            <a:latin typeface="Cambria Math" panose="02040503050406030204" pitchFamily="18" charset="0"/>
                          </a:rPr>
                          <m:t>𝒓</m:t>
                        </m:r>
                      </m:e>
                      <m:sub>
                        <m:r>
                          <a:rPr lang="en-SG" sz="2400" b="1" i="1" dirty="0" smtClean="0">
                            <a:latin typeface="Cambria Math" panose="02040503050406030204" pitchFamily="18" charset="0"/>
                          </a:rPr>
                          <m:t>𝒊</m:t>
                        </m:r>
                      </m:sub>
                    </m:sSub>
                    <m:r>
                      <a:rPr lang="en-SG" sz="2400" b="1" i="1" dirty="0" smtClean="0">
                        <a:latin typeface="Cambria Math" panose="02040503050406030204" pitchFamily="18" charset="0"/>
                      </a:rPr>
                      <m:t> , </m:t>
                    </m:r>
                    <m:sSub>
                      <m:sSubPr>
                        <m:ctrlPr>
                          <a:rPr lang="en-SG" sz="2400" b="1" i="1" dirty="0" smtClean="0">
                            <a:latin typeface="Cambria Math" panose="02040503050406030204" pitchFamily="18" charset="0"/>
                          </a:rPr>
                        </m:ctrlPr>
                      </m:sSubPr>
                      <m:e>
                        <m:r>
                          <a:rPr lang="en-SG" sz="2400" b="1" i="1" dirty="0" smtClean="0">
                            <a:latin typeface="Cambria Math" panose="02040503050406030204" pitchFamily="18" charset="0"/>
                          </a:rPr>
                          <m:t>𝒅</m:t>
                        </m:r>
                      </m:e>
                      <m:sub>
                        <m:r>
                          <a:rPr lang="en-SG" sz="2400" b="1" i="1" dirty="0" smtClean="0">
                            <a:latin typeface="Cambria Math" panose="02040503050406030204" pitchFamily="18" charset="0"/>
                          </a:rPr>
                          <m:t>𝒊</m:t>
                        </m:r>
                      </m:sub>
                    </m:sSub>
                  </m:oMath>
                </a14:m>
                <a:r>
                  <a:rPr lang="en-SG" sz="2400" b="1" dirty="0"/>
                  <a:t>] ⊆ </a:t>
                </a:r>
                <a14:m>
                  <m:oMath xmlns:m="http://schemas.openxmlformats.org/officeDocument/2006/math">
                    <m:r>
                      <a:rPr lang="en-SG" sz="2400" b="1" i="1" dirty="0" smtClean="0">
                        <a:latin typeface="Cambria Math" panose="02040503050406030204" pitchFamily="18" charset="0"/>
                      </a:rPr>
                      <m:t>𝑰</m:t>
                    </m:r>
                  </m:oMath>
                </a14:m>
                <a:r>
                  <a:rPr lang="en-SG" sz="2400" dirty="0"/>
                  <a:t>. Then</a:t>
                </a:r>
                <a:endParaRPr lang="en-SG" sz="2400" i="1" dirty="0"/>
              </a:p>
              <a:p>
                <a:pPr marL="0" indent="0">
                  <a:buNone/>
                </a:pPr>
                <a:r>
                  <a:rPr lang="en-SG" sz="2400" dirty="0"/>
                  <a:t>                         </a:t>
                </a:r>
              </a:p>
              <a:p>
                <a:pPr marL="0" indent="0">
                  <a:buNone/>
                </a:pPr>
                <a:r>
                  <a:rPr lang="en-SG" sz="2400" b="1" dirty="0"/>
                  <a:t>                                 </a:t>
                </a:r>
                <a14:m>
                  <m:oMath xmlns:m="http://schemas.openxmlformats.org/officeDocument/2006/math">
                    <m:sSub>
                      <m:sSubPr>
                        <m:ctrlPr>
                          <a:rPr lang="en-SG" sz="2400" b="1" i="1" smtClean="0">
                            <a:latin typeface="Cambria Math" panose="02040503050406030204" pitchFamily="18" charset="0"/>
                          </a:rPr>
                        </m:ctrlPr>
                      </m:sSubPr>
                      <m:e>
                        <m:r>
                          <a:rPr lang="en-SG" sz="2400" b="1" i="1" smtClean="0">
                            <a:latin typeface="Cambria Math" panose="02040503050406030204" pitchFamily="18" charset="0"/>
                          </a:rPr>
                          <m:t>𝜟</m:t>
                        </m:r>
                      </m:e>
                      <m:sub>
                        <m:r>
                          <a:rPr lang="en-SG" sz="2400" b="1" i="1" smtClean="0">
                            <a:latin typeface="Cambria Math" panose="02040503050406030204" pitchFamily="18" charset="0"/>
                          </a:rPr>
                          <m:t>𝑰</m:t>
                        </m:r>
                      </m:sub>
                    </m:sSub>
                    <m:r>
                      <a:rPr lang="en-SG" sz="2400" b="1" i="1" smtClean="0">
                        <a:latin typeface="Cambria Math" panose="02040503050406030204" pitchFamily="18" charset="0"/>
                      </a:rPr>
                      <m:t>=</m:t>
                    </m:r>
                    <m:f>
                      <m:fPr>
                        <m:ctrlPr>
                          <a:rPr lang="en-SG" sz="2400" b="1" i="1" smtClean="0">
                            <a:latin typeface="Cambria Math" panose="02040503050406030204" pitchFamily="18" charset="0"/>
                          </a:rPr>
                        </m:ctrlPr>
                      </m:fPr>
                      <m:num>
                        <m:r>
                          <a:rPr lang="en-SG" sz="2400" b="1" i="1" smtClean="0">
                            <a:latin typeface="Cambria Math" panose="02040503050406030204" pitchFamily="18" charset="0"/>
                          </a:rPr>
                          <m:t>𝟏</m:t>
                        </m:r>
                      </m:num>
                      <m:den>
                        <m:r>
                          <a:rPr lang="en-SG" sz="2400" b="1" i="1" smtClean="0">
                            <a:latin typeface="Cambria Math" panose="02040503050406030204" pitchFamily="18" charset="0"/>
                          </a:rPr>
                          <m:t>|</m:t>
                        </m:r>
                        <m:r>
                          <a:rPr lang="en-SG" sz="2400" b="1" i="1" smtClean="0">
                            <a:latin typeface="Cambria Math" panose="02040503050406030204" pitchFamily="18" charset="0"/>
                          </a:rPr>
                          <m:t>𝑰</m:t>
                        </m:r>
                        <m:r>
                          <a:rPr lang="en-SG" sz="2400" b="1" i="1" smtClean="0">
                            <a:latin typeface="Cambria Math" panose="02040503050406030204" pitchFamily="18" charset="0"/>
                          </a:rPr>
                          <m:t>|</m:t>
                        </m:r>
                      </m:den>
                    </m:f>
                    <m:nary>
                      <m:naryPr>
                        <m:chr m:val="∑"/>
                        <m:supHide m:val="on"/>
                        <m:ctrlPr>
                          <a:rPr lang="en-SG" sz="2400" b="1" i="1" smtClean="0">
                            <a:latin typeface="Cambria Math" panose="02040503050406030204" pitchFamily="18" charset="0"/>
                          </a:rPr>
                        </m:ctrlPr>
                      </m:naryPr>
                      <m:sub>
                        <m:sSub>
                          <m:sSubPr>
                            <m:ctrlPr>
                              <a:rPr lang="en-SG" sz="2400" b="1" i="1" smtClean="0">
                                <a:latin typeface="Cambria Math" panose="02040503050406030204" pitchFamily="18" charset="0"/>
                              </a:rPr>
                            </m:ctrlPr>
                          </m:sSubPr>
                          <m:e>
                            <m:r>
                              <a:rPr lang="en-SG" sz="2400" b="1" i="1" smtClean="0">
                                <a:latin typeface="Cambria Math" panose="02040503050406030204" pitchFamily="18" charset="0"/>
                              </a:rPr>
                              <m:t>𝑱</m:t>
                            </m:r>
                          </m:e>
                          <m:sub>
                            <m:r>
                              <a:rPr lang="en-SG" sz="2400" b="1" i="1" smtClean="0">
                                <a:latin typeface="Cambria Math" panose="02040503050406030204" pitchFamily="18" charset="0"/>
                              </a:rPr>
                              <m:t>𝒊</m:t>
                            </m:r>
                          </m:sub>
                        </m:sSub>
                        <m:r>
                          <m:rPr>
                            <m:brk m:alnAt="7"/>
                          </m:rPr>
                          <a:rPr lang="en-SG" sz="2400" b="1" i="1" smtClean="0">
                            <a:latin typeface="Cambria Math" panose="02040503050406030204" pitchFamily="18" charset="0"/>
                            <a:ea typeface="Cambria Math" panose="02040503050406030204" pitchFamily="18" charset="0"/>
                          </a:rPr>
                          <m:t>∈</m:t>
                        </m:r>
                        <m:sSub>
                          <m:sSubPr>
                            <m:ctrlPr>
                              <a:rPr lang="en-SG" sz="2400" b="1" i="1" smtClean="0">
                                <a:latin typeface="Cambria Math" panose="02040503050406030204" pitchFamily="18" charset="0"/>
                                <a:ea typeface="Cambria Math" panose="02040503050406030204" pitchFamily="18" charset="0"/>
                              </a:rPr>
                            </m:ctrlPr>
                          </m:sSubPr>
                          <m:e>
                            <m:r>
                              <a:rPr lang="en-SG" sz="2400" b="1" i="1" smtClean="0">
                                <a:latin typeface="Cambria Math" panose="02040503050406030204" pitchFamily="18" charset="0"/>
                                <a:ea typeface="Cambria Math" panose="02040503050406030204" pitchFamily="18" charset="0"/>
                              </a:rPr>
                              <m:t>𝑺</m:t>
                            </m:r>
                          </m:e>
                          <m:sub>
                            <m:r>
                              <a:rPr lang="en-SG" sz="2400" b="1" i="1" smtClean="0">
                                <a:latin typeface="Cambria Math" panose="02040503050406030204" pitchFamily="18" charset="0"/>
                                <a:ea typeface="Cambria Math" panose="02040503050406030204" pitchFamily="18" charset="0"/>
                              </a:rPr>
                              <m:t>𝑰</m:t>
                            </m:r>
                          </m:sub>
                        </m:sSub>
                      </m:sub>
                      <m:sup/>
                      <m:e>
                        <m:sSub>
                          <m:sSubPr>
                            <m:ctrlPr>
                              <a:rPr lang="en-SG" sz="2400" b="1" i="1" smtClean="0">
                                <a:latin typeface="Cambria Math" panose="02040503050406030204" pitchFamily="18" charset="0"/>
                              </a:rPr>
                            </m:ctrlPr>
                          </m:sSubPr>
                          <m:e>
                            <m:r>
                              <a:rPr lang="en-SG" sz="2400" b="1" i="1" smtClean="0">
                                <a:latin typeface="Cambria Math" panose="02040503050406030204" pitchFamily="18" charset="0"/>
                              </a:rPr>
                              <m:t>𝒘</m:t>
                            </m:r>
                          </m:e>
                          <m:sub>
                            <m:r>
                              <a:rPr lang="en-SG" sz="2400" b="1" i="1" smtClean="0">
                                <a:latin typeface="Cambria Math" panose="02040503050406030204" pitchFamily="18" charset="0"/>
                              </a:rPr>
                              <m:t>𝒊</m:t>
                            </m:r>
                          </m:sub>
                        </m:sSub>
                      </m:e>
                    </m:nary>
                  </m:oMath>
                </a14:m>
                <a:r>
                  <a:rPr lang="en-SG" sz="2400" dirty="0"/>
                  <a:t>.</a:t>
                </a:r>
              </a:p>
              <a:p>
                <a:pPr marL="0" indent="0">
                  <a:buNone/>
                </a:pPr>
                <a:endParaRPr lang="en-SG" sz="2400" dirty="0"/>
              </a:p>
              <a:p>
                <a:pPr marL="0" indent="0">
                  <a:buNone/>
                </a:pPr>
                <a:r>
                  <a:rPr lang="en-SG" sz="2400" dirty="0"/>
                  <a:t>Intuitively,</a:t>
                </a:r>
                <a14:m>
                  <m:oMath xmlns:m="http://schemas.openxmlformats.org/officeDocument/2006/math">
                    <m:sSub>
                      <m:sSubPr>
                        <m:ctrlPr>
                          <a:rPr lang="en-SG" sz="2400" b="1" i="1" smtClean="0">
                            <a:latin typeface="Cambria Math" panose="02040503050406030204" pitchFamily="18" charset="0"/>
                          </a:rPr>
                        </m:ctrlPr>
                      </m:sSubPr>
                      <m:e>
                        <m:r>
                          <a:rPr lang="en-SG" sz="2400" b="1" i="1" smtClean="0">
                            <a:latin typeface="Cambria Math" panose="02040503050406030204" pitchFamily="18" charset="0"/>
                          </a:rPr>
                          <m:t> </m:t>
                        </m:r>
                        <m:r>
                          <a:rPr lang="en-SG" sz="2400" b="1" i="1" smtClean="0">
                            <a:latin typeface="Cambria Math" panose="02040503050406030204" pitchFamily="18" charset="0"/>
                          </a:rPr>
                          <m:t>𝜟</m:t>
                        </m:r>
                      </m:e>
                      <m:sub>
                        <m:r>
                          <a:rPr lang="en-SG" sz="2400" b="1" i="1" smtClean="0">
                            <a:latin typeface="Cambria Math" panose="02040503050406030204" pitchFamily="18" charset="0"/>
                          </a:rPr>
                          <m:t>𝑰</m:t>
                        </m:r>
                      </m:sub>
                    </m:sSub>
                  </m:oMath>
                </a14:m>
                <a:r>
                  <a:rPr lang="en-SG" sz="2400" dirty="0"/>
                  <a:t> is the </a:t>
                </a:r>
                <a:r>
                  <a:rPr lang="en-SG" sz="2400" i="1" dirty="0"/>
                  <a:t>minimum average speed</a:t>
                </a:r>
                <a:r>
                  <a:rPr lang="en-SG" sz="2400" dirty="0"/>
                  <a:t> necessary to complete all jobs that must be scheduled in </a:t>
                </a:r>
                <a14:m>
                  <m:oMath xmlns:m="http://schemas.openxmlformats.org/officeDocument/2006/math">
                    <m:r>
                      <a:rPr lang="en-SG" sz="2400" b="1" i="1" dirty="0" smtClean="0">
                        <a:latin typeface="Cambria Math" panose="02040503050406030204" pitchFamily="18" charset="0"/>
                      </a:rPr>
                      <m:t>𝑰</m:t>
                    </m:r>
                  </m:oMath>
                </a14:m>
                <a:r>
                  <a:rPr lang="en-SG" sz="2400" dirty="0"/>
                  <a:t>.</a:t>
                </a:r>
              </a:p>
            </p:txBody>
          </p:sp>
        </mc:Choice>
        <mc:Fallback xmlns="">
          <p:sp>
            <p:nvSpPr>
              <p:cNvPr id="3" name="Content Placeholder 2">
                <a:extLst>
                  <a:ext uri="{FF2B5EF4-FFF2-40B4-BE49-F238E27FC236}">
                    <a16:creationId xmlns:a16="http://schemas.microsoft.com/office/drawing/2014/main" id="{BB53D99C-E164-4487-8264-7C2FB2715363}"/>
                  </a:ext>
                </a:extLst>
              </p:cNvPr>
              <p:cNvSpPr>
                <a:spLocks noGrp="1" noRot="1" noChangeAspect="1" noMove="1" noResize="1" noEditPoints="1" noAdjustHandles="1" noChangeArrowheads="1" noChangeShapeType="1" noTextEdit="1"/>
              </p:cNvSpPr>
              <p:nvPr>
                <p:ph idx="1"/>
              </p:nvPr>
            </p:nvSpPr>
            <p:spPr>
              <a:blipFill>
                <a:blip r:embed="rId2"/>
                <a:stretch>
                  <a:fillRect l="-928" t="-1961" r="-290"/>
                </a:stretch>
              </a:blipFill>
            </p:spPr>
            <p:txBody>
              <a:bodyPr/>
              <a:lstStyle/>
              <a:p>
                <a:r>
                  <a:rPr lang="en-SG">
                    <a:noFill/>
                  </a:rPr>
                  <a:t> </a:t>
                </a:r>
              </a:p>
            </p:txBody>
          </p:sp>
        </mc:Fallback>
      </mc:AlternateContent>
    </p:spTree>
    <p:extLst>
      <p:ext uri="{BB962C8B-B14F-4D97-AF65-F5344CB8AC3E}">
        <p14:creationId xmlns:p14="http://schemas.microsoft.com/office/powerpoint/2010/main" val="241787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163C-605F-44FE-97A7-3BB7D639C1F2}"/>
              </a:ext>
            </a:extLst>
          </p:cNvPr>
          <p:cNvSpPr>
            <a:spLocks noGrp="1"/>
          </p:cNvSpPr>
          <p:nvPr>
            <p:ph type="title"/>
          </p:nvPr>
        </p:nvSpPr>
        <p:spPr/>
        <p:txBody>
          <a:bodyPr/>
          <a:lstStyle/>
          <a:p>
            <a:r>
              <a:rPr lang="en-SG" b="1" dirty="0">
                <a:solidFill>
                  <a:schemeClr val="accent4">
                    <a:lumMod val="75000"/>
                  </a:schemeClr>
                </a:solidFill>
              </a:rPr>
              <a:t>Offline YDS algorithm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A6B1C2-DDC0-4270-A601-0E8C8EC01EC3}"/>
                  </a:ext>
                </a:extLst>
              </p:cNvPr>
              <p:cNvSpPr>
                <a:spLocks noGrp="1"/>
              </p:cNvSpPr>
              <p:nvPr>
                <p:ph idx="1"/>
              </p:nvPr>
            </p:nvSpPr>
            <p:spPr>
              <a:xfrm>
                <a:off x="810032" y="1495761"/>
                <a:ext cx="10515600" cy="4997114"/>
              </a:xfrm>
            </p:spPr>
            <p:txBody>
              <a:bodyPr>
                <a:normAutofit lnSpcReduction="10000"/>
              </a:bodyPr>
              <a:lstStyle/>
              <a:p>
                <a:pPr marL="0" indent="0">
                  <a:buNone/>
                </a:pPr>
                <a:r>
                  <a:rPr lang="en-SG" b="1" i="1" dirty="0">
                    <a:solidFill>
                      <a:schemeClr val="accent1">
                        <a:lumMod val="75000"/>
                      </a:schemeClr>
                    </a:solidFill>
                  </a:rPr>
                  <a:t>Step 1</a:t>
                </a:r>
                <a:r>
                  <a:rPr lang="en-SG" i="1" dirty="0"/>
                  <a:t>: </a:t>
                </a:r>
                <a:r>
                  <a:rPr lang="en-SG" sz="2400" dirty="0"/>
                  <a:t>In each round, YDS determines the interval </a:t>
                </a:r>
                <a14:m>
                  <m:oMath xmlns:m="http://schemas.openxmlformats.org/officeDocument/2006/math">
                    <m:r>
                      <a:rPr lang="en-SG" sz="2400" i="1" dirty="0" smtClean="0">
                        <a:latin typeface="Cambria Math" panose="02040503050406030204" pitchFamily="18" charset="0"/>
                      </a:rPr>
                      <m:t>𝐼</m:t>
                    </m:r>
                  </m:oMath>
                </a14:m>
                <a:r>
                  <a:rPr lang="en-SG" sz="2400" dirty="0"/>
                  <a:t> of maximum density </a:t>
                </a:r>
                <a14:m>
                  <m:oMath xmlns:m="http://schemas.openxmlformats.org/officeDocument/2006/math">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m:t>
                        </m:r>
                      </m:e>
                      <m:sub>
                        <m:r>
                          <a:rPr lang="en-SG" sz="2400" b="0" i="1" smtClean="0">
                            <a:latin typeface="Cambria Math" panose="02040503050406030204" pitchFamily="18" charset="0"/>
                            <a:ea typeface="Cambria Math" panose="02040503050406030204" pitchFamily="18" charset="0"/>
                          </a:rPr>
                          <m:t>𝐼</m:t>
                        </m:r>
                      </m:sub>
                    </m:sSub>
                    <m:r>
                      <a:rPr lang="en-SG" sz="2400" b="0" i="1" smtClean="0">
                        <a:latin typeface="Cambria Math" panose="02040503050406030204" pitchFamily="18" charset="0"/>
                        <a:ea typeface="Cambria Math" panose="02040503050406030204" pitchFamily="18" charset="0"/>
                      </a:rPr>
                      <m:t>.                                          </m:t>
                    </m:r>
                  </m:oMath>
                </a14:m>
                <a:r>
                  <a:rPr lang="en-SG" sz="2400" i="1" dirty="0"/>
                  <a:t>                                        </a:t>
                </a:r>
              </a:p>
              <a:p>
                <a:pPr marL="0" indent="0">
                  <a:buNone/>
                </a:pPr>
                <a:endParaRPr lang="en-SG" dirty="0">
                  <a:solidFill>
                    <a:schemeClr val="accent2">
                      <a:lumMod val="60000"/>
                      <a:lumOff val="40000"/>
                    </a:schemeClr>
                  </a:solidFill>
                </a:endParaRPr>
              </a:p>
              <a:p>
                <a:pPr marL="0" indent="0">
                  <a:buNone/>
                </a:pPr>
                <a:endParaRPr lang="en-SG" sz="1800" dirty="0"/>
              </a:p>
              <a:p>
                <a:pPr marL="0" indent="0">
                  <a:buNone/>
                </a:pPr>
                <a:r>
                  <a:rPr lang="en-SG" b="1" i="1" dirty="0">
                    <a:solidFill>
                      <a:schemeClr val="accent1">
                        <a:lumMod val="75000"/>
                      </a:schemeClr>
                    </a:solidFill>
                  </a:rPr>
                  <a:t>                                      </a:t>
                </a:r>
              </a:p>
              <a:p>
                <a:pPr marL="0" indent="0">
                  <a:buNone/>
                </a:pPr>
                <a:endParaRPr lang="en-SG" i="1" dirty="0"/>
              </a:p>
              <a:p>
                <a:pPr marL="0" indent="0">
                  <a:buNone/>
                </a:pPr>
                <a:endParaRPr lang="en-SG" i="1" dirty="0"/>
              </a:p>
              <a:p>
                <a:pPr marL="0" indent="0">
                  <a:buNone/>
                </a:pPr>
                <a:endParaRPr lang="en-SG" i="1" dirty="0"/>
              </a:p>
              <a:p>
                <a:pPr marL="0" indent="0">
                  <a:buNone/>
                </a:pPr>
                <a:endParaRPr lang="en-SG" i="1" dirty="0"/>
              </a:p>
              <a:p>
                <a:pPr marL="0" indent="0">
                  <a:buNone/>
                </a:pPr>
                <a:r>
                  <a:rPr lang="en-SG" i="1" dirty="0"/>
                  <a:t>                                                                                </a:t>
                </a:r>
              </a:p>
              <a:p>
                <a:pPr marL="0" indent="0">
                  <a:buNone/>
                </a:pPr>
                <a:r>
                  <a:rPr lang="en-SG" i="1" dirty="0"/>
                  <a:t>                                                                                </a:t>
                </a:r>
              </a:p>
            </p:txBody>
          </p:sp>
        </mc:Choice>
        <mc:Fallback xmlns="">
          <p:sp>
            <p:nvSpPr>
              <p:cNvPr id="3" name="Content Placeholder 2">
                <a:extLst>
                  <a:ext uri="{FF2B5EF4-FFF2-40B4-BE49-F238E27FC236}">
                    <a16:creationId xmlns:a16="http://schemas.microsoft.com/office/drawing/2014/main" id="{7BA6B1C2-DDC0-4270-A601-0E8C8EC01EC3}"/>
                  </a:ext>
                </a:extLst>
              </p:cNvPr>
              <p:cNvSpPr>
                <a:spLocks noGrp="1" noRot="1" noChangeAspect="1" noMove="1" noResize="1" noEditPoints="1" noAdjustHandles="1" noChangeArrowheads="1" noChangeShapeType="1" noTextEdit="1"/>
              </p:cNvSpPr>
              <p:nvPr>
                <p:ph idx="1"/>
              </p:nvPr>
            </p:nvSpPr>
            <p:spPr>
              <a:xfrm>
                <a:off x="810032" y="1495761"/>
                <a:ext cx="10515600" cy="4997114"/>
              </a:xfrm>
              <a:blipFill>
                <a:blip r:embed="rId2"/>
                <a:stretch>
                  <a:fillRect l="-1217" t="-2683"/>
                </a:stretch>
              </a:blipFill>
            </p:spPr>
            <p:txBody>
              <a:bodyPr/>
              <a:lstStyle/>
              <a:p>
                <a:r>
                  <a:rPr lang="en-SG">
                    <a:noFill/>
                  </a:rPr>
                  <a:t> </a:t>
                </a:r>
              </a:p>
            </p:txBody>
          </p:sp>
        </mc:Fallback>
      </mc:AlternateContent>
      <p:grpSp>
        <p:nvGrpSpPr>
          <p:cNvPr id="151" name="Group 150">
            <a:extLst>
              <a:ext uri="{FF2B5EF4-FFF2-40B4-BE49-F238E27FC236}">
                <a16:creationId xmlns:a16="http://schemas.microsoft.com/office/drawing/2014/main" id="{12559C99-07B7-4FD8-8196-D4AED705BB32}"/>
              </a:ext>
            </a:extLst>
          </p:cNvPr>
          <p:cNvGrpSpPr/>
          <p:nvPr/>
        </p:nvGrpSpPr>
        <p:grpSpPr>
          <a:xfrm>
            <a:off x="8625345" y="1850923"/>
            <a:ext cx="2305669" cy="4371232"/>
            <a:chOff x="8625345" y="1850923"/>
            <a:chExt cx="2305669" cy="4371232"/>
          </a:xfrm>
        </p:grpSpPr>
        <p:sp>
          <p:nvSpPr>
            <p:cNvPr id="4" name="Rectangle 3">
              <a:extLst>
                <a:ext uri="{FF2B5EF4-FFF2-40B4-BE49-F238E27FC236}">
                  <a16:creationId xmlns:a16="http://schemas.microsoft.com/office/drawing/2014/main" id="{53518D92-7243-464E-8BEB-97B27D5D019F}"/>
                </a:ext>
              </a:extLst>
            </p:cNvPr>
            <p:cNvSpPr/>
            <p:nvPr/>
          </p:nvSpPr>
          <p:spPr>
            <a:xfrm>
              <a:off x="8625345" y="2646447"/>
              <a:ext cx="2305665" cy="4634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3,      6,       5</a:t>
              </a:r>
            </a:p>
          </p:txBody>
        </p:sp>
        <p:sp>
          <p:nvSpPr>
            <p:cNvPr id="11" name="Rectangle 10">
              <a:extLst>
                <a:ext uri="{FF2B5EF4-FFF2-40B4-BE49-F238E27FC236}">
                  <a16:creationId xmlns:a16="http://schemas.microsoft.com/office/drawing/2014/main" id="{BBD0C035-14D5-46AC-9AC4-55CE3003085C}"/>
                </a:ext>
              </a:extLst>
            </p:cNvPr>
            <p:cNvSpPr/>
            <p:nvPr/>
          </p:nvSpPr>
          <p:spPr>
            <a:xfrm>
              <a:off x="8625346" y="3174485"/>
              <a:ext cx="2305665" cy="46347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2,      6,       3</a:t>
              </a:r>
            </a:p>
          </p:txBody>
        </p:sp>
        <p:sp>
          <p:nvSpPr>
            <p:cNvPr id="12" name="Rectangle 11">
              <a:extLst>
                <a:ext uri="{FF2B5EF4-FFF2-40B4-BE49-F238E27FC236}">
                  <a16:creationId xmlns:a16="http://schemas.microsoft.com/office/drawing/2014/main" id="{363958F8-4BBF-4E54-8C74-1B7098318789}"/>
                </a:ext>
              </a:extLst>
            </p:cNvPr>
            <p:cNvSpPr/>
            <p:nvPr/>
          </p:nvSpPr>
          <p:spPr>
            <a:xfrm>
              <a:off x="8625347" y="3702088"/>
              <a:ext cx="2305665" cy="46347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0,      8,      2</a:t>
              </a:r>
            </a:p>
          </p:txBody>
        </p:sp>
        <p:sp>
          <p:nvSpPr>
            <p:cNvPr id="13" name="Rectangle 12">
              <a:extLst>
                <a:ext uri="{FF2B5EF4-FFF2-40B4-BE49-F238E27FC236}">
                  <a16:creationId xmlns:a16="http://schemas.microsoft.com/office/drawing/2014/main" id="{C04396E4-A67A-4FD5-B0CF-EAA9708FE549}"/>
                </a:ext>
              </a:extLst>
            </p:cNvPr>
            <p:cNvSpPr/>
            <p:nvPr/>
          </p:nvSpPr>
          <p:spPr>
            <a:xfrm>
              <a:off x="8625347" y="4208563"/>
              <a:ext cx="2305665" cy="4634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6,     14,    6</a:t>
              </a:r>
            </a:p>
          </p:txBody>
        </p:sp>
        <p:sp>
          <p:nvSpPr>
            <p:cNvPr id="14" name="Rectangle 13">
              <a:extLst>
                <a:ext uri="{FF2B5EF4-FFF2-40B4-BE49-F238E27FC236}">
                  <a16:creationId xmlns:a16="http://schemas.microsoft.com/office/drawing/2014/main" id="{51A75DB1-92E9-43FC-913D-10710EE72AFA}"/>
                </a:ext>
              </a:extLst>
            </p:cNvPr>
            <p:cNvSpPr/>
            <p:nvPr/>
          </p:nvSpPr>
          <p:spPr>
            <a:xfrm>
              <a:off x="8625348" y="4729289"/>
              <a:ext cx="2305665" cy="46347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10,   14,    6</a:t>
              </a:r>
            </a:p>
          </p:txBody>
        </p:sp>
        <p:sp>
          <p:nvSpPr>
            <p:cNvPr id="15" name="Rectangle 14">
              <a:extLst>
                <a:ext uri="{FF2B5EF4-FFF2-40B4-BE49-F238E27FC236}">
                  <a16:creationId xmlns:a16="http://schemas.microsoft.com/office/drawing/2014/main" id="{5F9275CE-3CCA-423C-AEE8-46B66260712D}"/>
                </a:ext>
              </a:extLst>
            </p:cNvPr>
            <p:cNvSpPr/>
            <p:nvPr/>
          </p:nvSpPr>
          <p:spPr>
            <a:xfrm>
              <a:off x="8625348" y="5250015"/>
              <a:ext cx="2305665" cy="463474"/>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11,   17,    2</a:t>
              </a:r>
            </a:p>
          </p:txBody>
        </p:sp>
        <p:sp>
          <p:nvSpPr>
            <p:cNvPr id="16" name="Rectangle 15">
              <a:extLst>
                <a:ext uri="{FF2B5EF4-FFF2-40B4-BE49-F238E27FC236}">
                  <a16:creationId xmlns:a16="http://schemas.microsoft.com/office/drawing/2014/main" id="{52D544E5-9A08-48DB-803C-81E6A949373E}"/>
                </a:ext>
              </a:extLst>
            </p:cNvPr>
            <p:cNvSpPr/>
            <p:nvPr/>
          </p:nvSpPr>
          <p:spPr>
            <a:xfrm>
              <a:off x="8625349" y="5758681"/>
              <a:ext cx="2305665" cy="463474"/>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12,   17,    2</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73C4F84-DF62-4021-82D3-A85176895FF6}"/>
                    </a:ext>
                  </a:extLst>
                </p:cNvPr>
                <p:cNvSpPr/>
                <p:nvPr/>
              </p:nvSpPr>
              <p:spPr>
                <a:xfrm>
                  <a:off x="8625345" y="1850923"/>
                  <a:ext cx="2305665" cy="6542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sSub>
                        <m:sSubPr>
                          <m:ctrlPr>
                            <a:rPr lang="en-SG" sz="2800" i="1" smtClean="0">
                              <a:solidFill>
                                <a:schemeClr val="tx1"/>
                              </a:solidFill>
                              <a:latin typeface="Cambria Math" panose="02040503050406030204" pitchFamily="18" charset="0"/>
                            </a:rPr>
                          </m:ctrlPr>
                        </m:sSubPr>
                        <m:e>
                          <m:r>
                            <a:rPr lang="en-SG" sz="2800" b="0" i="1" smtClean="0">
                              <a:solidFill>
                                <a:schemeClr val="tx1"/>
                              </a:solidFill>
                              <a:latin typeface="Cambria Math" panose="02040503050406030204" pitchFamily="18" charset="0"/>
                            </a:rPr>
                            <m:t>𝑟</m:t>
                          </m:r>
                        </m:e>
                        <m:sub>
                          <m:r>
                            <a:rPr lang="en-SG" sz="2800" b="0" i="1" smtClean="0">
                              <a:solidFill>
                                <a:schemeClr val="tx1"/>
                              </a:solidFill>
                              <a:latin typeface="Cambria Math" panose="02040503050406030204" pitchFamily="18" charset="0"/>
                            </a:rPr>
                            <m:t>𝑖</m:t>
                          </m:r>
                        </m:sub>
                      </m:sSub>
                      <m:r>
                        <a:rPr lang="en-SG" sz="2800" b="0" i="1" smtClean="0">
                          <a:solidFill>
                            <a:schemeClr val="tx1"/>
                          </a:solidFill>
                          <a:latin typeface="Cambria Math" panose="02040503050406030204" pitchFamily="18" charset="0"/>
                        </a:rPr>
                        <m:t>,</m:t>
                      </m:r>
                    </m:oMath>
                  </a14:m>
                  <a:r>
                    <a:rPr lang="en-SG" sz="2800" dirty="0"/>
                    <a:t>     </a:t>
                  </a:r>
                  <a14:m>
                    <m:oMath xmlns:m="http://schemas.openxmlformats.org/officeDocument/2006/math">
                      <m:sSub>
                        <m:sSubPr>
                          <m:ctrlPr>
                            <a:rPr lang="en-SG" sz="2800" b="0" i="1" smtClean="0">
                              <a:solidFill>
                                <a:schemeClr val="tx1"/>
                              </a:solidFill>
                              <a:latin typeface="Cambria Math" panose="02040503050406030204" pitchFamily="18" charset="0"/>
                            </a:rPr>
                          </m:ctrlPr>
                        </m:sSubPr>
                        <m:e>
                          <m:r>
                            <a:rPr lang="en-SG" sz="2800" b="0" i="1" smtClean="0">
                              <a:solidFill>
                                <a:schemeClr val="tx1"/>
                              </a:solidFill>
                              <a:latin typeface="Cambria Math" panose="02040503050406030204" pitchFamily="18" charset="0"/>
                            </a:rPr>
                            <m:t>𝑑</m:t>
                          </m:r>
                        </m:e>
                        <m:sub>
                          <m:r>
                            <a:rPr lang="en-SG" sz="2800" b="0" i="1" smtClean="0">
                              <a:solidFill>
                                <a:schemeClr val="tx1"/>
                              </a:solidFill>
                              <a:latin typeface="Cambria Math" panose="02040503050406030204" pitchFamily="18" charset="0"/>
                            </a:rPr>
                            <m:t>𝑖</m:t>
                          </m:r>
                        </m:sub>
                      </m:sSub>
                      <m:r>
                        <a:rPr lang="en-SG" sz="2800" b="0" i="1" smtClean="0">
                          <a:solidFill>
                            <a:schemeClr val="tx1"/>
                          </a:solidFill>
                          <a:latin typeface="Cambria Math" panose="02040503050406030204" pitchFamily="18" charset="0"/>
                        </a:rPr>
                        <m:t>,    </m:t>
                      </m:r>
                      <m:sSub>
                        <m:sSubPr>
                          <m:ctrlPr>
                            <a:rPr lang="en-SG" sz="2800" b="0" i="1" smtClean="0">
                              <a:solidFill>
                                <a:schemeClr val="tx1"/>
                              </a:solidFill>
                              <a:latin typeface="Cambria Math" panose="02040503050406030204" pitchFamily="18" charset="0"/>
                            </a:rPr>
                          </m:ctrlPr>
                        </m:sSubPr>
                        <m:e>
                          <m:r>
                            <a:rPr lang="en-SG" sz="2800" b="0" i="1" smtClean="0">
                              <a:solidFill>
                                <a:schemeClr val="tx1"/>
                              </a:solidFill>
                              <a:latin typeface="Cambria Math" panose="02040503050406030204" pitchFamily="18" charset="0"/>
                            </a:rPr>
                            <m:t>𝑤</m:t>
                          </m:r>
                        </m:e>
                        <m:sub>
                          <m:r>
                            <a:rPr lang="en-SG" sz="2800" b="0" i="1" smtClean="0">
                              <a:solidFill>
                                <a:schemeClr val="tx1"/>
                              </a:solidFill>
                              <a:latin typeface="Cambria Math" panose="02040503050406030204" pitchFamily="18" charset="0"/>
                            </a:rPr>
                            <m:t>𝑖</m:t>
                          </m:r>
                        </m:sub>
                      </m:sSub>
                    </m:oMath>
                  </a14:m>
                  <a:endParaRPr lang="en-SG" sz="2800" dirty="0"/>
                </a:p>
              </p:txBody>
            </p:sp>
          </mc:Choice>
          <mc:Fallback xmlns="">
            <p:sp>
              <p:nvSpPr>
                <p:cNvPr id="25" name="Rectangle 24">
                  <a:extLst>
                    <a:ext uri="{FF2B5EF4-FFF2-40B4-BE49-F238E27FC236}">
                      <a16:creationId xmlns:a16="http://schemas.microsoft.com/office/drawing/2014/main" id="{273C4F84-DF62-4021-82D3-A85176895FF6}"/>
                    </a:ext>
                  </a:extLst>
                </p:cNvPr>
                <p:cNvSpPr>
                  <a:spLocks noRot="1" noChangeAspect="1" noMove="1" noResize="1" noEditPoints="1" noAdjustHandles="1" noChangeArrowheads="1" noChangeShapeType="1" noTextEdit="1"/>
                </p:cNvSpPr>
                <p:nvPr/>
              </p:nvSpPr>
              <p:spPr>
                <a:xfrm>
                  <a:off x="8625345" y="1850923"/>
                  <a:ext cx="2305665" cy="654283"/>
                </a:xfrm>
                <a:prstGeom prst="rect">
                  <a:avLst/>
                </a:prstGeom>
                <a:blipFill>
                  <a:blip r:embed="rId3"/>
                  <a:stretch>
                    <a:fillRect/>
                  </a:stretch>
                </a:blipFill>
                <a:ln>
                  <a:noFill/>
                </a:ln>
              </p:spPr>
              <p:txBody>
                <a:bodyPr/>
                <a:lstStyle/>
                <a:p>
                  <a:r>
                    <a:rPr lang="en-SG">
                      <a:noFill/>
                    </a:rPr>
                    <a:t> </a:t>
                  </a:r>
                </a:p>
              </p:txBody>
            </p:sp>
          </mc:Fallback>
        </mc:AlternateContent>
      </p:gr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95A8E064-F244-4757-82E1-CBCD861C291E}"/>
                  </a:ext>
                </a:extLst>
              </p14:cNvPr>
              <p14:cNvContentPartPr/>
              <p14:nvPr/>
            </p14:nvContentPartPr>
            <p14:xfrm>
              <a:off x="1085546" y="5813935"/>
              <a:ext cx="40860" cy="360"/>
            </p14:xfrm>
          </p:contentPart>
        </mc:Choice>
        <mc:Fallback xmlns="">
          <p:pic>
            <p:nvPicPr>
              <p:cNvPr id="32" name="Ink 31">
                <a:extLst>
                  <a:ext uri="{FF2B5EF4-FFF2-40B4-BE49-F238E27FC236}">
                    <a16:creationId xmlns:a16="http://schemas.microsoft.com/office/drawing/2014/main" id="{95A8E064-F244-4757-82E1-CBCD861C291E}"/>
                  </a:ext>
                </a:extLst>
              </p:cNvPr>
              <p:cNvPicPr/>
              <p:nvPr/>
            </p:nvPicPr>
            <p:blipFill>
              <a:blip r:embed="rId5"/>
              <a:stretch>
                <a:fillRect/>
              </a:stretch>
            </p:blipFill>
            <p:spPr>
              <a:xfrm>
                <a:off x="1081245" y="5809615"/>
                <a:ext cx="49462"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9277A193-BF6C-4FB0-AC90-CA2ED1FE17B1}"/>
                  </a:ext>
                </a:extLst>
              </p14:cNvPr>
              <p14:cNvContentPartPr/>
              <p14:nvPr/>
            </p14:nvContentPartPr>
            <p14:xfrm>
              <a:off x="1103546" y="5813935"/>
              <a:ext cx="31680" cy="180"/>
            </p14:xfrm>
          </p:contentPart>
        </mc:Choice>
        <mc:Fallback xmlns="">
          <p:pic>
            <p:nvPicPr>
              <p:cNvPr id="33" name="Ink 32">
                <a:extLst>
                  <a:ext uri="{FF2B5EF4-FFF2-40B4-BE49-F238E27FC236}">
                    <a16:creationId xmlns:a16="http://schemas.microsoft.com/office/drawing/2014/main" id="{9277A193-BF6C-4FB0-AC90-CA2ED1FE17B1}"/>
                  </a:ext>
                </a:extLst>
              </p:cNvPr>
              <p:cNvPicPr/>
              <p:nvPr/>
            </p:nvPicPr>
            <p:blipFill>
              <a:blip r:embed="rId7"/>
              <a:stretch>
                <a:fillRect/>
              </a:stretch>
            </p:blipFill>
            <p:spPr>
              <a:xfrm>
                <a:off x="1099275" y="5811775"/>
                <a:ext cx="40223" cy="4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2" name="Ink 51">
                <a:extLst>
                  <a:ext uri="{FF2B5EF4-FFF2-40B4-BE49-F238E27FC236}">
                    <a16:creationId xmlns:a16="http://schemas.microsoft.com/office/drawing/2014/main" id="{E2EE6F5F-F07F-401C-A9FE-B53863417F87}"/>
                  </a:ext>
                </a:extLst>
              </p14:cNvPr>
              <p14:cNvContentPartPr/>
              <p14:nvPr/>
            </p14:nvContentPartPr>
            <p14:xfrm>
              <a:off x="1526906" y="5813935"/>
              <a:ext cx="59040" cy="360"/>
            </p14:xfrm>
          </p:contentPart>
        </mc:Choice>
        <mc:Fallback xmlns="">
          <p:pic>
            <p:nvPicPr>
              <p:cNvPr id="52" name="Ink 51">
                <a:extLst>
                  <a:ext uri="{FF2B5EF4-FFF2-40B4-BE49-F238E27FC236}">
                    <a16:creationId xmlns:a16="http://schemas.microsoft.com/office/drawing/2014/main" id="{E2EE6F5F-F07F-401C-A9FE-B53863417F87}"/>
                  </a:ext>
                </a:extLst>
              </p:cNvPr>
              <p:cNvPicPr/>
              <p:nvPr/>
            </p:nvPicPr>
            <p:blipFill>
              <a:blip r:embed="rId9"/>
              <a:stretch>
                <a:fillRect/>
              </a:stretch>
            </p:blipFill>
            <p:spPr>
              <a:xfrm>
                <a:off x="1522586" y="5809615"/>
                <a:ext cx="67680" cy="9000"/>
              </a:xfrm>
              <a:prstGeom prst="rect">
                <a:avLst/>
              </a:prstGeom>
            </p:spPr>
          </p:pic>
        </mc:Fallback>
      </mc:AlternateContent>
      <p:cxnSp>
        <p:nvCxnSpPr>
          <p:cNvPr id="98" name="Straight Connector 97">
            <a:extLst>
              <a:ext uri="{FF2B5EF4-FFF2-40B4-BE49-F238E27FC236}">
                <a16:creationId xmlns:a16="http://schemas.microsoft.com/office/drawing/2014/main" id="{8DAA8D38-1A10-4E55-A95B-7514ACB4F97F}"/>
              </a:ext>
            </a:extLst>
          </p:cNvPr>
          <p:cNvCxnSpPr/>
          <p:nvPr/>
        </p:nvCxnSpPr>
        <p:spPr>
          <a:xfrm>
            <a:off x="6153056" y="5813935"/>
            <a:ext cx="0" cy="127413"/>
          </a:xfrm>
          <a:prstGeom prst="line">
            <a:avLst/>
          </a:prstGeom>
          <a:ln w="19050"/>
        </p:spPr>
        <p:style>
          <a:lnRef idx="1">
            <a:schemeClr val="dk1"/>
          </a:lnRef>
          <a:fillRef idx="0">
            <a:schemeClr val="dk1"/>
          </a:fillRef>
          <a:effectRef idx="0">
            <a:schemeClr val="dk1"/>
          </a:effectRef>
          <a:fontRef idx="minor">
            <a:schemeClr val="tx1"/>
          </a:fontRef>
        </p:style>
      </p:cxnSp>
      <p:grpSp>
        <p:nvGrpSpPr>
          <p:cNvPr id="150" name="Group 149">
            <a:extLst>
              <a:ext uri="{FF2B5EF4-FFF2-40B4-BE49-F238E27FC236}">
                <a16:creationId xmlns:a16="http://schemas.microsoft.com/office/drawing/2014/main" id="{D2F08F3A-B802-414C-97B1-ACB01E9842D7}"/>
              </a:ext>
            </a:extLst>
          </p:cNvPr>
          <p:cNvGrpSpPr/>
          <p:nvPr/>
        </p:nvGrpSpPr>
        <p:grpSpPr>
          <a:xfrm>
            <a:off x="630621" y="3747143"/>
            <a:ext cx="7992735" cy="2438343"/>
            <a:chOff x="630621" y="3747143"/>
            <a:chExt cx="7992735" cy="2438343"/>
          </a:xfrm>
        </p:grpSpPr>
        <p:cxnSp>
          <p:nvCxnSpPr>
            <p:cNvPr id="29" name="Straight Arrow Connector 28">
              <a:extLst>
                <a:ext uri="{FF2B5EF4-FFF2-40B4-BE49-F238E27FC236}">
                  <a16:creationId xmlns:a16="http://schemas.microsoft.com/office/drawing/2014/main" id="{04C538DD-FFB7-47DF-92B5-6AA3255F6CEF}"/>
                </a:ext>
              </a:extLst>
            </p:cNvPr>
            <p:cNvCxnSpPr>
              <a:cxnSpLocks/>
            </p:cNvCxnSpPr>
            <p:nvPr/>
          </p:nvCxnSpPr>
          <p:spPr>
            <a:xfrm>
              <a:off x="630621" y="5812053"/>
              <a:ext cx="789627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A948E070-2A83-4190-958F-FAB9E578D6DF}"/>
                </a:ext>
              </a:extLst>
            </p:cNvPr>
            <p:cNvCxnSpPr>
              <a:cxnSpLocks/>
            </p:cNvCxnSpPr>
            <p:nvPr/>
          </p:nvCxnSpPr>
          <p:spPr>
            <a:xfrm>
              <a:off x="158594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91A224B1-0AB0-483C-B44A-4EE20FEFEE10}"/>
                </a:ext>
              </a:extLst>
            </p:cNvPr>
            <p:cNvCxnSpPr>
              <a:cxnSpLocks/>
            </p:cNvCxnSpPr>
            <p:nvPr/>
          </p:nvCxnSpPr>
          <p:spPr>
            <a:xfrm>
              <a:off x="2045013"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14AC68B-EB8A-4F70-A2DC-7FC712193B7E}"/>
                </a:ext>
              </a:extLst>
            </p:cNvPr>
            <p:cNvCxnSpPr/>
            <p:nvPr/>
          </p:nvCxnSpPr>
          <p:spPr>
            <a:xfrm>
              <a:off x="24954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8A69AE5-DE3F-4926-AA33-6C71A3CFF6D5}"/>
                </a:ext>
              </a:extLst>
            </p:cNvPr>
            <p:cNvCxnSpPr/>
            <p:nvPr/>
          </p:nvCxnSpPr>
          <p:spPr>
            <a:xfrm>
              <a:off x="2950404"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1437E98-5549-4ADB-A3D9-14F9AC93144F}"/>
                </a:ext>
              </a:extLst>
            </p:cNvPr>
            <p:cNvCxnSpPr/>
            <p:nvPr/>
          </p:nvCxnSpPr>
          <p:spPr>
            <a:xfrm>
              <a:off x="3409856"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8A2689B-A227-4469-B977-298471B52264}"/>
                </a:ext>
              </a:extLst>
            </p:cNvPr>
            <p:cNvCxnSpPr/>
            <p:nvPr/>
          </p:nvCxnSpPr>
          <p:spPr>
            <a:xfrm>
              <a:off x="38693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62FCAE2F-2FE5-41D3-9772-648F40803D3D}"/>
                </a:ext>
              </a:extLst>
            </p:cNvPr>
            <p:cNvCxnSpPr>
              <a:cxnSpLocks/>
            </p:cNvCxnSpPr>
            <p:nvPr/>
          </p:nvCxnSpPr>
          <p:spPr>
            <a:xfrm>
              <a:off x="4328761"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1959B316-9368-4403-96A9-030B45F5B019}"/>
                </a:ext>
              </a:extLst>
            </p:cNvPr>
            <p:cNvCxnSpPr/>
            <p:nvPr/>
          </p:nvCxnSpPr>
          <p:spPr>
            <a:xfrm>
              <a:off x="4783708" y="5813935"/>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465676FE-C0E5-495C-B8A1-4B889529C7AC}"/>
                </a:ext>
              </a:extLst>
            </p:cNvPr>
            <p:cNvCxnSpPr/>
            <p:nvPr/>
          </p:nvCxnSpPr>
          <p:spPr>
            <a:xfrm>
              <a:off x="5243161"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FFC5999-8D3D-41FA-9B23-59BB27BE72D6}"/>
                </a:ext>
              </a:extLst>
            </p:cNvPr>
            <p:cNvCxnSpPr/>
            <p:nvPr/>
          </p:nvCxnSpPr>
          <p:spPr>
            <a:xfrm>
              <a:off x="5702613" y="5813935"/>
              <a:ext cx="0" cy="127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941581B-B05D-46C4-9DF6-D6CFE01F6148}"/>
                </a:ext>
              </a:extLst>
            </p:cNvPr>
            <p:cNvCxnSpPr>
              <a:cxnSpLocks/>
            </p:cNvCxnSpPr>
            <p:nvPr/>
          </p:nvCxnSpPr>
          <p:spPr>
            <a:xfrm>
              <a:off x="6148552" y="5813935"/>
              <a:ext cx="9009" cy="64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AA1C864-EEF2-4FEB-89C1-679D487202E7}"/>
                </a:ext>
              </a:extLst>
            </p:cNvPr>
            <p:cNvCxnSpPr/>
            <p:nvPr/>
          </p:nvCxnSpPr>
          <p:spPr>
            <a:xfrm>
              <a:off x="6602749" y="5813934"/>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4815A27F-E5AB-491A-9506-2C8E651A9F67}"/>
                </a:ext>
              </a:extLst>
            </p:cNvPr>
            <p:cNvCxnSpPr/>
            <p:nvPr/>
          </p:nvCxnSpPr>
          <p:spPr>
            <a:xfrm>
              <a:off x="7062201" y="5803530"/>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C643FC74-BF2C-422C-948C-23AE002164B2}"/>
                </a:ext>
              </a:extLst>
            </p:cNvPr>
            <p:cNvCxnSpPr/>
            <p:nvPr/>
          </p:nvCxnSpPr>
          <p:spPr>
            <a:xfrm>
              <a:off x="7526157" y="5803529"/>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9602239B-2789-4C13-AC7E-0A2970800A99}"/>
                </a:ext>
              </a:extLst>
            </p:cNvPr>
            <p:cNvCxnSpPr/>
            <p:nvPr/>
          </p:nvCxnSpPr>
          <p:spPr>
            <a:xfrm>
              <a:off x="7976601" y="5803528"/>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1EF672BC-12DC-4C48-AE2E-C48AA1188494}"/>
                </a:ext>
              </a:extLst>
            </p:cNvPr>
            <p:cNvCxnSpPr/>
            <p:nvPr/>
          </p:nvCxnSpPr>
          <p:spPr>
            <a:xfrm>
              <a:off x="1102795" y="5802133"/>
              <a:ext cx="0" cy="127413"/>
            </a:xfrm>
            <a:prstGeom prst="line">
              <a:avLst/>
            </a:prstGeom>
            <a:ln w="1905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5F3D4A81-FB0F-44F3-8363-954F72E41360}"/>
                </a:ext>
              </a:extLst>
            </p:cNvPr>
            <p:cNvCxnSpPr/>
            <p:nvPr/>
          </p:nvCxnSpPr>
          <p:spPr>
            <a:xfrm>
              <a:off x="8427795" y="5813934"/>
              <a:ext cx="0" cy="115612"/>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53295F03-BC17-4427-AAFC-F78144DD813C}"/>
                </a:ext>
              </a:extLst>
            </p:cNvPr>
            <p:cNvCxnSpPr/>
            <p:nvPr/>
          </p:nvCxnSpPr>
          <p:spPr>
            <a:xfrm>
              <a:off x="670410" y="5802133"/>
              <a:ext cx="0" cy="115612"/>
            </a:xfrm>
            <a:prstGeom prst="line">
              <a:avLst/>
            </a:prstGeom>
            <a:ln w="19050"/>
          </p:spPr>
          <p:style>
            <a:lnRef idx="1">
              <a:schemeClr val="dk1"/>
            </a:lnRef>
            <a:fillRef idx="0">
              <a:schemeClr val="dk1"/>
            </a:fillRef>
            <a:effectRef idx="0">
              <a:schemeClr val="dk1"/>
            </a:effectRef>
            <a:fontRef idx="minor">
              <a:schemeClr val="tx1"/>
            </a:fontRef>
          </p:style>
        </p:cxnSp>
        <p:sp>
          <p:nvSpPr>
            <p:cNvPr id="115" name="Rectangle 114">
              <a:extLst>
                <a:ext uri="{FF2B5EF4-FFF2-40B4-BE49-F238E27FC236}">
                  <a16:creationId xmlns:a16="http://schemas.microsoft.com/office/drawing/2014/main" id="{D8C86679-66DE-45FE-BC2D-2B661B78EB3D}"/>
                </a:ext>
              </a:extLst>
            </p:cNvPr>
            <p:cNvSpPr/>
            <p:nvPr/>
          </p:nvSpPr>
          <p:spPr>
            <a:xfrm>
              <a:off x="630621" y="5990418"/>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0</a:t>
              </a:r>
            </a:p>
          </p:txBody>
        </p:sp>
        <p:sp>
          <p:nvSpPr>
            <p:cNvPr id="116" name="Rectangle 115">
              <a:extLst>
                <a:ext uri="{FF2B5EF4-FFF2-40B4-BE49-F238E27FC236}">
                  <a16:creationId xmlns:a16="http://schemas.microsoft.com/office/drawing/2014/main" id="{30EF4999-311B-4DA0-AD97-F609302E275F}"/>
                </a:ext>
              </a:extLst>
            </p:cNvPr>
            <p:cNvSpPr/>
            <p:nvPr/>
          </p:nvSpPr>
          <p:spPr>
            <a:xfrm>
              <a:off x="1038161"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117" name="Rectangle 116">
              <a:extLst>
                <a:ext uri="{FF2B5EF4-FFF2-40B4-BE49-F238E27FC236}">
                  <a16:creationId xmlns:a16="http://schemas.microsoft.com/office/drawing/2014/main" id="{570FD10F-2336-4EB5-8826-89323BA634BC}"/>
                </a:ext>
              </a:extLst>
            </p:cNvPr>
            <p:cNvSpPr/>
            <p:nvPr/>
          </p:nvSpPr>
          <p:spPr>
            <a:xfrm>
              <a:off x="1534775"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118" name="Rectangle 117">
              <a:extLst>
                <a:ext uri="{FF2B5EF4-FFF2-40B4-BE49-F238E27FC236}">
                  <a16:creationId xmlns:a16="http://schemas.microsoft.com/office/drawing/2014/main" id="{3AAC91D7-3281-4335-ADF2-51C761C1FA97}"/>
                </a:ext>
              </a:extLst>
            </p:cNvPr>
            <p:cNvSpPr/>
            <p:nvPr/>
          </p:nvSpPr>
          <p:spPr>
            <a:xfrm>
              <a:off x="1978093"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119" name="Rectangle 118">
              <a:extLst>
                <a:ext uri="{FF2B5EF4-FFF2-40B4-BE49-F238E27FC236}">
                  <a16:creationId xmlns:a16="http://schemas.microsoft.com/office/drawing/2014/main" id="{D4A27653-0501-4EC9-AB49-7FA4481D508F}"/>
                </a:ext>
              </a:extLst>
            </p:cNvPr>
            <p:cNvSpPr/>
            <p:nvPr/>
          </p:nvSpPr>
          <p:spPr>
            <a:xfrm>
              <a:off x="2425993" y="5984865"/>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120" name="Rectangle 119">
              <a:extLst>
                <a:ext uri="{FF2B5EF4-FFF2-40B4-BE49-F238E27FC236}">
                  <a16:creationId xmlns:a16="http://schemas.microsoft.com/office/drawing/2014/main" id="{00535393-B96D-4942-B425-AE3C3DC39DD6}"/>
                </a:ext>
              </a:extLst>
            </p:cNvPr>
            <p:cNvSpPr/>
            <p:nvPr/>
          </p:nvSpPr>
          <p:spPr>
            <a:xfrm>
              <a:off x="2914754" y="599894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121" name="Rectangle 120">
              <a:extLst>
                <a:ext uri="{FF2B5EF4-FFF2-40B4-BE49-F238E27FC236}">
                  <a16:creationId xmlns:a16="http://schemas.microsoft.com/office/drawing/2014/main" id="{BDEA06C6-62C6-4050-86F0-3ABE000EEF54}"/>
                </a:ext>
              </a:extLst>
            </p:cNvPr>
            <p:cNvSpPr/>
            <p:nvPr/>
          </p:nvSpPr>
          <p:spPr>
            <a:xfrm>
              <a:off x="3344698"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6</a:t>
              </a:r>
            </a:p>
          </p:txBody>
        </p:sp>
        <p:sp>
          <p:nvSpPr>
            <p:cNvPr id="122" name="Rectangle 121">
              <a:extLst>
                <a:ext uri="{FF2B5EF4-FFF2-40B4-BE49-F238E27FC236}">
                  <a16:creationId xmlns:a16="http://schemas.microsoft.com/office/drawing/2014/main" id="{BE6EA200-AEDE-4ED0-8D41-EE28E89AE139}"/>
                </a:ext>
              </a:extLst>
            </p:cNvPr>
            <p:cNvSpPr/>
            <p:nvPr/>
          </p:nvSpPr>
          <p:spPr>
            <a:xfrm>
              <a:off x="3806535"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7</a:t>
              </a:r>
            </a:p>
          </p:txBody>
        </p:sp>
        <p:sp>
          <p:nvSpPr>
            <p:cNvPr id="123" name="Rectangle 122">
              <a:extLst>
                <a:ext uri="{FF2B5EF4-FFF2-40B4-BE49-F238E27FC236}">
                  <a16:creationId xmlns:a16="http://schemas.microsoft.com/office/drawing/2014/main" id="{6F488AC5-5832-4DA5-B688-2B1D7332D1B3}"/>
                </a:ext>
              </a:extLst>
            </p:cNvPr>
            <p:cNvSpPr/>
            <p:nvPr/>
          </p:nvSpPr>
          <p:spPr>
            <a:xfrm>
              <a:off x="4276206" y="5993834"/>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8</a:t>
              </a:r>
            </a:p>
          </p:txBody>
        </p:sp>
        <p:sp>
          <p:nvSpPr>
            <p:cNvPr id="124" name="Rectangle 123">
              <a:extLst>
                <a:ext uri="{FF2B5EF4-FFF2-40B4-BE49-F238E27FC236}">
                  <a16:creationId xmlns:a16="http://schemas.microsoft.com/office/drawing/2014/main" id="{735F94FD-8E37-401E-A8F6-B2D57877E095}"/>
                </a:ext>
              </a:extLst>
            </p:cNvPr>
            <p:cNvSpPr/>
            <p:nvPr/>
          </p:nvSpPr>
          <p:spPr>
            <a:xfrm>
              <a:off x="4721089" y="5987606"/>
              <a:ext cx="139622" cy="186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9</a:t>
              </a:r>
            </a:p>
          </p:txBody>
        </p:sp>
        <p:sp>
          <p:nvSpPr>
            <p:cNvPr id="125" name="Rectangle 124">
              <a:extLst>
                <a:ext uri="{FF2B5EF4-FFF2-40B4-BE49-F238E27FC236}">
                  <a16:creationId xmlns:a16="http://schemas.microsoft.com/office/drawing/2014/main" id="{C28B3972-5CAA-4E4C-80F4-71BA5400BC51}"/>
                </a:ext>
              </a:extLst>
            </p:cNvPr>
            <p:cNvSpPr/>
            <p:nvPr/>
          </p:nvSpPr>
          <p:spPr>
            <a:xfrm>
              <a:off x="5055705"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10</a:t>
              </a:r>
            </a:p>
          </p:txBody>
        </p:sp>
        <p:sp>
          <p:nvSpPr>
            <p:cNvPr id="133" name="Rectangle 132">
              <a:extLst>
                <a:ext uri="{FF2B5EF4-FFF2-40B4-BE49-F238E27FC236}">
                  <a16:creationId xmlns:a16="http://schemas.microsoft.com/office/drawing/2014/main" id="{C1C52B21-8978-4121-977F-19874FF61684}"/>
                </a:ext>
              </a:extLst>
            </p:cNvPr>
            <p:cNvSpPr/>
            <p:nvPr/>
          </p:nvSpPr>
          <p:spPr>
            <a:xfrm>
              <a:off x="5521136" y="5989438"/>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11</a:t>
              </a:r>
            </a:p>
          </p:txBody>
        </p:sp>
        <p:sp>
          <p:nvSpPr>
            <p:cNvPr id="135" name="Rectangle 134">
              <a:extLst>
                <a:ext uri="{FF2B5EF4-FFF2-40B4-BE49-F238E27FC236}">
                  <a16:creationId xmlns:a16="http://schemas.microsoft.com/office/drawing/2014/main" id="{8ECC7541-4387-4F83-BA45-8BACDBD59AD7}"/>
                </a:ext>
              </a:extLst>
            </p:cNvPr>
            <p:cNvSpPr/>
            <p:nvPr/>
          </p:nvSpPr>
          <p:spPr>
            <a:xfrm>
              <a:off x="5974967"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12</a:t>
              </a:r>
            </a:p>
          </p:txBody>
        </p:sp>
        <p:sp>
          <p:nvSpPr>
            <p:cNvPr id="136" name="Rectangle 135">
              <a:extLst>
                <a:ext uri="{FF2B5EF4-FFF2-40B4-BE49-F238E27FC236}">
                  <a16:creationId xmlns:a16="http://schemas.microsoft.com/office/drawing/2014/main" id="{C794E370-E865-4B8A-B65F-36FB0AFFCB6A}"/>
                </a:ext>
              </a:extLst>
            </p:cNvPr>
            <p:cNvSpPr/>
            <p:nvPr/>
          </p:nvSpPr>
          <p:spPr>
            <a:xfrm>
              <a:off x="6385310" y="5983024"/>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13</a:t>
              </a:r>
            </a:p>
          </p:txBody>
        </p:sp>
        <p:sp>
          <p:nvSpPr>
            <p:cNvPr id="137" name="Rectangle 136">
              <a:extLst>
                <a:ext uri="{FF2B5EF4-FFF2-40B4-BE49-F238E27FC236}">
                  <a16:creationId xmlns:a16="http://schemas.microsoft.com/office/drawing/2014/main" id="{DBFDAABE-1AC0-4649-81E7-E5C2CAF54390}"/>
                </a:ext>
              </a:extLst>
            </p:cNvPr>
            <p:cNvSpPr/>
            <p:nvPr/>
          </p:nvSpPr>
          <p:spPr>
            <a:xfrm>
              <a:off x="6895660" y="5972989"/>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14</a:t>
              </a:r>
            </a:p>
          </p:txBody>
        </p:sp>
        <p:sp>
          <p:nvSpPr>
            <p:cNvPr id="138" name="Rectangle 137">
              <a:extLst>
                <a:ext uri="{FF2B5EF4-FFF2-40B4-BE49-F238E27FC236}">
                  <a16:creationId xmlns:a16="http://schemas.microsoft.com/office/drawing/2014/main" id="{B1F253A6-F0EB-45A4-87F3-25263D5A6427}"/>
                </a:ext>
              </a:extLst>
            </p:cNvPr>
            <p:cNvSpPr/>
            <p:nvPr/>
          </p:nvSpPr>
          <p:spPr>
            <a:xfrm>
              <a:off x="7374530" y="5967822"/>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15</a:t>
              </a:r>
            </a:p>
          </p:txBody>
        </p:sp>
        <p:sp>
          <p:nvSpPr>
            <p:cNvPr id="139" name="Rectangle 138">
              <a:extLst>
                <a:ext uri="{FF2B5EF4-FFF2-40B4-BE49-F238E27FC236}">
                  <a16:creationId xmlns:a16="http://schemas.microsoft.com/office/drawing/2014/main" id="{2B6E3097-F9C5-4AC1-8617-CB671A566AC7}"/>
                </a:ext>
              </a:extLst>
            </p:cNvPr>
            <p:cNvSpPr/>
            <p:nvPr/>
          </p:nvSpPr>
          <p:spPr>
            <a:xfrm>
              <a:off x="7756826"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16</a:t>
              </a:r>
            </a:p>
          </p:txBody>
        </p:sp>
        <p:sp>
          <p:nvSpPr>
            <p:cNvPr id="140" name="Rectangle 139">
              <a:extLst>
                <a:ext uri="{FF2B5EF4-FFF2-40B4-BE49-F238E27FC236}">
                  <a16:creationId xmlns:a16="http://schemas.microsoft.com/office/drawing/2014/main" id="{8943B77D-8BF8-4650-8D67-4D4A128B7AA2}"/>
                </a:ext>
              </a:extLst>
            </p:cNvPr>
            <p:cNvSpPr/>
            <p:nvPr/>
          </p:nvSpPr>
          <p:spPr>
            <a:xfrm>
              <a:off x="8223303" y="5963715"/>
              <a:ext cx="400053" cy="17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17</a:t>
              </a:r>
            </a:p>
          </p:txBody>
        </p:sp>
        <p:sp>
          <p:nvSpPr>
            <p:cNvPr id="142" name="Rectangle 141">
              <a:extLst>
                <a:ext uri="{FF2B5EF4-FFF2-40B4-BE49-F238E27FC236}">
                  <a16:creationId xmlns:a16="http://schemas.microsoft.com/office/drawing/2014/main" id="{8821E5CF-05A2-461C-B65F-D90C93AB3BC5}"/>
                </a:ext>
              </a:extLst>
            </p:cNvPr>
            <p:cNvSpPr/>
            <p:nvPr/>
          </p:nvSpPr>
          <p:spPr>
            <a:xfrm>
              <a:off x="2045013" y="4265815"/>
              <a:ext cx="1364843" cy="4062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3,      6,       5</a:t>
              </a:r>
            </a:p>
          </p:txBody>
        </p:sp>
        <p:sp>
          <p:nvSpPr>
            <p:cNvPr id="143" name="Rectangle 142">
              <a:extLst>
                <a:ext uri="{FF2B5EF4-FFF2-40B4-BE49-F238E27FC236}">
                  <a16:creationId xmlns:a16="http://schemas.microsoft.com/office/drawing/2014/main" id="{5F8044FF-6FAC-4520-9EDB-18132610B6BA}"/>
                </a:ext>
              </a:extLst>
            </p:cNvPr>
            <p:cNvSpPr/>
            <p:nvPr/>
          </p:nvSpPr>
          <p:spPr>
            <a:xfrm>
              <a:off x="1585946" y="4799263"/>
              <a:ext cx="1823910" cy="37736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2,      6,       3</a:t>
              </a:r>
            </a:p>
          </p:txBody>
        </p:sp>
        <p:sp>
          <p:nvSpPr>
            <p:cNvPr id="144" name="Rectangle 143">
              <a:extLst>
                <a:ext uri="{FF2B5EF4-FFF2-40B4-BE49-F238E27FC236}">
                  <a16:creationId xmlns:a16="http://schemas.microsoft.com/office/drawing/2014/main" id="{F3C9DD88-F8D8-48EF-8543-E1987DA2FEFD}"/>
                </a:ext>
              </a:extLst>
            </p:cNvPr>
            <p:cNvSpPr/>
            <p:nvPr/>
          </p:nvSpPr>
          <p:spPr>
            <a:xfrm>
              <a:off x="670410" y="5303854"/>
              <a:ext cx="3658348" cy="35229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0,      8,      2</a:t>
              </a:r>
            </a:p>
          </p:txBody>
        </p:sp>
        <p:sp>
          <p:nvSpPr>
            <p:cNvPr id="145" name="Rectangle 144">
              <a:extLst>
                <a:ext uri="{FF2B5EF4-FFF2-40B4-BE49-F238E27FC236}">
                  <a16:creationId xmlns:a16="http://schemas.microsoft.com/office/drawing/2014/main" id="{3B41EC06-3DCB-4E09-AC9C-1B65ACFFA8D3}"/>
                </a:ext>
              </a:extLst>
            </p:cNvPr>
            <p:cNvSpPr/>
            <p:nvPr/>
          </p:nvSpPr>
          <p:spPr>
            <a:xfrm>
              <a:off x="3409856" y="3747143"/>
              <a:ext cx="3652342" cy="37216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6,     14,    6</a:t>
              </a:r>
            </a:p>
          </p:txBody>
        </p:sp>
        <p:sp>
          <p:nvSpPr>
            <p:cNvPr id="146" name="Rectangle 145">
              <a:extLst>
                <a:ext uri="{FF2B5EF4-FFF2-40B4-BE49-F238E27FC236}">
                  <a16:creationId xmlns:a16="http://schemas.microsoft.com/office/drawing/2014/main" id="{AF50925F-80D7-4BB8-B45E-D2E3CAF0C36F}"/>
                </a:ext>
              </a:extLst>
            </p:cNvPr>
            <p:cNvSpPr/>
            <p:nvPr/>
          </p:nvSpPr>
          <p:spPr>
            <a:xfrm>
              <a:off x="5243162" y="5147791"/>
              <a:ext cx="1819036" cy="35229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10,   14,    6</a:t>
              </a:r>
            </a:p>
          </p:txBody>
        </p:sp>
        <p:sp>
          <p:nvSpPr>
            <p:cNvPr id="147" name="Rectangle 146">
              <a:extLst>
                <a:ext uri="{FF2B5EF4-FFF2-40B4-BE49-F238E27FC236}">
                  <a16:creationId xmlns:a16="http://schemas.microsoft.com/office/drawing/2014/main" id="{4ED0D567-7230-4453-AC8C-30CE41618C5E}"/>
                </a:ext>
              </a:extLst>
            </p:cNvPr>
            <p:cNvSpPr/>
            <p:nvPr/>
          </p:nvSpPr>
          <p:spPr>
            <a:xfrm>
              <a:off x="5702613" y="4667930"/>
              <a:ext cx="2725178" cy="372162"/>
            </a:xfrm>
            <a:prstGeom prst="rect">
              <a:avLst/>
            </a:prstGeom>
            <a:solidFill>
              <a:srgbClr val="F55D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11,   17,    2</a:t>
              </a:r>
            </a:p>
          </p:txBody>
        </p:sp>
        <p:sp>
          <p:nvSpPr>
            <p:cNvPr id="148" name="Rectangle 147">
              <a:extLst>
                <a:ext uri="{FF2B5EF4-FFF2-40B4-BE49-F238E27FC236}">
                  <a16:creationId xmlns:a16="http://schemas.microsoft.com/office/drawing/2014/main" id="{E4473EE6-7A3F-425D-AA5A-1E82840D3A08}"/>
                </a:ext>
              </a:extLst>
            </p:cNvPr>
            <p:cNvSpPr/>
            <p:nvPr/>
          </p:nvSpPr>
          <p:spPr>
            <a:xfrm>
              <a:off x="6157561" y="4225625"/>
              <a:ext cx="2270230" cy="334606"/>
            </a:xfrm>
            <a:prstGeom prst="rect">
              <a:avLst/>
            </a:prstGeom>
            <a:solidFill>
              <a:srgbClr val="28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chemeClr val="tx1"/>
                  </a:solidFill>
                </a:rPr>
                <a:t>12,   17,    2</a:t>
              </a:r>
            </a:p>
          </p:txBody>
        </p:sp>
      </p:grpSp>
      <p:sp>
        <p:nvSpPr>
          <p:cNvPr id="152" name="TextBox 151">
            <a:extLst>
              <a:ext uri="{FF2B5EF4-FFF2-40B4-BE49-F238E27FC236}">
                <a16:creationId xmlns:a16="http://schemas.microsoft.com/office/drawing/2014/main" id="{73CD1615-3BB0-407F-AF60-1E0505D3192D}"/>
              </a:ext>
            </a:extLst>
          </p:cNvPr>
          <p:cNvSpPr txBox="1"/>
          <p:nvPr/>
        </p:nvSpPr>
        <p:spPr>
          <a:xfrm>
            <a:off x="7709554" y="6068310"/>
            <a:ext cx="914400" cy="369332"/>
          </a:xfrm>
          <a:prstGeom prst="rect">
            <a:avLst/>
          </a:prstGeom>
          <a:noFill/>
        </p:spPr>
        <p:txBody>
          <a:bodyPr wrap="square" rtlCol="0">
            <a:spAutoFit/>
          </a:bodyPr>
          <a:lstStyle/>
          <a:p>
            <a:r>
              <a:rPr lang="en-SG" dirty="0"/>
              <a:t>     time</a:t>
            </a:r>
          </a:p>
        </p:txBody>
      </p:sp>
    </p:spTree>
    <p:extLst>
      <p:ext uri="{BB962C8B-B14F-4D97-AF65-F5344CB8AC3E}">
        <p14:creationId xmlns:p14="http://schemas.microsoft.com/office/powerpoint/2010/main" val="164196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5F14-BE86-4886-91BE-6995BBF9AAFF}"/>
              </a:ext>
            </a:extLst>
          </p:cNvPr>
          <p:cNvSpPr>
            <a:spLocks noGrp="1"/>
          </p:cNvSpPr>
          <p:nvPr>
            <p:ph type="title"/>
          </p:nvPr>
        </p:nvSpPr>
        <p:spPr>
          <a:xfrm>
            <a:off x="838200" y="74156"/>
            <a:ext cx="10515600" cy="1325563"/>
          </a:xfrm>
        </p:spPr>
        <p:txBody>
          <a:bodyPr/>
          <a:lstStyle/>
          <a:p>
            <a:r>
              <a:rPr lang="en-SG" b="1" dirty="0">
                <a:solidFill>
                  <a:schemeClr val="accent4">
                    <a:lumMod val="75000"/>
                  </a:schemeClr>
                </a:solidFill>
              </a:rPr>
              <a:t>Offline YDS algorithm</a:t>
            </a:r>
            <a:endParaRPr lang="en-SG" dirty="0"/>
          </a:p>
        </p:txBody>
      </p:sp>
      <p:sp>
        <p:nvSpPr>
          <p:cNvPr id="3" name="Content Placeholder 2">
            <a:extLst>
              <a:ext uri="{FF2B5EF4-FFF2-40B4-BE49-F238E27FC236}">
                <a16:creationId xmlns:a16="http://schemas.microsoft.com/office/drawing/2014/main" id="{58EB20C7-235C-4AFD-B9E9-BD728667B335}"/>
              </a:ext>
            </a:extLst>
          </p:cNvPr>
          <p:cNvSpPr>
            <a:spLocks noGrp="1"/>
          </p:cNvSpPr>
          <p:nvPr>
            <p:ph idx="1"/>
          </p:nvPr>
        </p:nvSpPr>
        <p:spPr>
          <a:xfrm>
            <a:off x="838200" y="1825624"/>
            <a:ext cx="10515600" cy="4895898"/>
          </a:xfrm>
        </p:spPr>
        <p:txBody>
          <a:bodyPr>
            <a:normAutofit lnSpcReduction="10000"/>
          </a:bodyPr>
          <a:lstStyle/>
          <a:p>
            <a:pPr marL="0" indent="0">
              <a:buNone/>
            </a:pPr>
            <a:r>
              <a:rPr lang="en-SG" dirty="0"/>
              <a:t> </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       </a:t>
            </a:r>
          </a:p>
          <a:p>
            <a:pPr marL="0" indent="0">
              <a:buNone/>
            </a:pPr>
            <a:r>
              <a:rPr lang="en-SG" dirty="0"/>
              <a:t>                                               </a:t>
            </a:r>
            <a:r>
              <a:rPr lang="en-SG" sz="2400" dirty="0"/>
              <a:t>Table 1: Intensity of Intervals</a:t>
            </a:r>
            <a:r>
              <a:rPr lang="en-SG" dirty="0"/>
              <a:t> </a:t>
            </a:r>
          </a:p>
          <a:p>
            <a:pPr marL="0" indent="0">
              <a:buNone/>
            </a:pPr>
            <a:endParaRPr lang="en-SG" dirty="0"/>
          </a:p>
          <a:p>
            <a:pPr marL="0" indent="0" algn="ctr">
              <a:buNone/>
            </a:pPr>
            <a:endParaRPr lang="en-SG" dirty="0"/>
          </a:p>
        </p:txBody>
      </p:sp>
      <p:graphicFrame>
        <p:nvGraphicFramePr>
          <p:cNvPr id="6" name="Table 5">
            <a:extLst>
              <a:ext uri="{FF2B5EF4-FFF2-40B4-BE49-F238E27FC236}">
                <a16:creationId xmlns:a16="http://schemas.microsoft.com/office/drawing/2014/main" id="{AABBF2FA-5C8A-48A9-A543-51AA726D435F}"/>
              </a:ext>
            </a:extLst>
          </p:cNvPr>
          <p:cNvGraphicFramePr>
            <a:graphicFrameLocks noGrp="1"/>
          </p:cNvGraphicFramePr>
          <p:nvPr>
            <p:extLst>
              <p:ext uri="{D42A27DB-BD31-4B8C-83A1-F6EECF244321}">
                <p14:modId xmlns:p14="http://schemas.microsoft.com/office/powerpoint/2010/main" val="689983786"/>
              </p:ext>
            </p:extLst>
          </p:nvPr>
        </p:nvGraphicFramePr>
        <p:xfrm>
          <a:off x="838198" y="1221475"/>
          <a:ext cx="10776048" cy="4613375"/>
        </p:xfrm>
        <a:graphic>
          <a:graphicData uri="http://schemas.openxmlformats.org/drawingml/2006/table">
            <a:tbl>
              <a:tblPr firstRow="1" bandRow="1">
                <a:tableStyleId>{5C22544A-7EE6-4342-B048-85BDC9FD1C3A}</a:tableStyleId>
              </a:tblPr>
              <a:tblGrid>
                <a:gridCol w="2308822">
                  <a:extLst>
                    <a:ext uri="{9D8B030D-6E8A-4147-A177-3AD203B41FA5}">
                      <a16:colId xmlns:a16="http://schemas.microsoft.com/office/drawing/2014/main" val="47391586"/>
                    </a:ext>
                  </a:extLst>
                </a:gridCol>
                <a:gridCol w="3079201">
                  <a:extLst>
                    <a:ext uri="{9D8B030D-6E8A-4147-A177-3AD203B41FA5}">
                      <a16:colId xmlns:a16="http://schemas.microsoft.com/office/drawing/2014/main" val="333453975"/>
                    </a:ext>
                  </a:extLst>
                </a:gridCol>
                <a:gridCol w="2361269">
                  <a:extLst>
                    <a:ext uri="{9D8B030D-6E8A-4147-A177-3AD203B41FA5}">
                      <a16:colId xmlns:a16="http://schemas.microsoft.com/office/drawing/2014/main" val="1936980929"/>
                    </a:ext>
                  </a:extLst>
                </a:gridCol>
                <a:gridCol w="3026756">
                  <a:extLst>
                    <a:ext uri="{9D8B030D-6E8A-4147-A177-3AD203B41FA5}">
                      <a16:colId xmlns:a16="http://schemas.microsoft.com/office/drawing/2014/main" val="42116253"/>
                    </a:ext>
                  </a:extLst>
                </a:gridCol>
              </a:tblGrid>
              <a:tr h="345202">
                <a:tc>
                  <a:txBody>
                    <a:bodyPr/>
                    <a:lstStyle/>
                    <a:p>
                      <a:r>
                        <a:rPr lang="en-SG" dirty="0"/>
                        <a:t>          INTERVAL</a:t>
                      </a:r>
                    </a:p>
                  </a:txBody>
                  <a:tcPr/>
                </a:tc>
                <a:tc>
                  <a:txBody>
                    <a:bodyPr/>
                    <a:lstStyle/>
                    <a:p>
                      <a:pPr algn="ctr"/>
                      <a:r>
                        <a:rPr lang="en-SG" dirty="0"/>
                        <a:t>   INTENSITY</a:t>
                      </a:r>
                    </a:p>
                  </a:txBody>
                  <a:tcPr/>
                </a:tc>
                <a:tc>
                  <a:txBody>
                    <a:bodyPr/>
                    <a:lstStyle/>
                    <a:p>
                      <a:r>
                        <a:rPr lang="en-SG" dirty="0"/>
                        <a:t>          INTERVAL</a:t>
                      </a:r>
                    </a:p>
                  </a:txBody>
                  <a:tcPr/>
                </a:tc>
                <a:tc>
                  <a:txBody>
                    <a:bodyPr/>
                    <a:lstStyle/>
                    <a:p>
                      <a:pPr algn="ctr"/>
                      <a:r>
                        <a:rPr lang="en-SG" dirty="0"/>
                        <a:t> INTENSITY</a:t>
                      </a:r>
                    </a:p>
                  </a:txBody>
                  <a:tcPr/>
                </a:tc>
                <a:extLst>
                  <a:ext uri="{0D108BD9-81ED-4DB2-BD59-A6C34878D82A}">
                    <a16:rowId xmlns:a16="http://schemas.microsoft.com/office/drawing/2014/main" val="248666517"/>
                  </a:ext>
                </a:extLst>
              </a:tr>
              <a:tr h="3452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0 – 6</a:t>
                      </a:r>
                    </a:p>
                  </a:txBody>
                  <a:tcPr/>
                </a:tc>
                <a:tc>
                  <a:txBody>
                    <a:bodyPr/>
                    <a:lstStyle/>
                    <a:p>
                      <a:pPr algn="ctr"/>
                      <a:r>
                        <a:rPr lang="en-SG" dirty="0"/>
                        <a:t>(5+3)/6 = 8/6</a:t>
                      </a:r>
                    </a:p>
                  </a:txBody>
                  <a:tcPr/>
                </a:tc>
                <a:tc>
                  <a:txBody>
                    <a:bodyPr/>
                    <a:lstStyle/>
                    <a:p>
                      <a:pPr algn="ctr"/>
                      <a:r>
                        <a:rPr lang="en-SG" dirty="0"/>
                        <a:t>3 – 6</a:t>
                      </a:r>
                    </a:p>
                  </a:txBody>
                  <a:tcPr/>
                </a:tc>
                <a:tc>
                  <a:txBody>
                    <a:bodyPr/>
                    <a:lstStyle/>
                    <a:p>
                      <a:pPr algn="ctr"/>
                      <a:r>
                        <a:rPr lang="en-SG" dirty="0"/>
                        <a:t>5/(6-3) = 5/3</a:t>
                      </a:r>
                    </a:p>
                  </a:txBody>
                  <a:tcPr/>
                </a:tc>
                <a:extLst>
                  <a:ext uri="{0D108BD9-81ED-4DB2-BD59-A6C34878D82A}">
                    <a16:rowId xmlns:a16="http://schemas.microsoft.com/office/drawing/2014/main" val="2348726494"/>
                  </a:ext>
                </a:extLst>
              </a:tr>
              <a:tr h="5614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0 – 8            </a:t>
                      </a:r>
                    </a:p>
                  </a:txBody>
                  <a:tcPr/>
                </a:tc>
                <a:tc>
                  <a:txBody>
                    <a:bodyPr/>
                    <a:lstStyle/>
                    <a:p>
                      <a:pPr algn="ctr"/>
                      <a:r>
                        <a:rPr lang="en-SG" dirty="0"/>
                        <a:t>(5+3+2)/8 = 10/8</a:t>
                      </a:r>
                    </a:p>
                  </a:txBody>
                  <a:tcPr/>
                </a:tc>
                <a:tc>
                  <a:txBody>
                    <a:bodyPr/>
                    <a:lstStyle/>
                    <a:p>
                      <a:pPr algn="ctr"/>
                      <a:r>
                        <a:rPr lang="en-SG" dirty="0"/>
                        <a:t>3 – 14</a:t>
                      </a:r>
                    </a:p>
                  </a:txBody>
                  <a:tcPr/>
                </a:tc>
                <a:tc>
                  <a:txBody>
                    <a:bodyPr/>
                    <a:lstStyle/>
                    <a:p>
                      <a:pPr algn="ctr"/>
                      <a:r>
                        <a:rPr lang="en-SG" dirty="0"/>
                        <a:t>(5+6+6)/(14-3) = 17/11</a:t>
                      </a:r>
                    </a:p>
                  </a:txBody>
                  <a:tcPr/>
                </a:tc>
                <a:extLst>
                  <a:ext uri="{0D108BD9-81ED-4DB2-BD59-A6C34878D82A}">
                    <a16:rowId xmlns:a16="http://schemas.microsoft.com/office/drawing/2014/main" val="2507596047"/>
                  </a:ext>
                </a:extLst>
              </a:tr>
              <a:tr h="541466">
                <a:tc>
                  <a:txBody>
                    <a:bodyPr/>
                    <a:lstStyle/>
                    <a:p>
                      <a:pPr algn="ctr"/>
                      <a:r>
                        <a:rPr lang="en-SG" dirty="0"/>
                        <a:t>0 – 14</a:t>
                      </a:r>
                    </a:p>
                  </a:txBody>
                  <a:tcPr/>
                </a:tc>
                <a:tc>
                  <a:txBody>
                    <a:bodyPr/>
                    <a:lstStyle/>
                    <a:p>
                      <a:pPr algn="ctr"/>
                      <a:r>
                        <a:rPr lang="en-SG" dirty="0"/>
                        <a:t>(5+3+2+6+6)/14 = 11/7</a:t>
                      </a:r>
                    </a:p>
                  </a:txBody>
                  <a:tcPr/>
                </a:tc>
                <a:tc>
                  <a:txBody>
                    <a:bodyPr/>
                    <a:lstStyle/>
                    <a:p>
                      <a:pPr algn="ctr"/>
                      <a:r>
                        <a:rPr lang="en-SG" dirty="0"/>
                        <a:t>3 – 17</a:t>
                      </a:r>
                    </a:p>
                  </a:txBody>
                  <a:tcPr/>
                </a:tc>
                <a:tc>
                  <a:txBody>
                    <a:bodyPr/>
                    <a:lstStyle/>
                    <a:p>
                      <a:pPr algn="ctr"/>
                      <a:r>
                        <a:rPr lang="en-SG" dirty="0"/>
                        <a:t>(5+6+6+2+2)/(17-3) = 21/14</a:t>
                      </a:r>
                    </a:p>
                  </a:txBody>
                  <a:tcPr/>
                </a:tc>
                <a:extLst>
                  <a:ext uri="{0D108BD9-81ED-4DB2-BD59-A6C34878D82A}">
                    <a16:rowId xmlns:a16="http://schemas.microsoft.com/office/drawing/2014/main" val="147044915"/>
                  </a:ext>
                </a:extLst>
              </a:tr>
              <a:tr h="541466">
                <a:tc>
                  <a:txBody>
                    <a:bodyPr/>
                    <a:lstStyle/>
                    <a:p>
                      <a:pPr algn="ctr"/>
                      <a:r>
                        <a:rPr lang="en-SG" dirty="0"/>
                        <a:t>0 – 17</a:t>
                      </a:r>
                    </a:p>
                  </a:txBody>
                  <a:tcPr/>
                </a:tc>
                <a:tc>
                  <a:txBody>
                    <a:bodyPr/>
                    <a:lstStyle/>
                    <a:p>
                      <a:pPr algn="ctr"/>
                      <a:r>
                        <a:rPr lang="en-SG" dirty="0"/>
                        <a:t>(5+3+2+6+6+2+2)/17 = 26/17</a:t>
                      </a:r>
                    </a:p>
                  </a:txBody>
                  <a:tcPr/>
                </a:tc>
                <a:tc>
                  <a:txBody>
                    <a:bodyPr/>
                    <a:lstStyle/>
                    <a:p>
                      <a:pPr algn="ctr"/>
                      <a:r>
                        <a:rPr lang="en-SG" dirty="0"/>
                        <a:t>6 – 14</a:t>
                      </a:r>
                    </a:p>
                  </a:txBody>
                  <a:tcPr/>
                </a:tc>
                <a:tc>
                  <a:txBody>
                    <a:bodyPr/>
                    <a:lstStyle/>
                    <a:p>
                      <a:pPr algn="ctr"/>
                      <a:r>
                        <a:rPr lang="en-SG" dirty="0"/>
                        <a:t>(6+6)/(14-6) = 12/8</a:t>
                      </a:r>
                    </a:p>
                  </a:txBody>
                  <a:tcPr/>
                </a:tc>
                <a:extLst>
                  <a:ext uri="{0D108BD9-81ED-4DB2-BD59-A6C34878D82A}">
                    <a16:rowId xmlns:a16="http://schemas.microsoft.com/office/drawing/2014/main" val="1258225431"/>
                  </a:ext>
                </a:extLst>
              </a:tr>
              <a:tr h="541466">
                <a:tc>
                  <a:txBody>
                    <a:bodyPr/>
                    <a:lstStyle/>
                    <a:p>
                      <a:pPr algn="ctr"/>
                      <a:r>
                        <a:rPr lang="en-SG" b="1" dirty="0">
                          <a:solidFill>
                            <a:srgbClr val="FF0000"/>
                          </a:solidFill>
                        </a:rPr>
                        <a:t>2 – 6</a:t>
                      </a:r>
                    </a:p>
                  </a:txBody>
                  <a:tcPr/>
                </a:tc>
                <a:tc>
                  <a:txBody>
                    <a:bodyPr/>
                    <a:lstStyle/>
                    <a:p>
                      <a:pPr algn="ctr"/>
                      <a:r>
                        <a:rPr lang="en-SG" b="1" dirty="0">
                          <a:solidFill>
                            <a:srgbClr val="FF0000"/>
                          </a:solidFill>
                        </a:rPr>
                        <a:t>(5+3)/(6-2) = 2</a:t>
                      </a:r>
                    </a:p>
                  </a:txBody>
                  <a:tcPr/>
                </a:tc>
                <a:tc>
                  <a:txBody>
                    <a:bodyPr/>
                    <a:lstStyle/>
                    <a:p>
                      <a:pPr algn="ctr"/>
                      <a:r>
                        <a:rPr lang="en-SG" dirty="0"/>
                        <a:t>6 – 17</a:t>
                      </a:r>
                    </a:p>
                  </a:txBody>
                  <a:tcPr/>
                </a:tc>
                <a:tc>
                  <a:txBody>
                    <a:bodyPr/>
                    <a:lstStyle/>
                    <a:p>
                      <a:pPr algn="ctr"/>
                      <a:r>
                        <a:rPr lang="en-SG" dirty="0"/>
                        <a:t>(6+6+2+2)/(17-6) = 16/11</a:t>
                      </a:r>
                    </a:p>
                  </a:txBody>
                  <a:tcPr/>
                </a:tc>
                <a:extLst>
                  <a:ext uri="{0D108BD9-81ED-4DB2-BD59-A6C34878D82A}">
                    <a16:rowId xmlns:a16="http://schemas.microsoft.com/office/drawing/2014/main" val="2495547543"/>
                  </a:ext>
                </a:extLst>
              </a:tr>
              <a:tr h="345202">
                <a:tc>
                  <a:txBody>
                    <a:bodyPr/>
                    <a:lstStyle/>
                    <a:p>
                      <a:pPr algn="ctr"/>
                      <a:r>
                        <a:rPr lang="en-SG" dirty="0"/>
                        <a:t>2 – 14</a:t>
                      </a:r>
                    </a:p>
                  </a:txBody>
                  <a:tcPr/>
                </a:tc>
                <a:tc>
                  <a:txBody>
                    <a:bodyPr/>
                    <a:lstStyle/>
                    <a:p>
                      <a:pPr algn="ctr"/>
                      <a:r>
                        <a:rPr lang="en-SG" dirty="0"/>
                        <a:t>(5+3+6+6)/(14-2) = 5/3</a:t>
                      </a:r>
                    </a:p>
                  </a:txBody>
                  <a:tcPr/>
                </a:tc>
                <a:tc>
                  <a:txBody>
                    <a:bodyPr/>
                    <a:lstStyle/>
                    <a:p>
                      <a:pPr algn="ctr"/>
                      <a:r>
                        <a:rPr lang="en-SG" dirty="0"/>
                        <a:t>10 – 14</a:t>
                      </a:r>
                    </a:p>
                  </a:txBody>
                  <a:tcPr/>
                </a:tc>
                <a:tc>
                  <a:txBody>
                    <a:bodyPr/>
                    <a:lstStyle/>
                    <a:p>
                      <a:pPr algn="ctr"/>
                      <a:r>
                        <a:rPr lang="en-SG" dirty="0"/>
                        <a:t>6/(14-10) = 6/4</a:t>
                      </a:r>
                    </a:p>
                  </a:txBody>
                  <a:tcPr/>
                </a:tc>
                <a:extLst>
                  <a:ext uri="{0D108BD9-81ED-4DB2-BD59-A6C34878D82A}">
                    <a16:rowId xmlns:a16="http://schemas.microsoft.com/office/drawing/2014/main" val="947339224"/>
                  </a:ext>
                </a:extLst>
              </a:tr>
              <a:tr h="598773">
                <a:tc>
                  <a:txBody>
                    <a:bodyPr/>
                    <a:lstStyle/>
                    <a:p>
                      <a:pPr algn="ctr"/>
                      <a:r>
                        <a:rPr lang="en-SG" dirty="0"/>
                        <a:t>2 – 17</a:t>
                      </a:r>
                    </a:p>
                  </a:txBody>
                  <a:tcPr/>
                </a:tc>
                <a:tc>
                  <a:txBody>
                    <a:bodyPr/>
                    <a:lstStyle/>
                    <a:p>
                      <a:pPr algn="ctr"/>
                      <a:r>
                        <a:rPr lang="en-SG" dirty="0"/>
                        <a:t>(5+3+6+6+2+2)/(17-2) = 24/15</a:t>
                      </a:r>
                    </a:p>
                  </a:txBody>
                  <a:tcPr/>
                </a:tc>
                <a:tc>
                  <a:txBody>
                    <a:bodyPr/>
                    <a:lstStyle/>
                    <a:p>
                      <a:pPr algn="ctr"/>
                      <a:r>
                        <a:rPr lang="en-SG" dirty="0"/>
                        <a:t>10 – 17</a:t>
                      </a:r>
                    </a:p>
                  </a:txBody>
                  <a:tcPr/>
                </a:tc>
                <a:tc>
                  <a:txBody>
                    <a:bodyPr/>
                    <a:lstStyle/>
                    <a:p>
                      <a:pPr algn="ctr"/>
                      <a:r>
                        <a:rPr lang="en-SG" dirty="0"/>
                        <a:t>(6+2+2)/(17-10) = 10/7</a:t>
                      </a:r>
                    </a:p>
                  </a:txBody>
                  <a:tcPr/>
                </a:tc>
                <a:extLst>
                  <a:ext uri="{0D108BD9-81ED-4DB2-BD59-A6C34878D82A}">
                    <a16:rowId xmlns:a16="http://schemas.microsoft.com/office/drawing/2014/main" val="1355523024"/>
                  </a:ext>
                </a:extLst>
              </a:tr>
              <a:tr h="345202">
                <a:tc>
                  <a:txBody>
                    <a:bodyPr/>
                    <a:lstStyle/>
                    <a:p>
                      <a:pPr algn="ctr"/>
                      <a:r>
                        <a:rPr lang="en-SG" dirty="0"/>
                        <a:t>2 – 8</a:t>
                      </a:r>
                    </a:p>
                  </a:txBody>
                  <a:tcPr/>
                </a:tc>
                <a:tc>
                  <a:txBody>
                    <a:bodyPr/>
                    <a:lstStyle/>
                    <a:p>
                      <a:pPr algn="ctr"/>
                      <a:r>
                        <a:rPr lang="en-SG" dirty="0"/>
                        <a:t>(5+3)/(8-2) = 8/6</a:t>
                      </a:r>
                    </a:p>
                  </a:txBody>
                  <a:tcPr/>
                </a:tc>
                <a:tc>
                  <a:txBody>
                    <a:bodyPr/>
                    <a:lstStyle/>
                    <a:p>
                      <a:pPr algn="ctr"/>
                      <a:r>
                        <a:rPr lang="en-SG" dirty="0"/>
                        <a:t>11 – 17</a:t>
                      </a:r>
                    </a:p>
                  </a:txBody>
                  <a:tcPr/>
                </a:tc>
                <a:tc>
                  <a:txBody>
                    <a:bodyPr/>
                    <a:lstStyle/>
                    <a:p>
                      <a:pPr algn="ctr"/>
                      <a:r>
                        <a:rPr lang="en-SG" dirty="0"/>
                        <a:t>(2+2)/(17-11) = 4/6</a:t>
                      </a:r>
                    </a:p>
                  </a:txBody>
                  <a:tcPr/>
                </a:tc>
                <a:extLst>
                  <a:ext uri="{0D108BD9-81ED-4DB2-BD59-A6C34878D82A}">
                    <a16:rowId xmlns:a16="http://schemas.microsoft.com/office/drawing/2014/main" val="1852314019"/>
                  </a:ext>
                </a:extLst>
              </a:tr>
              <a:tr h="345202">
                <a:tc>
                  <a:txBody>
                    <a:bodyPr/>
                    <a:lstStyle/>
                    <a:p>
                      <a:pPr algn="ctr"/>
                      <a:r>
                        <a:rPr lang="en-SG" dirty="0"/>
                        <a:t>3 – 8</a:t>
                      </a:r>
                    </a:p>
                  </a:txBody>
                  <a:tcPr/>
                </a:tc>
                <a:tc>
                  <a:txBody>
                    <a:bodyPr/>
                    <a:lstStyle/>
                    <a:p>
                      <a:pPr algn="ctr"/>
                      <a:r>
                        <a:rPr lang="en-SG" dirty="0"/>
                        <a:t>5/(8-3) = 1</a:t>
                      </a:r>
                    </a:p>
                  </a:txBody>
                  <a:tcPr/>
                </a:tc>
                <a:tc>
                  <a:txBody>
                    <a:bodyPr/>
                    <a:lstStyle/>
                    <a:p>
                      <a:pPr algn="ctr"/>
                      <a:r>
                        <a:rPr lang="en-SG" dirty="0"/>
                        <a:t>12 – 17</a:t>
                      </a:r>
                    </a:p>
                  </a:txBody>
                  <a:tcPr/>
                </a:tc>
                <a:tc>
                  <a:txBody>
                    <a:bodyPr/>
                    <a:lstStyle/>
                    <a:p>
                      <a:pPr algn="ctr"/>
                      <a:r>
                        <a:rPr lang="en-SG" dirty="0"/>
                        <a:t>2/(17-12) = 2/5</a:t>
                      </a:r>
                    </a:p>
                  </a:txBody>
                  <a:tcPr/>
                </a:tc>
                <a:extLst>
                  <a:ext uri="{0D108BD9-81ED-4DB2-BD59-A6C34878D82A}">
                    <a16:rowId xmlns:a16="http://schemas.microsoft.com/office/drawing/2014/main" val="2906747496"/>
                  </a:ext>
                </a:extLst>
              </a:tr>
            </a:tbl>
          </a:graphicData>
        </a:graphic>
      </p:graphicFrame>
    </p:spTree>
    <p:extLst>
      <p:ext uri="{BB962C8B-B14F-4D97-AF65-F5344CB8AC3E}">
        <p14:creationId xmlns:p14="http://schemas.microsoft.com/office/powerpoint/2010/main" val="140733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555B-8888-4817-8AC7-1284F0EFCBA3}"/>
              </a:ext>
            </a:extLst>
          </p:cNvPr>
          <p:cNvSpPr>
            <a:spLocks noGrp="1"/>
          </p:cNvSpPr>
          <p:nvPr>
            <p:ph type="title"/>
          </p:nvPr>
        </p:nvSpPr>
        <p:spPr>
          <a:xfrm>
            <a:off x="838200" y="107452"/>
            <a:ext cx="10515600" cy="1325563"/>
          </a:xfrm>
        </p:spPr>
        <p:txBody>
          <a:bodyPr/>
          <a:lstStyle/>
          <a:p>
            <a:r>
              <a:rPr lang="en-SG" b="1" dirty="0">
                <a:solidFill>
                  <a:schemeClr val="accent4">
                    <a:lumMod val="75000"/>
                  </a:schemeClr>
                </a:solidFill>
              </a:rPr>
              <a:t>Offline YDS algorithm</a:t>
            </a:r>
            <a:endParaRPr lang="en-SG" dirty="0"/>
          </a:p>
        </p:txBody>
      </p:sp>
      <p:sp>
        <p:nvSpPr>
          <p:cNvPr id="3" name="Content Placeholder 2">
            <a:extLst>
              <a:ext uri="{FF2B5EF4-FFF2-40B4-BE49-F238E27FC236}">
                <a16:creationId xmlns:a16="http://schemas.microsoft.com/office/drawing/2014/main" id="{128A36B7-D8C5-4E6E-8B90-979113A00353}"/>
              </a:ext>
            </a:extLst>
          </p:cNvPr>
          <p:cNvSpPr>
            <a:spLocks noGrp="1"/>
          </p:cNvSpPr>
          <p:nvPr>
            <p:ph idx="1"/>
          </p:nvPr>
        </p:nvSpPr>
        <p:spPr>
          <a:xfrm>
            <a:off x="838200" y="1433015"/>
            <a:ext cx="10515600" cy="4974609"/>
          </a:xfrm>
        </p:spPr>
        <p:txBody>
          <a:bodyPr>
            <a:normAutofit fontScale="85000" lnSpcReduction="20000"/>
          </a:bodyPr>
          <a:lstStyle/>
          <a:p>
            <a:r>
              <a:rPr lang="en-SG" sz="3300" b="1" i="1" dirty="0">
                <a:solidFill>
                  <a:schemeClr val="accent1">
                    <a:lumMod val="75000"/>
                  </a:schemeClr>
                </a:solidFill>
              </a:rPr>
              <a:t>Step 2:</a:t>
            </a:r>
            <a:r>
              <a:rPr lang="en-SG" sz="3300" i="1" dirty="0"/>
              <a:t> </a:t>
            </a:r>
            <a:r>
              <a:rPr lang="en-SG" dirty="0"/>
              <a:t>Execute jobs in the interval with the highest intensity by using the earliest-deadline first(*EDF algorithm) schedule and running at the intensity as the frequency. </a:t>
            </a:r>
            <a:endParaRPr lang="en-SG" i="1" dirty="0"/>
          </a:p>
          <a:p>
            <a:pPr marL="0" indent="0">
              <a:buNone/>
            </a:pPr>
            <a:r>
              <a:rPr lang="en-SG" dirty="0"/>
              <a:t>                       1.  Table 1 shows that interval [2,6] holds the highest intensity 2. It contains 2 tasks below,</a:t>
            </a:r>
          </a:p>
          <a:p>
            <a:pPr marL="514350" indent="-514350">
              <a:buFont typeface="+mj-lt"/>
              <a:buAutoNum type="arabicPeriod"/>
            </a:pPr>
            <a:endParaRPr lang="en-SG" dirty="0"/>
          </a:p>
          <a:p>
            <a:pPr marL="514350" indent="-514350">
              <a:buFont typeface="+mj-lt"/>
              <a:buAutoNum type="arabicPeriod"/>
            </a:pPr>
            <a:endParaRPr lang="en-SG" dirty="0"/>
          </a:p>
          <a:p>
            <a:pPr marL="0" indent="0">
              <a:buNone/>
            </a:pPr>
            <a:r>
              <a:rPr lang="en-SG" dirty="0"/>
              <a:t>                      </a:t>
            </a:r>
          </a:p>
          <a:p>
            <a:pPr marL="0" indent="0">
              <a:buNone/>
            </a:pPr>
            <a:r>
              <a:rPr lang="en-SG" dirty="0"/>
              <a:t>                       2.  Sort them using EDF algorithm</a:t>
            </a:r>
          </a:p>
          <a:p>
            <a:pPr marL="0" indent="0">
              <a:buNone/>
            </a:pPr>
            <a:r>
              <a:rPr lang="en-SG" dirty="0"/>
              <a:t>                                                                 </a:t>
            </a:r>
          </a:p>
          <a:p>
            <a:pPr marL="0" indent="0">
              <a:buNone/>
            </a:pPr>
            <a:r>
              <a:rPr lang="en-SG" dirty="0"/>
              <a:t>                                                                (</a:t>
            </a:r>
            <a:r>
              <a:rPr lang="en-SG" sz="2200" i="1" dirty="0"/>
              <a:t>here they remain the same as</a:t>
            </a:r>
          </a:p>
          <a:p>
            <a:pPr marL="0" indent="0">
              <a:buNone/>
            </a:pPr>
            <a:r>
              <a:rPr lang="en-SG" sz="2200" i="1" dirty="0"/>
              <a:t>                                                                                    before as they have the same deadline</a:t>
            </a:r>
            <a:r>
              <a:rPr lang="en-SG" dirty="0"/>
              <a:t>)</a:t>
            </a:r>
          </a:p>
          <a:p>
            <a:pPr marL="0" indent="0">
              <a:buNone/>
            </a:pPr>
            <a:r>
              <a:rPr lang="en-SG" dirty="0"/>
              <a:t>                </a:t>
            </a:r>
          </a:p>
          <a:p>
            <a:pPr marL="0" indent="0">
              <a:buNone/>
            </a:pPr>
            <a:r>
              <a:rPr lang="en-SG" sz="1900" dirty="0"/>
              <a:t>*the job inside this interval whose deadline will arrive soonest is scheduled first</a:t>
            </a:r>
          </a:p>
        </p:txBody>
      </p:sp>
      <p:grpSp>
        <p:nvGrpSpPr>
          <p:cNvPr id="7" name="Group 6">
            <a:extLst>
              <a:ext uri="{FF2B5EF4-FFF2-40B4-BE49-F238E27FC236}">
                <a16:creationId xmlns:a16="http://schemas.microsoft.com/office/drawing/2014/main" id="{F85C6CF6-6549-4EB3-AABF-F69AB17C0ACA}"/>
              </a:ext>
            </a:extLst>
          </p:cNvPr>
          <p:cNvGrpSpPr/>
          <p:nvPr/>
        </p:nvGrpSpPr>
        <p:grpSpPr>
          <a:xfrm>
            <a:off x="4148879" y="3010683"/>
            <a:ext cx="2305666" cy="836633"/>
            <a:chOff x="4101111" y="2965526"/>
            <a:chExt cx="2305666" cy="1018436"/>
          </a:xfrm>
        </p:grpSpPr>
        <p:sp>
          <p:nvSpPr>
            <p:cNvPr id="4" name="Rectangle 3">
              <a:extLst>
                <a:ext uri="{FF2B5EF4-FFF2-40B4-BE49-F238E27FC236}">
                  <a16:creationId xmlns:a16="http://schemas.microsoft.com/office/drawing/2014/main" id="{22BC2EDE-AC36-435A-9814-7EC1E7CE8D1A}"/>
                </a:ext>
              </a:extLst>
            </p:cNvPr>
            <p:cNvSpPr/>
            <p:nvPr/>
          </p:nvSpPr>
          <p:spPr>
            <a:xfrm>
              <a:off x="4101112" y="2965526"/>
              <a:ext cx="2305665" cy="4634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3,      6,       5</a:t>
              </a:r>
            </a:p>
          </p:txBody>
        </p:sp>
        <p:sp>
          <p:nvSpPr>
            <p:cNvPr id="6" name="Rectangle 5">
              <a:extLst>
                <a:ext uri="{FF2B5EF4-FFF2-40B4-BE49-F238E27FC236}">
                  <a16:creationId xmlns:a16="http://schemas.microsoft.com/office/drawing/2014/main" id="{3FEBD557-5D65-409D-9594-A3DD39A53D7D}"/>
                </a:ext>
              </a:extLst>
            </p:cNvPr>
            <p:cNvSpPr/>
            <p:nvPr/>
          </p:nvSpPr>
          <p:spPr>
            <a:xfrm>
              <a:off x="4101111" y="3551614"/>
              <a:ext cx="2305665" cy="4323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2,      6,       3</a:t>
              </a:r>
            </a:p>
          </p:txBody>
        </p:sp>
      </p:grpSp>
      <p:grpSp>
        <p:nvGrpSpPr>
          <p:cNvPr id="8" name="Group 7">
            <a:extLst>
              <a:ext uri="{FF2B5EF4-FFF2-40B4-BE49-F238E27FC236}">
                <a16:creationId xmlns:a16="http://schemas.microsoft.com/office/drawing/2014/main" id="{5811F21F-ED9D-48D2-8338-F3A012690EDB}"/>
              </a:ext>
            </a:extLst>
          </p:cNvPr>
          <p:cNvGrpSpPr/>
          <p:nvPr/>
        </p:nvGrpSpPr>
        <p:grpSpPr>
          <a:xfrm>
            <a:off x="2647624" y="4710616"/>
            <a:ext cx="2305666" cy="1018436"/>
            <a:chOff x="4101111" y="2965526"/>
            <a:chExt cx="2305666" cy="1018436"/>
          </a:xfrm>
        </p:grpSpPr>
        <p:sp>
          <p:nvSpPr>
            <p:cNvPr id="9" name="Rectangle 8">
              <a:extLst>
                <a:ext uri="{FF2B5EF4-FFF2-40B4-BE49-F238E27FC236}">
                  <a16:creationId xmlns:a16="http://schemas.microsoft.com/office/drawing/2014/main" id="{1813C984-F08B-41C3-9779-F2A025BEC8FA}"/>
                </a:ext>
              </a:extLst>
            </p:cNvPr>
            <p:cNvSpPr/>
            <p:nvPr/>
          </p:nvSpPr>
          <p:spPr>
            <a:xfrm>
              <a:off x="4101112" y="2965526"/>
              <a:ext cx="2305665" cy="4634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3,      6,       5</a:t>
              </a:r>
            </a:p>
          </p:txBody>
        </p:sp>
        <p:sp>
          <p:nvSpPr>
            <p:cNvPr id="10" name="Rectangle 9">
              <a:extLst>
                <a:ext uri="{FF2B5EF4-FFF2-40B4-BE49-F238E27FC236}">
                  <a16:creationId xmlns:a16="http://schemas.microsoft.com/office/drawing/2014/main" id="{72D84F41-7680-4248-93B3-8F60B23E7B9B}"/>
                </a:ext>
              </a:extLst>
            </p:cNvPr>
            <p:cNvSpPr/>
            <p:nvPr/>
          </p:nvSpPr>
          <p:spPr>
            <a:xfrm>
              <a:off x="4101111" y="3551614"/>
              <a:ext cx="2305665" cy="4323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solidFill>
                    <a:schemeClr val="tx1"/>
                  </a:solidFill>
                </a:rPr>
                <a:t>2,      6,       3</a:t>
              </a:r>
            </a:p>
          </p:txBody>
        </p:sp>
      </p:grpSp>
    </p:spTree>
    <p:extLst>
      <p:ext uri="{BB962C8B-B14F-4D97-AF65-F5344CB8AC3E}">
        <p14:creationId xmlns:p14="http://schemas.microsoft.com/office/powerpoint/2010/main" val="307304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1812</Words>
  <Application>Microsoft Office PowerPoint</Application>
  <PresentationFormat>Widescreen</PresentationFormat>
  <Paragraphs>586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Energy-Efficient Real-Time  Task Scheduling</vt:lpstr>
      <vt:lpstr>Origin of the algorithm</vt:lpstr>
      <vt:lpstr>Problems</vt:lpstr>
      <vt:lpstr>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Offline YDS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Energy-Efficient Real-Time  Task Scheduling</dc:title>
  <dc:creator>tamzida zidni</dc:creator>
  <cp:lastModifiedBy>tamzida zidni</cp:lastModifiedBy>
  <cp:revision>71</cp:revision>
  <dcterms:created xsi:type="dcterms:W3CDTF">2017-12-21T00:06:30Z</dcterms:created>
  <dcterms:modified xsi:type="dcterms:W3CDTF">2020-11-10T05:12:58Z</dcterms:modified>
</cp:coreProperties>
</file>