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9"/>
  </p:notesMasterIdLst>
  <p:sldIdLst>
    <p:sldId id="256" r:id="rId2"/>
    <p:sldId id="387" r:id="rId3"/>
    <p:sldId id="396" r:id="rId4"/>
    <p:sldId id="395" r:id="rId5"/>
    <p:sldId id="397" r:id="rId6"/>
    <p:sldId id="386" r:id="rId7"/>
    <p:sldId id="388" r:id="rId8"/>
    <p:sldId id="259" r:id="rId9"/>
    <p:sldId id="260" r:id="rId10"/>
    <p:sldId id="261" r:id="rId11"/>
    <p:sldId id="262" r:id="rId12"/>
    <p:sldId id="263" r:id="rId13"/>
    <p:sldId id="264" r:id="rId14"/>
    <p:sldId id="265" r:id="rId15"/>
    <p:sldId id="266" r:id="rId16"/>
    <p:sldId id="279" r:id="rId17"/>
    <p:sldId id="267" r:id="rId18"/>
    <p:sldId id="280" r:id="rId19"/>
    <p:sldId id="268" r:id="rId20"/>
    <p:sldId id="281" r:id="rId21"/>
    <p:sldId id="269" r:id="rId22"/>
    <p:sldId id="270" r:id="rId23"/>
    <p:sldId id="282" r:id="rId24"/>
    <p:sldId id="285" r:id="rId25"/>
    <p:sldId id="273" r:id="rId26"/>
    <p:sldId id="272" r:id="rId27"/>
    <p:sldId id="274" r:id="rId28"/>
    <p:sldId id="275" r:id="rId29"/>
    <p:sldId id="276" r:id="rId30"/>
    <p:sldId id="277" r:id="rId31"/>
    <p:sldId id="278" r:id="rId32"/>
    <p:sldId id="287" r:id="rId33"/>
    <p:sldId id="288" r:id="rId34"/>
    <p:sldId id="290" r:id="rId35"/>
    <p:sldId id="257" r:id="rId36"/>
    <p:sldId id="369" r:id="rId37"/>
    <p:sldId id="258" r:id="rId38"/>
    <p:sldId id="302" r:id="rId39"/>
    <p:sldId id="307" r:id="rId40"/>
    <p:sldId id="362" r:id="rId41"/>
    <p:sldId id="370" r:id="rId42"/>
    <p:sldId id="371" r:id="rId43"/>
    <p:sldId id="372" r:id="rId44"/>
    <p:sldId id="309" r:id="rId45"/>
    <p:sldId id="310" r:id="rId46"/>
    <p:sldId id="303" r:id="rId47"/>
    <p:sldId id="373" r:id="rId48"/>
    <p:sldId id="374" r:id="rId49"/>
    <p:sldId id="375" r:id="rId50"/>
    <p:sldId id="376" r:id="rId51"/>
    <p:sldId id="316" r:id="rId52"/>
    <p:sldId id="319" r:id="rId53"/>
    <p:sldId id="318" r:id="rId54"/>
    <p:sldId id="317" r:id="rId55"/>
    <p:sldId id="320" r:id="rId56"/>
    <p:sldId id="322" r:id="rId57"/>
    <p:sldId id="323" r:id="rId58"/>
    <p:sldId id="377" r:id="rId59"/>
    <p:sldId id="360" r:id="rId60"/>
    <p:sldId id="313" r:id="rId61"/>
    <p:sldId id="378" r:id="rId62"/>
    <p:sldId id="379" r:id="rId63"/>
    <p:sldId id="380" r:id="rId64"/>
    <p:sldId id="381" r:id="rId65"/>
    <p:sldId id="356" r:id="rId66"/>
    <p:sldId id="325" r:id="rId67"/>
    <p:sldId id="327" r:id="rId68"/>
    <p:sldId id="382" r:id="rId69"/>
    <p:sldId id="328" r:id="rId70"/>
    <p:sldId id="329" r:id="rId71"/>
    <p:sldId id="283" r:id="rId72"/>
    <p:sldId id="324" r:id="rId73"/>
    <p:sldId id="332" r:id="rId74"/>
    <p:sldId id="357" r:id="rId75"/>
    <p:sldId id="358" r:id="rId76"/>
    <p:sldId id="359" r:id="rId77"/>
    <p:sldId id="383" r:id="rId78"/>
    <p:sldId id="384" r:id="rId79"/>
    <p:sldId id="291" r:id="rId80"/>
    <p:sldId id="333" r:id="rId81"/>
    <p:sldId id="334" r:id="rId82"/>
    <p:sldId id="385" r:id="rId83"/>
    <p:sldId id="389" r:id="rId84"/>
    <p:sldId id="393" r:id="rId85"/>
    <p:sldId id="390" r:id="rId86"/>
    <p:sldId id="391" r:id="rId87"/>
    <p:sldId id="394"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C8651-DB92-45C4-BDDB-510C2E5AAF52}" type="datetimeFigureOut">
              <a:rPr lang="en-IN" smtClean="0"/>
              <a:t>29-08-2019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F0B29-6366-4FD1-832B-F1021ED5C984}" type="slidenum">
              <a:rPr lang="en-IN" smtClean="0"/>
              <a:t>‹#›</a:t>
            </a:fld>
            <a:endParaRPr lang="en-IN"/>
          </a:p>
        </p:txBody>
      </p:sp>
    </p:spTree>
    <p:extLst>
      <p:ext uri="{BB962C8B-B14F-4D97-AF65-F5344CB8AC3E}">
        <p14:creationId xmlns:p14="http://schemas.microsoft.com/office/powerpoint/2010/main" val="334488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AF0B29-6366-4FD1-832B-F1021ED5C984}" type="slidenum">
              <a:rPr lang="en-IN" smtClean="0"/>
              <a:t>1</a:t>
            </a:fld>
            <a:endParaRPr lang="en-IN" dirty="0"/>
          </a:p>
        </p:txBody>
      </p:sp>
    </p:spTree>
    <p:extLst>
      <p:ext uri="{BB962C8B-B14F-4D97-AF65-F5344CB8AC3E}">
        <p14:creationId xmlns:p14="http://schemas.microsoft.com/office/powerpoint/2010/main" val="1734083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DF59A7-6D0E-48EC-81CD-0E0B9DC4C92A}" type="slidenum">
              <a:rPr lang="en-US" smtClean="0"/>
              <a:pPr eaLnBrk="1" hangingPunct="1"/>
              <a:t>49</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will be using Type 4 driver in this session. </a:t>
            </a:r>
          </a:p>
          <a:p>
            <a:endParaRPr lang="en-US" dirty="0">
              <a:latin typeface="Arial" charset="0"/>
            </a:endParaRPr>
          </a:p>
        </p:txBody>
      </p:sp>
    </p:spTree>
    <p:extLst>
      <p:ext uri="{BB962C8B-B14F-4D97-AF65-F5344CB8AC3E}">
        <p14:creationId xmlns:p14="http://schemas.microsoft.com/office/powerpoint/2010/main" val="424130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457200">
              <a:lnSpc>
                <a:spcPct val="120000"/>
              </a:lnSpc>
              <a:defRPr/>
            </a:pPr>
            <a:r>
              <a:rPr lang="en-US" dirty="0"/>
              <a:t>But before we write the code to connect to MySQL database,</a:t>
            </a:r>
          </a:p>
          <a:p>
            <a:pPr marL="971550" lvl="1" indent="-514350">
              <a:lnSpc>
                <a:spcPct val="120000"/>
              </a:lnSpc>
              <a:buFont typeface="+mj-lt"/>
              <a:buAutoNum type="arabicPeriod"/>
              <a:defRPr/>
            </a:pPr>
            <a:r>
              <a:rPr lang="en-US" sz="2000" dirty="0">
                <a:ea typeface="+mn-ea"/>
                <a:cs typeface="+mn-cs"/>
              </a:rPr>
              <a:t>we must have a database. Create a </a:t>
            </a:r>
            <a:r>
              <a:rPr lang="en-US" sz="2000" dirty="0"/>
              <a:t>database called </a:t>
            </a:r>
            <a:r>
              <a:rPr lang="en-US" sz="2000" b="1" dirty="0">
                <a:latin typeface="Courier New" pitchFamily="49" charset="0"/>
              </a:rPr>
              <a:t>test</a:t>
            </a:r>
            <a:r>
              <a:rPr lang="en-US" sz="2000" dirty="0"/>
              <a:t> in MySQL.</a:t>
            </a:r>
          </a:p>
          <a:p>
            <a:pPr marL="971550" lvl="1" indent="-514350">
              <a:lnSpc>
                <a:spcPct val="120000"/>
              </a:lnSpc>
              <a:buFont typeface="+mj-lt"/>
              <a:buAutoNum type="arabicPeriod"/>
              <a:defRPr/>
            </a:pPr>
            <a:r>
              <a:rPr lang="en-US" sz="2000" dirty="0">
                <a:ea typeface="+mn-ea"/>
                <a:cs typeface="+mn-cs"/>
              </a:rPr>
              <a:t>set the </a:t>
            </a:r>
            <a:r>
              <a:rPr lang="en-US" sz="2000" dirty="0" err="1">
                <a:ea typeface="+mn-ea"/>
                <a:cs typeface="+mn-cs"/>
              </a:rPr>
              <a:t>classpath</a:t>
            </a:r>
            <a:r>
              <a:rPr lang="en-US" sz="2000" dirty="0">
                <a:ea typeface="+mn-ea"/>
                <a:cs typeface="+mn-cs"/>
              </a:rPr>
              <a:t> to the jar file with respect to MySQL in the </a:t>
            </a:r>
            <a:r>
              <a:rPr lang="en-US" sz="2000" dirty="0" err="1">
                <a:ea typeface="+mn-ea"/>
                <a:cs typeface="+mn-cs"/>
              </a:rPr>
              <a:t>classpath</a:t>
            </a:r>
            <a:r>
              <a:rPr lang="en-US" sz="2000" dirty="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51</a:t>
            </a:fld>
            <a:endParaRPr lang="en-US"/>
          </a:p>
        </p:txBody>
      </p:sp>
    </p:spTree>
    <p:extLst>
      <p:ext uri="{BB962C8B-B14F-4D97-AF65-F5344CB8AC3E}">
        <p14:creationId xmlns:p14="http://schemas.microsoft.com/office/powerpoint/2010/main" val="52712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Properties are </a:t>
            </a:r>
            <a:r>
              <a:rPr lang="en-US" sz="1200" kern="1200" dirty="0">
                <a:solidFill>
                  <a:schemeClr val="tx1"/>
                </a:solidFill>
                <a:latin typeface="Arial" pitchFamily="34" charset="0"/>
                <a:ea typeface="+mn-ea"/>
                <a:cs typeface="+mn-cs"/>
              </a:rPr>
              <a:t>strings, that are stored</a:t>
            </a:r>
            <a:r>
              <a:rPr lang="en-US" dirty="0"/>
              <a:t> as  key-value pairs. These</a:t>
            </a:r>
            <a:r>
              <a:rPr lang="en-US" baseline="0" dirty="0"/>
              <a:t> can be </a:t>
            </a:r>
            <a:r>
              <a:rPr lang="en-US" dirty="0"/>
              <a:t>stored in a file.</a:t>
            </a:r>
          </a:p>
          <a:p>
            <a:pPr>
              <a:defRPr/>
            </a:pPr>
            <a:r>
              <a:rPr lang="en-US" dirty="0"/>
              <a:t>These values are generally used for configuration purpose like application startup parameter values, database configuration values or can be even used to standardize error messages.</a:t>
            </a:r>
          </a:p>
          <a:p>
            <a:pPr>
              <a:defRPr/>
            </a:pPr>
            <a:r>
              <a:rPr lang="en-US" b="1" dirty="0">
                <a:latin typeface="Courier New" pitchFamily="49" charset="0"/>
                <a:cs typeface="Courier New" pitchFamily="49" charset="0"/>
              </a:rPr>
              <a:t>Properties</a:t>
            </a:r>
            <a:r>
              <a:rPr lang="en-US" dirty="0"/>
              <a:t> class inherits from </a:t>
            </a:r>
            <a:r>
              <a:rPr lang="en-US" b="1" dirty="0" err="1">
                <a:latin typeface="Courier New" pitchFamily="49" charset="0"/>
                <a:cs typeface="Courier New" pitchFamily="49" charset="0"/>
              </a:rPr>
              <a:t>Hashtable</a:t>
            </a:r>
            <a:r>
              <a:rPr lang="en-US" dirty="0"/>
              <a:t> class.</a:t>
            </a:r>
          </a:p>
          <a:p>
            <a:pPr>
              <a:defRPr/>
            </a:pPr>
            <a:r>
              <a:rPr lang="en-US" dirty="0"/>
              <a:t>Instead, the methods provided in Properties class like </a:t>
            </a:r>
            <a:r>
              <a:rPr lang="en-US" b="1" dirty="0" err="1">
                <a:latin typeface="Courier New" pitchFamily="49" charset="0"/>
                <a:cs typeface="Courier New" pitchFamily="49" charset="0"/>
              </a:rPr>
              <a:t>setProperties</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getProperties</a:t>
            </a:r>
            <a:r>
              <a:rPr lang="en-US" b="1" dirty="0">
                <a:latin typeface="Courier New" pitchFamily="49" charset="0"/>
                <a:cs typeface="Courier New" pitchFamily="49" charset="0"/>
              </a:rPr>
              <a:t>() </a:t>
            </a:r>
            <a:r>
              <a:rPr lang="en-US" dirty="0"/>
              <a:t>are to be used</a:t>
            </a:r>
          </a:p>
          <a:p>
            <a:pPr>
              <a:lnSpc>
                <a:spcPct val="120000"/>
              </a:lnSpc>
              <a:defRPr/>
            </a:pPr>
            <a:r>
              <a:rPr lang="en-US" b="1" dirty="0">
                <a:solidFill>
                  <a:schemeClr val="tx1"/>
                </a:solidFill>
                <a:latin typeface="Courier New" pitchFamily="49" charset="0"/>
                <a:cs typeface="Courier New" pitchFamily="49" charset="0"/>
              </a:rPr>
              <a:t>Properties()</a:t>
            </a:r>
          </a:p>
          <a:p>
            <a:pPr>
              <a:lnSpc>
                <a:spcPct val="120000"/>
              </a:lnSpc>
              <a:defRPr/>
            </a:pPr>
            <a:r>
              <a:rPr lang="en-US" b="1" dirty="0">
                <a:solidFill>
                  <a:schemeClr val="tx1"/>
                </a:solidFill>
                <a:latin typeface="Courier New" pitchFamily="49" charset="0"/>
                <a:cs typeface="Courier New" pitchFamily="49" charset="0"/>
              </a:rPr>
              <a:t>Properties(Properties defaults)</a:t>
            </a:r>
          </a:p>
          <a:p>
            <a:pPr>
              <a:lnSpc>
                <a:spcPct val="120000"/>
              </a:lnSpc>
              <a:defRPr/>
            </a:pPr>
            <a:r>
              <a:rPr lang="en-US" b="1" dirty="0">
                <a:solidFill>
                  <a:schemeClr val="tx1"/>
                </a:solidFill>
                <a:latin typeface="Courier New" pitchFamily="49" charset="0"/>
                <a:cs typeface="Courier New" pitchFamily="49" charset="0"/>
              </a:rPr>
              <a:t>void load(</a:t>
            </a:r>
            <a:r>
              <a:rPr lang="en-US" b="1" dirty="0" err="1">
                <a:solidFill>
                  <a:schemeClr val="tx1"/>
                </a:solidFill>
                <a:latin typeface="Courier New" pitchFamily="49" charset="0"/>
                <a:cs typeface="Courier New" pitchFamily="49" charset="0"/>
              </a:rPr>
              <a:t>InputStream</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inStream</a:t>
            </a:r>
            <a:r>
              <a:rPr lang="en-US" b="1" dirty="0">
                <a:solidFill>
                  <a:schemeClr val="tx1"/>
                </a:solidFill>
                <a:latin typeface="Courier New" pitchFamily="49" charset="0"/>
                <a:cs typeface="Courier New" pitchFamily="49" charset="0"/>
              </a:rPr>
              <a:t>) throws </a:t>
            </a:r>
            <a:r>
              <a:rPr lang="en-US" b="1" dirty="0" err="1">
                <a:solidFill>
                  <a:schemeClr val="tx1"/>
                </a:solidFill>
                <a:latin typeface="Courier New" pitchFamily="49" charset="0"/>
                <a:cs typeface="Courier New" pitchFamily="49" charset="0"/>
              </a:rPr>
              <a:t>IOException</a:t>
            </a:r>
            <a:endParaRPr lang="en-US" b="1" dirty="0">
              <a:solidFill>
                <a:schemeClr val="tx1"/>
              </a:solidFill>
              <a:latin typeface="Courier New" pitchFamily="49" charset="0"/>
              <a:cs typeface="Courier New" pitchFamily="49" charset="0"/>
            </a:endParaRPr>
          </a:p>
          <a:p>
            <a:pPr>
              <a:lnSpc>
                <a:spcPct val="120000"/>
              </a:lnSpc>
              <a:defRPr/>
            </a:pPr>
            <a:r>
              <a:rPr lang="en-US" b="1" dirty="0">
                <a:solidFill>
                  <a:schemeClr val="tx1"/>
                </a:solidFill>
                <a:latin typeface="Courier New" pitchFamily="49" charset="0"/>
                <a:cs typeface="Courier New" pitchFamily="49" charset="0"/>
              </a:rPr>
              <a:t>void load(Reader reader) throws </a:t>
            </a:r>
            <a:r>
              <a:rPr lang="en-US" b="1" dirty="0" err="1">
                <a:solidFill>
                  <a:schemeClr val="tx1"/>
                </a:solidFill>
                <a:latin typeface="Courier New" pitchFamily="49" charset="0"/>
                <a:cs typeface="Courier New" pitchFamily="49" charset="0"/>
              </a:rPr>
              <a:t>IOException</a:t>
            </a:r>
            <a:endParaRPr lang="en-US" b="1" dirty="0">
              <a:solidFill>
                <a:schemeClr val="tx1"/>
              </a:solidFill>
              <a:latin typeface="Courier New" pitchFamily="49" charset="0"/>
              <a:cs typeface="Courier New" pitchFamily="49" charset="0"/>
            </a:endParaRPr>
          </a:p>
          <a:p>
            <a:pPr>
              <a:lnSpc>
                <a:spcPct val="120000"/>
              </a:lnSpc>
              <a:buFont typeface="Wingdings" pitchFamily="2" charset="2"/>
              <a:buNone/>
              <a:defRPr/>
            </a:pPr>
            <a:r>
              <a:rPr lang="en-US" dirty="0"/>
              <a:t>	Reads a key and element pairs from a character stream or byte stream.</a:t>
            </a:r>
            <a:endParaRPr lang="en-US" b="1" dirty="0">
              <a:solidFill>
                <a:schemeClr val="tx1"/>
              </a:solidFill>
              <a:latin typeface="Courier New" pitchFamily="49" charset="0"/>
              <a:cs typeface="Courier New" pitchFamily="49" charset="0"/>
            </a:endParaRPr>
          </a:p>
          <a:p>
            <a:pPr>
              <a:lnSpc>
                <a:spcPct val="120000"/>
              </a:lnSpc>
              <a:defRPr/>
            </a:pPr>
            <a:r>
              <a:rPr lang="en-US" b="1" dirty="0">
                <a:solidFill>
                  <a:schemeClr val="tx1"/>
                </a:solidFill>
                <a:latin typeface="Courier New" pitchFamily="49" charset="0"/>
                <a:cs typeface="Courier New" pitchFamily="49" charset="0"/>
              </a:rPr>
              <a:t>Object </a:t>
            </a:r>
            <a:r>
              <a:rPr lang="en-US" b="1" dirty="0" err="1">
                <a:solidFill>
                  <a:schemeClr val="tx1"/>
                </a:solidFill>
                <a:latin typeface="Courier New" pitchFamily="49" charset="0"/>
                <a:cs typeface="Courier New" pitchFamily="49" charset="0"/>
              </a:rPr>
              <a:t>setProperty</a:t>
            </a:r>
            <a:r>
              <a:rPr lang="en-US" b="1" dirty="0">
                <a:solidFill>
                  <a:schemeClr val="tx1"/>
                </a:solidFill>
                <a:latin typeface="Courier New" pitchFamily="49" charset="0"/>
                <a:cs typeface="Courier New" pitchFamily="49" charset="0"/>
              </a:rPr>
              <a:t>(String key, String value</a:t>
            </a:r>
          </a:p>
          <a:p>
            <a:pPr>
              <a:lnSpc>
                <a:spcPct val="120000"/>
              </a:lnSpc>
              <a:defRPr/>
            </a:pPr>
            <a:r>
              <a:rPr lang="en-US" b="1" dirty="0">
                <a:solidFill>
                  <a:schemeClr val="tx1"/>
                </a:solidFill>
                <a:latin typeface="Courier New" pitchFamily="49" charset="0"/>
                <a:cs typeface="Courier New" pitchFamily="49" charset="0"/>
              </a:rPr>
              <a:t>String </a:t>
            </a:r>
            <a:r>
              <a:rPr lang="en-US" b="1" dirty="0" err="1">
                <a:solidFill>
                  <a:schemeClr val="tx1"/>
                </a:solidFill>
                <a:latin typeface="Courier New" pitchFamily="49" charset="0"/>
                <a:cs typeface="Courier New" pitchFamily="49" charset="0"/>
              </a:rPr>
              <a:t>getProperty</a:t>
            </a:r>
            <a:r>
              <a:rPr lang="en-US" b="1" dirty="0">
                <a:solidFill>
                  <a:schemeClr val="tx1"/>
                </a:solidFill>
                <a:latin typeface="Courier New" pitchFamily="49" charset="0"/>
                <a:cs typeface="Courier New" pitchFamily="49" charset="0"/>
              </a:rPr>
              <a:t>(String key)</a:t>
            </a:r>
          </a:p>
          <a:p>
            <a:pPr>
              <a:lnSpc>
                <a:spcPct val="120000"/>
              </a:lnSpc>
              <a:defRPr/>
            </a:pPr>
            <a:r>
              <a:rPr lang="en-US" b="1" dirty="0">
                <a:solidFill>
                  <a:schemeClr val="tx1"/>
                </a:solidFill>
                <a:latin typeface="Courier New" pitchFamily="49" charset="0"/>
                <a:cs typeface="Courier New" pitchFamily="49" charset="0"/>
              </a:rPr>
              <a:t>String </a:t>
            </a:r>
            <a:r>
              <a:rPr lang="en-US" b="1" dirty="0" err="1">
                <a:solidFill>
                  <a:schemeClr val="tx1"/>
                </a:solidFill>
                <a:latin typeface="Courier New" pitchFamily="49" charset="0"/>
                <a:cs typeface="Courier New" pitchFamily="49" charset="0"/>
              </a:rPr>
              <a:t>getProperty</a:t>
            </a:r>
            <a:r>
              <a:rPr lang="en-US" b="1" dirty="0">
                <a:solidFill>
                  <a:schemeClr val="tx1"/>
                </a:solidFill>
                <a:latin typeface="Courier New" pitchFamily="49" charset="0"/>
                <a:cs typeface="Courier New" pitchFamily="49" charset="0"/>
              </a:rPr>
              <a:t>(String key, String </a:t>
            </a:r>
            <a:r>
              <a:rPr lang="en-US" b="1" dirty="0" err="1">
                <a:solidFill>
                  <a:schemeClr val="tx1"/>
                </a:solidFill>
                <a:latin typeface="Courier New" pitchFamily="49" charset="0"/>
                <a:cs typeface="Courier New" pitchFamily="49" charset="0"/>
              </a:rPr>
              <a:t>defaultValue</a:t>
            </a:r>
            <a:r>
              <a:rPr lang="en-US" b="1" dirty="0">
                <a:solidFill>
                  <a:schemeClr val="tx1"/>
                </a:solidFill>
                <a:latin typeface="Courier New" pitchFamily="49" charset="0"/>
                <a:cs typeface="Courier New" pitchFamily="49" charset="0"/>
              </a:rPr>
              <a:t>)</a:t>
            </a:r>
          </a:p>
          <a:p>
            <a:pPr lvl="1">
              <a:lnSpc>
                <a:spcPct val="120000"/>
              </a:lnSpc>
              <a:buFont typeface="Wingdings" pitchFamily="2" charset="2"/>
              <a:buNone/>
              <a:defRPr/>
            </a:pPr>
            <a:r>
              <a:rPr lang="en-US" sz="2000" b="1" dirty="0" err="1">
                <a:solidFill>
                  <a:schemeClr val="tx1"/>
                </a:solidFill>
                <a:latin typeface="Courier New" pitchFamily="49" charset="0"/>
                <a:cs typeface="Courier New" pitchFamily="49" charset="0"/>
              </a:rPr>
              <a:t>setProperty</a:t>
            </a:r>
            <a:r>
              <a:rPr lang="en-US" sz="2000" b="1" dirty="0">
                <a:solidFill>
                  <a:schemeClr val="tx1"/>
                </a:solidFill>
                <a:latin typeface="Courier New" pitchFamily="49" charset="0"/>
                <a:cs typeface="Courier New" pitchFamily="49" charset="0"/>
              </a:rPr>
              <a:t>()</a:t>
            </a:r>
            <a:r>
              <a:rPr lang="en-US" sz="2000" b="1" baseline="0" dirty="0">
                <a:solidFill>
                  <a:schemeClr val="tx1"/>
                </a:solidFill>
                <a:latin typeface="Courier New" pitchFamily="49" charset="0"/>
                <a:cs typeface="Courier New" pitchFamily="49" charset="0"/>
              </a:rPr>
              <a:t> </a:t>
            </a:r>
            <a:r>
              <a:rPr lang="en-US" sz="2000" dirty="0">
                <a:ea typeface="+mn-ea"/>
                <a:cs typeface="+mn-cs"/>
              </a:rPr>
              <a:t> sets the key-value pair in the </a:t>
            </a:r>
          </a:p>
          <a:p>
            <a:pPr lvl="1">
              <a:lnSpc>
                <a:spcPct val="120000"/>
              </a:lnSpc>
              <a:buFont typeface="Wingdings" pitchFamily="2" charset="2"/>
              <a:buNone/>
              <a:defRPr/>
            </a:pP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a:t>
            </a:r>
            <a:r>
              <a:rPr lang="en-US" sz="2000" dirty="0">
                <a:cs typeface="Courier New" pitchFamily="49" charset="0"/>
              </a:rPr>
              <a:t> looks</a:t>
            </a:r>
            <a:r>
              <a:rPr lang="en-US" sz="2000" dirty="0"/>
              <a:t> for the property with the specified key in this property list. If the key is not found in this file, the default property list, and its defaults, recursively, are then checked. The method returns null in case of the 1</a:t>
            </a:r>
            <a:r>
              <a:rPr lang="en-US" sz="2000" baseline="30000" dirty="0"/>
              <a:t>st</a:t>
            </a:r>
            <a:r>
              <a:rPr lang="en-US" sz="2000" dirty="0"/>
              <a:t> </a:t>
            </a: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a:t>
            </a:r>
            <a:r>
              <a:rPr lang="en-US" sz="2000" dirty="0">
                <a:cs typeface="Courier New" pitchFamily="49" charset="0"/>
              </a:rPr>
              <a:t> method and </a:t>
            </a:r>
            <a:r>
              <a:rPr lang="en-US" sz="2000" b="1" dirty="0" err="1">
                <a:solidFill>
                  <a:schemeClr val="tx1"/>
                </a:solidFill>
                <a:latin typeface="Courier New" pitchFamily="49" charset="0"/>
                <a:cs typeface="Courier New" pitchFamily="49" charset="0"/>
              </a:rPr>
              <a:t>defaultValue</a:t>
            </a:r>
            <a:r>
              <a:rPr lang="en-US" sz="2000" b="1" dirty="0">
                <a:solidFill>
                  <a:schemeClr val="tx1"/>
                </a:solidFill>
                <a:latin typeface="Courier New" pitchFamily="49" charset="0"/>
                <a:cs typeface="Courier New" pitchFamily="49" charset="0"/>
              </a:rPr>
              <a:t> </a:t>
            </a:r>
            <a:r>
              <a:rPr lang="en-US" sz="2000" dirty="0"/>
              <a:t>in case of 2</a:t>
            </a:r>
            <a:r>
              <a:rPr lang="en-US" sz="2000" baseline="30000" dirty="0"/>
              <a:t>nd</a:t>
            </a:r>
            <a:r>
              <a:rPr lang="en-US" sz="2000" b="1" dirty="0">
                <a:solidFill>
                  <a:schemeClr val="tx1"/>
                </a:solidFill>
                <a:latin typeface="Courier New" pitchFamily="49" charset="0"/>
                <a:cs typeface="Courier New" pitchFamily="49" charset="0"/>
              </a:rPr>
              <a:t> </a:t>
            </a:r>
            <a:r>
              <a:rPr lang="en-US" sz="2000" dirty="0"/>
              <a:t>if the property is not found. </a:t>
            </a:r>
            <a:endParaRPr lang="en-US" b="1" dirty="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void store(</a:t>
            </a:r>
            <a:r>
              <a:rPr lang="en-US" b="1" dirty="0" err="1">
                <a:solidFill>
                  <a:schemeClr val="tx1"/>
                </a:solidFill>
                <a:latin typeface="Courier New" pitchFamily="49" charset="0"/>
                <a:cs typeface="Courier New" pitchFamily="49" charset="0"/>
              </a:rPr>
              <a:t>OutputStream</a:t>
            </a:r>
            <a:r>
              <a:rPr lang="en-US" b="1" dirty="0">
                <a:solidFill>
                  <a:schemeClr val="tx1"/>
                </a:solidFill>
                <a:latin typeface="Courier New" pitchFamily="49" charset="0"/>
                <a:cs typeface="Courier New" pitchFamily="49" charset="0"/>
              </a:rPr>
              <a:t> out, String comments) throws </a:t>
            </a:r>
            <a:r>
              <a:rPr lang="en-US" b="1" dirty="0" err="1">
                <a:solidFill>
                  <a:schemeClr val="tx1"/>
                </a:solidFill>
                <a:latin typeface="Courier New" pitchFamily="49" charset="0"/>
                <a:cs typeface="Courier New" pitchFamily="49" charset="0"/>
              </a:rPr>
              <a:t>IOException</a:t>
            </a:r>
            <a:endParaRPr lang="en-US" b="1" dirty="0">
              <a:solidFill>
                <a:schemeClr val="tx1"/>
              </a:solidFill>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void store(Writer </a:t>
            </a:r>
            <a:r>
              <a:rPr lang="en-US" b="1" dirty="0" err="1">
                <a:solidFill>
                  <a:schemeClr val="tx1"/>
                </a:solidFill>
                <a:latin typeface="Courier New" pitchFamily="49" charset="0"/>
                <a:cs typeface="Courier New" pitchFamily="49" charset="0"/>
              </a:rPr>
              <a:t>writer</a:t>
            </a:r>
            <a:r>
              <a:rPr lang="en-US" b="1" dirty="0">
                <a:solidFill>
                  <a:schemeClr val="tx1"/>
                </a:solidFill>
                <a:latin typeface="Courier New" pitchFamily="49" charset="0"/>
                <a:cs typeface="Courier New" pitchFamily="49" charset="0"/>
              </a:rPr>
              <a:t>, String comments) throws </a:t>
            </a:r>
            <a:r>
              <a:rPr lang="en-US" b="1" dirty="0" err="1">
                <a:solidFill>
                  <a:schemeClr val="tx1"/>
                </a:solidFill>
                <a:latin typeface="Courier New" pitchFamily="49" charset="0"/>
                <a:cs typeface="Courier New" pitchFamily="49" charset="0"/>
              </a:rPr>
              <a:t>IOException</a:t>
            </a:r>
            <a:endParaRPr lang="en-US" b="1" dirty="0">
              <a:solidFill>
                <a:schemeClr val="tx1"/>
              </a:solidFill>
              <a:latin typeface="Courier New" pitchFamily="49" charset="0"/>
              <a:cs typeface="Courier New" pitchFamily="49" charset="0"/>
            </a:endParaRPr>
          </a:p>
          <a:p>
            <a:pPr>
              <a:buFont typeface="Wingdings" pitchFamily="2" charset="2"/>
              <a:buNone/>
            </a:pPr>
            <a:r>
              <a:rPr lang="en-US" dirty="0"/>
              <a:t>Write the key-value pairs in the property list to the byte/character stream.</a:t>
            </a:r>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53</a:t>
            </a:fld>
            <a:endParaRPr lang="en-US"/>
          </a:p>
        </p:txBody>
      </p:sp>
    </p:spTree>
    <p:extLst>
      <p:ext uri="{BB962C8B-B14F-4D97-AF65-F5344CB8AC3E}">
        <p14:creationId xmlns:p14="http://schemas.microsoft.com/office/powerpoint/2010/main" val="336246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dirty="0"/>
              <a:t>Extract the </a:t>
            </a:r>
            <a:r>
              <a:rPr lang="en-US" b="1" dirty="0">
                <a:latin typeface="Courier New" pitchFamily="49" charset="0"/>
              </a:rPr>
              <a:t>mysql-connector-java-5.0.4-bin.jar </a:t>
            </a:r>
            <a:r>
              <a:rPr lang="en-US" dirty="0"/>
              <a:t>to check if there is a file called </a:t>
            </a:r>
            <a:r>
              <a:rPr lang="en-US" b="1" dirty="0" err="1">
                <a:latin typeface="Courier New" pitchFamily="49" charset="0"/>
              </a:rPr>
              <a:t>java.sql.Driver</a:t>
            </a:r>
            <a:r>
              <a:rPr lang="en-US" b="1" dirty="0">
                <a:latin typeface="Courier New" pitchFamily="49" charset="0"/>
              </a:rPr>
              <a:t>  </a:t>
            </a:r>
            <a:r>
              <a:rPr lang="en-US" dirty="0"/>
              <a:t>in the folder </a:t>
            </a:r>
            <a:r>
              <a:rPr lang="en-US" b="1" dirty="0">
                <a:latin typeface="Courier New" pitchFamily="49" charset="0"/>
              </a:rPr>
              <a:t> “META-INF/services”</a:t>
            </a:r>
            <a:r>
              <a:rPr lang="en-US" dirty="0"/>
              <a:t>.</a:t>
            </a:r>
          </a:p>
          <a:p>
            <a:pPr>
              <a:spcBef>
                <a:spcPts val="200"/>
              </a:spcBef>
            </a:pPr>
            <a:r>
              <a:rPr lang="en-US" sz="1200" kern="1200" dirty="0">
                <a:solidFill>
                  <a:schemeClr val="tx1"/>
                </a:solidFill>
                <a:latin typeface="Arial" pitchFamily="34" charset="0"/>
                <a:ea typeface="+mn-ea"/>
                <a:cs typeface="+mn-cs"/>
              </a:rPr>
              <a:t>If you do not find the file, make it a JDBC 4-complaint, by following the steps given </a:t>
            </a:r>
            <a:r>
              <a:rPr lang="en-US" sz="1200" kern="1200" dirty="0" err="1">
                <a:solidFill>
                  <a:schemeClr val="tx1"/>
                </a:solidFill>
                <a:latin typeface="Arial" pitchFamily="34" charset="0"/>
                <a:ea typeface="+mn-ea"/>
                <a:cs typeface="+mn-cs"/>
              </a:rPr>
              <a:t>below:</a:t>
            </a:r>
            <a:r>
              <a:rPr lang="en-US" sz="2000" dirty="0" err="1"/>
              <a:t>Create</a:t>
            </a:r>
            <a:r>
              <a:rPr lang="en-US" sz="2000" dirty="0"/>
              <a:t> a folder say </a:t>
            </a:r>
            <a:r>
              <a:rPr lang="en-US" sz="2000" dirty="0" err="1"/>
              <a:t>MySQLJar</a:t>
            </a:r>
            <a:r>
              <a:rPr lang="en-US" sz="2000" dirty="0"/>
              <a:t>. Copy the </a:t>
            </a:r>
            <a:r>
              <a:rPr lang="en-US" sz="2000" b="1" dirty="0">
                <a:latin typeface="Courier New" pitchFamily="49" charset="0"/>
              </a:rPr>
              <a:t>mysql-connector-java-5.0.4-bin.jar </a:t>
            </a:r>
            <a:r>
              <a:rPr lang="en-US" sz="2000" dirty="0"/>
              <a:t>file inside it.</a:t>
            </a:r>
          </a:p>
          <a:p>
            <a:pPr marL="914400" lvl="1" indent="-457200">
              <a:spcBef>
                <a:spcPts val="200"/>
              </a:spcBef>
              <a:buFont typeface="Arial" charset="0"/>
              <a:buAutoNum type="arabicPeriod"/>
            </a:pPr>
            <a:r>
              <a:rPr lang="en-US" sz="2000" dirty="0"/>
              <a:t>Create a folder  called </a:t>
            </a:r>
            <a:r>
              <a:rPr lang="en-US" sz="2000" b="1" dirty="0">
                <a:latin typeface="Courier New" pitchFamily="49" charset="0"/>
              </a:rPr>
              <a:t>META-INF and then the services,</a:t>
            </a:r>
            <a:r>
              <a:rPr lang="en-US" sz="2000" b="1" baseline="0" dirty="0">
                <a:latin typeface="Courier New" pitchFamily="49" charset="0"/>
              </a:rPr>
              <a:t> </a:t>
            </a:r>
            <a:r>
              <a:rPr lang="en-US" sz="2000" b="1" dirty="0">
                <a:latin typeface="Courier New" pitchFamily="49" charset="0"/>
              </a:rPr>
              <a:t>inside META-INF.</a:t>
            </a:r>
          </a:p>
          <a:p>
            <a:pPr marL="914400" lvl="1" indent="-457200">
              <a:spcBef>
                <a:spcPts val="200"/>
              </a:spcBef>
              <a:buFont typeface="Arial" charset="0"/>
              <a:buAutoNum type="arabicPeriod" startAt="3"/>
            </a:pPr>
            <a:r>
              <a:rPr lang="en-US" sz="2000" dirty="0"/>
              <a:t>Create a file, named </a:t>
            </a:r>
            <a:r>
              <a:rPr lang="en-US" sz="2000" b="1" dirty="0" err="1">
                <a:latin typeface="Courier New" pitchFamily="49" charset="0"/>
              </a:rPr>
              <a:t>java.sql.Driver</a:t>
            </a:r>
            <a:r>
              <a:rPr lang="en-US" sz="2000" b="1" dirty="0">
                <a:latin typeface="Courier New" pitchFamily="49" charset="0"/>
              </a:rPr>
              <a:t> </a:t>
            </a:r>
            <a:r>
              <a:rPr lang="en-US" sz="2000" dirty="0"/>
              <a:t>(without any extension)</a:t>
            </a:r>
          </a:p>
          <a:p>
            <a:pPr marL="914400" lvl="1" indent="-457200">
              <a:spcBef>
                <a:spcPts val="200"/>
              </a:spcBef>
              <a:buFont typeface="Arial" charset="0"/>
              <a:buAutoNum type="arabicPeriod" startAt="3"/>
            </a:pPr>
            <a:r>
              <a:rPr lang="en-US" sz="2000" dirty="0"/>
              <a:t>Enter the driver name in the file: </a:t>
            </a:r>
          </a:p>
          <a:p>
            <a:pPr marL="914400" lvl="1" indent="-457200">
              <a:spcBef>
                <a:spcPts val="200"/>
              </a:spcBef>
              <a:buFont typeface="Wingdings" pitchFamily="2" charset="2"/>
              <a:buNone/>
            </a:pPr>
            <a:r>
              <a:rPr lang="en-US" sz="2000" b="1" dirty="0">
                <a:latin typeface="Courier New" pitchFamily="49" charset="0"/>
              </a:rPr>
              <a:t>	</a:t>
            </a:r>
            <a:r>
              <a:rPr lang="en-US" sz="2000" b="1" dirty="0" err="1">
                <a:latin typeface="Courier New" pitchFamily="49" charset="0"/>
              </a:rPr>
              <a:t>com.mysql.jdbc.Driver</a:t>
            </a:r>
            <a:r>
              <a:rPr lang="en-US" sz="2000" b="1" dirty="0">
                <a:latin typeface="Courier New" pitchFamily="49" charset="0"/>
              </a:rPr>
              <a:t>    # Class name of the Driver</a:t>
            </a:r>
            <a:endParaRPr lang="en-US" sz="2000" dirty="0"/>
          </a:p>
          <a:p>
            <a:pPr marL="914400" lvl="1" indent="-457200">
              <a:spcBef>
                <a:spcPts val="200"/>
              </a:spcBef>
              <a:buFont typeface="Arial" charset="0"/>
              <a:buAutoNum type="arabicPeriod" startAt="5"/>
            </a:pPr>
            <a:r>
              <a:rPr lang="en-US" sz="2000" dirty="0"/>
              <a:t>Update the jar file by executing the command </a:t>
            </a:r>
          </a:p>
          <a:p>
            <a:pPr marL="914400" lvl="1" indent="-457200">
              <a:spcBef>
                <a:spcPts val="200"/>
              </a:spcBef>
              <a:buFont typeface="Wingdings" pitchFamily="2" charset="2"/>
              <a:buNone/>
            </a:pPr>
            <a:r>
              <a:rPr lang="en-US" sz="2000" dirty="0"/>
              <a:t>	</a:t>
            </a:r>
            <a:r>
              <a:rPr lang="en-US" sz="2000" b="1" dirty="0">
                <a:latin typeface="Courier New" pitchFamily="49" charset="0"/>
              </a:rPr>
              <a:t>jar  -</a:t>
            </a:r>
            <a:r>
              <a:rPr lang="en-US" sz="2000" b="1" dirty="0" err="1">
                <a:latin typeface="Courier New" pitchFamily="49" charset="0"/>
              </a:rPr>
              <a:t>uf</a:t>
            </a:r>
            <a:r>
              <a:rPr lang="en-US" sz="2000" b="1" dirty="0">
                <a:latin typeface="Courier New" pitchFamily="49" charset="0"/>
              </a:rPr>
              <a:t>  mysql-connector-java-5.0.4-bin.jar   META-INF/services/</a:t>
            </a:r>
            <a:r>
              <a:rPr lang="en-US" sz="2000" b="1" dirty="0" err="1">
                <a:latin typeface="Courier New" pitchFamily="49" charset="0"/>
              </a:rPr>
              <a:t>java.sql.Driver</a:t>
            </a:r>
            <a:endParaRPr lang="en-US" sz="2000" b="1" dirty="0">
              <a:latin typeface="Courier New" pitchFamily="49"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55</a:t>
            </a:fld>
            <a:endParaRPr lang="en-US"/>
          </a:p>
        </p:txBody>
      </p:sp>
    </p:spTree>
    <p:extLst>
      <p:ext uri="{BB962C8B-B14F-4D97-AF65-F5344CB8AC3E}">
        <p14:creationId xmlns:p14="http://schemas.microsoft.com/office/powerpoint/2010/main" val="1568502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code is fundamentally same as the previous example- </a:t>
            </a:r>
            <a:r>
              <a:rPr lang="en-US" sz="1200" kern="1200" dirty="0">
                <a:solidFill>
                  <a:schemeClr val="tx1"/>
                </a:solidFill>
                <a:latin typeface="Arial" pitchFamily="34" charset="0"/>
                <a:ea typeface="+mn-ea"/>
                <a:cs typeface="+mn-cs"/>
              </a:rPr>
              <a:t>except for the </a:t>
            </a:r>
            <a:r>
              <a:rPr lang="en-US" dirty="0"/>
              <a:t>line eliminated is </a:t>
            </a:r>
            <a:r>
              <a:rPr lang="en-US" b="1" dirty="0" err="1">
                <a:latin typeface="Courier New" pitchFamily="49" charset="0"/>
                <a:cs typeface="Courier New" pitchFamily="49" charset="0"/>
              </a:rPr>
              <a:t>Class.forName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com.mysql.jdbc.Driver</a:t>
            </a:r>
            <a:r>
              <a:rPr lang="en-US" b="1" dirty="0">
                <a:latin typeface="Courier New" pitchFamily="49" charset="0"/>
                <a:cs typeface="Courier New"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56</a:t>
            </a:fld>
            <a:endParaRPr lang="en-US"/>
          </a:p>
        </p:txBody>
      </p:sp>
    </p:spTree>
    <p:extLst>
      <p:ext uri="{BB962C8B-B14F-4D97-AF65-F5344CB8AC3E}">
        <p14:creationId xmlns:p14="http://schemas.microsoft.com/office/powerpoint/2010/main" val="834251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689515-51A1-42F2-A119-3E80D24E6DBC}" type="slidenum">
              <a:rPr lang="en-US" smtClean="0"/>
              <a:pPr eaLnBrk="1" hangingPunct="1"/>
              <a:t>58</a:t>
            </a:fld>
            <a:endParaRPr lang="en-US"/>
          </a:p>
        </p:txBody>
      </p:sp>
    </p:spTree>
    <p:extLst>
      <p:ext uri="{BB962C8B-B14F-4D97-AF65-F5344CB8AC3E}">
        <p14:creationId xmlns:p14="http://schemas.microsoft.com/office/powerpoint/2010/main" val="244888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defRPr/>
            </a:pPr>
            <a:r>
              <a:rPr lang="en-US" b="1" dirty="0">
                <a:solidFill>
                  <a:schemeClr val="tx1"/>
                </a:solidFill>
                <a:latin typeface="Courier New" pitchFamily="49" charset="0"/>
              </a:rPr>
              <a:t>ResultSet </a:t>
            </a:r>
            <a:r>
              <a:rPr lang="en-US" b="1" dirty="0" err="1">
                <a:solidFill>
                  <a:schemeClr val="tx1"/>
                </a:solidFill>
                <a:latin typeface="Courier New" pitchFamily="49" charset="0"/>
              </a:rPr>
              <a:t>executeQuery</a:t>
            </a:r>
            <a:r>
              <a:rPr lang="en-US" b="1" dirty="0">
                <a:solidFill>
                  <a:schemeClr val="tx1"/>
                </a:solidFill>
                <a:latin typeface="Courier New" pitchFamily="49" charset="0"/>
              </a:rPr>
              <a:t>(String </a:t>
            </a:r>
            <a:r>
              <a:rPr lang="en-US" b="1" dirty="0" err="1">
                <a:solidFill>
                  <a:schemeClr val="tx1"/>
                </a:solidFill>
                <a:latin typeface="Courier New" pitchFamily="49" charset="0"/>
              </a:rPr>
              <a:t>sql</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lnSpc>
                <a:spcPct val="110000"/>
              </a:lnSpc>
              <a:defRPr/>
            </a:pPr>
            <a:r>
              <a:rPr lang="en-US" sz="2000" dirty="0" err="1"/>
              <a:t>sql</a:t>
            </a:r>
            <a:r>
              <a:rPr lang="en-US" sz="2000" dirty="0"/>
              <a:t> is typically a static SQL SELECT statement. </a:t>
            </a:r>
            <a:r>
              <a:rPr lang="en-US" sz="1200" kern="1200" dirty="0">
                <a:solidFill>
                  <a:schemeClr val="tx1"/>
                </a:solidFill>
                <a:latin typeface="Arial" pitchFamily="34" charset="0"/>
                <a:ea typeface="+mn-ea"/>
                <a:cs typeface="+mn-cs"/>
              </a:rPr>
              <a:t>A ResultSet object always contains the data, produced by the given query and is never null.</a:t>
            </a:r>
            <a:endParaRPr lang="en-US" sz="2000" dirty="0">
              <a:latin typeface="Courier New" pitchFamily="49" charset="0"/>
            </a:endParaRPr>
          </a:p>
          <a:p>
            <a:pPr>
              <a:lnSpc>
                <a:spcPct val="110000"/>
              </a:lnSpc>
              <a:defRPr/>
            </a:pPr>
            <a:r>
              <a:rPr lang="en-US" b="1" dirty="0">
                <a:solidFill>
                  <a:schemeClr val="tx1"/>
                </a:solidFill>
                <a:latin typeface="Courier New" pitchFamily="49" charset="0"/>
              </a:rPr>
              <a:t>int </a:t>
            </a:r>
            <a:r>
              <a:rPr lang="en-US" b="1" dirty="0" err="1">
                <a:solidFill>
                  <a:schemeClr val="tx1"/>
                </a:solidFill>
                <a:latin typeface="Courier New" pitchFamily="49" charset="0"/>
              </a:rPr>
              <a:t>executeUpdate</a:t>
            </a:r>
            <a:r>
              <a:rPr lang="en-US" b="1" dirty="0">
                <a:solidFill>
                  <a:schemeClr val="tx1"/>
                </a:solidFill>
                <a:latin typeface="Courier New" pitchFamily="49" charset="0"/>
              </a:rPr>
              <a:t>(String </a:t>
            </a:r>
            <a:r>
              <a:rPr lang="en-US" b="1" dirty="0" err="1">
                <a:solidFill>
                  <a:schemeClr val="tx1"/>
                </a:solidFill>
                <a:latin typeface="Courier New" pitchFamily="49" charset="0"/>
              </a:rPr>
              <a:t>sql</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lnSpc>
                <a:spcPct val="110000"/>
              </a:lnSpc>
              <a:defRPr/>
            </a:pPr>
            <a:r>
              <a:rPr lang="en-US" sz="2000" dirty="0" err="1"/>
              <a:t>sql</a:t>
            </a:r>
            <a:r>
              <a:rPr lang="en-US" sz="2000" dirty="0"/>
              <a:t>  is typically a SQL DML (INSERT, UPDATE, or DELETE statement) or DDL like (CREATE, DROP statements)</a:t>
            </a:r>
          </a:p>
          <a:p>
            <a:pPr lvl="1">
              <a:lnSpc>
                <a:spcPct val="110000"/>
              </a:lnSpc>
              <a:defRPr/>
            </a:pPr>
            <a:r>
              <a:rPr lang="en-US" sz="2000" dirty="0"/>
              <a:t>Returns  the row count as number of rows affected, for DML statements or  0 for SQL DDL statement.</a:t>
            </a:r>
          </a:p>
          <a:p>
            <a:pPr>
              <a:lnSpc>
                <a:spcPct val="110000"/>
              </a:lnSpc>
              <a:defRPr/>
            </a:pPr>
            <a:r>
              <a:rPr lang="en-US" b="1" dirty="0">
                <a:solidFill>
                  <a:schemeClr val="tx1"/>
                </a:solidFill>
                <a:latin typeface="Courier New" pitchFamily="49" charset="0"/>
              </a:rPr>
              <a:t>int </a:t>
            </a:r>
            <a:r>
              <a:rPr lang="en-US" b="1" dirty="0" err="1">
                <a:solidFill>
                  <a:schemeClr val="tx1"/>
                </a:solidFill>
                <a:latin typeface="Courier New" pitchFamily="49" charset="0"/>
              </a:rPr>
              <a:t>executeUpdate</a:t>
            </a:r>
            <a:r>
              <a:rPr lang="en-US" b="1" dirty="0">
                <a:solidFill>
                  <a:schemeClr val="tx1"/>
                </a:solidFill>
                <a:latin typeface="Courier New" pitchFamily="49" charset="0"/>
              </a:rPr>
              <a:t>(String </a:t>
            </a:r>
            <a:r>
              <a:rPr lang="en-US" b="1" dirty="0" err="1">
                <a:solidFill>
                  <a:schemeClr val="tx1"/>
                </a:solidFill>
                <a:latin typeface="Courier New" pitchFamily="49" charset="0"/>
              </a:rPr>
              <a:t>sql</a:t>
            </a:r>
            <a:r>
              <a:rPr lang="en-US" b="1" dirty="0">
                <a:solidFill>
                  <a:schemeClr val="tx1"/>
                </a:solidFill>
                <a:latin typeface="Courier New" pitchFamily="49" charset="0"/>
              </a:rPr>
              <a:t>, int </a:t>
            </a:r>
            <a:r>
              <a:rPr lang="en-US" b="1" dirty="0" err="1">
                <a:solidFill>
                  <a:schemeClr val="tx1"/>
                </a:solidFill>
                <a:latin typeface="Courier New" pitchFamily="49" charset="0"/>
              </a:rPr>
              <a:t>autoGeneratedKeys</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lnSpc>
                <a:spcPct val="110000"/>
              </a:lnSpc>
              <a:defRPr/>
            </a:pPr>
            <a:r>
              <a:rPr lang="en-US" sz="2000" dirty="0"/>
              <a:t>Executes the </a:t>
            </a:r>
            <a:r>
              <a:rPr lang="en-US" sz="2000" dirty="0" err="1"/>
              <a:t>Sql</a:t>
            </a:r>
            <a:r>
              <a:rPr lang="en-US" sz="2000" dirty="0"/>
              <a:t> statement. If auto-generated keys, has value </a:t>
            </a:r>
            <a:r>
              <a:rPr lang="en-US" sz="2000" b="1" dirty="0" err="1">
                <a:latin typeface="Courier New" pitchFamily="49" charset="0"/>
                <a:ea typeface="+mn-ea"/>
                <a:cs typeface="+mn-cs"/>
              </a:rPr>
              <a:t>Statement.RETURN_GENERATED_KEYS</a:t>
            </a:r>
            <a:r>
              <a:rPr lang="en-US" sz="2000" b="1" dirty="0">
                <a:latin typeface="Courier New" pitchFamily="49" charset="0"/>
                <a:ea typeface="+mn-ea"/>
                <a:cs typeface="+mn-cs"/>
              </a:rPr>
              <a:t>, then </a:t>
            </a:r>
            <a:r>
              <a:rPr lang="en-US" sz="2000" dirty="0"/>
              <a:t>auto-generated keys produced by this object will be made available for retrieval.</a:t>
            </a:r>
          </a:p>
          <a:p>
            <a:pPr lvl="1">
              <a:lnSpc>
                <a:spcPct val="110000"/>
              </a:lnSpc>
              <a:defRPr/>
            </a:pPr>
            <a:r>
              <a:rPr lang="en-US" sz="2000" b="1" dirty="0" err="1">
                <a:latin typeface="Courier New" pitchFamily="49" charset="0"/>
                <a:ea typeface="+mn-ea"/>
                <a:cs typeface="+mn-cs"/>
              </a:rPr>
              <a:t>Statement.NO_GENERATED_KEYS</a:t>
            </a:r>
            <a:r>
              <a:rPr lang="en-US" sz="2000" b="1" dirty="0">
                <a:latin typeface="Courier New" pitchFamily="49" charset="0"/>
                <a:ea typeface="+mn-ea"/>
                <a:cs typeface="+mn-cs"/>
              </a:rPr>
              <a:t> </a:t>
            </a:r>
            <a:r>
              <a:rPr lang="en-US" sz="2000" dirty="0"/>
              <a:t>will not make </a:t>
            </a:r>
            <a:r>
              <a:rPr lang="en-US" sz="2000" b="1" dirty="0">
                <a:latin typeface="Courier New" pitchFamily="49" charset="0"/>
                <a:ea typeface="+mn-ea"/>
                <a:cs typeface="+mn-cs"/>
              </a:rPr>
              <a:t>the </a:t>
            </a:r>
            <a:r>
              <a:rPr lang="en-US" sz="2000" dirty="0"/>
              <a:t>auto-generated keys  available</a:t>
            </a:r>
          </a:p>
          <a:p>
            <a:pPr lvl="1">
              <a:lnSpc>
                <a:spcPct val="110000"/>
              </a:lnSpc>
              <a:defRPr/>
            </a:pPr>
            <a:r>
              <a:rPr lang="en-US" sz="2000" dirty="0"/>
              <a:t>Return value is same as the above method</a:t>
            </a:r>
          </a:p>
          <a:p>
            <a:pPr>
              <a:lnSpc>
                <a:spcPct val="110000"/>
              </a:lnSpc>
              <a:defRPr/>
            </a:pPr>
            <a:r>
              <a:rPr lang="en-US" b="1" dirty="0">
                <a:solidFill>
                  <a:schemeClr val="tx1"/>
                </a:solidFill>
                <a:latin typeface="Courier New" pitchFamily="49" charset="0"/>
              </a:rPr>
              <a:t>ResultSet </a:t>
            </a:r>
            <a:r>
              <a:rPr lang="en-US" b="1" dirty="0" err="1">
                <a:solidFill>
                  <a:schemeClr val="tx1"/>
                </a:solidFill>
                <a:latin typeface="Courier New" pitchFamily="49" charset="0"/>
              </a:rPr>
              <a:t>getGeneratedKeys</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lnSpc>
                <a:spcPct val="110000"/>
              </a:lnSpc>
              <a:defRPr/>
            </a:pPr>
            <a:r>
              <a:rPr lang="en-US" sz="2000" dirty="0"/>
              <a:t>Retrieves any auto-generated keys created as a result of executing this </a:t>
            </a:r>
            <a:r>
              <a:rPr lang="en-US" sz="2000" b="1" dirty="0">
                <a:latin typeface="Courier New" pitchFamily="49" charset="0"/>
                <a:ea typeface="+mn-ea"/>
                <a:cs typeface="+mn-cs"/>
              </a:rPr>
              <a:t>Statement</a:t>
            </a:r>
            <a:r>
              <a:rPr lang="en-US" sz="2000" dirty="0"/>
              <a:t> object. </a:t>
            </a:r>
          </a:p>
          <a:p>
            <a:pPr>
              <a:lnSpc>
                <a:spcPct val="110000"/>
              </a:lnSpc>
              <a:defRPr/>
            </a:pPr>
            <a:r>
              <a:rPr lang="en-US" b="1" dirty="0">
                <a:solidFill>
                  <a:schemeClr val="tx1"/>
                </a:solidFill>
                <a:latin typeface="Courier New" pitchFamily="49" charset="0"/>
              </a:rPr>
              <a:t>int </a:t>
            </a:r>
            <a:r>
              <a:rPr lang="en-US" b="1" dirty="0" err="1">
                <a:solidFill>
                  <a:schemeClr val="tx1"/>
                </a:solidFill>
                <a:latin typeface="Courier New" pitchFamily="49" charset="0"/>
              </a:rPr>
              <a:t>executeUpdate</a:t>
            </a:r>
            <a:r>
              <a:rPr lang="en-US" b="1" dirty="0">
                <a:solidFill>
                  <a:schemeClr val="tx1"/>
                </a:solidFill>
                <a:latin typeface="Courier New" pitchFamily="49" charset="0"/>
              </a:rPr>
              <a:t>(String </a:t>
            </a:r>
            <a:r>
              <a:rPr lang="en-US" b="1" dirty="0" err="1">
                <a:solidFill>
                  <a:schemeClr val="tx1"/>
                </a:solidFill>
                <a:latin typeface="Courier New" pitchFamily="49" charset="0"/>
              </a:rPr>
              <a:t>sql</a:t>
            </a:r>
            <a:r>
              <a:rPr lang="en-US" b="1" dirty="0">
                <a:solidFill>
                  <a:schemeClr val="tx1"/>
                </a:solidFill>
                <a:latin typeface="Courier New" pitchFamily="49" charset="0"/>
              </a:rPr>
              <a:t>, int[] </a:t>
            </a:r>
            <a:r>
              <a:rPr lang="en-US" b="1" dirty="0" err="1">
                <a:solidFill>
                  <a:schemeClr val="tx1"/>
                </a:solidFill>
                <a:latin typeface="Courier New" pitchFamily="49" charset="0"/>
              </a:rPr>
              <a:t>columnIndexes</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r>
              <a:rPr lang="en-US" b="1" dirty="0">
                <a:solidFill>
                  <a:schemeClr val="tx1"/>
                </a:solidFill>
                <a:latin typeface="Courier New" pitchFamily="49" charset="0"/>
              </a:rPr>
              <a:t> </a:t>
            </a:r>
          </a:p>
          <a:p>
            <a:pPr lvl="1">
              <a:lnSpc>
                <a:spcPct val="110000"/>
              </a:lnSpc>
              <a:defRPr/>
            </a:pPr>
            <a:r>
              <a:rPr lang="en-US" sz="2000" dirty="0"/>
              <a:t>Executes the SQL statement.</a:t>
            </a:r>
          </a:p>
          <a:p>
            <a:pPr lvl="1">
              <a:lnSpc>
                <a:spcPct val="110000"/>
              </a:lnSpc>
              <a:defRPr/>
            </a:pPr>
            <a:r>
              <a:rPr lang="en-US" sz="2000" b="1" dirty="0" err="1">
                <a:latin typeface="Courier New" pitchFamily="49" charset="0"/>
                <a:ea typeface="+mn-ea"/>
                <a:cs typeface="+mn-cs"/>
              </a:rPr>
              <a:t>columnIndexes</a:t>
            </a:r>
            <a:r>
              <a:rPr lang="en-US" sz="2000" b="1" dirty="0">
                <a:solidFill>
                  <a:schemeClr val="tx1"/>
                </a:solidFill>
                <a:latin typeface="Courier New" pitchFamily="49" charset="0"/>
              </a:rPr>
              <a:t> </a:t>
            </a:r>
            <a:r>
              <a:rPr lang="en-US" sz="2000" dirty="0"/>
              <a:t>array contains the indexes of the columns in the target table that contain the auto-generated keys. These keys are made available for retrieval.</a:t>
            </a:r>
          </a:p>
          <a:p>
            <a:pPr>
              <a:defRPr/>
            </a:pPr>
            <a:r>
              <a:rPr lang="en-US" b="1" dirty="0">
                <a:solidFill>
                  <a:schemeClr val="tx1"/>
                </a:solidFill>
                <a:latin typeface="Courier New" pitchFamily="49" charset="0"/>
              </a:rPr>
              <a:t>int </a:t>
            </a:r>
            <a:r>
              <a:rPr lang="en-US" b="1" dirty="0" err="1">
                <a:solidFill>
                  <a:schemeClr val="tx1"/>
                </a:solidFill>
                <a:latin typeface="Courier New" pitchFamily="49" charset="0"/>
              </a:rPr>
              <a:t>executeUpdate</a:t>
            </a:r>
            <a:r>
              <a:rPr lang="en-US" b="1" dirty="0">
                <a:solidFill>
                  <a:schemeClr val="tx1"/>
                </a:solidFill>
                <a:latin typeface="Courier New" pitchFamily="49" charset="0"/>
              </a:rPr>
              <a:t>(String </a:t>
            </a:r>
            <a:r>
              <a:rPr lang="en-US" b="1" dirty="0" err="1">
                <a:solidFill>
                  <a:schemeClr val="tx1"/>
                </a:solidFill>
                <a:latin typeface="Courier New" pitchFamily="49" charset="0"/>
              </a:rPr>
              <a:t>sql</a:t>
            </a:r>
            <a:r>
              <a:rPr lang="en-US" b="1" dirty="0">
                <a:solidFill>
                  <a:schemeClr val="tx1"/>
                </a:solidFill>
                <a:latin typeface="Courier New" pitchFamily="49" charset="0"/>
              </a:rPr>
              <a:t>, String[] </a:t>
            </a:r>
            <a:r>
              <a:rPr lang="en-US" b="1" dirty="0" err="1">
                <a:solidFill>
                  <a:schemeClr val="tx1"/>
                </a:solidFill>
                <a:latin typeface="Courier New" pitchFamily="49" charset="0"/>
              </a:rPr>
              <a:t>columnNames</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defRPr/>
            </a:pPr>
            <a:r>
              <a:rPr lang="en-US" sz="2000" dirty="0"/>
              <a:t>This is same as the above method except that instead of array containing indexes of column it contains column names.</a:t>
            </a:r>
          </a:p>
          <a:p>
            <a:pPr>
              <a:defRPr/>
            </a:pPr>
            <a:r>
              <a:rPr lang="en-US" b="1" dirty="0" err="1">
                <a:solidFill>
                  <a:schemeClr val="tx1"/>
                </a:solidFill>
                <a:latin typeface="Courier New" pitchFamily="49" charset="0"/>
              </a:rPr>
              <a:t>boolean</a:t>
            </a:r>
            <a:r>
              <a:rPr lang="en-US" b="1" dirty="0">
                <a:solidFill>
                  <a:schemeClr val="tx1"/>
                </a:solidFill>
                <a:latin typeface="Courier New" pitchFamily="49" charset="0"/>
              </a:rPr>
              <a:t> execute(String </a:t>
            </a:r>
            <a:r>
              <a:rPr lang="en-US" b="1" dirty="0" err="1">
                <a:solidFill>
                  <a:schemeClr val="tx1"/>
                </a:solidFill>
                <a:latin typeface="Courier New" pitchFamily="49" charset="0"/>
              </a:rPr>
              <a:t>sql</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endParaRPr lang="en-US" b="1" dirty="0">
              <a:solidFill>
                <a:schemeClr val="tx1"/>
              </a:solidFill>
              <a:latin typeface="Courier New" pitchFamily="49" charset="0"/>
            </a:endParaRPr>
          </a:p>
          <a:p>
            <a:pPr lvl="1">
              <a:defRPr/>
            </a:pPr>
            <a:r>
              <a:rPr lang="en-US" sz="2000" dirty="0"/>
              <a:t>Used  to execute stored procedure.</a:t>
            </a:r>
          </a:p>
          <a:p>
            <a:pPr lvl="1">
              <a:defRPr/>
            </a:pPr>
            <a:r>
              <a:rPr lang="en-US" sz="1200" kern="1200" dirty="0">
                <a:solidFill>
                  <a:schemeClr val="tx1"/>
                </a:solidFill>
                <a:latin typeface="Arial" pitchFamily="34" charset="0"/>
                <a:ea typeface="+mn-ea"/>
                <a:cs typeface="+mn-cs"/>
              </a:rPr>
              <a:t>Used to execute SQL, that many return multiple result set or update counts.</a:t>
            </a:r>
            <a:endParaRPr lang="en-US" sz="2000" dirty="0"/>
          </a:p>
          <a:p>
            <a:pPr lvl="1">
              <a:defRPr/>
            </a:pPr>
            <a:r>
              <a:rPr lang="en-US" sz="2000" dirty="0"/>
              <a:t>To get the results - methods </a:t>
            </a:r>
            <a:r>
              <a:rPr lang="en-US" sz="2000" b="1" dirty="0" err="1">
                <a:latin typeface="Courier New" pitchFamily="49" charset="0"/>
                <a:ea typeface="+mn-ea"/>
                <a:cs typeface="+mn-cs"/>
              </a:rPr>
              <a:t>getResultSet</a:t>
            </a:r>
            <a:r>
              <a:rPr lang="en-US" sz="2000" dirty="0"/>
              <a:t> or </a:t>
            </a:r>
            <a:r>
              <a:rPr lang="en-US" sz="2000" b="1" dirty="0" err="1">
                <a:latin typeface="Courier New" pitchFamily="49" charset="0"/>
                <a:ea typeface="+mn-ea"/>
                <a:cs typeface="+mn-cs"/>
              </a:rPr>
              <a:t>getUpdateCount</a:t>
            </a:r>
            <a:r>
              <a:rPr lang="en-US" sz="2000" dirty="0"/>
              <a:t> to retrieve the first result, and </a:t>
            </a:r>
            <a:r>
              <a:rPr lang="en-US" sz="2000" b="1" dirty="0" err="1">
                <a:latin typeface="Courier New" pitchFamily="49" charset="0"/>
                <a:ea typeface="+mn-ea"/>
                <a:cs typeface="+mn-cs"/>
              </a:rPr>
              <a:t>getMoreResults</a:t>
            </a:r>
            <a:r>
              <a:rPr lang="en-US" sz="2000" dirty="0"/>
              <a:t> to move to any subsequent result(s). </a:t>
            </a:r>
          </a:p>
          <a:p>
            <a:pPr lvl="2" algn="l">
              <a:spcBef>
                <a:spcPts val="0"/>
              </a:spcBef>
              <a:defRPr/>
            </a:pPr>
            <a:endParaRPr lang="en-US" sz="2000" b="1" dirty="0">
              <a:solidFill>
                <a:schemeClr val="tx1"/>
              </a:solidFill>
              <a:latin typeface="Courier New" pitchFamily="49" charset="0"/>
              <a:ea typeface="+mn-ea"/>
              <a:cs typeface="+mn-cs"/>
            </a:endParaRPr>
          </a:p>
          <a:p>
            <a:pPr marL="0" lvl="2" algn="l">
              <a:spcBef>
                <a:spcPts val="0"/>
              </a:spcBef>
              <a:defRPr/>
            </a:pPr>
            <a:r>
              <a:rPr lang="en-US" sz="2000" b="1" dirty="0">
                <a:solidFill>
                  <a:schemeClr val="tx1"/>
                </a:solidFill>
                <a:latin typeface="Courier New" pitchFamily="49" charset="0"/>
                <a:ea typeface="+mn-ea"/>
                <a:cs typeface="+mn-cs"/>
              </a:rPr>
              <a:t>ResultSet </a:t>
            </a:r>
            <a:r>
              <a:rPr lang="en-US" sz="2000" b="1" dirty="0" err="1">
                <a:solidFill>
                  <a:schemeClr val="tx1"/>
                </a:solidFill>
                <a:latin typeface="Courier New" pitchFamily="49" charset="0"/>
                <a:ea typeface="+mn-ea"/>
                <a:cs typeface="+mn-cs"/>
              </a:rPr>
              <a:t>getResultSet</a:t>
            </a:r>
            <a:r>
              <a:rPr lang="en-US" sz="2000" b="1" dirty="0">
                <a:solidFill>
                  <a:schemeClr val="tx1"/>
                </a:solidFill>
                <a:latin typeface="Courier New" pitchFamily="49" charset="0"/>
                <a:ea typeface="+mn-ea"/>
                <a:cs typeface="+mn-cs"/>
              </a:rPr>
              <a:t>() throws </a:t>
            </a:r>
            <a:r>
              <a:rPr lang="en-US" sz="20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pPr marL="0" lvl="2" algn="l">
              <a:spcBef>
                <a:spcPts val="0"/>
              </a:spcBef>
              <a:defRPr/>
            </a:pPr>
            <a:r>
              <a:rPr lang="en-US" sz="2000" b="1" dirty="0">
                <a:solidFill>
                  <a:schemeClr val="tx1"/>
                </a:solidFill>
                <a:latin typeface="Courier New" pitchFamily="49" charset="0"/>
                <a:ea typeface="+mn-ea"/>
                <a:cs typeface="+mn-cs"/>
              </a:rPr>
              <a:t>int </a:t>
            </a:r>
            <a:r>
              <a:rPr lang="en-US" sz="2000" b="1" dirty="0" err="1">
                <a:solidFill>
                  <a:schemeClr val="tx1"/>
                </a:solidFill>
                <a:latin typeface="Courier New" pitchFamily="49" charset="0"/>
                <a:ea typeface="+mn-ea"/>
                <a:cs typeface="+mn-cs"/>
              </a:rPr>
              <a:t>getUpdateCount</a:t>
            </a:r>
            <a:r>
              <a:rPr lang="en-US" sz="2000" b="1" dirty="0">
                <a:solidFill>
                  <a:schemeClr val="tx1"/>
                </a:solidFill>
                <a:latin typeface="Courier New" pitchFamily="49" charset="0"/>
                <a:ea typeface="+mn-ea"/>
                <a:cs typeface="+mn-cs"/>
              </a:rPr>
              <a:t>() throws </a:t>
            </a:r>
            <a:r>
              <a:rPr lang="en-US" sz="24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pPr marL="0" lvl="2" algn="l">
              <a:spcBef>
                <a:spcPts val="0"/>
              </a:spcBef>
              <a:defRPr/>
            </a:pPr>
            <a:r>
              <a:rPr lang="en-US" sz="2000" b="1" dirty="0" err="1">
                <a:solidFill>
                  <a:schemeClr val="tx1"/>
                </a:solidFill>
                <a:latin typeface="Courier New" pitchFamily="49" charset="0"/>
                <a:ea typeface="+mn-ea"/>
                <a:cs typeface="+mn-cs"/>
              </a:rPr>
              <a:t>boolean</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getMoreResults</a:t>
            </a:r>
            <a:r>
              <a:rPr lang="en-US" sz="2000" b="1" dirty="0">
                <a:solidFill>
                  <a:schemeClr val="tx1"/>
                </a:solidFill>
                <a:latin typeface="Courier New" pitchFamily="49" charset="0"/>
                <a:ea typeface="+mn-ea"/>
                <a:cs typeface="+mn-cs"/>
              </a:rPr>
              <a:t>() throws </a:t>
            </a:r>
            <a:r>
              <a:rPr lang="en-US" sz="20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r>
              <a:rPr lang="en-US" dirty="0"/>
              <a:t>Batch execution methods: Multiple updates can be sent to the database for execution as a batch.</a:t>
            </a:r>
          </a:p>
          <a:p>
            <a:pPr marL="0" lvl="1"/>
            <a:r>
              <a:rPr lang="en-US" sz="2000" b="1" dirty="0">
                <a:solidFill>
                  <a:schemeClr val="tx1"/>
                </a:solidFill>
                <a:latin typeface="Courier New" pitchFamily="49" charset="0"/>
              </a:rPr>
              <a:t>void </a:t>
            </a:r>
            <a:r>
              <a:rPr lang="en-US" sz="2000" b="1" dirty="0" err="1">
                <a:solidFill>
                  <a:schemeClr val="tx1"/>
                </a:solidFill>
                <a:latin typeface="Courier New" pitchFamily="49" charset="0"/>
              </a:rPr>
              <a:t>addBatch</a:t>
            </a:r>
            <a:r>
              <a:rPr lang="en-US" sz="2000" b="1" dirty="0">
                <a:solidFill>
                  <a:schemeClr val="tx1"/>
                </a:solidFill>
                <a:latin typeface="Courier New" pitchFamily="49" charset="0"/>
              </a:rPr>
              <a:t>(String </a:t>
            </a:r>
            <a:r>
              <a:rPr lang="en-US" sz="2000" b="1" dirty="0" err="1">
                <a:solidFill>
                  <a:schemeClr val="tx1"/>
                </a:solidFill>
                <a:latin typeface="Courier New" pitchFamily="49" charset="0"/>
              </a:rPr>
              <a:t>sql</a:t>
            </a:r>
            <a:r>
              <a:rPr lang="en-US" sz="2000" b="1" dirty="0">
                <a:solidFill>
                  <a:schemeClr val="tx1"/>
                </a:solidFill>
                <a:latin typeface="Courier New" pitchFamily="49" charset="0"/>
              </a:rPr>
              <a:t>) throws </a:t>
            </a:r>
            <a:r>
              <a:rPr lang="en-US" sz="2000" b="1" dirty="0" err="1">
                <a:solidFill>
                  <a:schemeClr val="tx1"/>
                </a:solidFill>
                <a:latin typeface="Courier New" pitchFamily="49" charset="0"/>
              </a:rPr>
              <a:t>SQLException</a:t>
            </a:r>
            <a:endParaRPr lang="en-US" sz="2000" b="1" dirty="0">
              <a:solidFill>
                <a:schemeClr val="tx1"/>
              </a:solidFill>
              <a:latin typeface="Courier New" pitchFamily="49" charset="0"/>
            </a:endParaRPr>
          </a:p>
          <a:p>
            <a:pPr lvl="1">
              <a:buFont typeface="Wingdings" pitchFamily="2" charset="2"/>
              <a:buNone/>
            </a:pPr>
            <a:r>
              <a:rPr lang="en-US" sz="2000" dirty="0"/>
              <a:t>used to add the given SQL command, to  be executed as batch.</a:t>
            </a:r>
            <a:endParaRPr lang="en-US" sz="2000" b="1" dirty="0">
              <a:solidFill>
                <a:schemeClr val="tx1"/>
              </a:solidFill>
              <a:latin typeface="Courier New" pitchFamily="49" charset="0"/>
            </a:endParaRPr>
          </a:p>
          <a:p>
            <a:pPr marL="0" lvl="1"/>
            <a:r>
              <a:rPr lang="en-US" sz="2000" b="1" dirty="0">
                <a:solidFill>
                  <a:schemeClr val="tx1"/>
                </a:solidFill>
                <a:latin typeface="Courier New" pitchFamily="49" charset="0"/>
              </a:rPr>
              <a:t>int[] </a:t>
            </a:r>
            <a:r>
              <a:rPr lang="en-US" sz="2000" b="1" dirty="0" err="1">
                <a:solidFill>
                  <a:schemeClr val="tx1"/>
                </a:solidFill>
                <a:latin typeface="Courier New" pitchFamily="49" charset="0"/>
              </a:rPr>
              <a:t>executeBatch</a:t>
            </a:r>
            <a:r>
              <a:rPr lang="en-US" sz="2000" b="1" dirty="0">
                <a:solidFill>
                  <a:schemeClr val="tx1"/>
                </a:solidFill>
                <a:latin typeface="Courier New" pitchFamily="49" charset="0"/>
              </a:rPr>
              <a:t>() throws </a:t>
            </a:r>
            <a:r>
              <a:rPr lang="en-US" sz="2000" b="1" dirty="0" err="1">
                <a:solidFill>
                  <a:schemeClr val="tx1"/>
                </a:solidFill>
                <a:latin typeface="Courier New" pitchFamily="49" charset="0"/>
              </a:rPr>
              <a:t>SQLException</a:t>
            </a:r>
            <a:endParaRPr lang="en-US" sz="2000" b="1" dirty="0">
              <a:solidFill>
                <a:schemeClr val="tx1"/>
              </a:solidFill>
              <a:latin typeface="Courier New" pitchFamily="49" charset="0"/>
            </a:endParaRPr>
          </a:p>
          <a:p>
            <a:pPr lvl="1">
              <a:buFont typeface="Wingdings" pitchFamily="2" charset="2"/>
              <a:buNone/>
            </a:pPr>
            <a:r>
              <a:rPr lang="en-US" sz="2000" dirty="0"/>
              <a:t>submits a batch of commands, to the database for execution and if all commands, execute successfully, returns an array of update counts</a:t>
            </a:r>
            <a:endParaRPr lang="en-US" sz="2000" b="1" dirty="0">
              <a:solidFill>
                <a:schemeClr val="tx1"/>
              </a:solidFill>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60</a:t>
            </a:fld>
            <a:endParaRPr lang="en-US"/>
          </a:p>
        </p:txBody>
      </p:sp>
    </p:spTree>
    <p:extLst>
      <p:ext uri="{BB962C8B-B14F-4D97-AF65-F5344CB8AC3E}">
        <p14:creationId xmlns:p14="http://schemas.microsoft.com/office/powerpoint/2010/main" val="3920917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4D1DAC-D138-488A-BB72-E78641A0543F}" type="slidenum">
              <a:rPr lang="en-US" smtClean="0"/>
              <a:pPr eaLnBrk="1" hangingPunct="1"/>
              <a:t>61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185395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afterLast</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beforeFirst</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first()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last()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isAfterLast</a:t>
            </a:r>
            <a:r>
              <a:rPr lang="en-US" b="1" kern="1200" dirty="0">
                <a:solidFill>
                  <a:schemeClr val="tx1"/>
                </a:solidFill>
                <a:latin typeface="Courier New" pitchFamily="49" charset="0"/>
              </a:rPr>
              <a:t>()</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isBeforeFirst</a:t>
            </a:r>
            <a:r>
              <a:rPr lang="en-US" b="1" kern="1200" dirty="0">
                <a:solidFill>
                  <a:schemeClr val="tx1"/>
                </a:solidFill>
                <a:latin typeface="Courier New" pitchFamily="49" charset="0"/>
              </a:rPr>
              <a:t>()</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isFirst</a:t>
            </a:r>
            <a:r>
              <a:rPr lang="en-US" b="1" kern="1200" dirty="0">
                <a:solidFill>
                  <a:schemeClr val="tx1"/>
                </a:solidFill>
                <a:latin typeface="Courier New" pitchFamily="49" charset="0"/>
              </a:rPr>
              <a:t>()</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isLast</a:t>
            </a:r>
            <a:r>
              <a:rPr lang="en-US" b="1" kern="1200" dirty="0">
                <a:solidFill>
                  <a:schemeClr val="tx1"/>
                </a:solidFill>
                <a:latin typeface="Courier New" pitchFamily="49" charset="0"/>
              </a:rPr>
              <a:t>()</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rowUpdated</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rowInserted</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err="1">
                <a:solidFill>
                  <a:schemeClr val="tx1"/>
                </a:solidFill>
                <a:latin typeface="Courier New" pitchFamily="49" charset="0"/>
              </a:rPr>
              <a:t>boolean</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rowDeleted</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updateXXX</a:t>
            </a:r>
            <a:r>
              <a:rPr lang="en-US" b="1" kern="1200" dirty="0">
                <a:solidFill>
                  <a:schemeClr val="tx1"/>
                </a:solidFill>
                <a:latin typeface="Courier New" pitchFamily="49" charset="0"/>
              </a:rPr>
              <a:t>(</a:t>
            </a:r>
            <a:r>
              <a:rPr lang="en-US" b="1" kern="1200" dirty="0" err="1">
                <a:solidFill>
                  <a:schemeClr val="tx1"/>
                </a:solidFill>
                <a:latin typeface="Courier New" pitchFamily="49" charset="0"/>
              </a:rPr>
              <a:t>int</a:t>
            </a:r>
            <a:r>
              <a:rPr lang="en-US" b="1" kern="1200" dirty="0">
                <a:solidFill>
                  <a:schemeClr val="tx1"/>
                </a:solidFill>
                <a:latin typeface="Courier New" pitchFamily="49" charset="0"/>
              </a:rPr>
              <a:t> </a:t>
            </a:r>
            <a:r>
              <a:rPr lang="en-US" b="1" kern="1200" dirty="0" err="1">
                <a:solidFill>
                  <a:schemeClr val="tx1"/>
                </a:solidFill>
                <a:latin typeface="Courier New" pitchFamily="49" charset="0"/>
              </a:rPr>
              <a:t>columnIndex</a:t>
            </a:r>
            <a:r>
              <a:rPr lang="en-US" b="1" kern="1200" dirty="0">
                <a:solidFill>
                  <a:schemeClr val="tx1"/>
                </a:solidFill>
                <a:latin typeface="Courier New" pitchFamily="49" charset="0"/>
              </a:rPr>
              <a:t>, byte x)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buFont typeface="Wingdings" pitchFamily="2" charset="2"/>
              <a:buNone/>
              <a:defRPr/>
            </a:pPr>
            <a:r>
              <a:rPr lang="en-US" dirty="0"/>
              <a:t>Where</a:t>
            </a:r>
            <a:r>
              <a:rPr lang="en-US" b="1" kern="1200" dirty="0">
                <a:solidFill>
                  <a:schemeClr val="tx1"/>
                </a:solidFill>
                <a:latin typeface="Courier New" pitchFamily="49" charset="0"/>
              </a:rPr>
              <a:t> XXX </a:t>
            </a:r>
            <a:r>
              <a:rPr lang="en-US" dirty="0"/>
              <a:t>is primitives or </a:t>
            </a:r>
            <a:r>
              <a:rPr lang="en-US" b="1" kern="1200" dirty="0">
                <a:solidFill>
                  <a:schemeClr val="tx1"/>
                </a:solidFill>
                <a:latin typeface="Courier New" pitchFamily="49" charset="0"/>
              </a:rPr>
              <a:t>String, </a:t>
            </a:r>
            <a:r>
              <a:rPr lang="en-US" b="1" kern="1200" dirty="0" err="1">
                <a:solidFill>
                  <a:schemeClr val="tx1"/>
                </a:solidFill>
                <a:latin typeface="Courier New" pitchFamily="49" charset="0"/>
              </a:rPr>
              <a:t>java.sql.Date</a:t>
            </a:r>
            <a:r>
              <a:rPr lang="en-US" b="1" kern="1200" dirty="0">
                <a:solidFill>
                  <a:schemeClr val="tx1"/>
                </a:solidFill>
                <a:latin typeface="Courier New" pitchFamily="49" charset="0"/>
              </a:rPr>
              <a:t>, Object</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insertRow</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updateRow</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deleteRow</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refreshRow</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r>
              <a:rPr lang="en-US" b="1" kern="1200" dirty="0">
                <a:solidFill>
                  <a:schemeClr val="tx1"/>
                </a:solidFill>
                <a:latin typeface="Courier New" pitchFamily="49" charset="0"/>
              </a:rPr>
              <a:t> </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moveToInsertRow</a:t>
            </a:r>
            <a:r>
              <a:rPr lang="en-US" b="1" kern="1200" dirty="0">
                <a:solidFill>
                  <a:schemeClr val="tx1"/>
                </a:solidFill>
                <a:latin typeface="Courier New" pitchFamily="49" charset="0"/>
              </a:rPr>
              <a:t>() throws </a:t>
            </a:r>
            <a:r>
              <a:rPr lang="en-US" b="1" kern="1200" dirty="0" err="1">
                <a:solidFill>
                  <a:schemeClr val="tx1"/>
                </a:solidFill>
                <a:latin typeface="Courier New" pitchFamily="49" charset="0"/>
              </a:rPr>
              <a:t>SQLException</a:t>
            </a:r>
            <a:endParaRPr lang="en-US" b="1" kern="1200" dirty="0">
              <a:solidFill>
                <a:schemeClr val="tx1"/>
              </a:solidFill>
              <a:latin typeface="Courier New" pitchFamily="49" charset="0"/>
            </a:endParaRPr>
          </a:p>
          <a:p>
            <a:pPr>
              <a:defRPr/>
            </a:pPr>
            <a:endParaRPr lang="en-US" b="1" kern="1200" dirty="0">
              <a:solidFill>
                <a:schemeClr val="tx1"/>
              </a:solidFill>
              <a:latin typeface="Courier New" pitchFamily="49" charset="0"/>
            </a:endParaRPr>
          </a:p>
          <a:p>
            <a:pPr>
              <a:buFont typeface="Wingdings" pitchFamily="2" charset="2"/>
              <a:buNone/>
              <a:defRPr/>
            </a:pPr>
            <a:r>
              <a:rPr lang="en-US" dirty="0"/>
              <a:t>How these methods work is better understood by an example ahead.</a:t>
            </a:r>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66</a:t>
            </a:fld>
            <a:endParaRPr lang="en-US"/>
          </a:p>
        </p:txBody>
      </p:sp>
    </p:spTree>
    <p:extLst>
      <p:ext uri="{BB962C8B-B14F-4D97-AF65-F5344CB8AC3E}">
        <p14:creationId xmlns:p14="http://schemas.microsoft.com/office/powerpoint/2010/main" val="267946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DE7396-F0C0-4CC7-B710-DF184FFF7AB3}" type="slidenum">
              <a:rPr lang="en-US" smtClean="0"/>
              <a:pPr eaLnBrk="1" hangingPunct="1"/>
              <a:t>68</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a:latin typeface="Arial" charset="0"/>
            </a:endParaRPr>
          </a:p>
        </p:txBody>
      </p:sp>
    </p:spTree>
    <p:extLst>
      <p:ext uri="{BB962C8B-B14F-4D97-AF65-F5344CB8AC3E}">
        <p14:creationId xmlns:p14="http://schemas.microsoft.com/office/powerpoint/2010/main" val="39950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2928EC-E0DC-4D98-833C-3EB84CBC9C92}" type="slidenum">
              <a:rPr lang="en-US" smtClean="0"/>
              <a:pPr eaLnBrk="1" hangingPunct="1"/>
              <a:t>37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rPr>
              <a:t>Before </a:t>
            </a:r>
            <a:r>
              <a:rPr lang="en-US" dirty="0"/>
              <a:t>writing JDBC code, we must make sure that we have the library with respect to the data source that we intend to use.</a:t>
            </a:r>
          </a:p>
          <a:p>
            <a:endParaRPr lang="en-US" dirty="0">
              <a:latin typeface="Arial" charset="0"/>
            </a:endParaRPr>
          </a:p>
        </p:txBody>
      </p:sp>
    </p:spTree>
    <p:extLst>
      <p:ext uri="{BB962C8B-B14F-4D97-AF65-F5344CB8AC3E}">
        <p14:creationId xmlns:p14="http://schemas.microsoft.com/office/powerpoint/2010/main" val="637551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200"/>
              </a:spcBef>
              <a:defRPr/>
            </a:pPr>
            <a:r>
              <a:rPr lang="en-US" b="1" dirty="0">
                <a:solidFill>
                  <a:schemeClr val="tx1"/>
                </a:solidFill>
                <a:latin typeface="Courier New" pitchFamily="49" charset="0"/>
              </a:rPr>
              <a:t>public void </a:t>
            </a:r>
            <a:r>
              <a:rPr lang="en-US" b="1" dirty="0" err="1">
                <a:solidFill>
                  <a:schemeClr val="tx1"/>
                </a:solidFill>
                <a:latin typeface="Courier New" pitchFamily="49" charset="0"/>
              </a:rPr>
              <a:t>clearParameters</a:t>
            </a:r>
            <a:r>
              <a:rPr lang="en-US" b="1" dirty="0">
                <a:solidFill>
                  <a:schemeClr val="tx1"/>
                </a:solidFill>
                <a:latin typeface="Courier New" pitchFamily="49" charset="0"/>
              </a:rPr>
              <a:t>() throws </a:t>
            </a:r>
            <a:r>
              <a:rPr lang="en-US" b="1" dirty="0" err="1">
                <a:solidFill>
                  <a:schemeClr val="tx1"/>
                </a:solidFill>
                <a:latin typeface="Courier New" pitchFamily="49" charset="0"/>
              </a:rPr>
              <a:t>SQLException</a:t>
            </a:r>
            <a:r>
              <a:rPr lang="en-US" b="1" dirty="0">
                <a:solidFill>
                  <a:schemeClr val="tx1"/>
                </a:solidFill>
                <a:latin typeface="Courier New" pitchFamily="49" charset="0"/>
              </a:rPr>
              <a:t> </a:t>
            </a:r>
          </a:p>
          <a:p>
            <a:pPr>
              <a:lnSpc>
                <a:spcPct val="100000"/>
              </a:lnSpc>
              <a:spcBef>
                <a:spcPts val="200"/>
              </a:spcBef>
              <a:defRPr/>
            </a:pPr>
            <a:r>
              <a:rPr lang="en-US" b="1" dirty="0">
                <a:solidFill>
                  <a:schemeClr val="tx1"/>
                </a:solidFill>
                <a:latin typeface="Courier New" pitchFamily="49" charset="0"/>
              </a:rPr>
              <a:t>void </a:t>
            </a:r>
            <a:r>
              <a:rPr lang="en-US" b="1" dirty="0" err="1">
                <a:solidFill>
                  <a:schemeClr val="tx1"/>
                </a:solidFill>
                <a:latin typeface="Courier New" pitchFamily="49" charset="0"/>
              </a:rPr>
              <a:t>setXxx</a:t>
            </a:r>
            <a:r>
              <a:rPr lang="en-US" b="1" dirty="0">
                <a:solidFill>
                  <a:schemeClr val="tx1"/>
                </a:solidFill>
                <a:latin typeface="Courier New" pitchFamily="49" charset="0"/>
              </a:rPr>
              <a:t>(</a:t>
            </a:r>
            <a:r>
              <a:rPr lang="en-US" b="1" dirty="0" err="1">
                <a:solidFill>
                  <a:schemeClr val="tx1"/>
                </a:solidFill>
                <a:latin typeface="Courier New" pitchFamily="49" charset="0"/>
              </a:rPr>
              <a:t>int</a:t>
            </a:r>
            <a:r>
              <a:rPr lang="en-US" b="1" dirty="0">
                <a:solidFill>
                  <a:schemeClr val="tx1"/>
                </a:solidFill>
                <a:latin typeface="Courier New" pitchFamily="49" charset="0"/>
              </a:rPr>
              <a:t> </a:t>
            </a:r>
            <a:r>
              <a:rPr lang="en-US" b="1" dirty="0" err="1">
                <a:solidFill>
                  <a:schemeClr val="tx1"/>
                </a:solidFill>
                <a:latin typeface="Courier New" pitchFamily="49" charset="0"/>
              </a:rPr>
              <a:t>parameterIndex</a:t>
            </a:r>
            <a:r>
              <a:rPr lang="en-US" b="1" dirty="0">
                <a:solidFill>
                  <a:schemeClr val="tx1"/>
                </a:solidFill>
                <a:latin typeface="Courier New" pitchFamily="49" charset="0"/>
              </a:rPr>
              <a:t>, XXX x) All methods throws </a:t>
            </a:r>
            <a:r>
              <a:rPr lang="en-US" b="1" dirty="0" err="1">
                <a:solidFill>
                  <a:schemeClr val="tx1"/>
                </a:solidFill>
                <a:latin typeface="Courier New" pitchFamily="49" charset="0"/>
              </a:rPr>
              <a:t>SQLException</a:t>
            </a:r>
            <a:r>
              <a:rPr lang="en-US" b="1" dirty="0">
                <a:solidFill>
                  <a:schemeClr val="tx1"/>
                </a:solidFill>
                <a:latin typeface="Courier New" pitchFamily="49" charset="0"/>
              </a:rPr>
              <a:t> </a:t>
            </a:r>
          </a:p>
          <a:p>
            <a:pPr>
              <a:lnSpc>
                <a:spcPct val="100000"/>
              </a:lnSpc>
              <a:spcBef>
                <a:spcPts val="200"/>
              </a:spcBef>
              <a:buFont typeface="Wingdings" pitchFamily="2" charset="2"/>
              <a:buNone/>
              <a:defRPr/>
            </a:pPr>
            <a:r>
              <a:rPr lang="en-US" b="1" dirty="0">
                <a:solidFill>
                  <a:schemeClr val="tx1"/>
                </a:solidFill>
                <a:latin typeface="Courier New" pitchFamily="49" charset="0"/>
              </a:rPr>
              <a:t>XXX </a:t>
            </a:r>
            <a:r>
              <a:rPr lang="en-US" dirty="0"/>
              <a:t>are all primitives</a:t>
            </a:r>
            <a:r>
              <a:rPr lang="en-US" b="1" dirty="0">
                <a:solidFill>
                  <a:schemeClr val="tx1"/>
                </a:solidFill>
                <a:latin typeface="Courier New" pitchFamily="49" charset="0"/>
              </a:rPr>
              <a:t>, String, </a:t>
            </a:r>
            <a:r>
              <a:rPr lang="en-US" b="1" dirty="0" err="1">
                <a:solidFill>
                  <a:schemeClr val="tx1"/>
                </a:solidFill>
                <a:latin typeface="Courier New" pitchFamily="49" charset="0"/>
              </a:rPr>
              <a:t>java.sql.Date</a:t>
            </a:r>
            <a:r>
              <a:rPr lang="en-US" b="1" dirty="0">
                <a:solidFill>
                  <a:schemeClr val="tx1"/>
                </a:solidFill>
                <a:latin typeface="Courier New" pitchFamily="49" charset="0"/>
              </a:rPr>
              <a:t>, Object</a:t>
            </a:r>
          </a:p>
          <a:p>
            <a:pPr>
              <a:lnSpc>
                <a:spcPct val="100000"/>
              </a:lnSpc>
              <a:spcBef>
                <a:spcPts val="200"/>
              </a:spcBef>
              <a:defRPr/>
            </a:pPr>
            <a:r>
              <a:rPr lang="en-US" dirty="0"/>
              <a:t>For a very large binary or UNICODE value, which is in a file</a:t>
            </a:r>
          </a:p>
          <a:p>
            <a:pPr lvl="1">
              <a:lnSpc>
                <a:spcPct val="100000"/>
              </a:lnSpc>
              <a:spcBef>
                <a:spcPts val="200"/>
              </a:spcBef>
              <a:defRPr/>
            </a:pPr>
            <a:r>
              <a:rPr lang="en-US" sz="2000" b="1" dirty="0">
                <a:solidFill>
                  <a:schemeClr val="tx1"/>
                </a:solidFill>
                <a:latin typeface="Courier New" pitchFamily="49" charset="0"/>
                <a:ea typeface="+mn-ea"/>
                <a:cs typeface="+mn-cs"/>
              </a:rPr>
              <a:t>void </a:t>
            </a:r>
            <a:r>
              <a:rPr lang="en-US" sz="2000" b="1" dirty="0" err="1">
                <a:solidFill>
                  <a:schemeClr val="tx1"/>
                </a:solidFill>
                <a:latin typeface="Courier New" pitchFamily="49" charset="0"/>
                <a:ea typeface="+mn-ea"/>
                <a:cs typeface="+mn-cs"/>
              </a:rPr>
              <a:t>setBinaryStream</a:t>
            </a:r>
            <a:r>
              <a:rPr lang="en-US" sz="2000" b="1" dirty="0">
                <a:solidFill>
                  <a:schemeClr val="tx1"/>
                </a:solidFill>
                <a:latin typeface="Courier New" pitchFamily="49" charset="0"/>
                <a:ea typeface="+mn-ea"/>
                <a:cs typeface="+mn-cs"/>
              </a:rPr>
              <a:t>(</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parameterIndex</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InputStream</a:t>
            </a:r>
            <a:r>
              <a:rPr lang="en-US" sz="2000" b="1" dirty="0">
                <a:solidFill>
                  <a:schemeClr val="tx1"/>
                </a:solidFill>
                <a:latin typeface="Courier New" pitchFamily="49" charset="0"/>
                <a:ea typeface="+mn-ea"/>
                <a:cs typeface="+mn-cs"/>
              </a:rPr>
              <a:t> x, [long length]) throws </a:t>
            </a:r>
            <a:r>
              <a:rPr lang="en-US" sz="20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pPr lvl="1">
              <a:lnSpc>
                <a:spcPct val="100000"/>
              </a:lnSpc>
              <a:spcBef>
                <a:spcPts val="200"/>
              </a:spcBef>
              <a:buFont typeface="Wingdings" pitchFamily="2" charset="2"/>
              <a:buNone/>
              <a:defRPr/>
            </a:pPr>
            <a:r>
              <a:rPr lang="en-US" sz="2000" dirty="0"/>
              <a:t>	the driver has to determine, whether the parameter data should be sent to the server as a LONGVARBINARY or a BLOB </a:t>
            </a:r>
            <a:endParaRPr lang="en-US" sz="2000" b="1" dirty="0">
              <a:solidFill>
                <a:schemeClr val="tx1"/>
              </a:solidFill>
              <a:latin typeface="Courier New" pitchFamily="49" charset="0"/>
              <a:ea typeface="+mn-ea"/>
              <a:cs typeface="+mn-cs"/>
            </a:endParaRPr>
          </a:p>
          <a:p>
            <a:pPr lvl="1">
              <a:lnSpc>
                <a:spcPct val="100000"/>
              </a:lnSpc>
              <a:spcBef>
                <a:spcPts val="200"/>
              </a:spcBef>
              <a:defRPr/>
            </a:pPr>
            <a:r>
              <a:rPr lang="en-US" sz="2000" b="1" dirty="0">
                <a:solidFill>
                  <a:schemeClr val="tx1"/>
                </a:solidFill>
                <a:latin typeface="Courier New" pitchFamily="49" charset="0"/>
                <a:ea typeface="+mn-ea"/>
                <a:cs typeface="+mn-cs"/>
              </a:rPr>
              <a:t>void </a:t>
            </a:r>
            <a:r>
              <a:rPr lang="en-US" sz="2000" b="1" dirty="0" err="1">
                <a:solidFill>
                  <a:schemeClr val="tx1"/>
                </a:solidFill>
                <a:latin typeface="Courier New" pitchFamily="49" charset="0"/>
                <a:ea typeface="+mn-ea"/>
                <a:cs typeface="+mn-cs"/>
              </a:rPr>
              <a:t>setCharacterStream</a:t>
            </a:r>
            <a:r>
              <a:rPr lang="en-US" sz="2000" b="1" dirty="0">
                <a:solidFill>
                  <a:schemeClr val="tx1"/>
                </a:solidFill>
                <a:latin typeface="Courier New" pitchFamily="49" charset="0"/>
                <a:ea typeface="+mn-ea"/>
                <a:cs typeface="+mn-cs"/>
              </a:rPr>
              <a:t>(</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parameterIndex</a:t>
            </a:r>
            <a:r>
              <a:rPr lang="en-US" sz="2000" b="1" dirty="0">
                <a:solidFill>
                  <a:schemeClr val="tx1"/>
                </a:solidFill>
                <a:latin typeface="Courier New" pitchFamily="49" charset="0"/>
                <a:ea typeface="+mn-ea"/>
                <a:cs typeface="+mn-cs"/>
              </a:rPr>
              <a:t>, Reader reader) throws </a:t>
            </a:r>
            <a:r>
              <a:rPr lang="en-US" sz="20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pPr lvl="1">
              <a:lnSpc>
                <a:spcPct val="100000"/>
              </a:lnSpc>
              <a:spcBef>
                <a:spcPts val="200"/>
              </a:spcBef>
              <a:buFont typeface="Wingdings" pitchFamily="2" charset="2"/>
              <a:buNone/>
              <a:defRPr/>
            </a:pPr>
            <a:r>
              <a:rPr lang="en-US" sz="2000" dirty="0"/>
              <a:t>the driver has to determine, whether the parameter data should be sent to the server as a LONGVARCHAR or a CLOB</a:t>
            </a:r>
            <a:endParaRPr lang="en-US" sz="2000" b="1" dirty="0">
              <a:solidFill>
                <a:schemeClr val="tx1"/>
              </a:solidFill>
              <a:latin typeface="Courier New" pitchFamily="49" charset="0"/>
              <a:ea typeface="+mn-ea"/>
              <a:cs typeface="+mn-cs"/>
            </a:endParaRPr>
          </a:p>
          <a:p>
            <a:pPr lvl="1">
              <a:lnSpc>
                <a:spcPct val="100000"/>
              </a:lnSpc>
              <a:spcBef>
                <a:spcPts val="200"/>
              </a:spcBef>
              <a:defRPr/>
            </a:pPr>
            <a:r>
              <a:rPr lang="en-US" sz="2000" b="1" dirty="0">
                <a:solidFill>
                  <a:schemeClr val="tx1"/>
                </a:solidFill>
                <a:latin typeface="Courier New" pitchFamily="49" charset="0"/>
                <a:ea typeface="+mn-ea"/>
                <a:cs typeface="+mn-cs"/>
              </a:rPr>
              <a:t>void </a:t>
            </a:r>
            <a:r>
              <a:rPr lang="en-US" sz="2000" b="1" dirty="0" err="1">
                <a:solidFill>
                  <a:schemeClr val="tx1"/>
                </a:solidFill>
                <a:latin typeface="Courier New" pitchFamily="49" charset="0"/>
                <a:ea typeface="+mn-ea"/>
                <a:cs typeface="+mn-cs"/>
              </a:rPr>
              <a:t>setBlob</a:t>
            </a:r>
            <a:r>
              <a:rPr lang="en-US" sz="2000" b="1" dirty="0">
                <a:solidFill>
                  <a:schemeClr val="tx1"/>
                </a:solidFill>
                <a:latin typeface="Courier New" pitchFamily="49" charset="0"/>
                <a:ea typeface="+mn-ea"/>
                <a:cs typeface="+mn-cs"/>
              </a:rPr>
              <a:t>(</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parameterIndex</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InputStream</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inputStream</a:t>
            </a:r>
            <a:r>
              <a:rPr lang="en-US" sz="2000" b="1" dirty="0">
                <a:solidFill>
                  <a:schemeClr val="tx1"/>
                </a:solidFill>
                <a:latin typeface="Courier New" pitchFamily="49" charset="0"/>
                <a:ea typeface="+mn-ea"/>
                <a:cs typeface="+mn-cs"/>
              </a:rPr>
              <a:t>,</a:t>
            </a:r>
            <a:r>
              <a:rPr lang="en-US" sz="2000" b="1" dirty="0">
                <a:solidFill>
                  <a:schemeClr val="tx1"/>
                </a:solidFill>
                <a:latin typeface="Courier New" pitchFamily="49" charset="0"/>
              </a:rPr>
              <a:t> [long length]) </a:t>
            </a:r>
            <a:r>
              <a:rPr lang="en-US" sz="2000" b="1" dirty="0">
                <a:solidFill>
                  <a:schemeClr val="tx1"/>
                </a:solidFill>
                <a:latin typeface="Courier New" pitchFamily="49" charset="0"/>
                <a:ea typeface="+mn-ea"/>
                <a:cs typeface="+mn-cs"/>
              </a:rPr>
              <a:t>) throws </a:t>
            </a:r>
            <a:r>
              <a:rPr lang="en-US" sz="2000" b="1" dirty="0" err="1">
                <a:solidFill>
                  <a:schemeClr val="tx1"/>
                </a:solidFill>
                <a:latin typeface="Courier New" pitchFamily="49" charset="0"/>
                <a:ea typeface="+mn-ea"/>
                <a:cs typeface="+mn-cs"/>
              </a:rPr>
              <a:t>SQLException</a:t>
            </a:r>
            <a:endParaRPr lang="en-US" sz="2000" b="1" dirty="0">
              <a:solidFill>
                <a:schemeClr val="tx1"/>
              </a:solidFill>
              <a:latin typeface="Courier New" pitchFamily="49" charset="0"/>
              <a:ea typeface="+mn-ea"/>
              <a:cs typeface="+mn-cs"/>
            </a:endParaRPr>
          </a:p>
          <a:p>
            <a:pPr lvl="1">
              <a:lnSpc>
                <a:spcPct val="100000"/>
              </a:lnSpc>
              <a:spcBef>
                <a:spcPts val="200"/>
              </a:spcBef>
              <a:defRPr/>
            </a:pPr>
            <a:r>
              <a:rPr lang="en-US" sz="2000" b="1" dirty="0">
                <a:solidFill>
                  <a:schemeClr val="tx1"/>
                </a:solidFill>
                <a:latin typeface="Courier New" pitchFamily="49" charset="0"/>
                <a:ea typeface="+mn-ea"/>
                <a:cs typeface="+mn-cs"/>
              </a:rPr>
              <a:t>void </a:t>
            </a:r>
            <a:r>
              <a:rPr lang="en-US" sz="2000" b="1" dirty="0" err="1">
                <a:solidFill>
                  <a:schemeClr val="tx1"/>
                </a:solidFill>
                <a:latin typeface="Courier New" pitchFamily="49" charset="0"/>
                <a:ea typeface="+mn-ea"/>
                <a:cs typeface="+mn-cs"/>
              </a:rPr>
              <a:t>setClob</a:t>
            </a:r>
            <a:r>
              <a:rPr lang="en-US" sz="2000" b="1" dirty="0">
                <a:solidFill>
                  <a:schemeClr val="tx1"/>
                </a:solidFill>
                <a:latin typeface="Courier New" pitchFamily="49" charset="0"/>
                <a:ea typeface="+mn-ea"/>
                <a:cs typeface="+mn-cs"/>
              </a:rPr>
              <a:t>(</a:t>
            </a:r>
            <a:r>
              <a:rPr lang="en-US" sz="2000" b="1" dirty="0" err="1">
                <a:solidFill>
                  <a:schemeClr val="tx1"/>
                </a:solidFill>
                <a:latin typeface="Courier New" pitchFamily="49" charset="0"/>
                <a:ea typeface="+mn-ea"/>
                <a:cs typeface="+mn-cs"/>
              </a:rPr>
              <a:t>int</a:t>
            </a:r>
            <a:r>
              <a:rPr lang="en-US" sz="2000" b="1" dirty="0">
                <a:solidFill>
                  <a:schemeClr val="tx1"/>
                </a:solidFill>
                <a:latin typeface="Courier New" pitchFamily="49" charset="0"/>
                <a:ea typeface="+mn-ea"/>
                <a:cs typeface="+mn-cs"/>
              </a:rPr>
              <a:t> </a:t>
            </a:r>
            <a:r>
              <a:rPr lang="en-US" sz="2000" b="1" dirty="0" err="1">
                <a:solidFill>
                  <a:schemeClr val="tx1"/>
                </a:solidFill>
                <a:latin typeface="Courier New" pitchFamily="49" charset="0"/>
                <a:ea typeface="+mn-ea"/>
                <a:cs typeface="+mn-cs"/>
              </a:rPr>
              <a:t>parameterIndex</a:t>
            </a:r>
            <a:r>
              <a:rPr lang="en-US" sz="2000" b="1" dirty="0">
                <a:solidFill>
                  <a:schemeClr val="tx1"/>
                </a:solidFill>
                <a:latin typeface="Courier New" pitchFamily="49" charset="0"/>
                <a:ea typeface="+mn-ea"/>
                <a:cs typeface="+mn-cs"/>
              </a:rPr>
              <a:t>, Reader reader) throws </a:t>
            </a:r>
            <a:r>
              <a:rPr lang="en-US" sz="2000" b="1" dirty="0" err="1">
                <a:solidFill>
                  <a:schemeClr val="tx1"/>
                </a:solidFill>
                <a:latin typeface="Courier New" pitchFamily="49" charset="0"/>
                <a:ea typeface="+mn-ea"/>
                <a:cs typeface="+mn-cs"/>
              </a:rPr>
              <a:t>SQLException</a:t>
            </a:r>
            <a:endParaRPr lang="en-US" b="1" dirty="0">
              <a:solidFill>
                <a:schemeClr val="tx1"/>
              </a:solidFill>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71</a:t>
            </a:fld>
            <a:endParaRPr lang="en-US"/>
          </a:p>
        </p:txBody>
      </p:sp>
    </p:spTree>
    <p:extLst>
      <p:ext uri="{BB962C8B-B14F-4D97-AF65-F5344CB8AC3E}">
        <p14:creationId xmlns:p14="http://schemas.microsoft.com/office/powerpoint/2010/main" val="166654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Example: demonstrating insertion of a picture in a database. Assuming that we have table Photo(id integer(110, name </a:t>
            </a:r>
            <a:r>
              <a:rPr lang="en-US" dirty="0" err="1"/>
              <a:t>varchar</a:t>
            </a:r>
            <a:r>
              <a:rPr lang="en-US" dirty="0"/>
              <a:t>(45), pho blob).</a:t>
            </a:r>
          </a:p>
          <a:p>
            <a:endParaRPr lang="en-US" dirty="0"/>
          </a:p>
        </p:txBody>
      </p:sp>
      <p:sp>
        <p:nvSpPr>
          <p:cNvPr id="4" name="Slide Number Placeholder 3"/>
          <p:cNvSpPr>
            <a:spLocks noGrp="1"/>
          </p:cNvSpPr>
          <p:nvPr>
            <p:ph type="sldNum" sz="quarter" idx="10"/>
          </p:nvPr>
        </p:nvSpPr>
        <p:spPr/>
        <p:txBody>
          <a:bodyPr/>
          <a:lstStyle/>
          <a:p>
            <a:pPr>
              <a:defRPr/>
            </a:pPr>
            <a:fld id="{80047190-1FBE-4DC7-AA91-005EA72C3A42}" type="slidenum">
              <a:rPr lang="en-US" smtClean="0"/>
              <a:pPr>
                <a:defRPr/>
              </a:pPr>
              <a:t>72</a:t>
            </a:fld>
            <a:endParaRPr lang="en-US"/>
          </a:p>
        </p:txBody>
      </p:sp>
    </p:spTree>
    <p:extLst>
      <p:ext uri="{BB962C8B-B14F-4D97-AF65-F5344CB8AC3E}">
        <p14:creationId xmlns:p14="http://schemas.microsoft.com/office/powerpoint/2010/main" val="912144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B50E7A-6EAD-41CC-BA64-DB95F002FE0A}" type="slidenum">
              <a:rPr lang="en-US" smtClean="0"/>
              <a:pPr eaLnBrk="1" hangingPunct="1"/>
              <a:t>75</a:t>
            </a:fld>
            <a:endParaRPr lang="en-US"/>
          </a:p>
        </p:txBody>
      </p:sp>
    </p:spTree>
    <p:extLst>
      <p:ext uri="{BB962C8B-B14F-4D97-AF65-F5344CB8AC3E}">
        <p14:creationId xmlns:p14="http://schemas.microsoft.com/office/powerpoint/2010/main" val="692775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8C4665-489A-465C-8D98-0EDE10ABEF41}" type="slidenum">
              <a:rPr lang="en-US" smtClean="0"/>
              <a:pPr eaLnBrk="1" hangingPunct="1"/>
              <a:t>77</a:t>
            </a:fld>
            <a:endParaRPr lang="en-US"/>
          </a:p>
        </p:txBody>
      </p:sp>
    </p:spTree>
    <p:extLst>
      <p:ext uri="{BB962C8B-B14F-4D97-AF65-F5344CB8AC3E}">
        <p14:creationId xmlns:p14="http://schemas.microsoft.com/office/powerpoint/2010/main" val="362980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F84805-E01C-429F-B761-7D7D5403292F}" type="slidenum">
              <a:rPr lang="en-US" smtClean="0"/>
              <a:pPr eaLnBrk="1" hangingPunct="1"/>
              <a:t>78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225583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462FEC-C025-41A0-B691-654F3F039A17}" type="slidenum">
              <a:rPr lang="en-US" smtClean="0"/>
              <a:pPr eaLnBrk="1" hangingPunct="1"/>
              <a:t>38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427285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34199-6C85-41D7-BAA2-BBEB718BC5A3}" type="slidenum">
              <a:rPr lang="en-US" smtClean="0"/>
              <a:pPr eaLnBrk="1" hangingPunct="1"/>
              <a:t>39</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latin typeface="Arial" charset="0"/>
            </a:endParaRPr>
          </a:p>
        </p:txBody>
      </p:sp>
    </p:spTree>
    <p:extLst>
      <p:ext uri="{BB962C8B-B14F-4D97-AF65-F5344CB8AC3E}">
        <p14:creationId xmlns:p14="http://schemas.microsoft.com/office/powerpoint/2010/main" val="169297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486B4D-33C1-4CFA-AEA2-EB58F0103C5C}" type="slidenum">
              <a:rPr lang="en-US" smtClean="0"/>
              <a:pPr eaLnBrk="1" hangingPunct="1"/>
              <a:t>43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atin typeface="Arial" charset="0"/>
            </a:endParaRPr>
          </a:p>
        </p:txBody>
      </p:sp>
    </p:spTree>
    <p:extLst>
      <p:ext uri="{BB962C8B-B14F-4D97-AF65-F5344CB8AC3E}">
        <p14:creationId xmlns:p14="http://schemas.microsoft.com/office/powerpoint/2010/main" val="414826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1000DE-2F32-48B6-B057-6D8FB06FFF06}" type="slidenum">
              <a:rPr lang="en-US" smtClean="0"/>
              <a:pPr eaLnBrk="1" hangingPunct="1"/>
              <a:t>44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Tree>
    <p:extLst>
      <p:ext uri="{BB962C8B-B14F-4D97-AF65-F5344CB8AC3E}">
        <p14:creationId xmlns:p14="http://schemas.microsoft.com/office/powerpoint/2010/main" val="376706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DA741A-3338-48A4-A114-9B2B2DCC7213}" type="slidenum">
              <a:rPr lang="en-US" smtClean="0"/>
              <a:pPr eaLnBrk="1" hangingPunct="1"/>
              <a:t>46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We will write code to establish the</a:t>
            </a:r>
            <a:r>
              <a:rPr lang="en-US" baseline="0" dirty="0"/>
              <a:t> </a:t>
            </a:r>
            <a:r>
              <a:rPr lang="en-US" dirty="0"/>
              <a:t>connection with JDBC-ODBC Bridge.</a:t>
            </a:r>
          </a:p>
          <a:p>
            <a:r>
              <a:rPr lang="en-US" dirty="0"/>
              <a:t>Before we write </a:t>
            </a:r>
            <a:r>
              <a:rPr lang="en-US" sz="1200" kern="1200" dirty="0">
                <a:solidFill>
                  <a:schemeClr val="tx1"/>
                </a:solidFill>
                <a:latin typeface="Arial" pitchFamily="34" charset="0"/>
                <a:ea typeface="+mn-ea"/>
                <a:cs typeface="+mn-cs"/>
              </a:rPr>
              <a:t>the code, there are two things we need to do:</a:t>
            </a:r>
            <a:endParaRPr lang="en-US" dirty="0"/>
          </a:p>
          <a:p>
            <a:pPr marL="971550" lvl="1" indent="-514350">
              <a:buFont typeface="Arial" charset="0"/>
              <a:buAutoNum type="arabicPeriod"/>
            </a:pPr>
            <a:r>
              <a:rPr lang="en-US" sz="2000" dirty="0"/>
              <a:t>Create a database in MS-Access with any name.</a:t>
            </a:r>
          </a:p>
          <a:p>
            <a:pPr marL="971550" lvl="1" indent="-514350">
              <a:buFont typeface="Arial" charset="0"/>
              <a:buAutoNum type="arabicPeriod"/>
            </a:pPr>
            <a:r>
              <a:rPr lang="en-US" sz="2000" dirty="0"/>
              <a:t>Configure the DSN for ODBC Driver, as specified in the next slides</a:t>
            </a:r>
          </a:p>
          <a:p>
            <a:r>
              <a:rPr lang="en-US" dirty="0"/>
              <a:t>Getting Connection:</a:t>
            </a:r>
          </a:p>
          <a:p>
            <a:pPr marL="400050" lvl="1" indent="0"/>
            <a:r>
              <a:rPr lang="en-US" sz="2000" b="1" dirty="0">
                <a:solidFill>
                  <a:schemeClr val="tx1"/>
                </a:solidFill>
                <a:latin typeface="Courier New" pitchFamily="49" charset="0"/>
                <a:cs typeface="Courier New" pitchFamily="49" charset="0"/>
              </a:rPr>
              <a:t>static Connection </a:t>
            </a:r>
            <a:r>
              <a:rPr lang="en-US" sz="2000" b="1" dirty="0" err="1">
                <a:solidFill>
                  <a:schemeClr val="tx1"/>
                </a:solidFill>
                <a:latin typeface="Courier New" pitchFamily="49" charset="0"/>
                <a:cs typeface="Courier New" pitchFamily="49" charset="0"/>
              </a:rPr>
              <a:t>getConnection</a:t>
            </a:r>
            <a:r>
              <a:rPr lang="en-US" sz="2000" b="1" dirty="0">
                <a:solidFill>
                  <a:schemeClr val="tx1"/>
                </a:solidFill>
                <a:latin typeface="Courier New" pitchFamily="49" charset="0"/>
                <a:cs typeface="Courier New" pitchFamily="49" charset="0"/>
              </a:rPr>
              <a:t>(String </a:t>
            </a:r>
            <a:r>
              <a:rPr lang="en-US" sz="2000" b="1" dirty="0" err="1">
                <a:solidFill>
                  <a:schemeClr val="tx1"/>
                </a:solidFill>
                <a:latin typeface="Courier New" pitchFamily="49" charset="0"/>
                <a:cs typeface="Courier New" pitchFamily="49" charset="0"/>
              </a:rPr>
              <a:t>url</a:t>
            </a:r>
            <a:r>
              <a:rPr lang="en-US" sz="2000" b="1" dirty="0">
                <a:solidFill>
                  <a:schemeClr val="tx1"/>
                </a:solidFill>
                <a:latin typeface="Courier New" pitchFamily="49" charset="0"/>
                <a:cs typeface="Courier New" pitchFamily="49" charset="0"/>
              </a:rPr>
              <a:t>) throws </a:t>
            </a:r>
            <a:r>
              <a:rPr lang="en-US" sz="2000" b="1" dirty="0" err="1">
                <a:solidFill>
                  <a:schemeClr val="tx1"/>
                </a:solidFill>
                <a:latin typeface="Courier New" pitchFamily="49" charset="0"/>
                <a:cs typeface="Courier New" pitchFamily="49" charset="0"/>
              </a:rPr>
              <a:t>SQLException</a:t>
            </a:r>
            <a:endParaRPr lang="en-US" sz="2000" b="1" dirty="0">
              <a:solidFill>
                <a:schemeClr val="tx1"/>
              </a:solidFill>
              <a:latin typeface="Courier New" pitchFamily="49" charset="0"/>
              <a:cs typeface="Courier New" pitchFamily="49" charset="0"/>
            </a:endParaRPr>
          </a:p>
          <a:p>
            <a:pPr marL="400050" lvl="1" indent="0"/>
            <a:r>
              <a:rPr lang="en-US" sz="2000" b="1" dirty="0">
                <a:solidFill>
                  <a:schemeClr val="tx1"/>
                </a:solidFill>
                <a:latin typeface="Courier New" pitchFamily="49" charset="0"/>
                <a:cs typeface="Courier New" pitchFamily="49" charset="0"/>
              </a:rPr>
              <a:t>static Connection </a:t>
            </a:r>
            <a:r>
              <a:rPr lang="en-US" sz="2000" b="1" dirty="0" err="1">
                <a:solidFill>
                  <a:schemeClr val="tx1"/>
                </a:solidFill>
                <a:latin typeface="Courier New" pitchFamily="49" charset="0"/>
                <a:cs typeface="Courier New" pitchFamily="49" charset="0"/>
              </a:rPr>
              <a:t>getConnection</a:t>
            </a:r>
            <a:r>
              <a:rPr lang="en-US" sz="2000" b="1" dirty="0">
                <a:solidFill>
                  <a:schemeClr val="tx1"/>
                </a:solidFill>
                <a:latin typeface="Courier New" pitchFamily="49" charset="0"/>
                <a:cs typeface="Courier New" pitchFamily="49" charset="0"/>
              </a:rPr>
              <a:t>(String </a:t>
            </a:r>
            <a:r>
              <a:rPr lang="en-US" sz="2000" b="1" dirty="0" err="1">
                <a:solidFill>
                  <a:schemeClr val="tx1"/>
                </a:solidFill>
                <a:latin typeface="Courier New" pitchFamily="49" charset="0"/>
                <a:cs typeface="Courier New" pitchFamily="49" charset="0"/>
              </a:rPr>
              <a:t>url</a:t>
            </a:r>
            <a:r>
              <a:rPr lang="en-US" sz="2000" b="1" dirty="0">
                <a:solidFill>
                  <a:schemeClr val="tx1"/>
                </a:solidFill>
                <a:latin typeface="Courier New" pitchFamily="49" charset="0"/>
                <a:cs typeface="Courier New" pitchFamily="49" charset="0"/>
              </a:rPr>
              <a:t>, Properties info) throws </a:t>
            </a:r>
            <a:r>
              <a:rPr lang="en-US" sz="2000" b="1" dirty="0" err="1">
                <a:solidFill>
                  <a:schemeClr val="tx1"/>
                </a:solidFill>
                <a:latin typeface="Courier New" pitchFamily="49" charset="0"/>
                <a:cs typeface="Courier New" pitchFamily="49" charset="0"/>
              </a:rPr>
              <a:t>SQLException</a:t>
            </a:r>
            <a:endParaRPr lang="en-US" sz="2000" b="1" dirty="0">
              <a:solidFill>
                <a:schemeClr val="tx1"/>
              </a:solidFill>
              <a:latin typeface="Courier New" pitchFamily="49" charset="0"/>
              <a:cs typeface="Courier New" pitchFamily="49" charset="0"/>
            </a:endParaRPr>
          </a:p>
          <a:p>
            <a:pPr marL="400050" lvl="1" indent="0"/>
            <a:r>
              <a:rPr lang="en-US" sz="2000" b="1" dirty="0">
                <a:solidFill>
                  <a:schemeClr val="tx1"/>
                </a:solidFill>
                <a:latin typeface="Courier New" pitchFamily="49" charset="0"/>
                <a:cs typeface="Courier New" pitchFamily="49" charset="0"/>
              </a:rPr>
              <a:t>static Connection </a:t>
            </a:r>
            <a:r>
              <a:rPr lang="en-US" sz="2000" b="1" dirty="0" err="1">
                <a:solidFill>
                  <a:schemeClr val="tx1"/>
                </a:solidFill>
                <a:latin typeface="Courier New" pitchFamily="49" charset="0"/>
                <a:cs typeface="Courier New" pitchFamily="49" charset="0"/>
              </a:rPr>
              <a:t>getConnection</a:t>
            </a:r>
            <a:r>
              <a:rPr lang="en-US" sz="2000" b="1" dirty="0">
                <a:solidFill>
                  <a:schemeClr val="tx1"/>
                </a:solidFill>
                <a:latin typeface="Courier New" pitchFamily="49" charset="0"/>
                <a:cs typeface="Courier New" pitchFamily="49" charset="0"/>
              </a:rPr>
              <a:t>(String </a:t>
            </a:r>
            <a:r>
              <a:rPr lang="en-US" sz="2000" b="1" dirty="0" err="1">
                <a:solidFill>
                  <a:schemeClr val="tx1"/>
                </a:solidFill>
                <a:latin typeface="Courier New" pitchFamily="49" charset="0"/>
                <a:cs typeface="Courier New" pitchFamily="49" charset="0"/>
              </a:rPr>
              <a:t>url</a:t>
            </a:r>
            <a:r>
              <a:rPr lang="en-US" sz="2000" b="1" dirty="0">
                <a:solidFill>
                  <a:schemeClr val="tx1"/>
                </a:solidFill>
                <a:latin typeface="Courier New" pitchFamily="49" charset="0"/>
                <a:cs typeface="Courier New" pitchFamily="49" charset="0"/>
              </a:rPr>
              <a:t>, String user, String password) throws </a:t>
            </a:r>
            <a:r>
              <a:rPr lang="en-US" sz="2000" b="1" dirty="0" err="1">
                <a:solidFill>
                  <a:schemeClr val="tx1"/>
                </a:solidFill>
                <a:latin typeface="Courier New" pitchFamily="49" charset="0"/>
                <a:cs typeface="Courier New" pitchFamily="49" charset="0"/>
              </a:rPr>
              <a:t>SQLException</a:t>
            </a:r>
            <a:endParaRPr lang="en-US" sz="2000" b="1" dirty="0">
              <a:solidFill>
                <a:schemeClr val="tx1"/>
              </a:solidFill>
              <a:latin typeface="Courier New" pitchFamily="49" charset="0"/>
              <a:cs typeface="Courier New" pitchFamily="49" charset="0"/>
            </a:endParaRPr>
          </a:p>
          <a:p>
            <a:pPr>
              <a:buClr>
                <a:schemeClr val="accent2"/>
              </a:buClr>
            </a:pPr>
            <a:endParaRPr lang="en-US" dirty="0">
              <a:latin typeface="Arial" charset="0"/>
            </a:endParaRPr>
          </a:p>
        </p:txBody>
      </p:sp>
    </p:spTree>
    <p:extLst>
      <p:ext uri="{BB962C8B-B14F-4D97-AF65-F5344CB8AC3E}">
        <p14:creationId xmlns:p14="http://schemas.microsoft.com/office/powerpoint/2010/main" val="347068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52907A-1E83-4952-AC47-6F9AE42172B3}" type="slidenum">
              <a:rPr lang="en-US" smtClean="0"/>
              <a:pPr eaLnBrk="1" hangingPunct="1"/>
              <a:t>47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atin typeface="Arial" charset="0"/>
            </a:endParaRPr>
          </a:p>
        </p:txBody>
      </p:sp>
    </p:spTree>
    <p:extLst>
      <p:ext uri="{BB962C8B-B14F-4D97-AF65-F5344CB8AC3E}">
        <p14:creationId xmlns:p14="http://schemas.microsoft.com/office/powerpoint/2010/main" val="225761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7BF60B-5D9E-4B4B-A8B3-ADE62DD8F187}" type="slidenum">
              <a:rPr lang="en-US" smtClean="0"/>
              <a:pPr eaLnBrk="1" hangingPunct="1"/>
              <a:t>48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extLst>
      <p:ext uri="{BB962C8B-B14F-4D97-AF65-F5344CB8AC3E}">
        <p14:creationId xmlns:p14="http://schemas.microsoft.com/office/powerpoint/2010/main" val="27151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86EC4F-A88E-46A3-8C70-F67ACA2BF07E}"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80535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106500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3242160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00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079088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86EC4F-A88E-46A3-8C70-F67ACA2BF07E}" type="datetimeFigureOut">
              <a:rPr lang="en-IN" smtClean="0"/>
              <a:t>29-08-2019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06667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86EC4F-A88E-46A3-8C70-F67ACA2BF07E}" type="datetimeFigureOut">
              <a:rPr lang="en-IN" smtClean="0"/>
              <a:t>29-08-2019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058057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6EC4F-A88E-46A3-8C70-F67ACA2BF07E}"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3372658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6EC4F-A88E-46A3-8C70-F67ACA2BF07E}"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883872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753600" cy="762000"/>
          </a:xfrm>
        </p:spPr>
        <p:txBody>
          <a:bodyPr/>
          <a:lstStyle/>
          <a:p>
            <a:r>
              <a:rPr lang="en-US"/>
              <a:t>Click to edit Master title style</a:t>
            </a:r>
          </a:p>
        </p:txBody>
      </p:sp>
      <p:sp>
        <p:nvSpPr>
          <p:cNvPr id="3" name="Text Placeholder 2"/>
          <p:cNvSpPr>
            <a:spLocks noGrp="1"/>
          </p:cNvSpPr>
          <p:nvPr>
            <p:ph type="body" sz="half" idx="1"/>
          </p:nvPr>
        </p:nvSpPr>
        <p:spPr>
          <a:xfrm>
            <a:off x="914400" y="914400"/>
            <a:ext cx="5435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914400"/>
            <a:ext cx="5435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D09973-849F-4BAD-B1FC-E6C29751FAD0}"/>
              </a:ext>
            </a:extLst>
          </p:cNvPr>
          <p:cNvSpPr>
            <a:spLocks noGrp="1" noChangeArrowheads="1"/>
          </p:cNvSpPr>
          <p:nvPr>
            <p:ph type="ftr" sz="quarter" idx="10"/>
          </p:nvPr>
        </p:nvSpPr>
        <p:spPr/>
        <p:txBody>
          <a:bodyPr/>
          <a:lstStyle>
            <a:lvl1pPr>
              <a:defRPr/>
            </a:lvl1pPr>
          </a:lstStyle>
          <a:p>
            <a:pPr>
              <a:defRPr/>
            </a:pPr>
            <a:r>
              <a:rPr lang="de-DE"/>
              <a:t>CIS 068</a:t>
            </a:r>
          </a:p>
        </p:txBody>
      </p:sp>
    </p:spTree>
    <p:extLst>
      <p:ext uri="{BB962C8B-B14F-4D97-AF65-F5344CB8AC3E}">
        <p14:creationId xmlns:p14="http://schemas.microsoft.com/office/powerpoint/2010/main" val="285214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6EC4F-A88E-46A3-8C70-F67ACA2BF07E}"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90074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EC4F-A88E-46A3-8C70-F67ACA2BF07E}"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413403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364108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86EC4F-A88E-46A3-8C70-F67ACA2BF07E}" type="datetimeFigureOut">
              <a:rPr lang="en-IN" smtClean="0"/>
              <a:t>29-08-2019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16968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86EC4F-A88E-46A3-8C70-F67ACA2BF07E}" type="datetimeFigureOut">
              <a:rPr lang="en-IN" smtClean="0"/>
              <a:t>29-08-2019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06617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EC4F-A88E-46A3-8C70-F67ACA2BF07E}" type="datetimeFigureOut">
              <a:rPr lang="en-IN" smtClean="0"/>
              <a:t>29-08-2019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64457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134605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EC4F-A88E-46A3-8C70-F67ACA2BF07E}"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EDE3-07A6-48E4-A07C-010D6C48DDFE}" type="slidenum">
              <a:rPr lang="en-IN" smtClean="0"/>
              <a:t>‹#›</a:t>
            </a:fld>
            <a:endParaRPr lang="en-IN"/>
          </a:p>
        </p:txBody>
      </p:sp>
    </p:spTree>
    <p:extLst>
      <p:ext uri="{BB962C8B-B14F-4D97-AF65-F5344CB8AC3E}">
        <p14:creationId xmlns:p14="http://schemas.microsoft.com/office/powerpoint/2010/main" val="21571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86EC4F-A88E-46A3-8C70-F67ACA2BF07E}" type="datetimeFigureOut">
              <a:rPr lang="en-IN" smtClean="0"/>
              <a:t>29-08-2019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D9EDE3-07A6-48E4-A07C-010D6C48DDFE}" type="slidenum">
              <a:rPr lang="en-IN" smtClean="0"/>
              <a:t>‹#›</a:t>
            </a:fld>
            <a:endParaRPr lang="en-IN"/>
          </a:p>
        </p:txBody>
      </p:sp>
    </p:spTree>
    <p:extLst>
      <p:ext uri="{BB962C8B-B14F-4D97-AF65-F5344CB8AC3E}">
        <p14:creationId xmlns:p14="http://schemas.microsoft.com/office/powerpoint/2010/main" val="154807066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6775-FC18-4353-9C6D-01287A2EDDFA}"/>
              </a:ext>
            </a:extLst>
          </p:cNvPr>
          <p:cNvSpPr>
            <a:spLocks noGrp="1"/>
          </p:cNvSpPr>
          <p:nvPr>
            <p:ph type="ctrTitle"/>
          </p:nvPr>
        </p:nvSpPr>
        <p:spPr>
          <a:xfrm>
            <a:off x="1595269" y="296563"/>
            <a:ext cx="9001462" cy="1112752"/>
          </a:xfrm>
        </p:spPr>
        <p:txBody>
          <a:bodyPr/>
          <a:lstStyle/>
          <a:p>
            <a:r>
              <a:rPr lang="en-US" u="sng" dirty="0"/>
              <a:t>WELCOME….</a:t>
            </a:r>
            <a:endParaRPr lang="en-IN" u="sng" dirty="0"/>
          </a:p>
        </p:txBody>
      </p:sp>
      <p:sp>
        <p:nvSpPr>
          <p:cNvPr id="3" name="Subtitle 2">
            <a:extLst>
              <a:ext uri="{FF2B5EF4-FFF2-40B4-BE49-F238E27FC236}">
                <a16:creationId xmlns:a16="http://schemas.microsoft.com/office/drawing/2014/main" id="{54A2E61C-269C-4808-ACEF-2E096ED66DC2}"/>
              </a:ext>
            </a:extLst>
          </p:cNvPr>
          <p:cNvSpPr>
            <a:spLocks noGrp="1"/>
          </p:cNvSpPr>
          <p:nvPr>
            <p:ph type="subTitle" idx="1"/>
          </p:nvPr>
        </p:nvSpPr>
        <p:spPr>
          <a:xfrm>
            <a:off x="1356371" y="1639330"/>
            <a:ext cx="9001462" cy="3445432"/>
          </a:xfrm>
        </p:spPr>
        <p:txBody>
          <a:bodyPr>
            <a:normAutofit/>
          </a:bodyPr>
          <a:lstStyle/>
          <a:p>
            <a:r>
              <a:rPr lang="en-US" dirty="0"/>
              <a:t>INTRODUCTION</a:t>
            </a:r>
          </a:p>
          <a:p>
            <a:pPr algn="l"/>
            <a:r>
              <a:rPr lang="en-US" dirty="0"/>
              <a:t>NAME :- ARCHIT JAIN,NISCHAY RAJPAL,SHIVAM JAIN ,TUSHAR BANSAL</a:t>
            </a:r>
          </a:p>
          <a:p>
            <a:pPr algn="l"/>
            <a:r>
              <a:rPr lang="en-US" dirty="0"/>
              <a:t>ROLL NO :- CSE/17/121 ,CSE/17/206,CSE/17/128,CSE/17/248</a:t>
            </a:r>
          </a:p>
          <a:p>
            <a:pPr algn="l"/>
            <a:r>
              <a:rPr lang="en-US" dirty="0"/>
              <a:t>DOMAIN OF TRAINING :- CORE JAVA USING MYSQL</a:t>
            </a:r>
          </a:p>
          <a:p>
            <a:pPr algn="l"/>
            <a:endParaRPr lang="en-US" dirty="0"/>
          </a:p>
          <a:p>
            <a:pPr algn="l"/>
            <a:endParaRPr lang="en-US" dirty="0"/>
          </a:p>
          <a:p>
            <a:endParaRPr lang="en-IN" dirty="0"/>
          </a:p>
        </p:txBody>
      </p:sp>
    </p:spTree>
    <p:extLst>
      <p:ext uri="{BB962C8B-B14F-4D97-AF65-F5344CB8AC3E}">
        <p14:creationId xmlns:p14="http://schemas.microsoft.com/office/powerpoint/2010/main" val="616526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D6BC1C-21D3-4BBA-95C8-118CC6D6BD96}"/>
              </a:ext>
            </a:extLst>
          </p:cNvPr>
          <p:cNvSpPr>
            <a:spLocks noGrp="1" noChangeArrowheads="1"/>
          </p:cNvSpPr>
          <p:nvPr>
            <p:ph type="title"/>
          </p:nvPr>
        </p:nvSpPr>
        <p:spPr/>
        <p:txBody>
          <a:bodyPr/>
          <a:lstStyle/>
          <a:p>
            <a:r>
              <a:rPr lang="de-DE" altLang="en-US"/>
              <a:t>The GUI</a:t>
            </a:r>
          </a:p>
        </p:txBody>
      </p:sp>
      <p:sp>
        <p:nvSpPr>
          <p:cNvPr id="9219" name="Rectangle 3">
            <a:extLst>
              <a:ext uri="{FF2B5EF4-FFF2-40B4-BE49-F238E27FC236}">
                <a16:creationId xmlns:a16="http://schemas.microsoft.com/office/drawing/2014/main" id="{DFDF9271-1124-426C-898E-178E0866100A}"/>
              </a:ext>
            </a:extLst>
          </p:cNvPr>
          <p:cNvSpPr>
            <a:spLocks noGrp="1" noChangeArrowheads="1"/>
          </p:cNvSpPr>
          <p:nvPr>
            <p:ph type="body" sz="half" idx="1"/>
          </p:nvPr>
        </p:nvSpPr>
        <p:spPr>
          <a:xfrm>
            <a:off x="2209800" y="914400"/>
            <a:ext cx="7696200" cy="1905000"/>
          </a:xfrm>
        </p:spPr>
        <p:txBody>
          <a:bodyPr/>
          <a:lstStyle/>
          <a:p>
            <a:pPr marL="0" indent="0">
              <a:spcBef>
                <a:spcPct val="50000"/>
              </a:spcBef>
            </a:pPr>
            <a:endParaRPr lang="de-DE" altLang="en-US"/>
          </a:p>
          <a:p>
            <a:pPr marL="0" indent="0" algn="ctr">
              <a:spcBef>
                <a:spcPct val="50000"/>
              </a:spcBef>
            </a:pPr>
            <a:endParaRPr lang="de-DE" altLang="en-US" sz="3200" u="sng"/>
          </a:p>
        </p:txBody>
      </p:sp>
      <p:pic>
        <p:nvPicPr>
          <p:cNvPr id="9220" name="Picture 4">
            <a:extLst>
              <a:ext uri="{FF2B5EF4-FFF2-40B4-BE49-F238E27FC236}">
                <a16:creationId xmlns:a16="http://schemas.microsoft.com/office/drawing/2014/main" id="{5A54B2B7-BC99-49F2-ABDB-7FA814C83A8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77000" y="1143001"/>
            <a:ext cx="3962400" cy="3440113"/>
          </a:xfrm>
          <a:noFill/>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cap="flat" cmpd="sng">
                <a:solidFill>
                  <a:schemeClr val="hlink"/>
                </a:solidFill>
                <a:prstDash val="solid"/>
                <a:miter lim="800000"/>
                <a:headEnd/>
                <a:tailEnd/>
              </a14:hiddenLine>
            </a:ext>
          </a:extLst>
        </p:spPr>
      </p:pic>
      <p:sp>
        <p:nvSpPr>
          <p:cNvPr id="9221" name="Text Box 5">
            <a:extLst>
              <a:ext uri="{FF2B5EF4-FFF2-40B4-BE49-F238E27FC236}">
                <a16:creationId xmlns:a16="http://schemas.microsoft.com/office/drawing/2014/main" id="{607E41C6-6DBB-4009-9A03-A13B1C4054FB}"/>
              </a:ext>
            </a:extLst>
          </p:cNvPr>
          <p:cNvSpPr txBox="1">
            <a:spLocks noChangeArrowheads="1"/>
          </p:cNvSpPr>
          <p:nvPr/>
        </p:nvSpPr>
        <p:spPr bwMode="auto">
          <a:xfrm>
            <a:off x="2133600" y="1143001"/>
            <a:ext cx="2390398" cy="120032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dirty="0">
                <a:solidFill>
                  <a:schemeClr val="tx2"/>
                </a:solidFill>
                <a:latin typeface="Arial" panose="020B0604020202020204" pitchFamily="34" charset="0"/>
              </a:rPr>
              <a:t>Container: </a:t>
            </a:r>
            <a:r>
              <a:rPr lang="en-US" altLang="en-US" dirty="0" err="1">
                <a:solidFill>
                  <a:schemeClr val="tx2"/>
                </a:solidFill>
                <a:latin typeface="Arial" panose="020B0604020202020204" pitchFamily="34" charset="0"/>
              </a:rPr>
              <a:t>JFrame</a:t>
            </a:r>
            <a:endParaRPr lang="en-US" altLang="en-US" dirty="0">
              <a:solidFill>
                <a:schemeClr val="tx2"/>
              </a:solidFill>
              <a:latin typeface="Arial" panose="020B0604020202020204" pitchFamily="34" charset="0"/>
            </a:endParaRPr>
          </a:p>
          <a:p>
            <a:pPr eaLnBrk="1" hangingPunct="1">
              <a:spcBef>
                <a:spcPct val="50000"/>
              </a:spcBef>
              <a:buClrTx/>
              <a:buSzTx/>
              <a:buFontTx/>
              <a:buNone/>
            </a:pPr>
            <a:endParaRPr lang="en-US" altLang="en-US" dirty="0">
              <a:solidFill>
                <a:schemeClr val="tx2"/>
              </a:solidFill>
              <a:latin typeface="Arial" panose="020B0604020202020204" pitchFamily="34" charset="0"/>
            </a:endParaRPr>
          </a:p>
          <a:p>
            <a:pPr eaLnBrk="1" hangingPunct="1">
              <a:spcBef>
                <a:spcPct val="50000"/>
              </a:spcBef>
              <a:buClrTx/>
              <a:buSzTx/>
              <a:buFontTx/>
              <a:buNone/>
            </a:pPr>
            <a:r>
              <a:rPr lang="en-US" altLang="en-US" dirty="0">
                <a:solidFill>
                  <a:schemeClr val="tx2"/>
                </a:solidFill>
                <a:latin typeface="Arial" panose="020B0604020202020204" pitchFamily="34" charset="0"/>
              </a:rPr>
              <a:t>Layout: </a:t>
            </a:r>
            <a:r>
              <a:rPr lang="en-US" altLang="en-US" dirty="0" err="1">
                <a:solidFill>
                  <a:schemeClr val="tx2"/>
                </a:solidFill>
                <a:latin typeface="Arial" panose="020B0604020202020204" pitchFamily="34" charset="0"/>
              </a:rPr>
              <a:t>BorderLayout</a:t>
            </a:r>
            <a:endParaRPr lang="en-US" altLang="en-US" dirty="0">
              <a:solidFill>
                <a:schemeClr val="tx2"/>
              </a:solidFill>
              <a:latin typeface="Arial" panose="020B0604020202020204" pitchFamily="34" charset="0"/>
            </a:endParaRPr>
          </a:p>
        </p:txBody>
      </p:sp>
      <p:sp>
        <p:nvSpPr>
          <p:cNvPr id="195590" name="Line 6">
            <a:extLst>
              <a:ext uri="{FF2B5EF4-FFF2-40B4-BE49-F238E27FC236}">
                <a16:creationId xmlns:a16="http://schemas.microsoft.com/office/drawing/2014/main" id="{D651AAFD-DF2D-4B5C-B11D-334CF1E1527A}"/>
              </a:ext>
            </a:extLst>
          </p:cNvPr>
          <p:cNvSpPr>
            <a:spLocks noChangeShapeType="1"/>
          </p:cNvSpPr>
          <p:nvPr/>
        </p:nvSpPr>
        <p:spPr bwMode="auto">
          <a:xfrm>
            <a:off x="4876800" y="1371600"/>
            <a:ext cx="160020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95591" name="Rectangle 7">
            <a:extLst>
              <a:ext uri="{FF2B5EF4-FFF2-40B4-BE49-F238E27FC236}">
                <a16:creationId xmlns:a16="http://schemas.microsoft.com/office/drawing/2014/main" id="{9CF6D6C4-B615-4BD9-87F2-DF7F6495A7AB}"/>
              </a:ext>
            </a:extLst>
          </p:cNvPr>
          <p:cNvSpPr>
            <a:spLocks noChangeArrowheads="1"/>
          </p:cNvSpPr>
          <p:nvPr/>
        </p:nvSpPr>
        <p:spPr bwMode="auto">
          <a:xfrm>
            <a:off x="8365835" y="1567934"/>
            <a:ext cx="184731"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95592" name="Line 8">
            <a:extLst>
              <a:ext uri="{FF2B5EF4-FFF2-40B4-BE49-F238E27FC236}">
                <a16:creationId xmlns:a16="http://schemas.microsoft.com/office/drawing/2014/main" id="{C18CEBC4-1050-4B95-BF7F-F49372F2632E}"/>
              </a:ext>
            </a:extLst>
          </p:cNvPr>
          <p:cNvSpPr>
            <a:spLocks noChangeShapeType="1"/>
          </p:cNvSpPr>
          <p:nvPr/>
        </p:nvSpPr>
        <p:spPr bwMode="auto">
          <a:xfrm flipV="1">
            <a:off x="5257800" y="1752600"/>
            <a:ext cx="1219200" cy="6858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95593" name="Rectangle 9">
            <a:extLst>
              <a:ext uri="{FF2B5EF4-FFF2-40B4-BE49-F238E27FC236}">
                <a16:creationId xmlns:a16="http://schemas.microsoft.com/office/drawing/2014/main" id="{D130A987-3986-494D-ADE7-BAB720F2857E}"/>
              </a:ext>
            </a:extLst>
          </p:cNvPr>
          <p:cNvSpPr>
            <a:spLocks noChangeArrowheads="1"/>
          </p:cNvSpPr>
          <p:nvPr/>
        </p:nvSpPr>
        <p:spPr bwMode="auto">
          <a:xfrm>
            <a:off x="6553200" y="3015734"/>
            <a:ext cx="3810000" cy="369332"/>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95594" name="Line 10">
            <a:extLst>
              <a:ext uri="{FF2B5EF4-FFF2-40B4-BE49-F238E27FC236}">
                <a16:creationId xmlns:a16="http://schemas.microsoft.com/office/drawing/2014/main" id="{D17B389B-28E1-4B39-9F7D-BF957B3F3C35}"/>
              </a:ext>
            </a:extLst>
          </p:cNvPr>
          <p:cNvSpPr>
            <a:spLocks noChangeShapeType="1"/>
          </p:cNvSpPr>
          <p:nvPr/>
        </p:nvSpPr>
        <p:spPr bwMode="auto">
          <a:xfrm>
            <a:off x="5257800" y="2514600"/>
            <a:ext cx="121920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5595" name="Text Box 11">
            <a:extLst>
              <a:ext uri="{FF2B5EF4-FFF2-40B4-BE49-F238E27FC236}">
                <a16:creationId xmlns:a16="http://schemas.microsoft.com/office/drawing/2014/main" id="{3C1C778F-B60F-4580-AED9-0B68DE7F10AD}"/>
              </a:ext>
            </a:extLst>
          </p:cNvPr>
          <p:cNvSpPr txBox="1">
            <a:spLocks noChangeArrowheads="1"/>
          </p:cNvSpPr>
          <p:nvPr/>
        </p:nvSpPr>
        <p:spPr bwMode="auto">
          <a:xfrm>
            <a:off x="5257800" y="1828800"/>
            <a:ext cx="617538"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1400">
                <a:solidFill>
                  <a:schemeClr val="hlink"/>
                </a:solidFill>
                <a:latin typeface="Arial" panose="020B0604020202020204" pitchFamily="34" charset="0"/>
              </a:rPr>
              <a:t>North</a:t>
            </a:r>
          </a:p>
        </p:txBody>
      </p:sp>
      <p:sp>
        <p:nvSpPr>
          <p:cNvPr id="195596" name="Text Box 12">
            <a:extLst>
              <a:ext uri="{FF2B5EF4-FFF2-40B4-BE49-F238E27FC236}">
                <a16:creationId xmlns:a16="http://schemas.microsoft.com/office/drawing/2014/main" id="{EC00EACF-2C5D-46D6-9A63-9A57D0CECB60}"/>
              </a:ext>
            </a:extLst>
          </p:cNvPr>
          <p:cNvSpPr txBox="1">
            <a:spLocks noChangeArrowheads="1"/>
          </p:cNvSpPr>
          <p:nvPr/>
        </p:nvSpPr>
        <p:spPr bwMode="auto">
          <a:xfrm>
            <a:off x="5257801" y="2895600"/>
            <a:ext cx="715963"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1400">
                <a:solidFill>
                  <a:schemeClr val="hlink"/>
                </a:solidFill>
                <a:latin typeface="Arial" panose="020B0604020202020204" pitchFamily="34" charset="0"/>
              </a:rPr>
              <a:t>Center</a:t>
            </a:r>
          </a:p>
        </p:txBody>
      </p:sp>
      <p:sp>
        <p:nvSpPr>
          <p:cNvPr id="9229" name="Text Box 14">
            <a:extLst>
              <a:ext uri="{FF2B5EF4-FFF2-40B4-BE49-F238E27FC236}">
                <a16:creationId xmlns:a16="http://schemas.microsoft.com/office/drawing/2014/main" id="{1FAD0950-4201-4B81-8FE1-0FF031FDBEE3}"/>
              </a:ext>
            </a:extLst>
          </p:cNvPr>
          <p:cNvSpPr txBox="1">
            <a:spLocks noChangeArrowheads="1"/>
          </p:cNvSpPr>
          <p:nvPr/>
        </p:nvSpPr>
        <p:spPr bwMode="auto">
          <a:xfrm>
            <a:off x="2133601" y="4953000"/>
            <a:ext cx="8289449" cy="9233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Components:                              JLabel      JButton, containing</a:t>
            </a:r>
          </a:p>
          <a:p>
            <a:pPr lvl="1" eaLnBrk="1" hangingPunct="1">
              <a:spcBef>
                <a:spcPct val="50000"/>
              </a:spcBef>
              <a:buClrTx/>
              <a:buSzTx/>
              <a:buFontTx/>
              <a:buNone/>
            </a:pPr>
            <a:r>
              <a:rPr lang="en-US" altLang="en-US" sz="2400">
                <a:solidFill>
                  <a:schemeClr val="tx2"/>
                </a:solidFill>
                <a:latin typeface="Arial" panose="020B0604020202020204" pitchFamily="34" charset="0"/>
              </a:rPr>
              <a:t>                                                                    an ImageIcon</a:t>
            </a:r>
          </a:p>
        </p:txBody>
      </p:sp>
      <p:sp>
        <p:nvSpPr>
          <p:cNvPr id="195599" name="Line 15">
            <a:extLst>
              <a:ext uri="{FF2B5EF4-FFF2-40B4-BE49-F238E27FC236}">
                <a16:creationId xmlns:a16="http://schemas.microsoft.com/office/drawing/2014/main" id="{AF45C91F-1FA4-49E5-B0A0-50521E07F15C}"/>
              </a:ext>
            </a:extLst>
          </p:cNvPr>
          <p:cNvSpPr>
            <a:spLocks noChangeShapeType="1"/>
          </p:cNvSpPr>
          <p:nvPr/>
        </p:nvSpPr>
        <p:spPr bwMode="auto">
          <a:xfrm flipV="1">
            <a:off x="7086600" y="1752600"/>
            <a:ext cx="0" cy="3200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5600" name="Line 16">
            <a:extLst>
              <a:ext uri="{FF2B5EF4-FFF2-40B4-BE49-F238E27FC236}">
                <a16:creationId xmlns:a16="http://schemas.microsoft.com/office/drawing/2014/main" id="{B5E3ED5D-A04D-48AD-975A-F875132BAE17}"/>
              </a:ext>
            </a:extLst>
          </p:cNvPr>
          <p:cNvSpPr>
            <a:spLocks noChangeShapeType="1"/>
          </p:cNvSpPr>
          <p:nvPr/>
        </p:nvSpPr>
        <p:spPr bwMode="auto">
          <a:xfrm flipV="1">
            <a:off x="8534400" y="4038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591"/>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1000"/>
                                  </p:stCondLst>
                                  <p:childTnLst>
                                    <p:set>
                                      <p:cBhvr>
                                        <p:cTn id="17" dur="1" fill="hold">
                                          <p:stCondLst>
                                            <p:cond delay="0"/>
                                          </p:stCondLst>
                                        </p:cTn>
                                        <p:tgtEl>
                                          <p:spTgt spid="195594"/>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95596"/>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955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559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5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1" grpId="0" animBg="1"/>
      <p:bldP spid="195593" grpId="0" animBg="1"/>
      <p:bldP spid="195595" grpId="0"/>
      <p:bldP spid="1955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229FA1-0529-4E2D-BEB4-80528179159E}"/>
              </a:ext>
            </a:extLst>
          </p:cNvPr>
          <p:cNvSpPr>
            <a:spLocks noGrp="1" noChangeArrowheads="1"/>
          </p:cNvSpPr>
          <p:nvPr>
            <p:ph type="title"/>
          </p:nvPr>
        </p:nvSpPr>
        <p:spPr/>
        <p:txBody>
          <a:bodyPr/>
          <a:lstStyle/>
          <a:p>
            <a:r>
              <a:rPr lang="de-DE" altLang="en-US"/>
              <a:t>Steps to build a GUI</a:t>
            </a:r>
          </a:p>
        </p:txBody>
      </p:sp>
      <p:sp>
        <p:nvSpPr>
          <p:cNvPr id="10243" name="Rectangle 3">
            <a:extLst>
              <a:ext uri="{FF2B5EF4-FFF2-40B4-BE49-F238E27FC236}">
                <a16:creationId xmlns:a16="http://schemas.microsoft.com/office/drawing/2014/main" id="{5EB76BB6-23B6-48B3-B551-D8A8374E8B40}"/>
              </a:ext>
            </a:extLst>
          </p:cNvPr>
          <p:cNvSpPr>
            <a:spLocks noGrp="1" noChangeArrowheads="1"/>
          </p:cNvSpPr>
          <p:nvPr>
            <p:ph type="body" sz="half" idx="1"/>
          </p:nvPr>
        </p:nvSpPr>
        <p:spPr>
          <a:xfrm>
            <a:off x="2209800" y="914400"/>
            <a:ext cx="7696200" cy="1905000"/>
          </a:xfrm>
        </p:spPr>
        <p:txBody>
          <a:bodyPr/>
          <a:lstStyle/>
          <a:p>
            <a:pPr marL="0" indent="0">
              <a:spcBef>
                <a:spcPct val="50000"/>
              </a:spcBef>
            </a:pPr>
            <a:endParaRPr lang="de-DE" altLang="en-US"/>
          </a:p>
          <a:p>
            <a:pPr marL="0" indent="0" algn="ctr">
              <a:spcBef>
                <a:spcPct val="50000"/>
              </a:spcBef>
            </a:pPr>
            <a:endParaRPr lang="de-DE" altLang="en-US" sz="3200" u="sng"/>
          </a:p>
        </p:txBody>
      </p:sp>
      <p:pic>
        <p:nvPicPr>
          <p:cNvPr id="196612" name="Picture 4">
            <a:extLst>
              <a:ext uri="{FF2B5EF4-FFF2-40B4-BE49-F238E27FC236}">
                <a16:creationId xmlns:a16="http://schemas.microsoft.com/office/drawing/2014/main" id="{4DE8D923-3990-4C02-94E8-FEE6FFBC3B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77000" y="2971801"/>
            <a:ext cx="3962400" cy="3440113"/>
          </a:xfrm>
          <a:noFill/>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cap="flat" cmpd="sng">
                <a:solidFill>
                  <a:schemeClr val="hlink"/>
                </a:solidFill>
                <a:prstDash val="solid"/>
                <a:miter lim="800000"/>
                <a:headEnd/>
                <a:tailEnd/>
              </a14:hiddenLine>
            </a:ext>
          </a:extLst>
        </p:spPr>
      </p:pic>
      <p:sp>
        <p:nvSpPr>
          <p:cNvPr id="10245" name="Footer Placeholder 4">
            <a:extLst>
              <a:ext uri="{FF2B5EF4-FFF2-40B4-BE49-F238E27FC236}">
                <a16:creationId xmlns:a16="http://schemas.microsoft.com/office/drawing/2014/main" id="{13E3B444-335E-457F-9A1E-0A9F0BC8A05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endParaRPr lang="en-US" altLang="en-US" sz="1400">
              <a:solidFill>
                <a:schemeClr val="tx1"/>
              </a:solidFill>
              <a:latin typeface="Arial" panose="020B0604020202020204" pitchFamily="34" charset="0"/>
            </a:endParaRPr>
          </a:p>
        </p:txBody>
      </p:sp>
      <p:sp>
        <p:nvSpPr>
          <p:cNvPr id="196613" name="Text Box 5">
            <a:extLst>
              <a:ext uri="{FF2B5EF4-FFF2-40B4-BE49-F238E27FC236}">
                <a16:creationId xmlns:a16="http://schemas.microsoft.com/office/drawing/2014/main" id="{DC53FF5A-D190-4B1A-83BD-DE6DF08B94A5}"/>
              </a:ext>
            </a:extLst>
          </p:cNvPr>
          <p:cNvSpPr txBox="1">
            <a:spLocks noChangeArrowheads="1"/>
          </p:cNvSpPr>
          <p:nvPr/>
        </p:nvSpPr>
        <p:spPr bwMode="auto">
          <a:xfrm>
            <a:off x="2057401" y="1143000"/>
            <a:ext cx="2608263"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rgbClr val="000000"/>
                </a:solidFill>
                <a:latin typeface="Arial" panose="020B0604020202020204" pitchFamily="34" charset="0"/>
              </a:defRPr>
            </a:lvl1pPr>
            <a:lvl2pPr marL="914400" indent="-457200">
              <a:defRPr sz="2400">
                <a:solidFill>
                  <a:srgbClr val="000000"/>
                </a:solidFill>
                <a:latin typeface="Arial" panose="020B0604020202020204" pitchFamily="34" charset="0"/>
              </a:defRPr>
            </a:lvl2pPr>
            <a:lvl3pPr marL="1371600" indent="-457200">
              <a:defRPr sz="2400">
                <a:solidFill>
                  <a:srgbClr val="000000"/>
                </a:solidFill>
                <a:latin typeface="Arial" panose="020B0604020202020204" pitchFamily="34" charset="0"/>
              </a:defRPr>
            </a:lvl3pPr>
            <a:lvl4pPr marL="1828800" indent="-457200">
              <a:defRPr sz="2400">
                <a:solidFill>
                  <a:srgbClr val="000000"/>
                </a:solidFill>
                <a:latin typeface="Arial" panose="020B0604020202020204" pitchFamily="34" charset="0"/>
              </a:defRPr>
            </a:lvl4pPr>
            <a:lvl5pPr marL="2286000" indent="-457200">
              <a:defRPr sz="2400">
                <a:solidFill>
                  <a:srgbClr val="000000"/>
                </a:solidFill>
                <a:latin typeface="Arial" panose="020B0604020202020204" pitchFamily="34" charset="0"/>
              </a:defRPr>
            </a:lvl5pPr>
            <a:lvl6pPr marL="2743200" indent="-457200" eaLnBrk="0" fontAlgn="base" hangingPunct="0">
              <a:spcBef>
                <a:spcPct val="0"/>
              </a:spcBef>
              <a:spcAft>
                <a:spcPct val="0"/>
              </a:spcAft>
              <a:defRPr sz="2400">
                <a:solidFill>
                  <a:srgbClr val="000000"/>
                </a:solidFill>
                <a:latin typeface="Arial" panose="020B0604020202020204" pitchFamily="34" charset="0"/>
              </a:defRPr>
            </a:lvl6pPr>
            <a:lvl7pPr marL="3200400" indent="-457200" eaLnBrk="0" fontAlgn="base" hangingPunct="0">
              <a:spcBef>
                <a:spcPct val="0"/>
              </a:spcBef>
              <a:spcAft>
                <a:spcPct val="0"/>
              </a:spcAft>
              <a:defRPr sz="2400">
                <a:solidFill>
                  <a:srgbClr val="000000"/>
                </a:solidFill>
                <a:latin typeface="Arial" panose="020B0604020202020204" pitchFamily="34" charset="0"/>
              </a:defRPr>
            </a:lvl7pPr>
            <a:lvl8pPr marL="3657600" indent="-457200" eaLnBrk="0" fontAlgn="base" hangingPunct="0">
              <a:spcBef>
                <a:spcPct val="0"/>
              </a:spcBef>
              <a:spcAft>
                <a:spcPct val="0"/>
              </a:spcAft>
              <a:defRPr sz="2400">
                <a:solidFill>
                  <a:srgbClr val="000000"/>
                </a:solidFill>
                <a:latin typeface="Arial" panose="020B0604020202020204" pitchFamily="34" charset="0"/>
              </a:defRPr>
            </a:lvl8pPr>
            <a:lvl9pPr marL="4114800" indent="-457200" eaLnBrk="0" fontAlgn="base" hangingPunct="0">
              <a:spcBef>
                <a:spcPct val="0"/>
              </a:spcBef>
              <a:spcAft>
                <a:spcPct val="0"/>
              </a:spcAft>
              <a:defRPr sz="2400">
                <a:solidFill>
                  <a:srgbClr val="000000"/>
                </a:solidFill>
                <a:latin typeface="Arial" panose="020B0604020202020204" pitchFamily="34" charset="0"/>
              </a:defRPr>
            </a:lvl9pPr>
          </a:lstStyle>
          <a:p>
            <a:pPr eaLnBrk="1" hangingPunct="1">
              <a:spcBef>
                <a:spcPct val="50000"/>
              </a:spcBef>
            </a:pPr>
            <a:r>
              <a:rPr lang="en-US" altLang="en-US">
                <a:solidFill>
                  <a:schemeClr val="tx2"/>
                </a:solidFill>
              </a:rPr>
              <a:t>1. import package</a:t>
            </a:r>
          </a:p>
        </p:txBody>
      </p:sp>
      <p:sp>
        <p:nvSpPr>
          <p:cNvPr id="196624" name="Text Box 16">
            <a:extLst>
              <a:ext uri="{FF2B5EF4-FFF2-40B4-BE49-F238E27FC236}">
                <a16:creationId xmlns:a16="http://schemas.microsoft.com/office/drawing/2014/main" id="{3383772E-E1A5-4C02-8FD0-D1394C7DDBBC}"/>
              </a:ext>
            </a:extLst>
          </p:cNvPr>
          <p:cNvSpPr txBox="1">
            <a:spLocks noChangeArrowheads="1"/>
          </p:cNvSpPr>
          <p:nvPr/>
        </p:nvSpPr>
        <p:spPr bwMode="auto">
          <a:xfrm>
            <a:off x="2057400" y="16764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2. set up top level container</a:t>
            </a:r>
          </a:p>
          <a:p>
            <a:pPr eaLnBrk="1" hangingPunct="1">
              <a:spcBef>
                <a:spcPct val="50000"/>
              </a:spcBef>
              <a:buClrTx/>
              <a:buSzTx/>
              <a:buFontTx/>
              <a:buNone/>
            </a:pPr>
            <a:r>
              <a:rPr lang="en-US" altLang="en-US">
                <a:solidFill>
                  <a:schemeClr val="tx2"/>
                </a:solidFill>
                <a:latin typeface="Arial" panose="020B0604020202020204" pitchFamily="34" charset="0"/>
              </a:rPr>
              <a:t>    (e.g. JFrame)</a:t>
            </a:r>
          </a:p>
        </p:txBody>
      </p:sp>
      <p:sp>
        <p:nvSpPr>
          <p:cNvPr id="196625" name="Text Box 17">
            <a:extLst>
              <a:ext uri="{FF2B5EF4-FFF2-40B4-BE49-F238E27FC236}">
                <a16:creationId xmlns:a16="http://schemas.microsoft.com/office/drawing/2014/main" id="{CA8B0E0E-A7B5-43F3-A7AD-A6E64AA174A1}"/>
              </a:ext>
            </a:extLst>
          </p:cNvPr>
          <p:cNvSpPr txBox="1">
            <a:spLocks noChangeArrowheads="1"/>
          </p:cNvSpPr>
          <p:nvPr/>
        </p:nvSpPr>
        <p:spPr bwMode="auto">
          <a:xfrm>
            <a:off x="2057400" y="27432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3. apply layout </a:t>
            </a:r>
          </a:p>
          <a:p>
            <a:pPr eaLnBrk="1" hangingPunct="1">
              <a:spcBef>
                <a:spcPct val="50000"/>
              </a:spcBef>
              <a:buClrTx/>
              <a:buSzTx/>
              <a:buFontTx/>
              <a:buNone/>
            </a:pPr>
            <a:r>
              <a:rPr lang="en-US" altLang="en-US">
                <a:solidFill>
                  <a:schemeClr val="tx2"/>
                </a:solidFill>
                <a:latin typeface="Arial" panose="020B0604020202020204" pitchFamily="34" charset="0"/>
              </a:rPr>
              <a:t>    (e.g. BorderLayout)</a:t>
            </a:r>
          </a:p>
        </p:txBody>
      </p:sp>
      <p:sp>
        <p:nvSpPr>
          <p:cNvPr id="196626" name="Text Box 18">
            <a:extLst>
              <a:ext uri="{FF2B5EF4-FFF2-40B4-BE49-F238E27FC236}">
                <a16:creationId xmlns:a16="http://schemas.microsoft.com/office/drawing/2014/main" id="{F0DA4974-4DF7-4790-9F83-DE79BBC21CC8}"/>
              </a:ext>
            </a:extLst>
          </p:cNvPr>
          <p:cNvSpPr txBox="1">
            <a:spLocks noChangeArrowheads="1"/>
          </p:cNvSpPr>
          <p:nvPr/>
        </p:nvSpPr>
        <p:spPr bwMode="auto">
          <a:xfrm>
            <a:off x="2057400" y="38862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4. add components </a:t>
            </a:r>
          </a:p>
          <a:p>
            <a:pPr eaLnBrk="1" hangingPunct="1">
              <a:spcBef>
                <a:spcPct val="50000"/>
              </a:spcBef>
              <a:buClrTx/>
              <a:buSzTx/>
              <a:buFontTx/>
              <a:buNone/>
            </a:pPr>
            <a:r>
              <a:rPr lang="en-US" altLang="en-US">
                <a:solidFill>
                  <a:schemeClr val="tx2"/>
                </a:solidFill>
                <a:latin typeface="Arial" panose="020B0604020202020204" pitchFamily="34" charset="0"/>
              </a:rPr>
              <a:t>    (e.g. Label, Button)</a:t>
            </a:r>
          </a:p>
        </p:txBody>
      </p:sp>
      <p:sp>
        <p:nvSpPr>
          <p:cNvPr id="196627" name="Text Box 19">
            <a:extLst>
              <a:ext uri="{FF2B5EF4-FFF2-40B4-BE49-F238E27FC236}">
                <a16:creationId xmlns:a16="http://schemas.microsoft.com/office/drawing/2014/main" id="{207ACC10-0833-45FA-8AD5-25864C93CCDC}"/>
              </a:ext>
            </a:extLst>
          </p:cNvPr>
          <p:cNvSpPr txBox="1">
            <a:spLocks noChangeArrowheads="1"/>
          </p:cNvSpPr>
          <p:nvPr/>
        </p:nvSpPr>
        <p:spPr bwMode="auto">
          <a:xfrm>
            <a:off x="2057400" y="5257800"/>
            <a:ext cx="41148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5. REGISTER listeners</a:t>
            </a:r>
          </a:p>
        </p:txBody>
      </p:sp>
      <p:sp>
        <p:nvSpPr>
          <p:cNvPr id="196628" name="Text Box 20">
            <a:extLst>
              <a:ext uri="{FF2B5EF4-FFF2-40B4-BE49-F238E27FC236}">
                <a16:creationId xmlns:a16="http://schemas.microsoft.com/office/drawing/2014/main" id="{BBC54DF7-8F6F-43FC-8D35-68B72A20EE43}"/>
              </a:ext>
            </a:extLst>
          </p:cNvPr>
          <p:cNvSpPr txBox="1">
            <a:spLocks noChangeArrowheads="1"/>
          </p:cNvSpPr>
          <p:nvPr/>
        </p:nvSpPr>
        <p:spPr bwMode="auto">
          <a:xfrm>
            <a:off x="2057400" y="6019800"/>
            <a:ext cx="41148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6. show it to the world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96624"/>
                                        </p:tgtEl>
                                        <p:attrNameLst>
                                          <p:attrName>style.visibility</p:attrName>
                                        </p:attrNameLst>
                                      </p:cBhvr>
                                      <p:to>
                                        <p:strVal val="visible"/>
                                      </p:to>
                                    </p:set>
                                    <p:anim calcmode="lin" valueType="num">
                                      <p:cBhvr additive="base">
                                        <p:cTn id="11" dur="500" fill="hold"/>
                                        <p:tgtEl>
                                          <p:spTgt spid="196624"/>
                                        </p:tgtEl>
                                        <p:attrNameLst>
                                          <p:attrName>ppt_x</p:attrName>
                                        </p:attrNameLst>
                                      </p:cBhvr>
                                      <p:tavLst>
                                        <p:tav tm="0">
                                          <p:val>
                                            <p:strVal val="#ppt_x"/>
                                          </p:val>
                                        </p:tav>
                                        <p:tav tm="100000">
                                          <p:val>
                                            <p:strVal val="#ppt_x"/>
                                          </p:val>
                                        </p:tav>
                                      </p:tavLst>
                                    </p:anim>
                                    <p:anim calcmode="lin" valueType="num">
                                      <p:cBhvr additive="base">
                                        <p:cTn id="12" dur="500" fill="hold"/>
                                        <p:tgtEl>
                                          <p:spTgt spid="19662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6625"/>
                                        </p:tgtEl>
                                        <p:attrNameLst>
                                          <p:attrName>style.visibility</p:attrName>
                                        </p:attrNameLst>
                                      </p:cBhvr>
                                      <p:to>
                                        <p:strVal val="visible"/>
                                      </p:to>
                                    </p:set>
                                    <p:anim calcmode="lin" valueType="num">
                                      <p:cBhvr additive="base">
                                        <p:cTn id="17" dur="500" fill="hold"/>
                                        <p:tgtEl>
                                          <p:spTgt spid="196625"/>
                                        </p:tgtEl>
                                        <p:attrNameLst>
                                          <p:attrName>ppt_x</p:attrName>
                                        </p:attrNameLst>
                                      </p:cBhvr>
                                      <p:tavLst>
                                        <p:tav tm="0">
                                          <p:val>
                                            <p:strVal val="#ppt_x"/>
                                          </p:val>
                                        </p:tav>
                                        <p:tav tm="100000">
                                          <p:val>
                                            <p:strVal val="#ppt_x"/>
                                          </p:val>
                                        </p:tav>
                                      </p:tavLst>
                                    </p:anim>
                                    <p:anim calcmode="lin" valueType="num">
                                      <p:cBhvr additive="base">
                                        <p:cTn id="18" dur="500" fill="hold"/>
                                        <p:tgtEl>
                                          <p:spTgt spid="19662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6626"/>
                                        </p:tgtEl>
                                        <p:attrNameLst>
                                          <p:attrName>style.visibility</p:attrName>
                                        </p:attrNameLst>
                                      </p:cBhvr>
                                      <p:to>
                                        <p:strVal val="visible"/>
                                      </p:to>
                                    </p:set>
                                    <p:anim calcmode="lin" valueType="num">
                                      <p:cBhvr additive="base">
                                        <p:cTn id="23" dur="500" fill="hold"/>
                                        <p:tgtEl>
                                          <p:spTgt spid="196626"/>
                                        </p:tgtEl>
                                        <p:attrNameLst>
                                          <p:attrName>ppt_x</p:attrName>
                                        </p:attrNameLst>
                                      </p:cBhvr>
                                      <p:tavLst>
                                        <p:tav tm="0">
                                          <p:val>
                                            <p:strVal val="#ppt_x"/>
                                          </p:val>
                                        </p:tav>
                                        <p:tav tm="100000">
                                          <p:val>
                                            <p:strVal val="#ppt_x"/>
                                          </p:val>
                                        </p:tav>
                                      </p:tavLst>
                                    </p:anim>
                                    <p:anim calcmode="lin" valueType="num">
                                      <p:cBhvr additive="base">
                                        <p:cTn id="24" dur="500" fill="hold"/>
                                        <p:tgtEl>
                                          <p:spTgt spid="19662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6627"/>
                                        </p:tgtEl>
                                        <p:attrNameLst>
                                          <p:attrName>style.visibility</p:attrName>
                                        </p:attrNameLst>
                                      </p:cBhvr>
                                      <p:to>
                                        <p:strVal val="visible"/>
                                      </p:to>
                                    </p:set>
                                    <p:anim calcmode="lin" valueType="num">
                                      <p:cBhvr additive="base">
                                        <p:cTn id="29" dur="500" fill="hold"/>
                                        <p:tgtEl>
                                          <p:spTgt spid="196627"/>
                                        </p:tgtEl>
                                        <p:attrNameLst>
                                          <p:attrName>ppt_x</p:attrName>
                                        </p:attrNameLst>
                                      </p:cBhvr>
                                      <p:tavLst>
                                        <p:tav tm="0">
                                          <p:val>
                                            <p:strVal val="#ppt_x"/>
                                          </p:val>
                                        </p:tav>
                                        <p:tav tm="100000">
                                          <p:val>
                                            <p:strVal val="#ppt_x"/>
                                          </p:val>
                                        </p:tav>
                                      </p:tavLst>
                                    </p:anim>
                                    <p:anim calcmode="lin" valueType="num">
                                      <p:cBhvr additive="base">
                                        <p:cTn id="30" dur="500" fill="hold"/>
                                        <p:tgtEl>
                                          <p:spTgt spid="19662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6628"/>
                                        </p:tgtEl>
                                        <p:attrNameLst>
                                          <p:attrName>style.visibility</p:attrName>
                                        </p:attrNameLst>
                                      </p:cBhvr>
                                      <p:to>
                                        <p:strVal val="visible"/>
                                      </p:to>
                                    </p:set>
                                    <p:anim calcmode="lin" valueType="num">
                                      <p:cBhvr additive="base">
                                        <p:cTn id="35" dur="500" fill="hold"/>
                                        <p:tgtEl>
                                          <p:spTgt spid="196628"/>
                                        </p:tgtEl>
                                        <p:attrNameLst>
                                          <p:attrName>ppt_x</p:attrName>
                                        </p:attrNameLst>
                                      </p:cBhvr>
                                      <p:tavLst>
                                        <p:tav tm="0">
                                          <p:val>
                                            <p:strVal val="#ppt_x"/>
                                          </p:val>
                                        </p:tav>
                                        <p:tav tm="100000">
                                          <p:val>
                                            <p:strVal val="#ppt_x"/>
                                          </p:val>
                                        </p:tav>
                                      </p:tavLst>
                                    </p:anim>
                                    <p:anim calcmode="lin" valueType="num">
                                      <p:cBhvr additive="base">
                                        <p:cTn id="36" dur="500" fill="hold"/>
                                        <p:tgtEl>
                                          <p:spTgt spid="196628"/>
                                        </p:tgtEl>
                                        <p:attrNameLst>
                                          <p:attrName>ppt_y</p:attrName>
                                        </p:attrNameLst>
                                      </p:cBhvr>
                                      <p:tavLst>
                                        <p:tav tm="0">
                                          <p:val>
                                            <p:strVal val="1+#ppt_h/2"/>
                                          </p:val>
                                        </p:tav>
                                        <p:tav tm="100000">
                                          <p:val>
                                            <p:strVal val="#ppt_y"/>
                                          </p:val>
                                        </p:tav>
                                      </p:tavLst>
                                    </p:anim>
                                  </p:childTnLst>
                                </p:cTn>
                              </p:par>
                              <p:par>
                                <p:cTn id="37" presetID="5" presetClass="entr" presetSubtype="10" fill="hold" nodeType="withEffect">
                                  <p:stCondLst>
                                    <p:cond delay="0"/>
                                  </p:stCondLst>
                                  <p:childTnLst>
                                    <p:set>
                                      <p:cBhvr>
                                        <p:cTn id="38" dur="1" fill="hold">
                                          <p:stCondLst>
                                            <p:cond delay="0"/>
                                          </p:stCondLst>
                                        </p:cTn>
                                        <p:tgtEl>
                                          <p:spTgt spid="196612"/>
                                        </p:tgtEl>
                                        <p:attrNameLst>
                                          <p:attrName>style.visibility</p:attrName>
                                        </p:attrNameLst>
                                      </p:cBhvr>
                                      <p:to>
                                        <p:strVal val="visible"/>
                                      </p:to>
                                    </p:set>
                                    <p:animEffect transition="in" filter="checkerboard(across)">
                                      <p:cBhvr>
                                        <p:cTn id="39"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P spid="196624" grpId="0"/>
      <p:bldP spid="196625" grpId="0"/>
      <p:bldP spid="196626" grpId="0"/>
      <p:bldP spid="196627" grpId="0"/>
      <p:bldP spid="1966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12">
            <a:extLst>
              <a:ext uri="{FF2B5EF4-FFF2-40B4-BE49-F238E27FC236}">
                <a16:creationId xmlns:a16="http://schemas.microsoft.com/office/drawing/2014/main" id="{5630FC57-F3BB-48D9-8FA1-E719DA22DC92}"/>
              </a:ext>
            </a:extLst>
          </p:cNvPr>
          <p:cNvGraphicFramePr>
            <a:graphicFrameLocks noGrp="1" noChangeAspect="1"/>
          </p:cNvGraphicFramePr>
          <p:nvPr>
            <p:ph sz="half" idx="2"/>
          </p:nvPr>
        </p:nvGraphicFramePr>
        <p:xfrm>
          <a:off x="5588000" y="0"/>
          <a:ext cx="5080000" cy="6858000"/>
        </p:xfrm>
        <a:graphic>
          <a:graphicData uri="http://schemas.openxmlformats.org/presentationml/2006/ole">
            <mc:AlternateContent xmlns:mc="http://schemas.openxmlformats.org/markup-compatibility/2006">
              <mc:Choice xmlns:v="urn:schemas-microsoft-com:vml" Requires="v">
                <p:oleObj spid="_x0000_s1054" name="Bitmap Image" r:id="rId3" imgW="4839375" imgH="6533333" progId="Paint.Picture">
                  <p:embed/>
                </p:oleObj>
              </mc:Choice>
              <mc:Fallback>
                <p:oleObj name="Bitmap Image" r:id="rId3" imgW="4839375" imgH="6533333" progId="Paint.Picture">
                  <p:embed/>
                  <p:pic>
                    <p:nvPicPr>
                      <p:cNvPr id="11268" name="Object 12">
                        <a:extLst>
                          <a:ext uri="{FF2B5EF4-FFF2-40B4-BE49-F238E27FC236}">
                            <a16:creationId xmlns:a16="http://schemas.microsoft.com/office/drawing/2014/main" id="{5630FC57-F3BB-48D9-8FA1-E719DA22DC9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0"/>
                        <a:ext cx="5080000" cy="6858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cap="flat" cmpd="sng" algn="ctr">
                            <a:solidFill>
                              <a:schemeClr val="hlink"/>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6" name="Rectangle 2">
            <a:extLst>
              <a:ext uri="{FF2B5EF4-FFF2-40B4-BE49-F238E27FC236}">
                <a16:creationId xmlns:a16="http://schemas.microsoft.com/office/drawing/2014/main" id="{F33195EA-A276-458A-98AB-FC3477657AA1}"/>
              </a:ext>
            </a:extLst>
          </p:cNvPr>
          <p:cNvSpPr>
            <a:spLocks noGrp="1" noChangeArrowheads="1"/>
          </p:cNvSpPr>
          <p:nvPr>
            <p:ph type="title"/>
          </p:nvPr>
        </p:nvSpPr>
        <p:spPr>
          <a:xfrm>
            <a:off x="-1896268" y="87868"/>
            <a:ext cx="9753600" cy="762000"/>
          </a:xfrm>
        </p:spPr>
        <p:txBody>
          <a:bodyPr/>
          <a:lstStyle/>
          <a:p>
            <a:r>
              <a:rPr lang="de-DE" altLang="en-US" dirty="0"/>
              <a:t>The Source</a:t>
            </a:r>
          </a:p>
        </p:txBody>
      </p:sp>
      <p:sp>
        <p:nvSpPr>
          <p:cNvPr id="11267" name="Rectangle 3">
            <a:extLst>
              <a:ext uri="{FF2B5EF4-FFF2-40B4-BE49-F238E27FC236}">
                <a16:creationId xmlns:a16="http://schemas.microsoft.com/office/drawing/2014/main" id="{204972BB-B8A1-4028-967A-9E52FC70A572}"/>
              </a:ext>
            </a:extLst>
          </p:cNvPr>
          <p:cNvSpPr>
            <a:spLocks noGrp="1" noChangeArrowheads="1"/>
          </p:cNvSpPr>
          <p:nvPr>
            <p:ph type="body" sz="half" idx="1"/>
          </p:nvPr>
        </p:nvSpPr>
        <p:spPr>
          <a:xfrm>
            <a:off x="2209800" y="914400"/>
            <a:ext cx="7696200" cy="1905000"/>
          </a:xfrm>
        </p:spPr>
        <p:txBody>
          <a:bodyPr/>
          <a:lstStyle/>
          <a:p>
            <a:pPr marL="0" indent="0">
              <a:spcBef>
                <a:spcPct val="50000"/>
              </a:spcBef>
            </a:pPr>
            <a:endParaRPr lang="de-DE" altLang="en-US"/>
          </a:p>
          <a:p>
            <a:pPr marL="0" indent="0" algn="ctr">
              <a:spcBef>
                <a:spcPct val="50000"/>
              </a:spcBef>
            </a:pPr>
            <a:endParaRPr lang="de-DE" altLang="en-US" sz="3200" u="sng"/>
          </a:p>
        </p:txBody>
      </p:sp>
      <p:sp>
        <p:nvSpPr>
          <p:cNvPr id="11269" name="Footer Placeholder 4">
            <a:extLst>
              <a:ext uri="{FF2B5EF4-FFF2-40B4-BE49-F238E27FC236}">
                <a16:creationId xmlns:a16="http://schemas.microsoft.com/office/drawing/2014/main" id="{BCFFA757-CD33-496A-9CEE-C186DE15FB4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endParaRPr lang="en-US" altLang="en-US" sz="1400">
              <a:solidFill>
                <a:schemeClr val="tx1"/>
              </a:solidFill>
              <a:latin typeface="Arial" panose="020B0604020202020204" pitchFamily="34" charset="0"/>
            </a:endParaRPr>
          </a:p>
        </p:txBody>
      </p:sp>
      <p:sp>
        <p:nvSpPr>
          <p:cNvPr id="11270" name="Text Box 5">
            <a:extLst>
              <a:ext uri="{FF2B5EF4-FFF2-40B4-BE49-F238E27FC236}">
                <a16:creationId xmlns:a16="http://schemas.microsoft.com/office/drawing/2014/main" id="{33C9A65E-398C-48CA-9050-63A31375BA7B}"/>
              </a:ext>
            </a:extLst>
          </p:cNvPr>
          <p:cNvSpPr txBox="1">
            <a:spLocks noChangeArrowheads="1"/>
          </p:cNvSpPr>
          <p:nvPr/>
        </p:nvSpPr>
        <p:spPr bwMode="auto">
          <a:xfrm>
            <a:off x="1676401" y="1066800"/>
            <a:ext cx="2608263"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rgbClr val="000000"/>
                </a:solidFill>
                <a:latin typeface="Arial" panose="020B0604020202020204" pitchFamily="34" charset="0"/>
              </a:defRPr>
            </a:lvl1pPr>
            <a:lvl2pPr marL="914400" indent="-457200">
              <a:defRPr sz="2400">
                <a:solidFill>
                  <a:srgbClr val="000000"/>
                </a:solidFill>
                <a:latin typeface="Arial" panose="020B0604020202020204" pitchFamily="34" charset="0"/>
              </a:defRPr>
            </a:lvl2pPr>
            <a:lvl3pPr marL="1371600" indent="-457200">
              <a:defRPr sz="2400">
                <a:solidFill>
                  <a:srgbClr val="000000"/>
                </a:solidFill>
                <a:latin typeface="Arial" panose="020B0604020202020204" pitchFamily="34" charset="0"/>
              </a:defRPr>
            </a:lvl3pPr>
            <a:lvl4pPr marL="1828800" indent="-457200">
              <a:defRPr sz="2400">
                <a:solidFill>
                  <a:srgbClr val="000000"/>
                </a:solidFill>
                <a:latin typeface="Arial" panose="020B0604020202020204" pitchFamily="34" charset="0"/>
              </a:defRPr>
            </a:lvl4pPr>
            <a:lvl5pPr marL="2286000" indent="-457200">
              <a:defRPr sz="2400">
                <a:solidFill>
                  <a:srgbClr val="000000"/>
                </a:solidFill>
                <a:latin typeface="Arial" panose="020B0604020202020204" pitchFamily="34" charset="0"/>
              </a:defRPr>
            </a:lvl5pPr>
            <a:lvl6pPr marL="2743200" indent="-457200" eaLnBrk="0" fontAlgn="base" hangingPunct="0">
              <a:spcBef>
                <a:spcPct val="0"/>
              </a:spcBef>
              <a:spcAft>
                <a:spcPct val="0"/>
              </a:spcAft>
              <a:defRPr sz="2400">
                <a:solidFill>
                  <a:srgbClr val="000000"/>
                </a:solidFill>
                <a:latin typeface="Arial" panose="020B0604020202020204" pitchFamily="34" charset="0"/>
              </a:defRPr>
            </a:lvl6pPr>
            <a:lvl7pPr marL="3200400" indent="-457200" eaLnBrk="0" fontAlgn="base" hangingPunct="0">
              <a:spcBef>
                <a:spcPct val="0"/>
              </a:spcBef>
              <a:spcAft>
                <a:spcPct val="0"/>
              </a:spcAft>
              <a:defRPr sz="2400">
                <a:solidFill>
                  <a:srgbClr val="000000"/>
                </a:solidFill>
                <a:latin typeface="Arial" panose="020B0604020202020204" pitchFamily="34" charset="0"/>
              </a:defRPr>
            </a:lvl7pPr>
            <a:lvl8pPr marL="3657600" indent="-457200" eaLnBrk="0" fontAlgn="base" hangingPunct="0">
              <a:spcBef>
                <a:spcPct val="0"/>
              </a:spcBef>
              <a:spcAft>
                <a:spcPct val="0"/>
              </a:spcAft>
              <a:defRPr sz="2400">
                <a:solidFill>
                  <a:srgbClr val="000000"/>
                </a:solidFill>
                <a:latin typeface="Arial" panose="020B0604020202020204" pitchFamily="34" charset="0"/>
              </a:defRPr>
            </a:lvl8pPr>
            <a:lvl9pPr marL="4114800" indent="-457200" eaLnBrk="0" fontAlgn="base" hangingPunct="0">
              <a:spcBef>
                <a:spcPct val="0"/>
              </a:spcBef>
              <a:spcAft>
                <a:spcPct val="0"/>
              </a:spcAft>
              <a:defRPr sz="2400">
                <a:solidFill>
                  <a:srgbClr val="000000"/>
                </a:solidFill>
                <a:latin typeface="Arial" panose="020B0604020202020204" pitchFamily="34" charset="0"/>
              </a:defRPr>
            </a:lvl9pPr>
          </a:lstStyle>
          <a:p>
            <a:pPr eaLnBrk="1" hangingPunct="1">
              <a:spcBef>
                <a:spcPct val="50000"/>
              </a:spcBef>
            </a:pPr>
            <a:r>
              <a:rPr lang="en-US" altLang="en-US">
                <a:solidFill>
                  <a:schemeClr val="tx2"/>
                </a:solidFill>
              </a:rPr>
              <a:t>1. import package</a:t>
            </a:r>
          </a:p>
        </p:txBody>
      </p:sp>
      <p:sp>
        <p:nvSpPr>
          <p:cNvPr id="11271" name="Text Box 14">
            <a:extLst>
              <a:ext uri="{FF2B5EF4-FFF2-40B4-BE49-F238E27FC236}">
                <a16:creationId xmlns:a16="http://schemas.microsoft.com/office/drawing/2014/main" id="{FE2E3728-18FC-496F-84D4-E991F6E52EBA}"/>
              </a:ext>
            </a:extLst>
          </p:cNvPr>
          <p:cNvSpPr txBox="1">
            <a:spLocks noChangeArrowheads="1"/>
          </p:cNvSpPr>
          <p:nvPr/>
        </p:nvSpPr>
        <p:spPr bwMode="auto">
          <a:xfrm>
            <a:off x="1676400" y="16002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2. set up top level container</a:t>
            </a:r>
          </a:p>
          <a:p>
            <a:pPr eaLnBrk="1" hangingPunct="1">
              <a:spcBef>
                <a:spcPct val="50000"/>
              </a:spcBef>
              <a:buClrTx/>
              <a:buSzTx/>
              <a:buFontTx/>
              <a:buNone/>
            </a:pPr>
            <a:r>
              <a:rPr lang="en-US" altLang="en-US">
                <a:solidFill>
                  <a:schemeClr val="tx2"/>
                </a:solidFill>
                <a:latin typeface="Arial" panose="020B0604020202020204" pitchFamily="34" charset="0"/>
              </a:rPr>
              <a:t>    (e.g. JFrame)</a:t>
            </a:r>
          </a:p>
        </p:txBody>
      </p:sp>
      <p:sp>
        <p:nvSpPr>
          <p:cNvPr id="11272" name="Text Box 15">
            <a:extLst>
              <a:ext uri="{FF2B5EF4-FFF2-40B4-BE49-F238E27FC236}">
                <a16:creationId xmlns:a16="http://schemas.microsoft.com/office/drawing/2014/main" id="{FFF5F0CB-CE68-4F3D-8F77-3DDD794F1119}"/>
              </a:ext>
            </a:extLst>
          </p:cNvPr>
          <p:cNvSpPr txBox="1">
            <a:spLocks noChangeArrowheads="1"/>
          </p:cNvSpPr>
          <p:nvPr/>
        </p:nvSpPr>
        <p:spPr bwMode="auto">
          <a:xfrm>
            <a:off x="1676400" y="26670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3. apply layout </a:t>
            </a:r>
          </a:p>
          <a:p>
            <a:pPr eaLnBrk="1" hangingPunct="1">
              <a:spcBef>
                <a:spcPct val="50000"/>
              </a:spcBef>
              <a:buClrTx/>
              <a:buSzTx/>
              <a:buFontTx/>
              <a:buNone/>
            </a:pPr>
            <a:r>
              <a:rPr lang="en-US" altLang="en-US">
                <a:solidFill>
                  <a:schemeClr val="tx2"/>
                </a:solidFill>
                <a:latin typeface="Arial" panose="020B0604020202020204" pitchFamily="34" charset="0"/>
              </a:rPr>
              <a:t>    (e.g. BorderLayout)</a:t>
            </a:r>
          </a:p>
        </p:txBody>
      </p:sp>
      <p:sp>
        <p:nvSpPr>
          <p:cNvPr id="11273" name="Text Box 16">
            <a:extLst>
              <a:ext uri="{FF2B5EF4-FFF2-40B4-BE49-F238E27FC236}">
                <a16:creationId xmlns:a16="http://schemas.microsoft.com/office/drawing/2014/main" id="{7E5203DF-CC1B-4CD1-A8AE-6B30DAF5CAE8}"/>
              </a:ext>
            </a:extLst>
          </p:cNvPr>
          <p:cNvSpPr txBox="1">
            <a:spLocks noChangeArrowheads="1"/>
          </p:cNvSpPr>
          <p:nvPr/>
        </p:nvSpPr>
        <p:spPr bwMode="auto">
          <a:xfrm>
            <a:off x="1676400" y="3810000"/>
            <a:ext cx="4114800"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4. add components </a:t>
            </a:r>
          </a:p>
          <a:p>
            <a:pPr eaLnBrk="1" hangingPunct="1">
              <a:spcBef>
                <a:spcPct val="50000"/>
              </a:spcBef>
              <a:buClrTx/>
              <a:buSzTx/>
              <a:buFontTx/>
              <a:buNone/>
            </a:pPr>
            <a:r>
              <a:rPr lang="en-US" altLang="en-US">
                <a:solidFill>
                  <a:schemeClr val="tx2"/>
                </a:solidFill>
                <a:latin typeface="Arial" panose="020B0604020202020204" pitchFamily="34" charset="0"/>
              </a:rPr>
              <a:t>    (e.g. Label, Button)</a:t>
            </a:r>
          </a:p>
        </p:txBody>
      </p:sp>
      <p:sp>
        <p:nvSpPr>
          <p:cNvPr id="11274" name="Text Box 17">
            <a:extLst>
              <a:ext uri="{FF2B5EF4-FFF2-40B4-BE49-F238E27FC236}">
                <a16:creationId xmlns:a16="http://schemas.microsoft.com/office/drawing/2014/main" id="{D85F18A0-BB05-4F2F-9784-368AEB82AF50}"/>
              </a:ext>
            </a:extLst>
          </p:cNvPr>
          <p:cNvSpPr txBox="1">
            <a:spLocks noChangeArrowheads="1"/>
          </p:cNvSpPr>
          <p:nvPr/>
        </p:nvSpPr>
        <p:spPr bwMode="auto">
          <a:xfrm>
            <a:off x="1676400" y="5181600"/>
            <a:ext cx="41148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5. REGISTER listeners</a:t>
            </a:r>
          </a:p>
        </p:txBody>
      </p:sp>
      <p:sp>
        <p:nvSpPr>
          <p:cNvPr id="11275" name="Text Box 18">
            <a:extLst>
              <a:ext uri="{FF2B5EF4-FFF2-40B4-BE49-F238E27FC236}">
                <a16:creationId xmlns:a16="http://schemas.microsoft.com/office/drawing/2014/main" id="{F3ABBCCF-8D2E-4858-B12A-D3E30BD365D1}"/>
              </a:ext>
            </a:extLst>
          </p:cNvPr>
          <p:cNvSpPr txBox="1">
            <a:spLocks noChangeArrowheads="1"/>
          </p:cNvSpPr>
          <p:nvPr/>
        </p:nvSpPr>
        <p:spPr bwMode="auto">
          <a:xfrm>
            <a:off x="1676400" y="5943600"/>
            <a:ext cx="41148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6. show it to the world !</a:t>
            </a:r>
          </a:p>
        </p:txBody>
      </p:sp>
      <p:sp>
        <p:nvSpPr>
          <p:cNvPr id="197651" name="Line 19">
            <a:extLst>
              <a:ext uri="{FF2B5EF4-FFF2-40B4-BE49-F238E27FC236}">
                <a16:creationId xmlns:a16="http://schemas.microsoft.com/office/drawing/2014/main" id="{353BBBA1-7928-4887-82BD-3AF9D1C47A88}"/>
              </a:ext>
            </a:extLst>
          </p:cNvPr>
          <p:cNvSpPr>
            <a:spLocks noChangeShapeType="1"/>
          </p:cNvSpPr>
          <p:nvPr/>
        </p:nvSpPr>
        <p:spPr bwMode="auto">
          <a:xfrm flipV="1">
            <a:off x="4267200" y="304800"/>
            <a:ext cx="1524000" cy="990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97652" name="Line 20">
            <a:extLst>
              <a:ext uri="{FF2B5EF4-FFF2-40B4-BE49-F238E27FC236}">
                <a16:creationId xmlns:a16="http://schemas.microsoft.com/office/drawing/2014/main" id="{4E12FEBA-4796-4D0A-A730-E53A3A266100}"/>
              </a:ext>
            </a:extLst>
          </p:cNvPr>
          <p:cNvSpPr>
            <a:spLocks noChangeShapeType="1"/>
          </p:cNvSpPr>
          <p:nvPr/>
        </p:nvSpPr>
        <p:spPr bwMode="auto">
          <a:xfrm flipV="1">
            <a:off x="5562600" y="838200"/>
            <a:ext cx="1905000" cy="990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197653" name="Line 21">
            <a:extLst>
              <a:ext uri="{FF2B5EF4-FFF2-40B4-BE49-F238E27FC236}">
                <a16:creationId xmlns:a16="http://schemas.microsoft.com/office/drawing/2014/main" id="{B49C46A4-89EF-4DC7-99C8-652489ADE1FF}"/>
              </a:ext>
            </a:extLst>
          </p:cNvPr>
          <p:cNvSpPr>
            <a:spLocks noChangeShapeType="1"/>
          </p:cNvSpPr>
          <p:nvPr/>
        </p:nvSpPr>
        <p:spPr bwMode="auto">
          <a:xfrm>
            <a:off x="5562600" y="1905000"/>
            <a:ext cx="533400" cy="4572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97654" name="Line 22">
            <a:extLst>
              <a:ext uri="{FF2B5EF4-FFF2-40B4-BE49-F238E27FC236}">
                <a16:creationId xmlns:a16="http://schemas.microsoft.com/office/drawing/2014/main" id="{8A48E8FF-3FAE-40BF-87D4-FA19F529106E}"/>
              </a:ext>
            </a:extLst>
          </p:cNvPr>
          <p:cNvSpPr>
            <a:spLocks noChangeShapeType="1"/>
          </p:cNvSpPr>
          <p:nvPr/>
        </p:nvSpPr>
        <p:spPr bwMode="auto">
          <a:xfrm>
            <a:off x="4038600" y="2895600"/>
            <a:ext cx="205740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197655" name="Line 23">
            <a:extLst>
              <a:ext uri="{FF2B5EF4-FFF2-40B4-BE49-F238E27FC236}">
                <a16:creationId xmlns:a16="http://schemas.microsoft.com/office/drawing/2014/main" id="{1A20390C-3FF1-4E15-B42B-CD1051AD6C99}"/>
              </a:ext>
            </a:extLst>
          </p:cNvPr>
          <p:cNvSpPr>
            <a:spLocks noChangeShapeType="1"/>
          </p:cNvSpPr>
          <p:nvPr/>
        </p:nvSpPr>
        <p:spPr bwMode="auto">
          <a:xfrm>
            <a:off x="4495800" y="4038600"/>
            <a:ext cx="1600200" cy="10668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197656" name="Line 24">
            <a:extLst>
              <a:ext uri="{FF2B5EF4-FFF2-40B4-BE49-F238E27FC236}">
                <a16:creationId xmlns:a16="http://schemas.microsoft.com/office/drawing/2014/main" id="{0E5FCF19-0691-4880-B06F-61A25B2AE1BE}"/>
              </a:ext>
            </a:extLst>
          </p:cNvPr>
          <p:cNvSpPr>
            <a:spLocks noChangeShapeType="1"/>
          </p:cNvSpPr>
          <p:nvPr/>
        </p:nvSpPr>
        <p:spPr bwMode="auto">
          <a:xfrm flipV="1">
            <a:off x="4495800" y="3733800"/>
            <a:ext cx="1524000" cy="3048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97657" name="Line 25">
            <a:extLst>
              <a:ext uri="{FF2B5EF4-FFF2-40B4-BE49-F238E27FC236}">
                <a16:creationId xmlns:a16="http://schemas.microsoft.com/office/drawing/2014/main" id="{7A571357-F8A4-4222-A3F9-989EDF0FBB69}"/>
              </a:ext>
            </a:extLst>
          </p:cNvPr>
          <p:cNvSpPr>
            <a:spLocks noChangeShapeType="1"/>
          </p:cNvSpPr>
          <p:nvPr/>
        </p:nvSpPr>
        <p:spPr bwMode="auto">
          <a:xfrm>
            <a:off x="4953000" y="5410200"/>
            <a:ext cx="1143000" cy="4572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197658" name="Line 26">
            <a:extLst>
              <a:ext uri="{FF2B5EF4-FFF2-40B4-BE49-F238E27FC236}">
                <a16:creationId xmlns:a16="http://schemas.microsoft.com/office/drawing/2014/main" id="{7B2363B1-C9CF-41DC-8C9B-8945813806B7}"/>
              </a:ext>
            </a:extLst>
          </p:cNvPr>
          <p:cNvSpPr>
            <a:spLocks noChangeShapeType="1"/>
          </p:cNvSpPr>
          <p:nvPr/>
        </p:nvSpPr>
        <p:spPr bwMode="auto">
          <a:xfrm>
            <a:off x="5029200" y="6248400"/>
            <a:ext cx="1066800" cy="152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76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6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76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76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6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76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7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D6AB6BE-D492-48E8-A364-E1AC89873C2D}"/>
              </a:ext>
            </a:extLst>
          </p:cNvPr>
          <p:cNvSpPr>
            <a:spLocks noGrp="1" noChangeArrowheads="1"/>
          </p:cNvSpPr>
          <p:nvPr>
            <p:ph type="title"/>
          </p:nvPr>
        </p:nvSpPr>
        <p:spPr/>
        <p:txBody>
          <a:bodyPr/>
          <a:lstStyle/>
          <a:p>
            <a:r>
              <a:rPr lang="de-DE" altLang="en-US"/>
              <a:t>Swing Components</a:t>
            </a:r>
          </a:p>
        </p:txBody>
      </p:sp>
      <p:sp>
        <p:nvSpPr>
          <p:cNvPr id="12291" name="Rectangle 3">
            <a:extLst>
              <a:ext uri="{FF2B5EF4-FFF2-40B4-BE49-F238E27FC236}">
                <a16:creationId xmlns:a16="http://schemas.microsoft.com/office/drawing/2014/main" id="{4ED8E4C7-6C4C-474C-8B8D-86B143460B3E}"/>
              </a:ext>
            </a:extLst>
          </p:cNvPr>
          <p:cNvSpPr>
            <a:spLocks noGrp="1" noChangeArrowheads="1"/>
          </p:cNvSpPr>
          <p:nvPr>
            <p:ph type="body" sz="half" idx="1"/>
          </p:nvPr>
        </p:nvSpPr>
        <p:spPr>
          <a:xfrm>
            <a:off x="2209800" y="914400"/>
            <a:ext cx="7696200" cy="1905000"/>
          </a:xfrm>
        </p:spPr>
        <p:txBody>
          <a:bodyPr/>
          <a:lstStyle/>
          <a:p>
            <a:pPr marL="0" indent="0">
              <a:spcBef>
                <a:spcPct val="50000"/>
              </a:spcBef>
            </a:pPr>
            <a:endParaRPr lang="de-DE" altLang="en-US"/>
          </a:p>
          <a:p>
            <a:pPr marL="0" indent="0" algn="ctr">
              <a:spcBef>
                <a:spcPct val="50000"/>
              </a:spcBef>
            </a:pPr>
            <a:endParaRPr lang="de-DE" altLang="en-US" sz="3200" u="sng"/>
          </a:p>
        </p:txBody>
      </p:sp>
      <p:sp>
        <p:nvSpPr>
          <p:cNvPr id="12293" name="Text Box 4">
            <a:extLst>
              <a:ext uri="{FF2B5EF4-FFF2-40B4-BE49-F238E27FC236}">
                <a16:creationId xmlns:a16="http://schemas.microsoft.com/office/drawing/2014/main" id="{3E23F8C1-0380-4420-AAFA-ABE9B02A047A}"/>
              </a:ext>
            </a:extLst>
          </p:cNvPr>
          <p:cNvSpPr txBox="1">
            <a:spLocks noChangeArrowheads="1"/>
          </p:cNvSpPr>
          <p:nvPr/>
        </p:nvSpPr>
        <p:spPr bwMode="auto">
          <a:xfrm>
            <a:off x="2209800" y="1447800"/>
            <a:ext cx="8305800" cy="47259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rgbClr val="000000"/>
                </a:solidFill>
                <a:latin typeface="Arial" panose="020B0604020202020204" pitchFamily="34" charset="0"/>
              </a:defRPr>
            </a:lvl1pPr>
            <a:lvl2pPr marL="914400" indent="-457200">
              <a:defRPr sz="2400">
                <a:solidFill>
                  <a:srgbClr val="000000"/>
                </a:solidFill>
                <a:latin typeface="Arial" panose="020B0604020202020204" pitchFamily="34" charset="0"/>
              </a:defRPr>
            </a:lvl2pPr>
            <a:lvl3pPr marL="1371600" indent="-457200">
              <a:defRPr sz="2400">
                <a:solidFill>
                  <a:srgbClr val="000000"/>
                </a:solidFill>
                <a:latin typeface="Arial" panose="020B0604020202020204" pitchFamily="34" charset="0"/>
              </a:defRPr>
            </a:lvl3pPr>
            <a:lvl4pPr marL="1828800" indent="-457200">
              <a:defRPr sz="2400">
                <a:solidFill>
                  <a:srgbClr val="000000"/>
                </a:solidFill>
                <a:latin typeface="Arial" panose="020B0604020202020204" pitchFamily="34" charset="0"/>
              </a:defRPr>
            </a:lvl4pPr>
            <a:lvl5pPr marL="2286000" indent="-457200">
              <a:defRPr sz="2400">
                <a:solidFill>
                  <a:srgbClr val="000000"/>
                </a:solidFill>
                <a:latin typeface="Arial" panose="020B0604020202020204" pitchFamily="34" charset="0"/>
              </a:defRPr>
            </a:lvl5pPr>
            <a:lvl6pPr marL="2743200" indent="-457200" eaLnBrk="0" fontAlgn="base" hangingPunct="0">
              <a:spcBef>
                <a:spcPct val="0"/>
              </a:spcBef>
              <a:spcAft>
                <a:spcPct val="0"/>
              </a:spcAft>
              <a:defRPr sz="2400">
                <a:solidFill>
                  <a:srgbClr val="000000"/>
                </a:solidFill>
                <a:latin typeface="Arial" panose="020B0604020202020204" pitchFamily="34" charset="0"/>
              </a:defRPr>
            </a:lvl6pPr>
            <a:lvl7pPr marL="3200400" indent="-457200" eaLnBrk="0" fontAlgn="base" hangingPunct="0">
              <a:spcBef>
                <a:spcPct val="0"/>
              </a:spcBef>
              <a:spcAft>
                <a:spcPct val="0"/>
              </a:spcAft>
              <a:defRPr sz="2400">
                <a:solidFill>
                  <a:srgbClr val="000000"/>
                </a:solidFill>
                <a:latin typeface="Arial" panose="020B0604020202020204" pitchFamily="34" charset="0"/>
              </a:defRPr>
            </a:lvl7pPr>
            <a:lvl8pPr marL="3657600" indent="-457200" eaLnBrk="0" fontAlgn="base" hangingPunct="0">
              <a:spcBef>
                <a:spcPct val="0"/>
              </a:spcBef>
              <a:spcAft>
                <a:spcPct val="0"/>
              </a:spcAft>
              <a:defRPr sz="2400">
                <a:solidFill>
                  <a:srgbClr val="000000"/>
                </a:solidFill>
                <a:latin typeface="Arial" panose="020B0604020202020204" pitchFamily="34" charset="0"/>
              </a:defRPr>
            </a:lvl8pPr>
            <a:lvl9pPr marL="4114800" indent="-457200" eaLnBrk="0" fontAlgn="base" hangingPunct="0">
              <a:spcBef>
                <a:spcPct val="0"/>
              </a:spcBef>
              <a:spcAft>
                <a:spcPct val="0"/>
              </a:spcAft>
              <a:defRPr sz="2400">
                <a:solidFill>
                  <a:srgbClr val="000000"/>
                </a:solidFill>
                <a:latin typeface="Arial" panose="020B0604020202020204" pitchFamily="34" charset="0"/>
              </a:defRPr>
            </a:lvl9pPr>
          </a:lstStyle>
          <a:p>
            <a:pPr eaLnBrk="1" hangingPunct="1">
              <a:spcBef>
                <a:spcPct val="50000"/>
              </a:spcBef>
              <a:buFontTx/>
              <a:buChar char="•"/>
            </a:pPr>
            <a:r>
              <a:rPr lang="en-US" altLang="en-US" sz="3200">
                <a:solidFill>
                  <a:schemeClr val="tx2"/>
                </a:solidFill>
              </a:rPr>
              <a:t>Top Level Containers</a:t>
            </a:r>
          </a:p>
          <a:p>
            <a:pPr eaLnBrk="1" hangingPunct="1">
              <a:spcBef>
                <a:spcPct val="50000"/>
              </a:spcBef>
              <a:buFontTx/>
              <a:buChar char="•"/>
            </a:pPr>
            <a:r>
              <a:rPr lang="en-US" altLang="en-US" sz="3200">
                <a:solidFill>
                  <a:schemeClr val="tx2"/>
                </a:solidFill>
              </a:rPr>
              <a:t>General Purpose Containers</a:t>
            </a:r>
          </a:p>
          <a:p>
            <a:pPr eaLnBrk="1" hangingPunct="1">
              <a:spcBef>
                <a:spcPct val="50000"/>
              </a:spcBef>
              <a:buFontTx/>
              <a:buChar char="•"/>
            </a:pPr>
            <a:r>
              <a:rPr lang="en-US" altLang="en-US" sz="3200">
                <a:solidFill>
                  <a:schemeClr val="tx2"/>
                </a:solidFill>
              </a:rPr>
              <a:t>Special Purpose Containers</a:t>
            </a:r>
          </a:p>
          <a:p>
            <a:pPr eaLnBrk="1" hangingPunct="1">
              <a:spcBef>
                <a:spcPct val="50000"/>
              </a:spcBef>
              <a:buFontTx/>
              <a:buChar char="•"/>
            </a:pPr>
            <a:r>
              <a:rPr lang="en-US" altLang="en-US" sz="3200">
                <a:solidFill>
                  <a:schemeClr val="tx2"/>
                </a:solidFill>
              </a:rPr>
              <a:t>Basic Controls</a:t>
            </a:r>
          </a:p>
          <a:p>
            <a:pPr eaLnBrk="1" hangingPunct="1">
              <a:spcBef>
                <a:spcPct val="50000"/>
              </a:spcBef>
              <a:buFontTx/>
              <a:buChar char="•"/>
            </a:pPr>
            <a:r>
              <a:rPr lang="en-US" altLang="en-US" sz="3200">
                <a:solidFill>
                  <a:schemeClr val="tx2"/>
                </a:solidFill>
              </a:rPr>
              <a:t>Uneditable Information Displays</a:t>
            </a:r>
          </a:p>
          <a:p>
            <a:pPr eaLnBrk="1" hangingPunct="1">
              <a:spcBef>
                <a:spcPct val="50000"/>
              </a:spcBef>
              <a:buFontTx/>
              <a:buChar char="•"/>
            </a:pPr>
            <a:r>
              <a:rPr lang="en-US" altLang="en-US" sz="3200">
                <a:solidFill>
                  <a:schemeClr val="tx2"/>
                </a:solidFill>
              </a:rPr>
              <a:t>Interactive Displays of Highly Formatted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D356843-8191-4896-A1F9-C4F978EF19CF}"/>
              </a:ext>
            </a:extLst>
          </p:cNvPr>
          <p:cNvSpPr>
            <a:spLocks noGrp="1" noChangeArrowheads="1"/>
          </p:cNvSpPr>
          <p:nvPr>
            <p:ph type="title"/>
          </p:nvPr>
        </p:nvSpPr>
        <p:spPr/>
        <p:txBody>
          <a:bodyPr/>
          <a:lstStyle/>
          <a:p>
            <a:r>
              <a:rPr lang="de-DE" altLang="en-US"/>
              <a:t>Swing Components</a:t>
            </a:r>
          </a:p>
        </p:txBody>
      </p:sp>
      <p:graphicFrame>
        <p:nvGraphicFramePr>
          <p:cNvPr id="13315" name="Object 5">
            <a:extLst>
              <a:ext uri="{FF2B5EF4-FFF2-40B4-BE49-F238E27FC236}">
                <a16:creationId xmlns:a16="http://schemas.microsoft.com/office/drawing/2014/main" id="{23192F71-3EAB-46D6-ACE4-F026242E53F3}"/>
              </a:ext>
            </a:extLst>
          </p:cNvPr>
          <p:cNvGraphicFramePr>
            <a:graphicFrameLocks noGrp="1" noChangeAspect="1"/>
          </p:cNvGraphicFramePr>
          <p:nvPr>
            <p:ph sz="half" idx="2"/>
          </p:nvPr>
        </p:nvGraphicFramePr>
        <p:xfrm>
          <a:off x="2286000" y="1981200"/>
          <a:ext cx="8153400" cy="2630488"/>
        </p:xfrm>
        <a:graphic>
          <a:graphicData uri="http://schemas.openxmlformats.org/presentationml/2006/ole">
            <mc:AlternateContent xmlns:mc="http://schemas.openxmlformats.org/markup-compatibility/2006">
              <mc:Choice xmlns:v="urn:schemas-microsoft-com:vml" Requires="v">
                <p:oleObj spid="_x0000_s2078" name="Bitmap Image" r:id="rId3" imgW="5638095" imgH="1819529" progId="Paint.Picture">
                  <p:embed/>
                </p:oleObj>
              </mc:Choice>
              <mc:Fallback>
                <p:oleObj name="Bitmap Image" r:id="rId3" imgW="5638095" imgH="1819529" progId="Paint.Picture">
                  <p:embed/>
                  <p:pic>
                    <p:nvPicPr>
                      <p:cNvPr id="13315" name="Object 5">
                        <a:extLst>
                          <a:ext uri="{FF2B5EF4-FFF2-40B4-BE49-F238E27FC236}">
                            <a16:creationId xmlns:a16="http://schemas.microsoft.com/office/drawing/2014/main" id="{23192F71-3EAB-46D6-ACE4-F026242E53F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0"/>
                        <a:ext cx="8153400" cy="263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Footer Placeholder 4">
            <a:extLst>
              <a:ext uri="{FF2B5EF4-FFF2-40B4-BE49-F238E27FC236}">
                <a16:creationId xmlns:a16="http://schemas.microsoft.com/office/drawing/2014/main" id="{4264D8E5-B1B4-49DB-A103-164D6B7A43BE}"/>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endParaRPr lang="en-US" altLang="en-US" sz="1400">
              <a:solidFill>
                <a:schemeClr val="tx1"/>
              </a:solidFill>
              <a:latin typeface="Arial" panose="020B0604020202020204" pitchFamily="34" charset="0"/>
            </a:endParaRPr>
          </a:p>
        </p:txBody>
      </p:sp>
      <p:sp>
        <p:nvSpPr>
          <p:cNvPr id="13317" name="Rectangle 7">
            <a:extLst>
              <a:ext uri="{FF2B5EF4-FFF2-40B4-BE49-F238E27FC236}">
                <a16:creationId xmlns:a16="http://schemas.microsoft.com/office/drawing/2014/main" id="{2BB9DDBE-4649-4E31-BB94-BA2EC496F850}"/>
              </a:ext>
            </a:extLst>
          </p:cNvPr>
          <p:cNvSpPr>
            <a:spLocks noChangeArrowheads="1"/>
          </p:cNvSpPr>
          <p:nvPr/>
        </p:nvSpPr>
        <p:spPr bwMode="auto">
          <a:xfrm>
            <a:off x="6270335" y="57589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3318" name="Text Box 4">
            <a:extLst>
              <a:ext uri="{FF2B5EF4-FFF2-40B4-BE49-F238E27FC236}">
                <a16:creationId xmlns:a16="http://schemas.microsoft.com/office/drawing/2014/main" id="{EA3F1A1B-0994-4785-B905-44D0A9B8877E}"/>
              </a:ext>
            </a:extLst>
          </p:cNvPr>
          <p:cNvSpPr txBox="1">
            <a:spLocks noChangeArrowheads="1"/>
          </p:cNvSpPr>
          <p:nvPr/>
        </p:nvSpPr>
        <p:spPr bwMode="auto">
          <a:xfrm>
            <a:off x="2209800" y="1066800"/>
            <a:ext cx="8305800"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rgbClr val="000000"/>
                </a:solidFill>
                <a:latin typeface="Arial" panose="020B0604020202020204" pitchFamily="34" charset="0"/>
              </a:defRPr>
            </a:lvl1pPr>
            <a:lvl2pPr marL="914400" indent="-457200">
              <a:defRPr sz="2400">
                <a:solidFill>
                  <a:srgbClr val="000000"/>
                </a:solidFill>
                <a:latin typeface="Arial" panose="020B0604020202020204" pitchFamily="34" charset="0"/>
              </a:defRPr>
            </a:lvl2pPr>
            <a:lvl3pPr marL="1371600" indent="-457200">
              <a:defRPr sz="2400">
                <a:solidFill>
                  <a:srgbClr val="000000"/>
                </a:solidFill>
                <a:latin typeface="Arial" panose="020B0604020202020204" pitchFamily="34" charset="0"/>
              </a:defRPr>
            </a:lvl3pPr>
            <a:lvl4pPr marL="1828800" indent="-457200">
              <a:defRPr sz="2400">
                <a:solidFill>
                  <a:srgbClr val="000000"/>
                </a:solidFill>
                <a:latin typeface="Arial" panose="020B0604020202020204" pitchFamily="34" charset="0"/>
              </a:defRPr>
            </a:lvl4pPr>
            <a:lvl5pPr marL="2286000" indent="-457200">
              <a:defRPr sz="2400">
                <a:solidFill>
                  <a:srgbClr val="000000"/>
                </a:solidFill>
                <a:latin typeface="Arial" panose="020B0604020202020204" pitchFamily="34" charset="0"/>
              </a:defRPr>
            </a:lvl5pPr>
            <a:lvl6pPr marL="2743200" indent="-457200" eaLnBrk="0" fontAlgn="base" hangingPunct="0">
              <a:spcBef>
                <a:spcPct val="0"/>
              </a:spcBef>
              <a:spcAft>
                <a:spcPct val="0"/>
              </a:spcAft>
              <a:defRPr sz="2400">
                <a:solidFill>
                  <a:srgbClr val="000000"/>
                </a:solidFill>
                <a:latin typeface="Arial" panose="020B0604020202020204" pitchFamily="34" charset="0"/>
              </a:defRPr>
            </a:lvl6pPr>
            <a:lvl7pPr marL="3200400" indent="-457200" eaLnBrk="0" fontAlgn="base" hangingPunct="0">
              <a:spcBef>
                <a:spcPct val="0"/>
              </a:spcBef>
              <a:spcAft>
                <a:spcPct val="0"/>
              </a:spcAft>
              <a:defRPr sz="2400">
                <a:solidFill>
                  <a:srgbClr val="000000"/>
                </a:solidFill>
                <a:latin typeface="Arial" panose="020B0604020202020204" pitchFamily="34" charset="0"/>
              </a:defRPr>
            </a:lvl7pPr>
            <a:lvl8pPr marL="3657600" indent="-457200" eaLnBrk="0" fontAlgn="base" hangingPunct="0">
              <a:spcBef>
                <a:spcPct val="0"/>
              </a:spcBef>
              <a:spcAft>
                <a:spcPct val="0"/>
              </a:spcAft>
              <a:defRPr sz="2400">
                <a:solidFill>
                  <a:srgbClr val="000000"/>
                </a:solidFill>
                <a:latin typeface="Arial" panose="020B0604020202020204" pitchFamily="34" charset="0"/>
              </a:defRPr>
            </a:lvl8pPr>
            <a:lvl9pPr marL="4114800" indent="-457200" eaLnBrk="0" fontAlgn="base" hangingPunct="0">
              <a:spcBef>
                <a:spcPct val="0"/>
              </a:spcBef>
              <a:spcAft>
                <a:spcPct val="0"/>
              </a:spcAft>
              <a:defRPr sz="2400">
                <a:solidFill>
                  <a:srgbClr val="000000"/>
                </a:solidFill>
                <a:latin typeface="Arial" panose="020B0604020202020204" pitchFamily="34" charset="0"/>
              </a:defRPr>
            </a:lvl9pPr>
          </a:lstStyle>
          <a:p>
            <a:pPr algn="ctr" eaLnBrk="1" hangingPunct="1">
              <a:spcBef>
                <a:spcPct val="50000"/>
              </a:spcBef>
            </a:pPr>
            <a:r>
              <a:rPr lang="en-US" altLang="en-US" sz="3200">
                <a:solidFill>
                  <a:schemeClr val="tx2"/>
                </a:solidFill>
              </a:rPr>
              <a:t>Top Level Containers</a:t>
            </a:r>
          </a:p>
        </p:txBody>
      </p:sp>
      <p:sp>
        <p:nvSpPr>
          <p:cNvPr id="13319" name="Text Box 6">
            <a:extLst>
              <a:ext uri="{FF2B5EF4-FFF2-40B4-BE49-F238E27FC236}">
                <a16:creationId xmlns:a16="http://schemas.microsoft.com/office/drawing/2014/main" id="{BDB37A45-E824-4862-B7C4-AA7F2B12EC24}"/>
              </a:ext>
            </a:extLst>
          </p:cNvPr>
          <p:cNvSpPr txBox="1">
            <a:spLocks noChangeArrowheads="1"/>
          </p:cNvSpPr>
          <p:nvPr/>
        </p:nvSpPr>
        <p:spPr bwMode="auto">
          <a:xfrm>
            <a:off x="2514601" y="5715000"/>
            <a:ext cx="7593013"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rgbClr val="000000"/>
                </a:solidFill>
                <a:latin typeface="Arial" panose="020B0604020202020204" pitchFamily="34" charset="0"/>
              </a:defRPr>
            </a:lvl1pPr>
            <a:lvl2pPr marL="914400" indent="-457200">
              <a:defRPr sz="2400">
                <a:solidFill>
                  <a:srgbClr val="000000"/>
                </a:solidFill>
                <a:latin typeface="Arial" panose="020B0604020202020204" pitchFamily="34" charset="0"/>
              </a:defRPr>
            </a:lvl2pPr>
            <a:lvl3pPr marL="1371600" indent="-457200">
              <a:defRPr sz="2400">
                <a:solidFill>
                  <a:srgbClr val="000000"/>
                </a:solidFill>
                <a:latin typeface="Arial" panose="020B0604020202020204" pitchFamily="34" charset="0"/>
              </a:defRPr>
            </a:lvl3pPr>
            <a:lvl4pPr marL="1828800" indent="-457200">
              <a:defRPr sz="2400">
                <a:solidFill>
                  <a:srgbClr val="000000"/>
                </a:solidFill>
                <a:latin typeface="Arial" panose="020B0604020202020204" pitchFamily="34" charset="0"/>
              </a:defRPr>
            </a:lvl4pPr>
            <a:lvl5pPr marL="2286000" indent="-457200">
              <a:defRPr sz="2400">
                <a:solidFill>
                  <a:srgbClr val="000000"/>
                </a:solidFill>
                <a:latin typeface="Arial" panose="020B0604020202020204" pitchFamily="34" charset="0"/>
              </a:defRPr>
            </a:lvl5pPr>
            <a:lvl6pPr marL="2743200" indent="-457200" eaLnBrk="0" fontAlgn="base" hangingPunct="0">
              <a:spcBef>
                <a:spcPct val="0"/>
              </a:spcBef>
              <a:spcAft>
                <a:spcPct val="0"/>
              </a:spcAft>
              <a:defRPr sz="2400">
                <a:solidFill>
                  <a:srgbClr val="000000"/>
                </a:solidFill>
                <a:latin typeface="Arial" panose="020B0604020202020204" pitchFamily="34" charset="0"/>
              </a:defRPr>
            </a:lvl6pPr>
            <a:lvl7pPr marL="3200400" indent="-457200" eaLnBrk="0" fontAlgn="base" hangingPunct="0">
              <a:spcBef>
                <a:spcPct val="0"/>
              </a:spcBef>
              <a:spcAft>
                <a:spcPct val="0"/>
              </a:spcAft>
              <a:defRPr sz="2400">
                <a:solidFill>
                  <a:srgbClr val="000000"/>
                </a:solidFill>
                <a:latin typeface="Arial" panose="020B0604020202020204" pitchFamily="34" charset="0"/>
              </a:defRPr>
            </a:lvl7pPr>
            <a:lvl8pPr marL="3657600" indent="-457200" eaLnBrk="0" fontAlgn="base" hangingPunct="0">
              <a:spcBef>
                <a:spcPct val="0"/>
              </a:spcBef>
              <a:spcAft>
                <a:spcPct val="0"/>
              </a:spcAft>
              <a:defRPr sz="2400">
                <a:solidFill>
                  <a:srgbClr val="000000"/>
                </a:solidFill>
                <a:latin typeface="Arial" panose="020B0604020202020204" pitchFamily="34" charset="0"/>
              </a:defRPr>
            </a:lvl8pPr>
            <a:lvl9pPr marL="4114800" indent="-457200" eaLnBrk="0" fontAlgn="base" hangingPunct="0">
              <a:spcBef>
                <a:spcPct val="0"/>
              </a:spcBef>
              <a:spcAft>
                <a:spcPct val="0"/>
              </a:spcAft>
              <a:defRPr sz="2400">
                <a:solidFill>
                  <a:srgbClr val="000000"/>
                </a:solidFill>
                <a:latin typeface="Arial" panose="020B0604020202020204" pitchFamily="34" charset="0"/>
              </a:defRPr>
            </a:lvl9pPr>
          </a:lstStyle>
          <a:p>
            <a:pPr algn="ctr" eaLnBrk="1" hangingPunct="1">
              <a:spcBef>
                <a:spcPct val="50000"/>
              </a:spcBef>
            </a:pPr>
            <a:r>
              <a:rPr lang="en-US" altLang="en-US">
                <a:solidFill>
                  <a:schemeClr val="tx2"/>
                </a:solidFill>
              </a:rPr>
              <a:t>Your application usually extends one of these classes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334E9982-BA02-403B-A468-2744FF24623B}"/>
              </a:ext>
            </a:extLst>
          </p:cNvPr>
          <p:cNvSpPr>
            <a:spLocks noGrp="1" noChangeArrowheads="1"/>
          </p:cNvSpPr>
          <p:nvPr>
            <p:ph type="title"/>
          </p:nvPr>
        </p:nvSpPr>
        <p:spPr/>
        <p:txBody>
          <a:bodyPr/>
          <a:lstStyle/>
          <a:p>
            <a:r>
              <a:rPr lang="de-DE" altLang="en-US"/>
              <a:t>Swing Components</a:t>
            </a:r>
          </a:p>
        </p:txBody>
      </p:sp>
      <p:sp>
        <p:nvSpPr>
          <p:cNvPr id="14339" name="Rectangle 4">
            <a:extLst>
              <a:ext uri="{FF2B5EF4-FFF2-40B4-BE49-F238E27FC236}">
                <a16:creationId xmlns:a16="http://schemas.microsoft.com/office/drawing/2014/main" id="{EE978FD1-4A6F-4433-B23D-6E10D12B47D2}"/>
              </a:ext>
            </a:extLst>
          </p:cNvPr>
          <p:cNvSpPr>
            <a:spLocks noGrp="1" noChangeArrowheads="1"/>
          </p:cNvSpPr>
          <p:nvPr>
            <p:ph type="body" sz="half" idx="1"/>
          </p:nvPr>
        </p:nvSpPr>
        <p:spPr>
          <a:xfrm>
            <a:off x="2209800" y="1066800"/>
            <a:ext cx="7696200" cy="762000"/>
          </a:xfrm>
        </p:spPr>
        <p:txBody>
          <a:bodyPr/>
          <a:lstStyle/>
          <a:p>
            <a:pPr marL="0" indent="0" algn="ctr"/>
            <a:r>
              <a:rPr lang="en-US" altLang="en-US" sz="3200">
                <a:solidFill>
                  <a:schemeClr val="tx2"/>
                </a:solidFill>
              </a:rPr>
              <a:t>General Purpose Containers</a:t>
            </a:r>
            <a:endParaRPr lang="de-DE" altLang="en-US" sz="3200" u="sng"/>
          </a:p>
        </p:txBody>
      </p:sp>
      <p:graphicFrame>
        <p:nvGraphicFramePr>
          <p:cNvPr id="14340" name="Object 9">
            <a:extLst>
              <a:ext uri="{FF2B5EF4-FFF2-40B4-BE49-F238E27FC236}">
                <a16:creationId xmlns:a16="http://schemas.microsoft.com/office/drawing/2014/main" id="{F09EC96D-0138-4625-B85B-B9C07F446E6C}"/>
              </a:ext>
            </a:extLst>
          </p:cNvPr>
          <p:cNvGraphicFramePr>
            <a:graphicFrameLocks noGrp="1" noChangeAspect="1"/>
          </p:cNvGraphicFramePr>
          <p:nvPr>
            <p:ph sz="half" idx="2"/>
          </p:nvPr>
        </p:nvGraphicFramePr>
        <p:xfrm>
          <a:off x="3048000" y="1676400"/>
          <a:ext cx="6096000" cy="5021263"/>
        </p:xfrm>
        <a:graphic>
          <a:graphicData uri="http://schemas.openxmlformats.org/presentationml/2006/ole">
            <mc:AlternateContent xmlns:mc="http://schemas.openxmlformats.org/markup-compatibility/2006">
              <mc:Choice xmlns:v="urn:schemas-microsoft-com:vml" Requires="v">
                <p:oleObj spid="_x0000_s3102" name="Bitmap Image" r:id="rId3" imgW="5296639" imgH="4361905" progId="Paint.Picture">
                  <p:embed/>
                </p:oleObj>
              </mc:Choice>
              <mc:Fallback>
                <p:oleObj name="Bitmap Image" r:id="rId3" imgW="5296639" imgH="4361905" progId="Paint.Picture">
                  <p:embed/>
                  <p:pic>
                    <p:nvPicPr>
                      <p:cNvPr id="14340" name="Object 9">
                        <a:extLst>
                          <a:ext uri="{FF2B5EF4-FFF2-40B4-BE49-F238E27FC236}">
                            <a16:creationId xmlns:a16="http://schemas.microsoft.com/office/drawing/2014/main" id="{F09EC96D-0138-4625-B85B-B9C07F446E6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76400"/>
                        <a:ext cx="6096000" cy="502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Footer Placeholder 4">
            <a:extLst>
              <a:ext uri="{FF2B5EF4-FFF2-40B4-BE49-F238E27FC236}">
                <a16:creationId xmlns:a16="http://schemas.microsoft.com/office/drawing/2014/main" id="{4F26A43D-2214-4A92-B91B-032FE74AA81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endParaRPr lang="en-US" altLang="en-US" sz="1400">
              <a:solidFill>
                <a:schemeClr val="tx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EE043DB-4936-4D5E-BBA5-578986498557}"/>
              </a:ext>
            </a:extLst>
          </p:cNvPr>
          <p:cNvSpPr>
            <a:spLocks noGrp="1" noChangeArrowheads="1"/>
          </p:cNvSpPr>
          <p:nvPr>
            <p:ph type="title"/>
          </p:nvPr>
        </p:nvSpPr>
        <p:spPr/>
        <p:txBody>
          <a:bodyPr/>
          <a:lstStyle/>
          <a:p>
            <a:r>
              <a:rPr lang="de-DE" altLang="en-US"/>
              <a:t>Swing Components</a:t>
            </a:r>
          </a:p>
        </p:txBody>
      </p:sp>
      <p:sp>
        <p:nvSpPr>
          <p:cNvPr id="15363" name="Rectangle 3">
            <a:extLst>
              <a:ext uri="{FF2B5EF4-FFF2-40B4-BE49-F238E27FC236}">
                <a16:creationId xmlns:a16="http://schemas.microsoft.com/office/drawing/2014/main" id="{3512891E-B9A7-42C0-BD0B-2A6DA853E84B}"/>
              </a:ext>
            </a:extLst>
          </p:cNvPr>
          <p:cNvSpPr>
            <a:spLocks noGrp="1" noChangeArrowheads="1"/>
          </p:cNvSpPr>
          <p:nvPr>
            <p:ph type="body" sz="half" idx="1"/>
          </p:nvPr>
        </p:nvSpPr>
        <p:spPr>
          <a:xfrm>
            <a:off x="2209800" y="1066800"/>
            <a:ext cx="7696200" cy="2514600"/>
          </a:xfrm>
        </p:spPr>
        <p:txBody>
          <a:bodyPr>
            <a:normAutofit lnSpcReduction="10000"/>
          </a:bodyPr>
          <a:lstStyle/>
          <a:p>
            <a:pPr marL="0" indent="0"/>
            <a:r>
              <a:rPr lang="en-US" altLang="en-US" sz="3200">
                <a:solidFill>
                  <a:schemeClr val="tx2"/>
                </a:solidFill>
              </a:rPr>
              <a:t>General Purpose Containers</a:t>
            </a:r>
          </a:p>
          <a:p>
            <a:pPr marL="0" indent="0">
              <a:buFontTx/>
              <a:buChar char="•"/>
            </a:pPr>
            <a:r>
              <a:rPr lang="en-US" altLang="en-US" sz="3200">
                <a:solidFill>
                  <a:schemeClr val="tx2"/>
                </a:solidFill>
              </a:rPr>
              <a:t>typically used to collect Basic Controls (JButton, JChoiceBox…)</a:t>
            </a:r>
          </a:p>
          <a:p>
            <a:pPr marL="0" indent="0">
              <a:buFontTx/>
              <a:buChar char="•"/>
            </a:pPr>
            <a:r>
              <a:rPr lang="en-US" altLang="en-US" sz="3200">
                <a:solidFill>
                  <a:schemeClr val="tx2"/>
                </a:solidFill>
              </a:rPr>
              <a:t>Added to layout of top-level containers</a:t>
            </a:r>
            <a:endParaRPr lang="de-DE" altLang="en-US" sz="3200" u="sng"/>
          </a:p>
        </p:txBody>
      </p:sp>
      <p:sp>
        <p:nvSpPr>
          <p:cNvPr id="15364" name="Footer Placeholder 4">
            <a:extLst>
              <a:ext uri="{FF2B5EF4-FFF2-40B4-BE49-F238E27FC236}">
                <a16:creationId xmlns:a16="http://schemas.microsoft.com/office/drawing/2014/main" id="{B38E4070-02DB-4D55-A67D-F048798FF6CB}"/>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r>
              <a:rPr lang="de-DE" altLang="en-US" sz="1400">
                <a:solidFill>
                  <a:schemeClr val="tx1"/>
                </a:solidFill>
                <a:latin typeface="Arial" panose="020B0604020202020204" pitchFamily="34" charset="0"/>
              </a:rPr>
              <a:t>CIS 068</a:t>
            </a:r>
          </a:p>
        </p:txBody>
      </p:sp>
      <p:sp>
        <p:nvSpPr>
          <p:cNvPr id="15365" name="Rectangle 6">
            <a:extLst>
              <a:ext uri="{FF2B5EF4-FFF2-40B4-BE49-F238E27FC236}">
                <a16:creationId xmlns:a16="http://schemas.microsoft.com/office/drawing/2014/main" id="{F62E1453-5F15-4AC8-9EF5-9D8250D102EB}"/>
              </a:ext>
            </a:extLst>
          </p:cNvPr>
          <p:cNvSpPr>
            <a:spLocks noChangeArrowheads="1"/>
          </p:cNvSpPr>
          <p:nvPr/>
        </p:nvSpPr>
        <p:spPr bwMode="auto">
          <a:xfrm>
            <a:off x="6019800" y="5377934"/>
            <a:ext cx="1905000" cy="369332"/>
          </a:xfrm>
          <a:prstGeom prst="rect">
            <a:avLst/>
          </a:prstGeom>
          <a:solidFill>
            <a:schemeClr val="fo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5366" name="Rectangle 7">
            <a:extLst>
              <a:ext uri="{FF2B5EF4-FFF2-40B4-BE49-F238E27FC236}">
                <a16:creationId xmlns:a16="http://schemas.microsoft.com/office/drawing/2014/main" id="{B9D8B820-40E8-4235-A462-65C24044CDDA}"/>
              </a:ext>
            </a:extLst>
          </p:cNvPr>
          <p:cNvSpPr>
            <a:spLocks noChangeArrowheads="1"/>
          </p:cNvSpPr>
          <p:nvPr/>
        </p:nvSpPr>
        <p:spPr bwMode="auto">
          <a:xfrm>
            <a:off x="7924800" y="5377934"/>
            <a:ext cx="1905000" cy="369332"/>
          </a:xfrm>
          <a:prstGeom prst="rect">
            <a:avLst/>
          </a:prstGeom>
          <a:solidFill>
            <a:schemeClr val="fo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5367" name="Rectangle 8">
            <a:extLst>
              <a:ext uri="{FF2B5EF4-FFF2-40B4-BE49-F238E27FC236}">
                <a16:creationId xmlns:a16="http://schemas.microsoft.com/office/drawing/2014/main" id="{CCCBD97B-2325-445F-91F4-5F8C4BA89116}"/>
              </a:ext>
            </a:extLst>
          </p:cNvPr>
          <p:cNvSpPr>
            <a:spLocks noChangeArrowheads="1"/>
          </p:cNvSpPr>
          <p:nvPr/>
        </p:nvSpPr>
        <p:spPr bwMode="auto">
          <a:xfrm>
            <a:off x="7832435" y="4120634"/>
            <a:ext cx="184731" cy="369332"/>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5368" name="Rectangle 10">
            <a:extLst>
              <a:ext uri="{FF2B5EF4-FFF2-40B4-BE49-F238E27FC236}">
                <a16:creationId xmlns:a16="http://schemas.microsoft.com/office/drawing/2014/main" id="{460B802D-7EB4-435C-9C79-0E9028E3AC46}"/>
              </a:ext>
            </a:extLst>
          </p:cNvPr>
          <p:cNvSpPr>
            <a:spLocks noChangeArrowheads="1"/>
          </p:cNvSpPr>
          <p:nvPr/>
        </p:nvSpPr>
        <p:spPr bwMode="auto">
          <a:xfrm>
            <a:off x="3870035" y="4349234"/>
            <a:ext cx="184731" cy="369332"/>
          </a:xfrm>
          <a:prstGeom prst="rect">
            <a:avLst/>
          </a:prstGeom>
          <a:solidFill>
            <a:srgbClr val="66FF66"/>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15369" name="Line 11">
            <a:extLst>
              <a:ext uri="{FF2B5EF4-FFF2-40B4-BE49-F238E27FC236}">
                <a16:creationId xmlns:a16="http://schemas.microsoft.com/office/drawing/2014/main" id="{132AF360-D584-4926-AF8D-3A207F43F394}"/>
              </a:ext>
            </a:extLst>
          </p:cNvPr>
          <p:cNvSpPr>
            <a:spLocks noChangeShapeType="1"/>
          </p:cNvSpPr>
          <p:nvPr/>
        </p:nvSpPr>
        <p:spPr bwMode="auto">
          <a:xfrm>
            <a:off x="4038600" y="4495800"/>
            <a:ext cx="2895600" cy="11430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15370" name="Text Box 12">
            <a:extLst>
              <a:ext uri="{FF2B5EF4-FFF2-40B4-BE49-F238E27FC236}">
                <a16:creationId xmlns:a16="http://schemas.microsoft.com/office/drawing/2014/main" id="{9F14A614-778A-4316-9E48-6BD8FA177303}"/>
              </a:ext>
            </a:extLst>
          </p:cNvPr>
          <p:cNvSpPr txBox="1">
            <a:spLocks noChangeArrowheads="1"/>
          </p:cNvSpPr>
          <p:nvPr/>
        </p:nvSpPr>
        <p:spPr bwMode="auto">
          <a:xfrm>
            <a:off x="3352801" y="5791200"/>
            <a:ext cx="889987"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JPanel</a:t>
            </a:r>
          </a:p>
        </p:txBody>
      </p:sp>
      <p:sp>
        <p:nvSpPr>
          <p:cNvPr id="15371" name="Text Box 13">
            <a:extLst>
              <a:ext uri="{FF2B5EF4-FFF2-40B4-BE49-F238E27FC236}">
                <a16:creationId xmlns:a16="http://schemas.microsoft.com/office/drawing/2014/main" id="{DE72973F-16D9-4387-9464-C24542BB1CD6}"/>
              </a:ext>
            </a:extLst>
          </p:cNvPr>
          <p:cNvSpPr txBox="1">
            <a:spLocks noChangeArrowheads="1"/>
          </p:cNvSpPr>
          <p:nvPr/>
        </p:nvSpPr>
        <p:spPr bwMode="auto">
          <a:xfrm>
            <a:off x="7315201" y="3733800"/>
            <a:ext cx="966931"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JFrame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8053CF-BD94-4640-A9DF-0E493096BF85}"/>
              </a:ext>
            </a:extLst>
          </p:cNvPr>
          <p:cNvSpPr>
            <a:spLocks noGrp="1" noChangeArrowheads="1"/>
          </p:cNvSpPr>
          <p:nvPr>
            <p:ph type="title"/>
          </p:nvPr>
        </p:nvSpPr>
        <p:spPr/>
        <p:txBody>
          <a:bodyPr/>
          <a:lstStyle/>
          <a:p>
            <a:r>
              <a:rPr lang="de-DE" altLang="en-US"/>
              <a:t>Swing Components</a:t>
            </a:r>
          </a:p>
        </p:txBody>
      </p:sp>
      <p:sp>
        <p:nvSpPr>
          <p:cNvPr id="16387" name="Rectangle 3">
            <a:extLst>
              <a:ext uri="{FF2B5EF4-FFF2-40B4-BE49-F238E27FC236}">
                <a16:creationId xmlns:a16="http://schemas.microsoft.com/office/drawing/2014/main" id="{29DB4246-F230-4AD3-B279-D99B7FB2F55B}"/>
              </a:ext>
            </a:extLst>
          </p:cNvPr>
          <p:cNvSpPr>
            <a:spLocks noGrp="1" noChangeArrowheads="1"/>
          </p:cNvSpPr>
          <p:nvPr>
            <p:ph type="body" sz="half" idx="1"/>
          </p:nvPr>
        </p:nvSpPr>
        <p:spPr>
          <a:xfrm>
            <a:off x="2209800" y="1066800"/>
            <a:ext cx="7696200" cy="1905000"/>
          </a:xfrm>
        </p:spPr>
        <p:txBody>
          <a:bodyPr/>
          <a:lstStyle/>
          <a:p>
            <a:pPr marL="0" indent="0" algn="ctr"/>
            <a:r>
              <a:rPr lang="en-US" altLang="en-US" sz="3200">
                <a:solidFill>
                  <a:schemeClr val="tx2"/>
                </a:solidFill>
              </a:rPr>
              <a:t>Special Purpose Containers</a:t>
            </a:r>
            <a:endParaRPr lang="de-DE" altLang="en-US" sz="3200" u="sng"/>
          </a:p>
        </p:txBody>
      </p:sp>
      <p:graphicFrame>
        <p:nvGraphicFramePr>
          <p:cNvPr id="16388" name="Object 4">
            <a:extLst>
              <a:ext uri="{FF2B5EF4-FFF2-40B4-BE49-F238E27FC236}">
                <a16:creationId xmlns:a16="http://schemas.microsoft.com/office/drawing/2014/main" id="{B98BA37F-1D6C-454E-8DBF-C35E680199F0}"/>
              </a:ext>
            </a:extLst>
          </p:cNvPr>
          <p:cNvGraphicFramePr>
            <a:graphicFrameLocks noGrp="1" noChangeAspect="1"/>
          </p:cNvGraphicFramePr>
          <p:nvPr>
            <p:ph sz="half" idx="2"/>
          </p:nvPr>
        </p:nvGraphicFramePr>
        <p:xfrm>
          <a:off x="2514600" y="1676400"/>
          <a:ext cx="7086600" cy="4997450"/>
        </p:xfrm>
        <a:graphic>
          <a:graphicData uri="http://schemas.openxmlformats.org/presentationml/2006/ole">
            <mc:AlternateContent xmlns:mc="http://schemas.openxmlformats.org/markup-compatibility/2006">
              <mc:Choice xmlns:v="urn:schemas-microsoft-com:vml" Requires="v">
                <p:oleObj spid="_x0000_s4126" name="Bitmap Image" r:id="rId3" imgW="5753903" imgH="4057143" progId="Paint.Picture">
                  <p:embed/>
                </p:oleObj>
              </mc:Choice>
              <mc:Fallback>
                <p:oleObj name="Bitmap Image" r:id="rId3" imgW="5753903" imgH="4057143" progId="Paint.Picture">
                  <p:embed/>
                  <p:pic>
                    <p:nvPicPr>
                      <p:cNvPr id="16388" name="Object 4">
                        <a:extLst>
                          <a:ext uri="{FF2B5EF4-FFF2-40B4-BE49-F238E27FC236}">
                            <a16:creationId xmlns:a16="http://schemas.microsoft.com/office/drawing/2014/main" id="{B98BA37F-1D6C-454E-8DBF-C35E680199F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676400"/>
                        <a:ext cx="7086600"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8D4B7E6-8350-49F2-901B-9F03767E7B57}"/>
              </a:ext>
            </a:extLst>
          </p:cNvPr>
          <p:cNvSpPr>
            <a:spLocks noGrp="1" noChangeArrowheads="1"/>
          </p:cNvSpPr>
          <p:nvPr>
            <p:ph type="title"/>
          </p:nvPr>
        </p:nvSpPr>
        <p:spPr/>
        <p:txBody>
          <a:bodyPr/>
          <a:lstStyle/>
          <a:p>
            <a:r>
              <a:rPr lang="de-DE" altLang="en-US"/>
              <a:t>Swing Components</a:t>
            </a:r>
          </a:p>
        </p:txBody>
      </p:sp>
      <p:sp>
        <p:nvSpPr>
          <p:cNvPr id="17411" name="Rectangle 3">
            <a:extLst>
              <a:ext uri="{FF2B5EF4-FFF2-40B4-BE49-F238E27FC236}">
                <a16:creationId xmlns:a16="http://schemas.microsoft.com/office/drawing/2014/main" id="{105843B1-2896-4297-B360-83D0A503A26D}"/>
              </a:ext>
            </a:extLst>
          </p:cNvPr>
          <p:cNvSpPr>
            <a:spLocks noGrp="1" noChangeArrowheads="1"/>
          </p:cNvSpPr>
          <p:nvPr>
            <p:ph type="body" sz="half" idx="1"/>
          </p:nvPr>
        </p:nvSpPr>
        <p:spPr>
          <a:xfrm>
            <a:off x="2209800" y="1066800"/>
            <a:ext cx="7696200" cy="5105400"/>
          </a:xfrm>
        </p:spPr>
        <p:txBody>
          <a:bodyPr/>
          <a:lstStyle/>
          <a:p>
            <a:pPr marL="0" indent="0"/>
            <a:r>
              <a:rPr lang="en-US" altLang="en-US" sz="3200">
                <a:solidFill>
                  <a:schemeClr val="tx2"/>
                </a:solidFill>
              </a:rPr>
              <a:t>Special Purpose Containers</a:t>
            </a:r>
          </a:p>
          <a:p>
            <a:pPr marL="0" indent="0"/>
            <a:endParaRPr lang="en-US" altLang="en-US" sz="3200">
              <a:solidFill>
                <a:schemeClr val="tx2"/>
              </a:solidFill>
            </a:endParaRPr>
          </a:p>
          <a:p>
            <a:pPr marL="0" indent="0"/>
            <a:endParaRPr lang="en-US" altLang="en-US" sz="3200">
              <a:solidFill>
                <a:schemeClr val="tx2"/>
              </a:solidFill>
            </a:endParaRPr>
          </a:p>
          <a:p>
            <a:pPr marL="0" indent="0">
              <a:buFontTx/>
              <a:buChar char="•"/>
            </a:pPr>
            <a:r>
              <a:rPr lang="de-DE" altLang="en-US" sz="3200"/>
              <a:t>If you want to use them, go to java.sun.com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A35C1EC-0ED7-49F4-9DF3-08B3FFECCCBA}"/>
              </a:ext>
            </a:extLst>
          </p:cNvPr>
          <p:cNvSpPr>
            <a:spLocks noGrp="1" noChangeArrowheads="1"/>
          </p:cNvSpPr>
          <p:nvPr>
            <p:ph type="title"/>
          </p:nvPr>
        </p:nvSpPr>
        <p:spPr/>
        <p:txBody>
          <a:bodyPr/>
          <a:lstStyle/>
          <a:p>
            <a:r>
              <a:rPr lang="de-DE" altLang="en-US"/>
              <a:t>Swing Components</a:t>
            </a:r>
          </a:p>
        </p:txBody>
      </p:sp>
      <p:sp>
        <p:nvSpPr>
          <p:cNvPr id="18435" name="Rectangle 3">
            <a:extLst>
              <a:ext uri="{FF2B5EF4-FFF2-40B4-BE49-F238E27FC236}">
                <a16:creationId xmlns:a16="http://schemas.microsoft.com/office/drawing/2014/main" id="{50B8B455-04B7-4216-9568-484B967C3D05}"/>
              </a:ext>
            </a:extLst>
          </p:cNvPr>
          <p:cNvSpPr>
            <a:spLocks noGrp="1" noChangeArrowheads="1"/>
          </p:cNvSpPr>
          <p:nvPr>
            <p:ph type="body" sz="half" idx="1"/>
          </p:nvPr>
        </p:nvSpPr>
        <p:spPr>
          <a:xfrm>
            <a:off x="2209800" y="1066800"/>
            <a:ext cx="7696200" cy="1905000"/>
          </a:xfrm>
        </p:spPr>
        <p:txBody>
          <a:bodyPr/>
          <a:lstStyle/>
          <a:p>
            <a:pPr marL="0" indent="0" algn="ctr"/>
            <a:r>
              <a:rPr lang="en-US" altLang="en-US" sz="3200">
                <a:solidFill>
                  <a:schemeClr val="tx2"/>
                </a:solidFill>
              </a:rPr>
              <a:t>Basic Controls</a:t>
            </a:r>
            <a:endParaRPr lang="de-DE" altLang="en-US" sz="3200" u="sng"/>
          </a:p>
        </p:txBody>
      </p:sp>
      <p:graphicFrame>
        <p:nvGraphicFramePr>
          <p:cNvPr id="18436" name="Object 6">
            <a:extLst>
              <a:ext uri="{FF2B5EF4-FFF2-40B4-BE49-F238E27FC236}">
                <a16:creationId xmlns:a16="http://schemas.microsoft.com/office/drawing/2014/main" id="{61EF1A47-CF55-4744-BF38-9BAAD61F4FBB}"/>
              </a:ext>
            </a:extLst>
          </p:cNvPr>
          <p:cNvGraphicFramePr>
            <a:graphicFrameLocks noGrp="1" noChangeAspect="1"/>
          </p:cNvGraphicFramePr>
          <p:nvPr>
            <p:ph sz="half" idx="2"/>
          </p:nvPr>
        </p:nvGraphicFramePr>
        <p:xfrm>
          <a:off x="2819400" y="1600200"/>
          <a:ext cx="6172200" cy="5135563"/>
        </p:xfrm>
        <a:graphic>
          <a:graphicData uri="http://schemas.openxmlformats.org/presentationml/2006/ole">
            <mc:AlternateContent xmlns:mc="http://schemas.openxmlformats.org/markup-compatibility/2006">
              <mc:Choice xmlns:v="urn:schemas-microsoft-com:vml" Requires="v">
                <p:oleObj spid="_x0000_s5150" name="Bitmap Image" r:id="rId3" imgW="5161905" imgH="4296375" progId="Paint.Picture">
                  <p:embed/>
                </p:oleObj>
              </mc:Choice>
              <mc:Fallback>
                <p:oleObj name="Bitmap Image" r:id="rId3" imgW="5161905" imgH="4296375" progId="Paint.Picture">
                  <p:embed/>
                  <p:pic>
                    <p:nvPicPr>
                      <p:cNvPr id="18436" name="Object 6">
                        <a:extLst>
                          <a:ext uri="{FF2B5EF4-FFF2-40B4-BE49-F238E27FC236}">
                            <a16:creationId xmlns:a16="http://schemas.microsoft.com/office/drawing/2014/main" id="{61EF1A47-CF55-4744-BF38-9BAAD61F4FB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00200"/>
                        <a:ext cx="6172200"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C52A-5787-4531-9D7B-A14F0965EAC0}"/>
              </a:ext>
            </a:extLst>
          </p:cNvPr>
          <p:cNvSpPr>
            <a:spLocks noGrp="1"/>
          </p:cNvSpPr>
          <p:nvPr>
            <p:ph type="title"/>
          </p:nvPr>
        </p:nvSpPr>
        <p:spPr/>
        <p:txBody>
          <a:bodyPr/>
          <a:lstStyle/>
          <a:p>
            <a:r>
              <a:rPr lang="en-US" dirty="0"/>
              <a:t>INTRODUCTION OF JAVA</a:t>
            </a:r>
            <a:endParaRPr lang="en-IN" dirty="0"/>
          </a:p>
        </p:txBody>
      </p:sp>
      <p:sp>
        <p:nvSpPr>
          <p:cNvPr id="3" name="Content Placeholder 2">
            <a:extLst>
              <a:ext uri="{FF2B5EF4-FFF2-40B4-BE49-F238E27FC236}">
                <a16:creationId xmlns:a16="http://schemas.microsoft.com/office/drawing/2014/main" id="{0424C146-53BD-4797-B54A-C7B888BB9BBF}"/>
              </a:ext>
            </a:extLst>
          </p:cNvPr>
          <p:cNvSpPr>
            <a:spLocks noGrp="1"/>
          </p:cNvSpPr>
          <p:nvPr>
            <p:ph idx="1"/>
          </p:nvPr>
        </p:nvSpPr>
        <p:spPr/>
        <p:txBody>
          <a:bodyPr>
            <a:normAutofit/>
          </a:bodyPr>
          <a:lstStyle/>
          <a:p>
            <a:r>
              <a:rPr lang="en-IN" sz="2400" dirty="0"/>
              <a:t>Java was originally developed by James Gosling at Sun Microsystems</a:t>
            </a:r>
          </a:p>
          <a:p>
            <a:r>
              <a:rPr lang="en-IN" sz="2400" dirty="0"/>
              <a:t>It was brought in the market to overcome the disadvantages of C/C++</a:t>
            </a:r>
          </a:p>
          <a:p>
            <a:r>
              <a:rPr lang="en-IN" sz="2400" dirty="0"/>
              <a:t>It is a completely object oriented language</a:t>
            </a:r>
          </a:p>
          <a:p>
            <a:r>
              <a:rPr lang="en-IN" sz="2400" dirty="0"/>
              <a:t>It is platform independent</a:t>
            </a:r>
          </a:p>
          <a:p>
            <a:r>
              <a:rPr lang="en-IN" sz="2400" dirty="0"/>
              <a:t>It is machine independent</a:t>
            </a:r>
          </a:p>
          <a:p>
            <a:r>
              <a:rPr lang="en-IN" sz="2400" dirty="0"/>
              <a:t>We can design program for both pc and web.</a:t>
            </a:r>
          </a:p>
        </p:txBody>
      </p:sp>
    </p:spTree>
    <p:extLst>
      <p:ext uri="{BB962C8B-B14F-4D97-AF65-F5344CB8AC3E}">
        <p14:creationId xmlns:p14="http://schemas.microsoft.com/office/powerpoint/2010/main" val="3723725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BAF476-3311-4F57-B055-D20DB66EDC35}"/>
              </a:ext>
            </a:extLst>
          </p:cNvPr>
          <p:cNvSpPr>
            <a:spLocks noGrp="1" noChangeArrowheads="1"/>
          </p:cNvSpPr>
          <p:nvPr>
            <p:ph type="title"/>
          </p:nvPr>
        </p:nvSpPr>
        <p:spPr/>
        <p:txBody>
          <a:bodyPr/>
          <a:lstStyle/>
          <a:p>
            <a:r>
              <a:rPr lang="de-DE" altLang="en-US"/>
              <a:t>Swing Components</a:t>
            </a:r>
          </a:p>
        </p:txBody>
      </p:sp>
      <p:sp>
        <p:nvSpPr>
          <p:cNvPr id="19459" name="Rectangle 3">
            <a:extLst>
              <a:ext uri="{FF2B5EF4-FFF2-40B4-BE49-F238E27FC236}">
                <a16:creationId xmlns:a16="http://schemas.microsoft.com/office/drawing/2014/main" id="{8668B8FA-31DE-4C51-BEF6-43078BFA9254}"/>
              </a:ext>
            </a:extLst>
          </p:cNvPr>
          <p:cNvSpPr>
            <a:spLocks noGrp="1" noChangeArrowheads="1"/>
          </p:cNvSpPr>
          <p:nvPr>
            <p:ph type="body" sz="half" idx="1"/>
          </p:nvPr>
        </p:nvSpPr>
        <p:spPr>
          <a:xfrm>
            <a:off x="2209800" y="1066800"/>
            <a:ext cx="7696200" cy="5181600"/>
          </a:xfrm>
        </p:spPr>
        <p:txBody>
          <a:bodyPr>
            <a:normAutofit fontScale="92500" lnSpcReduction="20000"/>
          </a:bodyPr>
          <a:lstStyle/>
          <a:p>
            <a:pPr marL="0" indent="0"/>
            <a:r>
              <a:rPr lang="en-US" altLang="en-US" sz="3200">
                <a:solidFill>
                  <a:schemeClr val="tx2"/>
                </a:solidFill>
              </a:rPr>
              <a:t>Basic Controls</a:t>
            </a:r>
          </a:p>
          <a:p>
            <a:pPr marL="0" indent="0">
              <a:buFontTx/>
              <a:buChar char="•"/>
            </a:pPr>
            <a:r>
              <a:rPr lang="en-US" altLang="en-US" sz="3200">
                <a:solidFill>
                  <a:schemeClr val="tx2"/>
                </a:solidFill>
              </a:rPr>
              <a:t>Unlike ‘passive’ containers, controls are the ‘active’ part of your GUI</a:t>
            </a:r>
          </a:p>
          <a:p>
            <a:pPr marL="0" indent="0"/>
            <a:r>
              <a:rPr lang="en-US" altLang="en-US" sz="1600">
                <a:solidFill>
                  <a:schemeClr val="tx2"/>
                </a:solidFill>
              </a:rPr>
              <a:t>Remark: containers aren’t only ‘passive’, they are also ‘active’ sources of events, eg. Mouse-events.</a:t>
            </a:r>
          </a:p>
          <a:p>
            <a:pPr marL="0" indent="0">
              <a:buFontTx/>
              <a:buChar char="•"/>
            </a:pPr>
            <a:r>
              <a:rPr lang="de-DE" altLang="en-US" sz="3200"/>
              <a:t>Being the visible part of your interface, controls bring your application to life</a:t>
            </a:r>
          </a:p>
          <a:p>
            <a:pPr marL="0" indent="0">
              <a:buFontTx/>
              <a:buChar char="•"/>
            </a:pPr>
            <a:r>
              <a:rPr lang="de-DE" altLang="en-US" sz="3200"/>
              <a:t>Controls are event sources !</a:t>
            </a:r>
          </a:p>
          <a:p>
            <a:pPr marL="0" indent="0">
              <a:buFontTx/>
              <a:buChar char="•"/>
            </a:pPr>
            <a:r>
              <a:rPr lang="de-DE" altLang="en-US" sz="3200"/>
              <a:t>Objects of your application register to controls to handle the events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EF0A53-A18E-49A9-A2D2-FE414DFC73C2}"/>
              </a:ext>
            </a:extLst>
          </p:cNvPr>
          <p:cNvSpPr>
            <a:spLocks noGrp="1" noChangeArrowheads="1"/>
          </p:cNvSpPr>
          <p:nvPr>
            <p:ph type="title"/>
          </p:nvPr>
        </p:nvSpPr>
        <p:spPr/>
        <p:txBody>
          <a:bodyPr/>
          <a:lstStyle/>
          <a:p>
            <a:r>
              <a:rPr lang="de-DE" altLang="en-US"/>
              <a:t>Swing Components</a:t>
            </a:r>
          </a:p>
        </p:txBody>
      </p:sp>
      <p:sp>
        <p:nvSpPr>
          <p:cNvPr id="20483" name="Rectangle 3">
            <a:extLst>
              <a:ext uri="{FF2B5EF4-FFF2-40B4-BE49-F238E27FC236}">
                <a16:creationId xmlns:a16="http://schemas.microsoft.com/office/drawing/2014/main" id="{F0CBA526-12A2-40B2-B630-6B5A27361091}"/>
              </a:ext>
            </a:extLst>
          </p:cNvPr>
          <p:cNvSpPr>
            <a:spLocks noGrp="1" noChangeArrowheads="1"/>
          </p:cNvSpPr>
          <p:nvPr>
            <p:ph type="body" sz="half" idx="1"/>
          </p:nvPr>
        </p:nvSpPr>
        <p:spPr>
          <a:xfrm>
            <a:off x="2514600" y="1066800"/>
            <a:ext cx="7696200" cy="1905000"/>
          </a:xfrm>
        </p:spPr>
        <p:txBody>
          <a:bodyPr/>
          <a:lstStyle/>
          <a:p>
            <a:pPr marL="0" indent="0" algn="ctr"/>
            <a:r>
              <a:rPr lang="en-US" altLang="en-US" sz="3200">
                <a:solidFill>
                  <a:schemeClr val="tx2"/>
                </a:solidFill>
              </a:rPr>
              <a:t>Uneditable Information Displays</a:t>
            </a:r>
            <a:endParaRPr lang="de-DE" altLang="en-US" sz="3200" u="sng"/>
          </a:p>
        </p:txBody>
      </p:sp>
      <p:graphicFrame>
        <p:nvGraphicFramePr>
          <p:cNvPr id="20484" name="Object 4">
            <a:extLst>
              <a:ext uri="{FF2B5EF4-FFF2-40B4-BE49-F238E27FC236}">
                <a16:creationId xmlns:a16="http://schemas.microsoft.com/office/drawing/2014/main" id="{86567A35-3CDF-4A67-8D72-F5809F33DED5}"/>
              </a:ext>
            </a:extLst>
          </p:cNvPr>
          <p:cNvGraphicFramePr>
            <a:graphicFrameLocks noGrp="1" noChangeAspect="1"/>
          </p:cNvGraphicFramePr>
          <p:nvPr>
            <p:ph sz="half" idx="2"/>
          </p:nvPr>
        </p:nvGraphicFramePr>
        <p:xfrm>
          <a:off x="2362200" y="1905000"/>
          <a:ext cx="8151813" cy="3746500"/>
        </p:xfrm>
        <a:graphic>
          <a:graphicData uri="http://schemas.openxmlformats.org/presentationml/2006/ole">
            <mc:AlternateContent xmlns:mc="http://schemas.openxmlformats.org/markup-compatibility/2006">
              <mc:Choice xmlns:v="urn:schemas-microsoft-com:vml" Requires="v">
                <p:oleObj spid="_x0000_s6174" name="Bitmap Image" r:id="rId3" imgW="5180952" imgH="2381582" progId="Paint.Picture">
                  <p:embed/>
                </p:oleObj>
              </mc:Choice>
              <mc:Fallback>
                <p:oleObj name="Bitmap Image" r:id="rId3" imgW="5180952" imgH="2381582" progId="Paint.Picture">
                  <p:embed/>
                  <p:pic>
                    <p:nvPicPr>
                      <p:cNvPr id="20484" name="Object 4">
                        <a:extLst>
                          <a:ext uri="{FF2B5EF4-FFF2-40B4-BE49-F238E27FC236}">
                            <a16:creationId xmlns:a16="http://schemas.microsoft.com/office/drawing/2014/main" id="{86567A35-3CDF-4A67-8D72-F5809F33DED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05000"/>
                        <a:ext cx="8151813" cy="374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65EDDD-ED09-4FFB-B32C-54AC66207C67}"/>
              </a:ext>
            </a:extLst>
          </p:cNvPr>
          <p:cNvSpPr>
            <a:spLocks noGrp="1" noChangeArrowheads="1"/>
          </p:cNvSpPr>
          <p:nvPr>
            <p:ph type="title"/>
          </p:nvPr>
        </p:nvSpPr>
        <p:spPr/>
        <p:txBody>
          <a:bodyPr/>
          <a:lstStyle/>
          <a:p>
            <a:r>
              <a:rPr lang="de-DE" altLang="en-US"/>
              <a:t>Swing Components</a:t>
            </a:r>
          </a:p>
        </p:txBody>
      </p:sp>
      <p:sp>
        <p:nvSpPr>
          <p:cNvPr id="21507" name="Rectangle 3">
            <a:extLst>
              <a:ext uri="{FF2B5EF4-FFF2-40B4-BE49-F238E27FC236}">
                <a16:creationId xmlns:a16="http://schemas.microsoft.com/office/drawing/2014/main" id="{7AD4186F-3132-44C0-BF3E-AC63B4398204}"/>
              </a:ext>
            </a:extLst>
          </p:cNvPr>
          <p:cNvSpPr>
            <a:spLocks noGrp="1" noChangeArrowheads="1"/>
          </p:cNvSpPr>
          <p:nvPr>
            <p:ph type="body" sz="half" idx="1"/>
          </p:nvPr>
        </p:nvSpPr>
        <p:spPr>
          <a:xfrm>
            <a:off x="2514600" y="990600"/>
            <a:ext cx="7626178" cy="1159476"/>
          </a:xfrm>
        </p:spPr>
        <p:txBody>
          <a:bodyPr>
            <a:normAutofit fontScale="92500" lnSpcReduction="10000"/>
          </a:bodyPr>
          <a:lstStyle/>
          <a:p>
            <a:pPr marL="0" indent="0" algn="ctr"/>
            <a:r>
              <a:rPr lang="en-US" altLang="en-US" sz="3200" dirty="0">
                <a:solidFill>
                  <a:schemeClr val="tx2"/>
                </a:solidFill>
              </a:rPr>
              <a:t>Interactive Displays of Highly Formatted Information</a:t>
            </a:r>
          </a:p>
          <a:p>
            <a:pPr marL="0" indent="0" algn="ctr"/>
            <a:endParaRPr lang="de-DE" altLang="en-US" dirty="0"/>
          </a:p>
          <a:p>
            <a:pPr marL="0" indent="0" algn="ctr">
              <a:spcBef>
                <a:spcPct val="50000"/>
              </a:spcBef>
            </a:pPr>
            <a:endParaRPr lang="de-DE" altLang="en-US" sz="3200" u="sng" dirty="0"/>
          </a:p>
        </p:txBody>
      </p:sp>
      <p:graphicFrame>
        <p:nvGraphicFramePr>
          <p:cNvPr id="21508" name="Object 4">
            <a:extLst>
              <a:ext uri="{FF2B5EF4-FFF2-40B4-BE49-F238E27FC236}">
                <a16:creationId xmlns:a16="http://schemas.microsoft.com/office/drawing/2014/main" id="{0B1D6D05-A04C-4DD0-A9A8-D964B4DE739B}"/>
              </a:ext>
            </a:extLst>
          </p:cNvPr>
          <p:cNvGraphicFramePr>
            <a:graphicFrameLocks noGrp="1" noChangeAspect="1"/>
          </p:cNvGraphicFramePr>
          <p:nvPr>
            <p:ph sz="half" idx="2"/>
          </p:nvPr>
        </p:nvGraphicFramePr>
        <p:xfrm>
          <a:off x="3200400" y="2057400"/>
          <a:ext cx="6324600" cy="4668838"/>
        </p:xfrm>
        <a:graphic>
          <a:graphicData uri="http://schemas.openxmlformats.org/presentationml/2006/ole">
            <mc:AlternateContent xmlns:mc="http://schemas.openxmlformats.org/markup-compatibility/2006">
              <mc:Choice xmlns:v="urn:schemas-microsoft-com:vml" Requires="v">
                <p:oleObj spid="_x0000_s7198" name="Bitmap Image" r:id="rId3" imgW="5420482" imgH="4001058" progId="Paint.Picture">
                  <p:embed/>
                </p:oleObj>
              </mc:Choice>
              <mc:Fallback>
                <p:oleObj name="Bitmap Image" r:id="rId3" imgW="5420482" imgH="4001058" progId="Paint.Picture">
                  <p:embed/>
                  <p:pic>
                    <p:nvPicPr>
                      <p:cNvPr id="21508" name="Object 4">
                        <a:extLst>
                          <a:ext uri="{FF2B5EF4-FFF2-40B4-BE49-F238E27FC236}">
                            <a16:creationId xmlns:a16="http://schemas.microsoft.com/office/drawing/2014/main" id="{0B1D6D05-A04C-4DD0-A9A8-D964B4DE739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6324600" cy="466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chemeClr val="hlink"/>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87B453B-7ADA-4770-9AB1-BC7C71EA64F8}"/>
              </a:ext>
            </a:extLst>
          </p:cNvPr>
          <p:cNvSpPr>
            <a:spLocks noGrp="1" noChangeArrowheads="1"/>
          </p:cNvSpPr>
          <p:nvPr>
            <p:ph type="title"/>
          </p:nvPr>
        </p:nvSpPr>
        <p:spPr/>
        <p:txBody>
          <a:bodyPr/>
          <a:lstStyle/>
          <a:p>
            <a:r>
              <a:rPr lang="de-DE" altLang="en-US"/>
              <a:t>Swing Components</a:t>
            </a:r>
          </a:p>
        </p:txBody>
      </p:sp>
      <p:sp>
        <p:nvSpPr>
          <p:cNvPr id="22531" name="Rectangle 3">
            <a:extLst>
              <a:ext uri="{FF2B5EF4-FFF2-40B4-BE49-F238E27FC236}">
                <a16:creationId xmlns:a16="http://schemas.microsoft.com/office/drawing/2014/main" id="{BC9D7762-FBFA-4CD4-8CD1-2D81B82B3883}"/>
              </a:ext>
            </a:extLst>
          </p:cNvPr>
          <p:cNvSpPr>
            <a:spLocks noGrp="1" noChangeArrowheads="1"/>
          </p:cNvSpPr>
          <p:nvPr>
            <p:ph type="body" sz="half" idx="1"/>
          </p:nvPr>
        </p:nvSpPr>
        <p:spPr>
          <a:xfrm>
            <a:off x="2514600" y="1219200"/>
            <a:ext cx="7696200" cy="5257800"/>
          </a:xfrm>
        </p:spPr>
        <p:txBody>
          <a:bodyPr>
            <a:normAutofit lnSpcReduction="10000"/>
          </a:bodyPr>
          <a:lstStyle/>
          <a:p>
            <a:pPr marL="0" indent="0" algn="ctr"/>
            <a:r>
              <a:rPr lang="en-US" altLang="en-US" sz="3200">
                <a:solidFill>
                  <a:schemeClr val="tx2"/>
                </a:solidFill>
              </a:rPr>
              <a:t>Interactive Displays of Highly Formatted Information</a:t>
            </a:r>
          </a:p>
          <a:p>
            <a:pPr marL="0" indent="0"/>
            <a:endParaRPr lang="en-US" altLang="en-US" sz="3200">
              <a:solidFill>
                <a:schemeClr val="tx2"/>
              </a:solidFill>
            </a:endParaRPr>
          </a:p>
          <a:p>
            <a:pPr marL="0" indent="0" algn="ctr">
              <a:buFontTx/>
              <a:buChar char="•"/>
            </a:pPr>
            <a:r>
              <a:rPr lang="en-US" altLang="en-US" sz="3200">
                <a:solidFill>
                  <a:schemeClr val="tx2"/>
                </a:solidFill>
              </a:rPr>
              <a:t>Define standard interfaces for frequently needed tasks</a:t>
            </a:r>
          </a:p>
          <a:p>
            <a:pPr marL="0" indent="0"/>
            <a:endParaRPr lang="en-US" altLang="en-US" sz="3200">
              <a:solidFill>
                <a:schemeClr val="tx2"/>
              </a:solidFill>
            </a:endParaRPr>
          </a:p>
          <a:p>
            <a:pPr marL="0" indent="0" algn="ctr"/>
            <a:r>
              <a:rPr lang="de-DE" altLang="en-US" sz="3200"/>
              <a:t>... go to java.sun.com for further information ...</a:t>
            </a:r>
          </a:p>
          <a:p>
            <a:pPr marL="0" indent="0" algn="ctr">
              <a:spcBef>
                <a:spcPct val="50000"/>
              </a:spcBef>
              <a:buNone/>
            </a:pPr>
            <a:endParaRPr lang="de-DE" altLang="en-US" sz="3200" u="sn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69240F2-B5D2-4F62-97D2-8E382F92D727}"/>
              </a:ext>
            </a:extLst>
          </p:cNvPr>
          <p:cNvSpPr>
            <a:spLocks noGrp="1" noChangeArrowheads="1"/>
          </p:cNvSpPr>
          <p:nvPr>
            <p:ph type="title"/>
          </p:nvPr>
        </p:nvSpPr>
        <p:spPr/>
        <p:txBody>
          <a:bodyPr/>
          <a:lstStyle/>
          <a:p>
            <a:r>
              <a:rPr lang="de-DE" altLang="en-US"/>
              <a:t>Layout Management</a:t>
            </a:r>
          </a:p>
        </p:txBody>
      </p:sp>
      <p:sp>
        <p:nvSpPr>
          <p:cNvPr id="25603" name="Rectangle 3">
            <a:extLst>
              <a:ext uri="{FF2B5EF4-FFF2-40B4-BE49-F238E27FC236}">
                <a16:creationId xmlns:a16="http://schemas.microsoft.com/office/drawing/2014/main" id="{DF0DF742-2621-4CC3-AC34-2AF88A1BCC9C}"/>
              </a:ext>
            </a:extLst>
          </p:cNvPr>
          <p:cNvSpPr>
            <a:spLocks noGrp="1" noChangeArrowheads="1"/>
          </p:cNvSpPr>
          <p:nvPr>
            <p:ph type="body" sz="half" idx="1"/>
          </p:nvPr>
        </p:nvSpPr>
        <p:spPr>
          <a:xfrm>
            <a:off x="2590800" y="2514600"/>
            <a:ext cx="7696200" cy="3581400"/>
          </a:xfrm>
        </p:spPr>
        <p:txBody>
          <a:bodyPr/>
          <a:lstStyle/>
          <a:p>
            <a:pPr marL="0" indent="0" algn="ctr"/>
            <a:r>
              <a:rPr lang="de-DE" altLang="en-US"/>
              <a:t>... and finally, the layout manager preserves the world from home made layout-design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9C97D7E-0608-4659-AF4F-3EBC2770928E}"/>
              </a:ext>
            </a:extLst>
          </p:cNvPr>
          <p:cNvSpPr>
            <a:spLocks noGrp="1" noChangeArrowheads="1"/>
          </p:cNvSpPr>
          <p:nvPr>
            <p:ph type="title"/>
          </p:nvPr>
        </p:nvSpPr>
        <p:spPr/>
        <p:txBody>
          <a:bodyPr/>
          <a:lstStyle/>
          <a:p>
            <a:r>
              <a:rPr lang="de-DE" altLang="en-US"/>
              <a:t>Layout Management</a:t>
            </a:r>
          </a:p>
        </p:txBody>
      </p:sp>
      <p:sp>
        <p:nvSpPr>
          <p:cNvPr id="26627" name="Rectangle 3">
            <a:extLst>
              <a:ext uri="{FF2B5EF4-FFF2-40B4-BE49-F238E27FC236}">
                <a16:creationId xmlns:a16="http://schemas.microsoft.com/office/drawing/2014/main" id="{A354F607-A473-4713-9DEF-56865F7D6B98}"/>
              </a:ext>
            </a:extLst>
          </p:cNvPr>
          <p:cNvSpPr>
            <a:spLocks noGrp="1" noChangeArrowheads="1"/>
          </p:cNvSpPr>
          <p:nvPr>
            <p:ph type="body" sz="half" idx="1"/>
          </p:nvPr>
        </p:nvSpPr>
        <p:spPr>
          <a:xfrm>
            <a:off x="2514600" y="1143000"/>
            <a:ext cx="7696200" cy="4495800"/>
          </a:xfrm>
        </p:spPr>
        <p:txBody>
          <a:bodyPr>
            <a:normAutofit fontScale="85000" lnSpcReduction="10000"/>
          </a:bodyPr>
          <a:lstStyle/>
          <a:p>
            <a:pPr marL="609600" indent="-609600"/>
            <a:r>
              <a:rPr lang="en-US" altLang="en-US" sz="3200"/>
              <a:t>Java supplies five commonly used layout managers:</a:t>
            </a:r>
          </a:p>
          <a:p>
            <a:pPr marL="609600" indent="-609600" algn="ctr"/>
            <a:endParaRPr lang="en-US" altLang="en-US" sz="3200"/>
          </a:p>
          <a:p>
            <a:pPr marL="609600" indent="-609600">
              <a:buFontTx/>
              <a:buAutoNum type="arabicPeriod"/>
            </a:pPr>
            <a:r>
              <a:rPr lang="en-US" altLang="en-US" sz="3200"/>
              <a:t>BorderLayout </a:t>
            </a:r>
          </a:p>
          <a:p>
            <a:pPr marL="609600" indent="-609600">
              <a:buFontTx/>
              <a:buAutoNum type="arabicPeriod"/>
            </a:pPr>
            <a:r>
              <a:rPr lang="en-US" altLang="en-US" sz="3200"/>
              <a:t>BoxLayout </a:t>
            </a:r>
          </a:p>
          <a:p>
            <a:pPr marL="609600" indent="-609600">
              <a:buFontTx/>
              <a:buAutoNum type="arabicPeriod"/>
            </a:pPr>
            <a:r>
              <a:rPr lang="en-US" altLang="en-US" sz="3200"/>
              <a:t>FlowLayout </a:t>
            </a:r>
          </a:p>
          <a:p>
            <a:pPr marL="609600" indent="-609600">
              <a:buFontTx/>
              <a:buAutoNum type="arabicPeriod"/>
            </a:pPr>
            <a:r>
              <a:rPr lang="en-US" altLang="en-US" sz="3200"/>
              <a:t>GridBagLayout</a:t>
            </a:r>
          </a:p>
          <a:p>
            <a:pPr marL="609600" indent="-609600">
              <a:buFontTx/>
              <a:buAutoNum type="arabicPeriod"/>
            </a:pPr>
            <a:r>
              <a:rPr lang="en-US" altLang="en-US" sz="3200"/>
              <a:t>GridLayout </a:t>
            </a:r>
            <a:endParaRPr lang="de-DE"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6C8C275-DCFA-4920-AE45-E60F70013654}"/>
              </a:ext>
            </a:extLst>
          </p:cNvPr>
          <p:cNvSpPr>
            <a:spLocks noGrp="1" noChangeArrowheads="1"/>
          </p:cNvSpPr>
          <p:nvPr>
            <p:ph type="title"/>
          </p:nvPr>
        </p:nvSpPr>
        <p:spPr/>
        <p:txBody>
          <a:bodyPr/>
          <a:lstStyle/>
          <a:p>
            <a:r>
              <a:rPr lang="de-DE" altLang="en-US"/>
              <a:t>Layouts</a:t>
            </a:r>
          </a:p>
        </p:txBody>
      </p:sp>
      <p:sp>
        <p:nvSpPr>
          <p:cNvPr id="27651" name="Rectangle 3">
            <a:extLst>
              <a:ext uri="{FF2B5EF4-FFF2-40B4-BE49-F238E27FC236}">
                <a16:creationId xmlns:a16="http://schemas.microsoft.com/office/drawing/2014/main" id="{E3D0F03D-0AFB-45B6-9D2D-BA429BF07803}"/>
              </a:ext>
            </a:extLst>
          </p:cNvPr>
          <p:cNvSpPr>
            <a:spLocks noGrp="1" noChangeArrowheads="1"/>
          </p:cNvSpPr>
          <p:nvPr>
            <p:ph type="body" sz="half" idx="1"/>
          </p:nvPr>
        </p:nvSpPr>
        <p:spPr>
          <a:xfrm>
            <a:off x="2514600" y="990600"/>
            <a:ext cx="7696200" cy="762000"/>
          </a:xfrm>
        </p:spPr>
        <p:txBody>
          <a:bodyPr/>
          <a:lstStyle/>
          <a:p>
            <a:pPr marL="0" indent="0" algn="ctr"/>
            <a:r>
              <a:rPr lang="en-US" altLang="en-US" sz="3200">
                <a:solidFill>
                  <a:schemeClr val="tx2"/>
                </a:solidFill>
              </a:rPr>
              <a:t>BorderLayout</a:t>
            </a:r>
            <a:endParaRPr lang="de-DE" altLang="en-US" sz="3200" u="sng"/>
          </a:p>
        </p:txBody>
      </p:sp>
      <p:sp>
        <p:nvSpPr>
          <p:cNvPr id="27653" name="Rectangle 6">
            <a:extLst>
              <a:ext uri="{FF2B5EF4-FFF2-40B4-BE49-F238E27FC236}">
                <a16:creationId xmlns:a16="http://schemas.microsoft.com/office/drawing/2014/main" id="{45B1A71D-1AAC-42F1-97E0-B915E66FC75E}"/>
              </a:ext>
            </a:extLst>
          </p:cNvPr>
          <p:cNvSpPr>
            <a:spLocks noChangeArrowheads="1"/>
          </p:cNvSpPr>
          <p:nvPr/>
        </p:nvSpPr>
        <p:spPr bwMode="auto">
          <a:xfrm>
            <a:off x="3581400" y="2305050"/>
            <a:ext cx="5410200" cy="495300"/>
          </a:xfrm>
          <a:prstGeom prst="rect">
            <a:avLst/>
          </a:prstGeom>
          <a:solidFill>
            <a:schemeClr val="folHlink"/>
          </a:solidFill>
          <a:ln w="381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chemeClr val="tx2"/>
              </a:solidFill>
              <a:latin typeface="Arial" panose="020B0604020202020204" pitchFamily="34" charset="0"/>
            </a:endParaRPr>
          </a:p>
        </p:txBody>
      </p:sp>
      <p:sp>
        <p:nvSpPr>
          <p:cNvPr id="27654" name="Rectangle 7">
            <a:extLst>
              <a:ext uri="{FF2B5EF4-FFF2-40B4-BE49-F238E27FC236}">
                <a16:creationId xmlns:a16="http://schemas.microsoft.com/office/drawing/2014/main" id="{154EF6F3-12C0-44DB-8C71-42FF6C83B85F}"/>
              </a:ext>
            </a:extLst>
          </p:cNvPr>
          <p:cNvSpPr>
            <a:spLocks noChangeArrowheads="1"/>
          </p:cNvSpPr>
          <p:nvPr/>
        </p:nvSpPr>
        <p:spPr bwMode="auto">
          <a:xfrm>
            <a:off x="6270335" y="3358634"/>
            <a:ext cx="184731" cy="369332"/>
          </a:xfrm>
          <a:prstGeom prst="rect">
            <a:avLst/>
          </a:prstGeom>
          <a:solidFill>
            <a:schemeClr val="folHlink"/>
          </a:solidFill>
          <a:ln w="381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7655" name="Rectangle 8">
            <a:extLst>
              <a:ext uri="{FF2B5EF4-FFF2-40B4-BE49-F238E27FC236}">
                <a16:creationId xmlns:a16="http://schemas.microsoft.com/office/drawing/2014/main" id="{DAC126C7-FF2E-4325-8E80-A527814DDEFE}"/>
              </a:ext>
            </a:extLst>
          </p:cNvPr>
          <p:cNvSpPr>
            <a:spLocks noChangeArrowheads="1"/>
          </p:cNvSpPr>
          <p:nvPr/>
        </p:nvSpPr>
        <p:spPr bwMode="auto">
          <a:xfrm>
            <a:off x="3581400" y="4406384"/>
            <a:ext cx="5410200" cy="369332"/>
          </a:xfrm>
          <a:prstGeom prst="rect">
            <a:avLst/>
          </a:prstGeom>
          <a:solidFill>
            <a:schemeClr val="folHlink"/>
          </a:solidFill>
          <a:ln w="381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chemeClr val="tx2"/>
              </a:solidFill>
              <a:latin typeface="Arial" panose="020B0604020202020204" pitchFamily="34" charset="0"/>
            </a:endParaRPr>
          </a:p>
        </p:txBody>
      </p:sp>
      <p:sp>
        <p:nvSpPr>
          <p:cNvPr id="27656" name="Rectangle 9">
            <a:extLst>
              <a:ext uri="{FF2B5EF4-FFF2-40B4-BE49-F238E27FC236}">
                <a16:creationId xmlns:a16="http://schemas.microsoft.com/office/drawing/2014/main" id="{29D4D30E-0FAD-4D28-9638-F08E17BCE2C3}"/>
              </a:ext>
            </a:extLst>
          </p:cNvPr>
          <p:cNvSpPr>
            <a:spLocks noChangeArrowheads="1"/>
          </p:cNvSpPr>
          <p:nvPr/>
        </p:nvSpPr>
        <p:spPr bwMode="auto">
          <a:xfrm>
            <a:off x="4022435" y="3358634"/>
            <a:ext cx="184731" cy="369332"/>
          </a:xfrm>
          <a:prstGeom prst="rect">
            <a:avLst/>
          </a:prstGeom>
          <a:solidFill>
            <a:schemeClr val="folHlink"/>
          </a:solidFill>
          <a:ln w="381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7657" name="Rectangle 10">
            <a:extLst>
              <a:ext uri="{FF2B5EF4-FFF2-40B4-BE49-F238E27FC236}">
                <a16:creationId xmlns:a16="http://schemas.microsoft.com/office/drawing/2014/main" id="{F256C9B6-7482-49C4-A88B-B8B92AF6B604}"/>
              </a:ext>
            </a:extLst>
          </p:cNvPr>
          <p:cNvSpPr>
            <a:spLocks noChangeArrowheads="1"/>
          </p:cNvSpPr>
          <p:nvPr/>
        </p:nvSpPr>
        <p:spPr bwMode="auto">
          <a:xfrm>
            <a:off x="8442035" y="3358634"/>
            <a:ext cx="184731" cy="369332"/>
          </a:xfrm>
          <a:prstGeom prst="rect">
            <a:avLst/>
          </a:prstGeom>
          <a:solidFill>
            <a:schemeClr val="folHlink"/>
          </a:solidFill>
          <a:ln w="381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7658" name="Text Box 11">
            <a:extLst>
              <a:ext uri="{FF2B5EF4-FFF2-40B4-BE49-F238E27FC236}">
                <a16:creationId xmlns:a16="http://schemas.microsoft.com/office/drawing/2014/main" id="{73A4D8AE-DC3B-4A0A-84EE-85BF2491274E}"/>
              </a:ext>
            </a:extLst>
          </p:cNvPr>
          <p:cNvSpPr txBox="1">
            <a:spLocks noChangeArrowheads="1"/>
          </p:cNvSpPr>
          <p:nvPr/>
        </p:nvSpPr>
        <p:spPr bwMode="auto">
          <a:xfrm>
            <a:off x="2209801" y="5334000"/>
            <a:ext cx="6391493"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Position must be specified, e.g. add (“North”, myComponent)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186B29-B35D-4C03-9A31-25AB12590ADB}"/>
              </a:ext>
            </a:extLst>
          </p:cNvPr>
          <p:cNvSpPr>
            <a:spLocks noGrp="1" noChangeArrowheads="1"/>
          </p:cNvSpPr>
          <p:nvPr>
            <p:ph type="title"/>
          </p:nvPr>
        </p:nvSpPr>
        <p:spPr/>
        <p:txBody>
          <a:bodyPr/>
          <a:lstStyle/>
          <a:p>
            <a:r>
              <a:rPr lang="de-DE" altLang="en-US"/>
              <a:t>Layouts</a:t>
            </a:r>
          </a:p>
        </p:txBody>
      </p:sp>
      <p:sp>
        <p:nvSpPr>
          <p:cNvPr id="28675" name="Rectangle 3">
            <a:extLst>
              <a:ext uri="{FF2B5EF4-FFF2-40B4-BE49-F238E27FC236}">
                <a16:creationId xmlns:a16="http://schemas.microsoft.com/office/drawing/2014/main" id="{69C70975-C58C-41D8-9D49-95382CD295E0}"/>
              </a:ext>
            </a:extLst>
          </p:cNvPr>
          <p:cNvSpPr>
            <a:spLocks noGrp="1" noChangeArrowheads="1"/>
          </p:cNvSpPr>
          <p:nvPr>
            <p:ph type="body" sz="half" idx="1"/>
          </p:nvPr>
        </p:nvSpPr>
        <p:spPr>
          <a:xfrm>
            <a:off x="2514600" y="990600"/>
            <a:ext cx="7696200" cy="762000"/>
          </a:xfrm>
        </p:spPr>
        <p:txBody>
          <a:bodyPr/>
          <a:lstStyle/>
          <a:p>
            <a:pPr marL="0" indent="0" algn="ctr"/>
            <a:r>
              <a:rPr lang="en-US" altLang="en-US" sz="3200">
                <a:solidFill>
                  <a:schemeClr val="tx2"/>
                </a:solidFill>
              </a:rPr>
              <a:t>BoxLayout</a:t>
            </a:r>
            <a:endParaRPr lang="de-DE" altLang="en-US" sz="3200" u="sng"/>
          </a:p>
        </p:txBody>
      </p:sp>
      <p:sp>
        <p:nvSpPr>
          <p:cNvPr id="28677" name="Rectangle 15">
            <a:extLst>
              <a:ext uri="{FF2B5EF4-FFF2-40B4-BE49-F238E27FC236}">
                <a16:creationId xmlns:a16="http://schemas.microsoft.com/office/drawing/2014/main" id="{7328FF9A-B440-40E0-BE0A-7FF304E5F41B}"/>
              </a:ext>
            </a:extLst>
          </p:cNvPr>
          <p:cNvSpPr>
            <a:spLocks noChangeArrowheads="1"/>
          </p:cNvSpPr>
          <p:nvPr/>
        </p:nvSpPr>
        <p:spPr bwMode="auto">
          <a:xfrm>
            <a:off x="8670635" y="3282434"/>
            <a:ext cx="184731" cy="369332"/>
          </a:xfrm>
          <a:prstGeom prst="rect">
            <a:avLst/>
          </a:prstGeom>
          <a:solidFill>
            <a:schemeClr val="tx2"/>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78" name="Rectangle 9">
            <a:extLst>
              <a:ext uri="{FF2B5EF4-FFF2-40B4-BE49-F238E27FC236}">
                <a16:creationId xmlns:a16="http://schemas.microsoft.com/office/drawing/2014/main" id="{851C248B-D066-4956-8AC2-ACE88F13C164}"/>
              </a:ext>
            </a:extLst>
          </p:cNvPr>
          <p:cNvSpPr>
            <a:spLocks noChangeArrowheads="1"/>
          </p:cNvSpPr>
          <p:nvPr/>
        </p:nvSpPr>
        <p:spPr bwMode="auto">
          <a:xfrm>
            <a:off x="8670635" y="22156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79" name="Rectangle 11">
            <a:extLst>
              <a:ext uri="{FF2B5EF4-FFF2-40B4-BE49-F238E27FC236}">
                <a16:creationId xmlns:a16="http://schemas.microsoft.com/office/drawing/2014/main" id="{B491E223-AA4D-4631-9E75-93AC813B54F7}"/>
              </a:ext>
            </a:extLst>
          </p:cNvPr>
          <p:cNvSpPr>
            <a:spLocks noChangeArrowheads="1"/>
          </p:cNvSpPr>
          <p:nvPr/>
        </p:nvSpPr>
        <p:spPr bwMode="auto">
          <a:xfrm>
            <a:off x="7467600" y="2743200"/>
            <a:ext cx="25908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80" name="Rectangle 12">
            <a:extLst>
              <a:ext uri="{FF2B5EF4-FFF2-40B4-BE49-F238E27FC236}">
                <a16:creationId xmlns:a16="http://schemas.microsoft.com/office/drawing/2014/main" id="{25EFD610-8AF0-47E1-9CD3-D2DA8D14962F}"/>
              </a:ext>
            </a:extLst>
          </p:cNvPr>
          <p:cNvSpPr>
            <a:spLocks noChangeArrowheads="1"/>
          </p:cNvSpPr>
          <p:nvPr/>
        </p:nvSpPr>
        <p:spPr bwMode="auto">
          <a:xfrm>
            <a:off x="7467600" y="3276600"/>
            <a:ext cx="25908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81" name="Rectangle 13">
            <a:extLst>
              <a:ext uri="{FF2B5EF4-FFF2-40B4-BE49-F238E27FC236}">
                <a16:creationId xmlns:a16="http://schemas.microsoft.com/office/drawing/2014/main" id="{7F44E392-1DC8-4F80-B4E6-D133B22B0140}"/>
              </a:ext>
            </a:extLst>
          </p:cNvPr>
          <p:cNvSpPr>
            <a:spLocks noChangeArrowheads="1"/>
          </p:cNvSpPr>
          <p:nvPr/>
        </p:nvSpPr>
        <p:spPr bwMode="auto">
          <a:xfrm>
            <a:off x="8077200" y="3810000"/>
            <a:ext cx="12954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82" name="Rectangle 14">
            <a:extLst>
              <a:ext uri="{FF2B5EF4-FFF2-40B4-BE49-F238E27FC236}">
                <a16:creationId xmlns:a16="http://schemas.microsoft.com/office/drawing/2014/main" id="{D3784E02-31AD-4E10-A1B9-C9C5EFC323CA}"/>
              </a:ext>
            </a:extLst>
          </p:cNvPr>
          <p:cNvSpPr>
            <a:spLocks noChangeArrowheads="1"/>
          </p:cNvSpPr>
          <p:nvPr/>
        </p:nvSpPr>
        <p:spPr bwMode="auto">
          <a:xfrm>
            <a:off x="7696200" y="4343400"/>
            <a:ext cx="21336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8683" name="Text Box 16">
            <a:extLst>
              <a:ext uri="{FF2B5EF4-FFF2-40B4-BE49-F238E27FC236}">
                <a16:creationId xmlns:a16="http://schemas.microsoft.com/office/drawing/2014/main" id="{A8F70C86-8394-4848-A4A7-5D28859509AE}"/>
              </a:ext>
            </a:extLst>
          </p:cNvPr>
          <p:cNvSpPr txBox="1">
            <a:spLocks noChangeArrowheads="1"/>
          </p:cNvSpPr>
          <p:nvPr/>
        </p:nvSpPr>
        <p:spPr bwMode="auto">
          <a:xfrm>
            <a:off x="2209800" y="1905001"/>
            <a:ext cx="4724400" cy="30845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sz="2800">
                <a:solidFill>
                  <a:schemeClr val="tx2"/>
                </a:solidFill>
                <a:latin typeface="Arial" panose="020B0604020202020204" pitchFamily="34" charset="0"/>
              </a:rPr>
              <a:t>The BoxLayout class puts</a:t>
            </a:r>
          </a:p>
          <a:p>
            <a:pPr eaLnBrk="1" hangingPunct="1">
              <a:spcBef>
                <a:spcPct val="50000"/>
              </a:spcBef>
              <a:buClrTx/>
              <a:buSzTx/>
              <a:buFontTx/>
              <a:buNone/>
            </a:pPr>
            <a:r>
              <a:rPr lang="en-US" altLang="en-US" sz="2800">
                <a:solidFill>
                  <a:schemeClr val="tx2"/>
                </a:solidFill>
                <a:latin typeface="Arial" panose="020B0604020202020204" pitchFamily="34" charset="0"/>
              </a:rPr>
              <a:t> components in a single row</a:t>
            </a:r>
          </a:p>
          <a:p>
            <a:pPr eaLnBrk="1" hangingPunct="1">
              <a:spcBef>
                <a:spcPct val="50000"/>
              </a:spcBef>
              <a:buClrTx/>
              <a:buSzTx/>
              <a:buFontTx/>
              <a:buNone/>
            </a:pPr>
            <a:r>
              <a:rPr lang="en-US" altLang="en-US" sz="2800">
                <a:solidFill>
                  <a:schemeClr val="tx2"/>
                </a:solidFill>
                <a:latin typeface="Arial" panose="020B0604020202020204" pitchFamily="34" charset="0"/>
              </a:rPr>
              <a:t> or column.</a:t>
            </a:r>
          </a:p>
          <a:p>
            <a:pPr eaLnBrk="1" hangingPunct="1">
              <a:spcBef>
                <a:spcPct val="50000"/>
              </a:spcBef>
              <a:buClrTx/>
              <a:buSzTx/>
              <a:buFontTx/>
              <a:buNone/>
            </a:pPr>
            <a:r>
              <a:rPr lang="en-US" altLang="en-US" sz="2800">
                <a:solidFill>
                  <a:schemeClr val="tx2"/>
                </a:solidFill>
                <a:latin typeface="Arial" panose="020B0604020202020204" pitchFamily="34" charset="0"/>
              </a:rPr>
              <a:t>It respects the components‘</a:t>
            </a:r>
          </a:p>
          <a:p>
            <a:pPr eaLnBrk="1" hangingPunct="1">
              <a:spcBef>
                <a:spcPct val="50000"/>
              </a:spcBef>
              <a:buClrTx/>
              <a:buSzTx/>
              <a:buFontTx/>
              <a:buNone/>
            </a:pPr>
            <a:r>
              <a:rPr lang="en-US" altLang="en-US" sz="2800">
                <a:solidFill>
                  <a:schemeClr val="tx2"/>
                </a:solidFill>
                <a:latin typeface="Arial" panose="020B0604020202020204" pitchFamily="34" charset="0"/>
              </a:rPr>
              <a:t> requested maximum sizes.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708F960B-4350-470E-B325-767D2372995B}"/>
              </a:ext>
            </a:extLst>
          </p:cNvPr>
          <p:cNvSpPr>
            <a:spLocks noGrp="1" noChangeArrowheads="1"/>
          </p:cNvSpPr>
          <p:nvPr>
            <p:ph type="title"/>
          </p:nvPr>
        </p:nvSpPr>
        <p:spPr/>
        <p:txBody>
          <a:bodyPr/>
          <a:lstStyle/>
          <a:p>
            <a:r>
              <a:rPr lang="de-DE" altLang="en-US"/>
              <a:t>Layouts</a:t>
            </a:r>
          </a:p>
        </p:txBody>
      </p:sp>
      <p:sp>
        <p:nvSpPr>
          <p:cNvPr id="29699" name="Rectangle 4">
            <a:extLst>
              <a:ext uri="{FF2B5EF4-FFF2-40B4-BE49-F238E27FC236}">
                <a16:creationId xmlns:a16="http://schemas.microsoft.com/office/drawing/2014/main" id="{B5602229-BD26-4364-87DE-D06FF869284E}"/>
              </a:ext>
            </a:extLst>
          </p:cNvPr>
          <p:cNvSpPr>
            <a:spLocks noGrp="1" noChangeArrowheads="1"/>
          </p:cNvSpPr>
          <p:nvPr>
            <p:ph type="body" sz="half" idx="1"/>
          </p:nvPr>
        </p:nvSpPr>
        <p:spPr>
          <a:xfrm>
            <a:off x="2514600" y="1295400"/>
            <a:ext cx="7696200" cy="762000"/>
          </a:xfrm>
        </p:spPr>
        <p:txBody>
          <a:bodyPr/>
          <a:lstStyle/>
          <a:p>
            <a:pPr marL="0" indent="0" algn="ctr"/>
            <a:r>
              <a:rPr lang="en-US" altLang="en-US" sz="3200">
                <a:solidFill>
                  <a:schemeClr val="tx2"/>
                </a:solidFill>
              </a:rPr>
              <a:t>FlowLayout</a:t>
            </a:r>
            <a:endParaRPr lang="de-DE" altLang="en-US" sz="3200" u="sng"/>
          </a:p>
        </p:txBody>
      </p:sp>
      <p:sp>
        <p:nvSpPr>
          <p:cNvPr id="29701" name="Rectangle 2">
            <a:extLst>
              <a:ext uri="{FF2B5EF4-FFF2-40B4-BE49-F238E27FC236}">
                <a16:creationId xmlns:a16="http://schemas.microsoft.com/office/drawing/2014/main" id="{BBF56F13-ADE5-49BC-92C7-0EF4B4E441CF}"/>
              </a:ext>
            </a:extLst>
          </p:cNvPr>
          <p:cNvSpPr>
            <a:spLocks noChangeArrowheads="1"/>
          </p:cNvSpPr>
          <p:nvPr/>
        </p:nvSpPr>
        <p:spPr bwMode="auto">
          <a:xfrm>
            <a:off x="2438400" y="2520434"/>
            <a:ext cx="7620000" cy="369332"/>
          </a:xfrm>
          <a:prstGeom prst="rect">
            <a:avLst/>
          </a:prstGeom>
          <a:solidFill>
            <a:schemeClr val="tx2"/>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2" name="Rectangle 5">
            <a:extLst>
              <a:ext uri="{FF2B5EF4-FFF2-40B4-BE49-F238E27FC236}">
                <a16:creationId xmlns:a16="http://schemas.microsoft.com/office/drawing/2014/main" id="{F6AF0CFB-D512-463B-AE81-968541E74AC9}"/>
              </a:ext>
            </a:extLst>
          </p:cNvPr>
          <p:cNvSpPr>
            <a:spLocks noChangeArrowheads="1"/>
          </p:cNvSpPr>
          <p:nvPr/>
        </p:nvSpPr>
        <p:spPr bwMode="auto">
          <a:xfrm>
            <a:off x="3412835" y="25204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3" name="Rectangle 6">
            <a:extLst>
              <a:ext uri="{FF2B5EF4-FFF2-40B4-BE49-F238E27FC236}">
                <a16:creationId xmlns:a16="http://schemas.microsoft.com/office/drawing/2014/main" id="{350931B2-83E3-4FC5-A07F-E3BAF52885CA}"/>
              </a:ext>
            </a:extLst>
          </p:cNvPr>
          <p:cNvSpPr>
            <a:spLocks noChangeArrowheads="1"/>
          </p:cNvSpPr>
          <p:nvPr/>
        </p:nvSpPr>
        <p:spPr bwMode="auto">
          <a:xfrm>
            <a:off x="4495800" y="2514600"/>
            <a:ext cx="4572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4" name="Rectangle 7">
            <a:extLst>
              <a:ext uri="{FF2B5EF4-FFF2-40B4-BE49-F238E27FC236}">
                <a16:creationId xmlns:a16="http://schemas.microsoft.com/office/drawing/2014/main" id="{1DDAA558-2F3D-48DA-9EEF-D12BD8AB8F9B}"/>
              </a:ext>
            </a:extLst>
          </p:cNvPr>
          <p:cNvSpPr>
            <a:spLocks noChangeArrowheads="1"/>
          </p:cNvSpPr>
          <p:nvPr/>
        </p:nvSpPr>
        <p:spPr bwMode="auto">
          <a:xfrm>
            <a:off x="5029200" y="2514600"/>
            <a:ext cx="25908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5" name="Rectangle 8">
            <a:extLst>
              <a:ext uri="{FF2B5EF4-FFF2-40B4-BE49-F238E27FC236}">
                <a16:creationId xmlns:a16="http://schemas.microsoft.com/office/drawing/2014/main" id="{72703BCE-BB83-411D-8E2C-CA1F7E1CBD8A}"/>
              </a:ext>
            </a:extLst>
          </p:cNvPr>
          <p:cNvSpPr>
            <a:spLocks noChangeArrowheads="1"/>
          </p:cNvSpPr>
          <p:nvPr/>
        </p:nvSpPr>
        <p:spPr bwMode="auto">
          <a:xfrm>
            <a:off x="7696200" y="2514600"/>
            <a:ext cx="12954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6" name="Rectangle 9">
            <a:extLst>
              <a:ext uri="{FF2B5EF4-FFF2-40B4-BE49-F238E27FC236}">
                <a16:creationId xmlns:a16="http://schemas.microsoft.com/office/drawing/2014/main" id="{19300580-7B73-4B00-BB18-4C3F57C1B327}"/>
              </a:ext>
            </a:extLst>
          </p:cNvPr>
          <p:cNvSpPr>
            <a:spLocks noChangeArrowheads="1"/>
          </p:cNvSpPr>
          <p:nvPr/>
        </p:nvSpPr>
        <p:spPr bwMode="auto">
          <a:xfrm>
            <a:off x="9067800" y="2514600"/>
            <a:ext cx="8382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29707" name="Text Box 10">
            <a:extLst>
              <a:ext uri="{FF2B5EF4-FFF2-40B4-BE49-F238E27FC236}">
                <a16:creationId xmlns:a16="http://schemas.microsoft.com/office/drawing/2014/main" id="{8F427819-DF20-424A-9CF5-A9C99D6F473F}"/>
              </a:ext>
            </a:extLst>
          </p:cNvPr>
          <p:cNvSpPr txBox="1">
            <a:spLocks noChangeArrowheads="1"/>
          </p:cNvSpPr>
          <p:nvPr/>
        </p:nvSpPr>
        <p:spPr bwMode="auto">
          <a:xfrm>
            <a:off x="2133600" y="4038601"/>
            <a:ext cx="8382000" cy="120032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2"/>
                </a:solidFill>
                <a:latin typeface="Arial" panose="020B0604020202020204" pitchFamily="34" charset="0"/>
              </a:rPr>
              <a:t>FlowLayout is the default layout manager for every JPanel.</a:t>
            </a:r>
          </a:p>
          <a:p>
            <a:pPr eaLnBrk="1" hangingPunct="1">
              <a:spcBef>
                <a:spcPct val="50000"/>
              </a:spcBef>
              <a:buClrTx/>
              <a:buSzTx/>
              <a:buFontTx/>
              <a:buNone/>
            </a:pPr>
            <a:r>
              <a:rPr lang="en-US" altLang="en-US">
                <a:solidFill>
                  <a:schemeClr val="tx2"/>
                </a:solidFill>
                <a:latin typeface="Arial" panose="020B0604020202020204" pitchFamily="34" charset="0"/>
              </a:rPr>
              <a:t>It simply lays out components from left to right, starting new</a:t>
            </a:r>
          </a:p>
          <a:p>
            <a:pPr eaLnBrk="1" hangingPunct="1">
              <a:spcBef>
                <a:spcPct val="50000"/>
              </a:spcBef>
              <a:buClrTx/>
              <a:buSzTx/>
              <a:buFontTx/>
              <a:buNone/>
            </a:pPr>
            <a:r>
              <a:rPr lang="en-US" altLang="en-US">
                <a:solidFill>
                  <a:schemeClr val="tx2"/>
                </a:solidFill>
                <a:latin typeface="Arial" panose="020B0604020202020204" pitchFamily="34" charset="0"/>
              </a:rPr>
              <a:t>rows if necessary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26BE2DC8-7658-430F-944C-19CEBB5F372C}"/>
              </a:ext>
            </a:extLst>
          </p:cNvPr>
          <p:cNvSpPr>
            <a:spLocks noGrp="1" noChangeArrowheads="1"/>
          </p:cNvSpPr>
          <p:nvPr>
            <p:ph type="title"/>
          </p:nvPr>
        </p:nvSpPr>
        <p:spPr/>
        <p:txBody>
          <a:bodyPr/>
          <a:lstStyle/>
          <a:p>
            <a:r>
              <a:rPr lang="de-DE" altLang="en-US"/>
              <a:t>Layouts</a:t>
            </a:r>
          </a:p>
        </p:txBody>
      </p:sp>
      <p:sp>
        <p:nvSpPr>
          <p:cNvPr id="30723" name="Rectangle 4">
            <a:extLst>
              <a:ext uri="{FF2B5EF4-FFF2-40B4-BE49-F238E27FC236}">
                <a16:creationId xmlns:a16="http://schemas.microsoft.com/office/drawing/2014/main" id="{38E2619B-7B35-473D-A000-814C926A382F}"/>
              </a:ext>
            </a:extLst>
          </p:cNvPr>
          <p:cNvSpPr>
            <a:spLocks noGrp="1" noChangeArrowheads="1"/>
          </p:cNvSpPr>
          <p:nvPr>
            <p:ph type="body" sz="half" idx="1"/>
          </p:nvPr>
        </p:nvSpPr>
        <p:spPr>
          <a:xfrm>
            <a:off x="2514600" y="838200"/>
            <a:ext cx="7696200" cy="762000"/>
          </a:xfrm>
        </p:spPr>
        <p:txBody>
          <a:bodyPr/>
          <a:lstStyle/>
          <a:p>
            <a:pPr marL="0" indent="0" algn="ctr"/>
            <a:r>
              <a:rPr lang="en-US" altLang="en-US" sz="3200">
                <a:solidFill>
                  <a:schemeClr val="tx2"/>
                </a:solidFill>
              </a:rPr>
              <a:t>GridBagLayout</a:t>
            </a:r>
            <a:endParaRPr lang="de-DE" altLang="en-US" sz="3200" u="sng"/>
          </a:p>
        </p:txBody>
      </p:sp>
      <p:sp>
        <p:nvSpPr>
          <p:cNvPr id="30725" name="Rectangle 2">
            <a:extLst>
              <a:ext uri="{FF2B5EF4-FFF2-40B4-BE49-F238E27FC236}">
                <a16:creationId xmlns:a16="http://schemas.microsoft.com/office/drawing/2014/main" id="{248A2A67-CE55-47F4-A942-638CAC9047B6}"/>
              </a:ext>
            </a:extLst>
          </p:cNvPr>
          <p:cNvSpPr>
            <a:spLocks noChangeArrowheads="1"/>
          </p:cNvSpPr>
          <p:nvPr/>
        </p:nvSpPr>
        <p:spPr bwMode="auto">
          <a:xfrm>
            <a:off x="2590800" y="3206234"/>
            <a:ext cx="7620000" cy="369332"/>
          </a:xfrm>
          <a:prstGeom prst="rect">
            <a:avLst/>
          </a:prstGeom>
          <a:solidFill>
            <a:schemeClr val="tx2"/>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26" name="Rectangle 5">
            <a:extLst>
              <a:ext uri="{FF2B5EF4-FFF2-40B4-BE49-F238E27FC236}">
                <a16:creationId xmlns:a16="http://schemas.microsoft.com/office/drawing/2014/main" id="{14229C2C-4E53-41AA-B096-178415B804D8}"/>
              </a:ext>
            </a:extLst>
          </p:cNvPr>
          <p:cNvSpPr>
            <a:spLocks noChangeArrowheads="1"/>
          </p:cNvSpPr>
          <p:nvPr/>
        </p:nvSpPr>
        <p:spPr bwMode="auto">
          <a:xfrm>
            <a:off x="2743200" y="1524000"/>
            <a:ext cx="41148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27" name="Rectangle 6">
            <a:extLst>
              <a:ext uri="{FF2B5EF4-FFF2-40B4-BE49-F238E27FC236}">
                <a16:creationId xmlns:a16="http://schemas.microsoft.com/office/drawing/2014/main" id="{D2953FD2-FC2C-480D-89BC-FA80C07063E9}"/>
              </a:ext>
            </a:extLst>
          </p:cNvPr>
          <p:cNvSpPr>
            <a:spLocks noChangeArrowheads="1"/>
          </p:cNvSpPr>
          <p:nvPr/>
        </p:nvSpPr>
        <p:spPr bwMode="auto">
          <a:xfrm>
            <a:off x="6934200" y="1524000"/>
            <a:ext cx="4572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28" name="Rectangle 7">
            <a:extLst>
              <a:ext uri="{FF2B5EF4-FFF2-40B4-BE49-F238E27FC236}">
                <a16:creationId xmlns:a16="http://schemas.microsoft.com/office/drawing/2014/main" id="{24F9E4D6-EC15-45DE-8789-4657F08D77F8}"/>
              </a:ext>
            </a:extLst>
          </p:cNvPr>
          <p:cNvSpPr>
            <a:spLocks noChangeArrowheads="1"/>
          </p:cNvSpPr>
          <p:nvPr/>
        </p:nvSpPr>
        <p:spPr bwMode="auto">
          <a:xfrm>
            <a:off x="7467600" y="1524000"/>
            <a:ext cx="2590800" cy="381000"/>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29" name="Rectangle 8">
            <a:extLst>
              <a:ext uri="{FF2B5EF4-FFF2-40B4-BE49-F238E27FC236}">
                <a16:creationId xmlns:a16="http://schemas.microsoft.com/office/drawing/2014/main" id="{972D4F1C-FB67-42A3-B13B-FB8A0154D0FE}"/>
              </a:ext>
            </a:extLst>
          </p:cNvPr>
          <p:cNvSpPr>
            <a:spLocks noChangeArrowheads="1"/>
          </p:cNvSpPr>
          <p:nvPr/>
        </p:nvSpPr>
        <p:spPr bwMode="auto">
          <a:xfrm>
            <a:off x="2743200" y="3053834"/>
            <a:ext cx="60960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30" name="Rectangle 9">
            <a:extLst>
              <a:ext uri="{FF2B5EF4-FFF2-40B4-BE49-F238E27FC236}">
                <a16:creationId xmlns:a16="http://schemas.microsoft.com/office/drawing/2014/main" id="{E6C27799-E8C3-4B2A-BA79-E79D48EB17E2}"/>
              </a:ext>
            </a:extLst>
          </p:cNvPr>
          <p:cNvSpPr>
            <a:spLocks noChangeArrowheads="1"/>
          </p:cNvSpPr>
          <p:nvPr/>
        </p:nvSpPr>
        <p:spPr bwMode="auto">
          <a:xfrm>
            <a:off x="8915400" y="2710934"/>
            <a:ext cx="11430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31" name="Rectangle 10">
            <a:extLst>
              <a:ext uri="{FF2B5EF4-FFF2-40B4-BE49-F238E27FC236}">
                <a16:creationId xmlns:a16="http://schemas.microsoft.com/office/drawing/2014/main" id="{335B73B8-B85E-4507-95A5-62D8505988B3}"/>
              </a:ext>
            </a:extLst>
          </p:cNvPr>
          <p:cNvSpPr>
            <a:spLocks noChangeArrowheads="1"/>
          </p:cNvSpPr>
          <p:nvPr/>
        </p:nvSpPr>
        <p:spPr bwMode="auto">
          <a:xfrm>
            <a:off x="9394535" y="40063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32" name="Rectangle 11">
            <a:extLst>
              <a:ext uri="{FF2B5EF4-FFF2-40B4-BE49-F238E27FC236}">
                <a16:creationId xmlns:a16="http://schemas.microsoft.com/office/drawing/2014/main" id="{889E83DA-7330-4EEE-9E2D-BD1617361E75}"/>
              </a:ext>
            </a:extLst>
          </p:cNvPr>
          <p:cNvSpPr>
            <a:spLocks noChangeArrowheads="1"/>
          </p:cNvSpPr>
          <p:nvPr/>
        </p:nvSpPr>
        <p:spPr bwMode="auto">
          <a:xfrm>
            <a:off x="4212935" y="47683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33" name="Rectangle 12">
            <a:extLst>
              <a:ext uri="{FF2B5EF4-FFF2-40B4-BE49-F238E27FC236}">
                <a16:creationId xmlns:a16="http://schemas.microsoft.com/office/drawing/2014/main" id="{BE7D85C7-B3DF-4177-8E35-DC4E8A20854A}"/>
              </a:ext>
            </a:extLst>
          </p:cNvPr>
          <p:cNvSpPr>
            <a:spLocks noChangeArrowheads="1"/>
          </p:cNvSpPr>
          <p:nvPr/>
        </p:nvSpPr>
        <p:spPr bwMode="auto">
          <a:xfrm>
            <a:off x="7908635" y="4768334"/>
            <a:ext cx="184731"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0734" name="Text Box 13">
            <a:extLst>
              <a:ext uri="{FF2B5EF4-FFF2-40B4-BE49-F238E27FC236}">
                <a16:creationId xmlns:a16="http://schemas.microsoft.com/office/drawing/2014/main" id="{735CA8F2-F583-4C8C-9134-1FC3AE36CF2F}"/>
              </a:ext>
            </a:extLst>
          </p:cNvPr>
          <p:cNvSpPr txBox="1">
            <a:spLocks noChangeArrowheads="1"/>
          </p:cNvSpPr>
          <p:nvPr/>
        </p:nvSpPr>
        <p:spPr bwMode="auto">
          <a:xfrm>
            <a:off x="2514601" y="5622926"/>
            <a:ext cx="8399463" cy="854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sz="2000">
                <a:solidFill>
                  <a:schemeClr val="tx2"/>
                </a:solidFill>
                <a:latin typeface="Arial" panose="020B0604020202020204" pitchFamily="34" charset="0"/>
              </a:rPr>
              <a:t>GridBagLayout is the most sophisticated, flexible layout manager the</a:t>
            </a:r>
          </a:p>
          <a:p>
            <a:pPr eaLnBrk="1" hangingPunct="1">
              <a:spcBef>
                <a:spcPct val="50000"/>
              </a:spcBef>
              <a:buClrTx/>
              <a:buSzTx/>
              <a:buFontTx/>
              <a:buNone/>
            </a:pPr>
            <a:r>
              <a:rPr lang="en-US" altLang="en-US" sz="2000">
                <a:solidFill>
                  <a:schemeClr val="tx2"/>
                </a:solidFill>
                <a:latin typeface="Arial" panose="020B0604020202020204" pitchFamily="34" charset="0"/>
              </a:rPr>
              <a:t>Java platform provides. If you really want to use it, go to java.sun.com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FE5A-0D2F-4804-8E67-13BA62C4FA59}"/>
              </a:ext>
            </a:extLst>
          </p:cNvPr>
          <p:cNvSpPr>
            <a:spLocks noGrp="1"/>
          </p:cNvSpPr>
          <p:nvPr>
            <p:ph type="title"/>
          </p:nvPr>
        </p:nvSpPr>
        <p:spPr/>
        <p:txBody>
          <a:bodyPr/>
          <a:lstStyle/>
          <a:p>
            <a:r>
              <a:rPr lang="en-US" dirty="0"/>
              <a:t>Java virtual machine</a:t>
            </a:r>
          </a:p>
        </p:txBody>
      </p:sp>
      <p:sp>
        <p:nvSpPr>
          <p:cNvPr id="3" name="Content Placeholder 2">
            <a:extLst>
              <a:ext uri="{FF2B5EF4-FFF2-40B4-BE49-F238E27FC236}">
                <a16:creationId xmlns:a16="http://schemas.microsoft.com/office/drawing/2014/main" id="{646B06CE-1504-44DC-B318-2E8E2196E743}"/>
              </a:ext>
            </a:extLst>
          </p:cNvPr>
          <p:cNvSpPr>
            <a:spLocks noGrp="1"/>
          </p:cNvSpPr>
          <p:nvPr>
            <p:ph idx="1"/>
          </p:nvPr>
        </p:nvSpPr>
        <p:spPr/>
        <p:txBody>
          <a:bodyPr>
            <a:normAutofit/>
          </a:bodyPr>
          <a:lstStyle/>
          <a:p>
            <a:r>
              <a:rPr lang="en-US" sz="2800" dirty="0"/>
              <a:t>The advantage of java is that it not just directly compile and run data.</a:t>
            </a:r>
          </a:p>
          <a:p>
            <a:r>
              <a:rPr lang="en-US" sz="2800" dirty="0"/>
              <a:t>First it compiles and then convert the file into byte code </a:t>
            </a:r>
          </a:p>
          <a:p>
            <a:r>
              <a:rPr lang="en-US" sz="2800" dirty="0"/>
              <a:t>Then it interprets the code to run</a:t>
            </a:r>
          </a:p>
          <a:p>
            <a:r>
              <a:rPr lang="en-US" sz="2800" dirty="0"/>
              <a:t>In this part Java Virtual Machine or JVM is required</a:t>
            </a:r>
          </a:p>
          <a:p>
            <a:r>
              <a:rPr lang="en-US" sz="2800" dirty="0"/>
              <a:t>The work of JVM is to run code in the form of byte code.</a:t>
            </a:r>
          </a:p>
        </p:txBody>
      </p:sp>
    </p:spTree>
    <p:extLst>
      <p:ext uri="{BB962C8B-B14F-4D97-AF65-F5344CB8AC3E}">
        <p14:creationId xmlns:p14="http://schemas.microsoft.com/office/powerpoint/2010/main" val="2452811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1000"/>
                                        <p:tgtEl>
                                          <p:spTgt spid="3">
                                            <p:txEl>
                                              <p:pRg st="2" end="2"/>
                                            </p:txEl>
                                          </p:spTgt>
                                        </p:tgtEl>
                                      </p:cBhvr>
                                    </p:animEffect>
                                    <p:anim calcmode="lin" valueType="num">
                                      <p:cBhvr>
                                        <p:cTn id="3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1000"/>
                                        <p:tgtEl>
                                          <p:spTgt spid="3">
                                            <p:txEl>
                                              <p:pRg st="3" end="3"/>
                                            </p:txEl>
                                          </p:spTgt>
                                        </p:tgtEl>
                                      </p:cBhvr>
                                    </p:animEffect>
                                    <p:anim calcmode="lin" valueType="num">
                                      <p:cBhvr>
                                        <p:cTn id="4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1000"/>
                                        <p:tgtEl>
                                          <p:spTgt spid="3">
                                            <p:txEl>
                                              <p:pRg st="4" end="4"/>
                                            </p:txEl>
                                          </p:spTgt>
                                        </p:tgtEl>
                                      </p:cBhvr>
                                    </p:animEffect>
                                    <p:anim calcmode="lin" valueType="num">
                                      <p:cBhvr>
                                        <p:cTn id="5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4A43CB2-79A6-4AE2-BB47-4FEE33C696C5}"/>
              </a:ext>
            </a:extLst>
          </p:cNvPr>
          <p:cNvSpPr>
            <a:spLocks noGrp="1" noChangeArrowheads="1"/>
          </p:cNvSpPr>
          <p:nvPr>
            <p:ph type="title"/>
          </p:nvPr>
        </p:nvSpPr>
        <p:spPr/>
        <p:txBody>
          <a:bodyPr/>
          <a:lstStyle/>
          <a:p>
            <a:r>
              <a:rPr lang="de-DE" altLang="en-US"/>
              <a:t>Layouts</a:t>
            </a:r>
          </a:p>
        </p:txBody>
      </p:sp>
      <p:sp>
        <p:nvSpPr>
          <p:cNvPr id="31747" name="Rectangle 4">
            <a:extLst>
              <a:ext uri="{FF2B5EF4-FFF2-40B4-BE49-F238E27FC236}">
                <a16:creationId xmlns:a16="http://schemas.microsoft.com/office/drawing/2014/main" id="{EB0FC135-5489-4CF4-B240-1F903FAA8D81}"/>
              </a:ext>
            </a:extLst>
          </p:cNvPr>
          <p:cNvSpPr>
            <a:spLocks noGrp="1" noChangeArrowheads="1"/>
          </p:cNvSpPr>
          <p:nvPr>
            <p:ph type="body" sz="half" idx="1"/>
          </p:nvPr>
        </p:nvSpPr>
        <p:spPr>
          <a:xfrm>
            <a:off x="2514600" y="914400"/>
            <a:ext cx="7696200" cy="762000"/>
          </a:xfrm>
        </p:spPr>
        <p:txBody>
          <a:bodyPr/>
          <a:lstStyle/>
          <a:p>
            <a:pPr marL="0" indent="0" algn="ctr"/>
            <a:r>
              <a:rPr lang="en-US" altLang="en-US" sz="3200">
                <a:solidFill>
                  <a:schemeClr val="tx2"/>
                </a:solidFill>
              </a:rPr>
              <a:t>GridLayout</a:t>
            </a:r>
            <a:endParaRPr lang="de-DE" altLang="en-US" sz="3200" u="sng"/>
          </a:p>
        </p:txBody>
      </p:sp>
      <p:sp>
        <p:nvSpPr>
          <p:cNvPr id="31748" name="Rectangle 2">
            <a:extLst>
              <a:ext uri="{FF2B5EF4-FFF2-40B4-BE49-F238E27FC236}">
                <a16:creationId xmlns:a16="http://schemas.microsoft.com/office/drawing/2014/main" id="{7D2E4FDD-9FD5-4172-8FD4-D61A3EF253AA}"/>
              </a:ext>
            </a:extLst>
          </p:cNvPr>
          <p:cNvSpPr>
            <a:spLocks noChangeArrowheads="1"/>
          </p:cNvSpPr>
          <p:nvPr/>
        </p:nvSpPr>
        <p:spPr bwMode="auto">
          <a:xfrm>
            <a:off x="2590800" y="3168134"/>
            <a:ext cx="7620000" cy="369332"/>
          </a:xfrm>
          <a:prstGeom prst="rect">
            <a:avLst/>
          </a:prstGeom>
          <a:solidFill>
            <a:schemeClr val="tx2"/>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49" name="Rectangle 11">
            <a:extLst>
              <a:ext uri="{FF2B5EF4-FFF2-40B4-BE49-F238E27FC236}">
                <a16:creationId xmlns:a16="http://schemas.microsoft.com/office/drawing/2014/main" id="{44D912FC-C97C-46C3-A6C6-0DD9C013E99A}"/>
              </a:ext>
            </a:extLst>
          </p:cNvPr>
          <p:cNvSpPr>
            <a:spLocks noChangeArrowheads="1"/>
          </p:cNvSpPr>
          <p:nvPr/>
        </p:nvSpPr>
        <p:spPr bwMode="auto">
          <a:xfrm>
            <a:off x="2705100" y="44635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0" name="Rectangle 13">
            <a:extLst>
              <a:ext uri="{FF2B5EF4-FFF2-40B4-BE49-F238E27FC236}">
                <a16:creationId xmlns:a16="http://schemas.microsoft.com/office/drawing/2014/main" id="{D2DC656C-5D50-474A-ACA9-6CA388A16F91}"/>
              </a:ext>
            </a:extLst>
          </p:cNvPr>
          <p:cNvSpPr>
            <a:spLocks noChangeArrowheads="1"/>
          </p:cNvSpPr>
          <p:nvPr/>
        </p:nvSpPr>
        <p:spPr bwMode="auto">
          <a:xfrm>
            <a:off x="6477000" y="44635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1" name="Rectangle 14">
            <a:extLst>
              <a:ext uri="{FF2B5EF4-FFF2-40B4-BE49-F238E27FC236}">
                <a16:creationId xmlns:a16="http://schemas.microsoft.com/office/drawing/2014/main" id="{07B05CD4-352A-4385-BCB6-5D5F0DDA512A}"/>
              </a:ext>
            </a:extLst>
          </p:cNvPr>
          <p:cNvSpPr>
            <a:spLocks noChangeArrowheads="1"/>
          </p:cNvSpPr>
          <p:nvPr/>
        </p:nvSpPr>
        <p:spPr bwMode="auto">
          <a:xfrm>
            <a:off x="2743200" y="36253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2" name="Rectangle 15">
            <a:extLst>
              <a:ext uri="{FF2B5EF4-FFF2-40B4-BE49-F238E27FC236}">
                <a16:creationId xmlns:a16="http://schemas.microsoft.com/office/drawing/2014/main" id="{E774116B-EF8E-4D83-B404-2CC7A957A4A5}"/>
              </a:ext>
            </a:extLst>
          </p:cNvPr>
          <p:cNvSpPr>
            <a:spLocks noChangeArrowheads="1"/>
          </p:cNvSpPr>
          <p:nvPr/>
        </p:nvSpPr>
        <p:spPr bwMode="auto">
          <a:xfrm>
            <a:off x="6477000" y="36253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3" name="Rectangle 16">
            <a:extLst>
              <a:ext uri="{FF2B5EF4-FFF2-40B4-BE49-F238E27FC236}">
                <a16:creationId xmlns:a16="http://schemas.microsoft.com/office/drawing/2014/main" id="{B93F5363-1450-4EFE-B606-B7D653C4D0B9}"/>
              </a:ext>
            </a:extLst>
          </p:cNvPr>
          <p:cNvSpPr>
            <a:spLocks noChangeArrowheads="1"/>
          </p:cNvSpPr>
          <p:nvPr/>
        </p:nvSpPr>
        <p:spPr bwMode="auto">
          <a:xfrm>
            <a:off x="2743200" y="27871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dirty="0">
              <a:solidFill>
                <a:srgbClr val="000000"/>
              </a:solidFill>
              <a:latin typeface="Arial" panose="020B0604020202020204" pitchFamily="34" charset="0"/>
            </a:endParaRPr>
          </a:p>
        </p:txBody>
      </p:sp>
      <p:sp>
        <p:nvSpPr>
          <p:cNvPr id="31754" name="Rectangle 17">
            <a:extLst>
              <a:ext uri="{FF2B5EF4-FFF2-40B4-BE49-F238E27FC236}">
                <a16:creationId xmlns:a16="http://schemas.microsoft.com/office/drawing/2014/main" id="{C7F22479-2065-4CDA-8C4E-B38EFAB642F3}"/>
              </a:ext>
            </a:extLst>
          </p:cNvPr>
          <p:cNvSpPr>
            <a:spLocks noChangeArrowheads="1"/>
          </p:cNvSpPr>
          <p:nvPr/>
        </p:nvSpPr>
        <p:spPr bwMode="auto">
          <a:xfrm>
            <a:off x="6477000" y="27871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5" name="Rectangle 18">
            <a:extLst>
              <a:ext uri="{FF2B5EF4-FFF2-40B4-BE49-F238E27FC236}">
                <a16:creationId xmlns:a16="http://schemas.microsoft.com/office/drawing/2014/main" id="{DC2B6ADF-33E1-4FD5-95C6-A28E86494EE9}"/>
              </a:ext>
            </a:extLst>
          </p:cNvPr>
          <p:cNvSpPr>
            <a:spLocks noChangeArrowheads="1"/>
          </p:cNvSpPr>
          <p:nvPr/>
        </p:nvSpPr>
        <p:spPr bwMode="auto">
          <a:xfrm>
            <a:off x="2743200" y="19489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6" name="Rectangle 19">
            <a:extLst>
              <a:ext uri="{FF2B5EF4-FFF2-40B4-BE49-F238E27FC236}">
                <a16:creationId xmlns:a16="http://schemas.microsoft.com/office/drawing/2014/main" id="{F3690BF8-531D-43FA-AC62-1D940F4D5315}"/>
              </a:ext>
            </a:extLst>
          </p:cNvPr>
          <p:cNvSpPr>
            <a:spLocks noChangeArrowheads="1"/>
          </p:cNvSpPr>
          <p:nvPr/>
        </p:nvSpPr>
        <p:spPr bwMode="auto">
          <a:xfrm>
            <a:off x="6477000" y="1948934"/>
            <a:ext cx="3657600" cy="369332"/>
          </a:xfrm>
          <a:prstGeom prst="rect">
            <a:avLst/>
          </a:prstGeom>
          <a:solidFill>
            <a:schemeClr val="folHlink"/>
          </a:soli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sp>
        <p:nvSpPr>
          <p:cNvPr id="31757" name="Text Box 23">
            <a:extLst>
              <a:ext uri="{FF2B5EF4-FFF2-40B4-BE49-F238E27FC236}">
                <a16:creationId xmlns:a16="http://schemas.microsoft.com/office/drawing/2014/main" id="{010924B5-7713-44EA-AC2D-A21F52D1D1A1}"/>
              </a:ext>
            </a:extLst>
          </p:cNvPr>
          <p:cNvSpPr txBox="1">
            <a:spLocks noChangeArrowheads="1"/>
          </p:cNvSpPr>
          <p:nvPr/>
        </p:nvSpPr>
        <p:spPr bwMode="auto">
          <a:xfrm>
            <a:off x="2193926" y="5443539"/>
            <a:ext cx="8321675" cy="854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sz="2000">
                <a:solidFill>
                  <a:schemeClr val="tx2"/>
                </a:solidFill>
                <a:latin typeface="Arial" panose="020B0604020202020204" pitchFamily="34" charset="0"/>
              </a:rPr>
              <a:t>GridLayout simply makes a bunch of components equal in size and</a:t>
            </a:r>
          </a:p>
          <a:p>
            <a:pPr eaLnBrk="1" hangingPunct="1">
              <a:spcBef>
                <a:spcPct val="50000"/>
              </a:spcBef>
              <a:buClrTx/>
              <a:buSzTx/>
              <a:buFontTx/>
              <a:buNone/>
            </a:pPr>
            <a:r>
              <a:rPr lang="en-US" altLang="en-US" sz="2000">
                <a:solidFill>
                  <a:schemeClr val="tx2"/>
                </a:solidFill>
                <a:latin typeface="Arial" panose="020B0604020202020204" pitchFamily="34" charset="0"/>
              </a:rPr>
              <a:t>displays them in the requested number of rows and columns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51C70C4E-DA93-4ED6-87BC-9B0ECF8C8BBB}"/>
              </a:ext>
            </a:extLst>
          </p:cNvPr>
          <p:cNvSpPr>
            <a:spLocks noGrp="1" noChangeArrowheads="1"/>
          </p:cNvSpPr>
          <p:nvPr>
            <p:ph type="title"/>
          </p:nvPr>
        </p:nvSpPr>
        <p:spPr/>
        <p:txBody>
          <a:bodyPr/>
          <a:lstStyle/>
          <a:p>
            <a:r>
              <a:rPr lang="de-DE" altLang="en-US"/>
              <a:t>Using Components</a:t>
            </a:r>
          </a:p>
        </p:txBody>
      </p:sp>
      <p:sp>
        <p:nvSpPr>
          <p:cNvPr id="32771" name="Rectangle 4">
            <a:extLst>
              <a:ext uri="{FF2B5EF4-FFF2-40B4-BE49-F238E27FC236}">
                <a16:creationId xmlns:a16="http://schemas.microsoft.com/office/drawing/2014/main" id="{5FC2817E-A49E-4658-AB3B-A048C16B42EA}"/>
              </a:ext>
            </a:extLst>
          </p:cNvPr>
          <p:cNvSpPr>
            <a:spLocks noGrp="1" noChangeArrowheads="1"/>
          </p:cNvSpPr>
          <p:nvPr>
            <p:ph type="body" sz="half" idx="1"/>
          </p:nvPr>
        </p:nvSpPr>
        <p:spPr>
          <a:xfrm>
            <a:off x="2590800" y="1752600"/>
            <a:ext cx="7696200" cy="3048000"/>
          </a:xfrm>
        </p:spPr>
        <p:txBody>
          <a:bodyPr/>
          <a:lstStyle/>
          <a:p>
            <a:pPr marL="0" indent="0">
              <a:lnSpc>
                <a:spcPct val="80000"/>
              </a:lnSpc>
            </a:pPr>
            <a:r>
              <a:rPr lang="de-DE" altLang="en-US" sz="3200"/>
              <a:t>Examples:</a:t>
            </a:r>
          </a:p>
          <a:p>
            <a:pPr marL="0" indent="0">
              <a:lnSpc>
                <a:spcPct val="80000"/>
              </a:lnSpc>
            </a:pPr>
            <a:endParaRPr lang="de-DE" altLang="en-US" sz="3200"/>
          </a:p>
          <a:p>
            <a:pPr marL="0" indent="0">
              <a:lnSpc>
                <a:spcPct val="80000"/>
              </a:lnSpc>
              <a:buFontTx/>
              <a:buChar char="•"/>
            </a:pPr>
            <a:r>
              <a:rPr lang="de-DE" altLang="en-US" sz="3200"/>
              <a:t>Using a JButton</a:t>
            </a:r>
          </a:p>
          <a:p>
            <a:pPr marL="0" indent="0">
              <a:lnSpc>
                <a:spcPct val="80000"/>
              </a:lnSpc>
              <a:buFontTx/>
              <a:buChar char="•"/>
            </a:pPr>
            <a:r>
              <a:rPr lang="de-DE" altLang="en-US" sz="3200"/>
              <a:t>Using a JSlider</a:t>
            </a:r>
          </a:p>
          <a:p>
            <a:pPr marL="0" indent="0">
              <a:lnSpc>
                <a:spcPct val="80000"/>
              </a:lnSpc>
              <a:buFontTx/>
              <a:buChar char="•"/>
            </a:pPr>
            <a:r>
              <a:rPr lang="de-DE" altLang="en-US" sz="3200"/>
              <a:t>Using a JCheckBox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839BBE-8D7A-4F23-898F-DB1AC40AF36A}"/>
              </a:ext>
            </a:extLst>
          </p:cNvPr>
          <p:cNvSpPr>
            <a:spLocks noGrp="1" noChangeArrowheads="1"/>
          </p:cNvSpPr>
          <p:nvPr>
            <p:ph type="title"/>
          </p:nvPr>
        </p:nvSpPr>
        <p:spPr/>
        <p:txBody>
          <a:bodyPr/>
          <a:lstStyle/>
          <a:p>
            <a:r>
              <a:rPr lang="de-DE" altLang="en-US"/>
              <a:t>Using a JButton</a:t>
            </a:r>
          </a:p>
        </p:txBody>
      </p:sp>
      <p:sp>
        <p:nvSpPr>
          <p:cNvPr id="33795" name="Rectangle 3">
            <a:extLst>
              <a:ext uri="{FF2B5EF4-FFF2-40B4-BE49-F238E27FC236}">
                <a16:creationId xmlns:a16="http://schemas.microsoft.com/office/drawing/2014/main" id="{A4B3363C-D602-47EC-9881-8D718203D558}"/>
              </a:ext>
            </a:extLst>
          </p:cNvPr>
          <p:cNvSpPr>
            <a:spLocks noGrp="1" noChangeArrowheads="1"/>
          </p:cNvSpPr>
          <p:nvPr>
            <p:ph type="body" sz="half" idx="1"/>
          </p:nvPr>
        </p:nvSpPr>
        <p:spPr>
          <a:xfrm>
            <a:off x="2209800" y="1066800"/>
            <a:ext cx="8305800" cy="5486400"/>
          </a:xfrm>
        </p:spPr>
        <p:txBody>
          <a:bodyPr/>
          <a:lstStyle/>
          <a:p>
            <a:pPr marL="0" indent="0">
              <a:lnSpc>
                <a:spcPct val="80000"/>
              </a:lnSpc>
            </a:pPr>
            <a:endParaRPr lang="de-DE" altLang="en-US" sz="3200"/>
          </a:p>
          <a:p>
            <a:pPr marL="0" indent="0">
              <a:lnSpc>
                <a:spcPct val="80000"/>
              </a:lnSpc>
            </a:pPr>
            <a:r>
              <a:rPr lang="de-DE" altLang="en-US" sz="3200"/>
              <a:t>Some Constructors:</a:t>
            </a:r>
          </a:p>
          <a:p>
            <a:pPr marL="0" indent="0">
              <a:lnSpc>
                <a:spcPct val="80000"/>
              </a:lnSpc>
            </a:pPr>
            <a:endParaRPr lang="de-DE" altLang="en-US" sz="3200"/>
          </a:p>
        </p:txBody>
      </p:sp>
      <p:sp>
        <p:nvSpPr>
          <p:cNvPr id="33796" name="Rectangle 28">
            <a:extLst>
              <a:ext uri="{FF2B5EF4-FFF2-40B4-BE49-F238E27FC236}">
                <a16:creationId xmlns:a16="http://schemas.microsoft.com/office/drawing/2014/main" id="{172171F4-6D87-4F8E-AEB6-1E6F0B230DB0}"/>
              </a:ext>
            </a:extLst>
          </p:cNvPr>
          <p:cNvSpPr>
            <a:spLocks noChangeArrowheads="1"/>
          </p:cNvSpPr>
          <p:nvPr/>
        </p:nvSpPr>
        <p:spPr bwMode="auto">
          <a:xfrm>
            <a:off x="1524000" y="2468563"/>
            <a:ext cx="91440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graphicFrame>
        <p:nvGraphicFramePr>
          <p:cNvPr id="222308" name="Group 100">
            <a:extLst>
              <a:ext uri="{FF2B5EF4-FFF2-40B4-BE49-F238E27FC236}">
                <a16:creationId xmlns:a16="http://schemas.microsoft.com/office/drawing/2014/main" id="{708BA911-A6E4-4E2B-8D1C-10FFE1D22CC0}"/>
              </a:ext>
            </a:extLst>
          </p:cNvPr>
          <p:cNvGraphicFramePr>
            <a:graphicFrameLocks noGrp="1"/>
          </p:cNvGraphicFramePr>
          <p:nvPr/>
        </p:nvGraphicFramePr>
        <p:xfrm>
          <a:off x="2438400" y="2133600"/>
          <a:ext cx="8077200" cy="3950072"/>
        </p:xfrm>
        <a:graphic>
          <a:graphicData uri="http://schemas.openxmlformats.org/drawingml/2006/table">
            <a:tbl>
              <a:tblPr/>
              <a:tblGrid>
                <a:gridCol w="29718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895995">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dirty="0">
                          <a:ln>
                            <a:noFill/>
                          </a:ln>
                          <a:solidFill>
                            <a:schemeClr val="tx1"/>
                          </a:solidFill>
                          <a:effectLst/>
                          <a:latin typeface="Arial Unicode MS" panose="020B0604020202020204" pitchFamily="34" charset="-128"/>
                        </a:rPr>
                        <a:t>JButton</a:t>
                      </a:r>
                      <a:r>
                        <a:rPr kumimoji="0" lang="de-DE" sz="2400" b="0" i="0" u="none" strike="noStrike" cap="none" normalizeH="0" baseline="0" dirty="0">
                          <a:ln>
                            <a:noFill/>
                          </a:ln>
                          <a:solidFill>
                            <a:schemeClr val="tx1"/>
                          </a:solidFill>
                          <a:effectLst/>
                          <a:latin typeface="Arial Unicode MS" panose="020B0604020202020204" pitchFamily="34" charset="-128"/>
                        </a:rPr>
                        <a:t>()</a:t>
                      </a:r>
                      <a:endParaRPr kumimoji="0" lang="en-US" sz="2400" b="0" i="0" u="none" strike="noStrike" cap="none" normalizeH="0" baseline="0" dirty="0">
                        <a:ln>
                          <a:noFill/>
                        </a:ln>
                        <a:solidFill>
                          <a:schemeClr val="tx1"/>
                        </a:solidFill>
                        <a:effectLst/>
                        <a:latin typeface="Arial Unicode MS" panose="020B0604020202020204" pitchFamily="34" charset="-128"/>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Creates a button with no text or icon</a:t>
                      </a:r>
                      <a:endParaRPr kumimoji="0" lang="de-DE" sz="2400" b="0" i="0" u="none" strike="noStrike" cap="none" normalizeH="0" baseline="0">
                        <a:ln>
                          <a:noFill/>
                        </a:ln>
                        <a:solidFill>
                          <a:schemeClr val="hlink"/>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995">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a:ln>
                            <a:noFill/>
                          </a:ln>
                          <a:solidFill>
                            <a:schemeClr val="tx1"/>
                          </a:solidFill>
                          <a:effectLst/>
                          <a:latin typeface="Arial Unicode MS" panose="020B0604020202020204" pitchFamily="34" charset="-128"/>
                        </a:rPr>
                        <a:t>JButton</a:t>
                      </a:r>
                      <a:r>
                        <a:rPr kumimoji="0" lang="de-DE" sz="2400" b="0" i="0" u="none" strike="noStrike" cap="none" normalizeH="0" baseline="0">
                          <a:ln>
                            <a:noFill/>
                          </a:ln>
                          <a:solidFill>
                            <a:schemeClr val="tx1"/>
                          </a:solidFill>
                          <a:effectLst/>
                          <a:latin typeface="Arial Unicode MS" panose="020B0604020202020204" pitchFamily="34" charset="-128"/>
                        </a:rPr>
                        <a:t>(Icon icon)</a:t>
                      </a:r>
                      <a:r>
                        <a:rPr kumimoji="0" lang="de-DE" sz="2400" b="0" i="0" u="none" strike="noStrike" cap="none" normalizeH="0" baseline="0">
                          <a:ln>
                            <a:noFill/>
                          </a:ln>
                          <a:solidFill>
                            <a:schemeClr val="tx1"/>
                          </a:solidFill>
                          <a:effectLst/>
                          <a:latin typeface="Arial" panose="020B0604020202020204" pitchFamily="34" charset="0"/>
                        </a:rPr>
                        <a:t> </a:t>
                      </a:r>
                      <a:br>
                        <a:rPr kumimoji="0" lang="de-DE" sz="2400" b="0" i="0" u="none" strike="noStrike" cap="none" normalizeH="0" baseline="0">
                          <a:ln>
                            <a:noFill/>
                          </a:ln>
                          <a:solidFill>
                            <a:schemeClr val="tx1"/>
                          </a:solidFill>
                          <a:effectLst/>
                          <a:latin typeface="Arial" panose="020B0604020202020204" pitchFamily="34" charset="0"/>
                        </a:rPr>
                      </a:br>
                      <a:endParaRPr kumimoji="0" lang="en-US" sz="2400" b="0" i="0" u="none" strike="noStrike" cap="none" normalizeH="0" baseline="0">
                        <a:ln>
                          <a:noFill/>
                        </a:ln>
                        <a:solidFill>
                          <a:schemeClr val="tx1"/>
                        </a:solidFill>
                        <a:effectLst/>
                        <a:latin typeface="Arial" panose="020B0604020202020204" pitchFamily="34"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Creates a button with an icon</a:t>
                      </a:r>
                      <a:endParaRPr kumimoji="0" lang="de-DE" sz="24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5995">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dirty="0">
                          <a:ln>
                            <a:noFill/>
                          </a:ln>
                          <a:solidFill>
                            <a:schemeClr val="tx1"/>
                          </a:solidFill>
                          <a:effectLst/>
                          <a:latin typeface="Arial Unicode MS" panose="020B0604020202020204" pitchFamily="34" charset="-128"/>
                        </a:rPr>
                        <a:t>JButton</a:t>
                      </a:r>
                      <a:r>
                        <a:rPr kumimoji="0" lang="de-DE" sz="2400" b="0" i="0" u="none" strike="noStrike" cap="none" normalizeH="0" baseline="0" dirty="0">
                          <a:ln>
                            <a:noFill/>
                          </a:ln>
                          <a:solidFill>
                            <a:schemeClr val="tx1"/>
                          </a:solidFill>
                          <a:effectLst/>
                          <a:latin typeface="Arial Unicode MS" panose="020B0604020202020204" pitchFamily="34" charset="-128"/>
                        </a:rPr>
                        <a:t>(String text)</a:t>
                      </a:r>
                      <a:r>
                        <a:rPr kumimoji="0" lang="de-DE" sz="2400" b="0" i="0" u="none" strike="noStrike" cap="none" normalizeH="0" baseline="0" dirty="0">
                          <a:ln>
                            <a:noFill/>
                          </a:ln>
                          <a:solidFill>
                            <a:schemeClr val="tx1"/>
                          </a:solidFill>
                          <a:effectLst/>
                          <a:latin typeface="Arial" panose="020B0604020202020204" pitchFamily="34" charset="0"/>
                        </a:rPr>
                        <a:t> </a:t>
                      </a:r>
                      <a:br>
                        <a:rPr kumimoji="0" lang="de-DE" sz="2400" b="0" i="0" u="none" strike="noStrike" cap="none" normalizeH="0" baseline="0" dirty="0">
                          <a:ln>
                            <a:noFill/>
                          </a:ln>
                          <a:solidFill>
                            <a:schemeClr val="tx1"/>
                          </a:solidFill>
                          <a:effectLst/>
                          <a:latin typeface="Arial" panose="020B0604020202020204" pitchFamily="34" charset="0"/>
                        </a:rPr>
                      </a:br>
                      <a:endParaRPr kumimoji="0" lang="en-US" sz="2400" b="0" i="0" u="none" strike="noStrike" cap="none" normalizeH="0" baseline="0" dirty="0">
                        <a:ln>
                          <a:noFill/>
                        </a:ln>
                        <a:solidFill>
                          <a:schemeClr val="tx1"/>
                        </a:solidFill>
                        <a:effectLst/>
                        <a:latin typeface="Arial" panose="020B0604020202020204" pitchFamily="34"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Creates a button with text</a:t>
                      </a:r>
                      <a:endParaRPr kumimoji="0" lang="de-DE" sz="24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1716">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a:ln>
                            <a:noFill/>
                          </a:ln>
                          <a:solidFill>
                            <a:schemeClr val="tx1"/>
                          </a:solidFill>
                          <a:effectLst/>
                          <a:latin typeface="Arial Unicode MS" panose="020B0604020202020204" pitchFamily="34" charset="-128"/>
                        </a:rPr>
                        <a:t>JButton</a:t>
                      </a:r>
                      <a:r>
                        <a:rPr kumimoji="0" lang="de-DE" sz="2400" b="0" i="0" u="none" strike="noStrike" cap="none" normalizeH="0" baseline="0">
                          <a:ln>
                            <a:noFill/>
                          </a:ln>
                          <a:solidFill>
                            <a:schemeClr val="tx1"/>
                          </a:solidFill>
                          <a:effectLst/>
                          <a:latin typeface="Arial Unicode MS" panose="020B0604020202020204" pitchFamily="34" charset="-128"/>
                        </a:rPr>
                        <a:t>(String text, Icon icon)</a:t>
                      </a:r>
                      <a:r>
                        <a:rPr kumimoji="0" lang="de-DE" sz="2400" b="0" i="0" u="none" strike="noStrike" cap="none" normalizeH="0" baseline="0">
                          <a:ln>
                            <a:noFill/>
                          </a:ln>
                          <a:solidFill>
                            <a:schemeClr val="tx1"/>
                          </a:solidFill>
                          <a:effectLst/>
                          <a:latin typeface="Arial" panose="020B0604020202020204" pitchFamily="34" charset="0"/>
                        </a:rPr>
                        <a:t> </a:t>
                      </a:r>
                      <a:br>
                        <a:rPr kumimoji="0" lang="de-DE" sz="2400" b="0" i="0" u="none" strike="noStrike" cap="none" normalizeH="0" baseline="0">
                          <a:ln>
                            <a:noFill/>
                          </a:ln>
                          <a:solidFill>
                            <a:schemeClr val="tx1"/>
                          </a:solidFill>
                          <a:effectLst/>
                          <a:latin typeface="Arial" panose="020B0604020202020204" pitchFamily="34" charset="0"/>
                        </a:rPr>
                      </a:br>
                      <a:endParaRPr kumimoji="0" lang="en-US" sz="2400" b="0" i="0" u="none" strike="noStrike" cap="none" normalizeH="0" baseline="0">
                        <a:ln>
                          <a:noFill/>
                        </a:ln>
                        <a:solidFill>
                          <a:schemeClr val="tx1"/>
                        </a:solidFill>
                        <a:effectLst/>
                        <a:latin typeface="Arial" panose="020B0604020202020204" pitchFamily="34"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panose="020B0604020202020204" pitchFamily="34" charset="0"/>
                        </a:rPr>
                        <a:t>Creates a button with initial text and an icon</a:t>
                      </a:r>
                      <a:endParaRPr kumimoji="0" lang="de-DE" sz="2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21A3E9-3860-47C3-B544-FC1A57E28186}"/>
              </a:ext>
            </a:extLst>
          </p:cNvPr>
          <p:cNvSpPr>
            <a:spLocks noGrp="1" noChangeArrowheads="1"/>
          </p:cNvSpPr>
          <p:nvPr>
            <p:ph type="title"/>
          </p:nvPr>
        </p:nvSpPr>
        <p:spPr/>
        <p:txBody>
          <a:bodyPr/>
          <a:lstStyle/>
          <a:p>
            <a:r>
              <a:rPr lang="de-DE" altLang="en-US"/>
              <a:t>Using a JButton</a:t>
            </a:r>
          </a:p>
        </p:txBody>
      </p:sp>
      <p:sp>
        <p:nvSpPr>
          <p:cNvPr id="34819" name="Rectangle 3">
            <a:extLst>
              <a:ext uri="{FF2B5EF4-FFF2-40B4-BE49-F238E27FC236}">
                <a16:creationId xmlns:a16="http://schemas.microsoft.com/office/drawing/2014/main" id="{D7BD8EE6-5861-4F74-980C-D80A1E5BB57E}"/>
              </a:ext>
            </a:extLst>
          </p:cNvPr>
          <p:cNvSpPr>
            <a:spLocks noGrp="1" noChangeArrowheads="1"/>
          </p:cNvSpPr>
          <p:nvPr>
            <p:ph type="body" sz="half" idx="1"/>
          </p:nvPr>
        </p:nvSpPr>
        <p:spPr>
          <a:xfrm>
            <a:off x="2209800" y="1066800"/>
            <a:ext cx="8305800" cy="5486400"/>
          </a:xfrm>
        </p:spPr>
        <p:txBody>
          <a:bodyPr/>
          <a:lstStyle/>
          <a:p>
            <a:pPr marL="0" indent="0">
              <a:lnSpc>
                <a:spcPct val="80000"/>
              </a:lnSpc>
            </a:pPr>
            <a:endParaRPr lang="de-DE" altLang="en-US" sz="3200"/>
          </a:p>
          <a:p>
            <a:pPr marL="0" indent="0">
              <a:lnSpc>
                <a:spcPct val="80000"/>
              </a:lnSpc>
            </a:pPr>
            <a:r>
              <a:rPr lang="de-DE" altLang="en-US" sz="3200"/>
              <a:t>Some Methods:</a:t>
            </a:r>
          </a:p>
          <a:p>
            <a:pPr marL="0" indent="0">
              <a:lnSpc>
                <a:spcPct val="80000"/>
              </a:lnSpc>
            </a:pPr>
            <a:endParaRPr lang="de-DE" altLang="en-US" sz="3200"/>
          </a:p>
        </p:txBody>
      </p:sp>
      <p:sp>
        <p:nvSpPr>
          <p:cNvPr id="34820" name="Rectangle 4">
            <a:extLst>
              <a:ext uri="{FF2B5EF4-FFF2-40B4-BE49-F238E27FC236}">
                <a16:creationId xmlns:a16="http://schemas.microsoft.com/office/drawing/2014/main" id="{01C05528-CEE6-4439-9B91-0930DDB99FE6}"/>
              </a:ext>
            </a:extLst>
          </p:cNvPr>
          <p:cNvSpPr>
            <a:spLocks noChangeArrowheads="1"/>
          </p:cNvSpPr>
          <p:nvPr/>
        </p:nvSpPr>
        <p:spPr bwMode="auto">
          <a:xfrm>
            <a:off x="1524000" y="2468563"/>
            <a:ext cx="9144000" cy="36933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endParaRPr lang="en-US" altLang="en-US">
              <a:solidFill>
                <a:srgbClr val="000000"/>
              </a:solidFill>
              <a:latin typeface="Arial" panose="020B0604020202020204" pitchFamily="34" charset="0"/>
            </a:endParaRPr>
          </a:p>
        </p:txBody>
      </p:sp>
      <p:graphicFrame>
        <p:nvGraphicFramePr>
          <p:cNvPr id="223277" name="Group 45">
            <a:extLst>
              <a:ext uri="{FF2B5EF4-FFF2-40B4-BE49-F238E27FC236}">
                <a16:creationId xmlns:a16="http://schemas.microsoft.com/office/drawing/2014/main" id="{33B3CAF7-56BC-4E46-802B-8D6A12CE939B}"/>
              </a:ext>
            </a:extLst>
          </p:cNvPr>
          <p:cNvGraphicFramePr>
            <a:graphicFrameLocks noGrp="1"/>
          </p:cNvGraphicFramePr>
          <p:nvPr/>
        </p:nvGraphicFramePr>
        <p:xfrm>
          <a:off x="2324100" y="2289175"/>
          <a:ext cx="8077200" cy="4416452"/>
        </p:xfrm>
        <a:graphic>
          <a:graphicData uri="http://schemas.openxmlformats.org/drawingml/2006/table">
            <a:tbl>
              <a:tblPr/>
              <a:tblGrid>
                <a:gridCol w="31242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1051525">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dirty="0">
                          <a:ln>
                            <a:noFill/>
                          </a:ln>
                          <a:solidFill>
                            <a:schemeClr val="tx2"/>
                          </a:solidFill>
                          <a:effectLst/>
                          <a:latin typeface="Arial" panose="020B0604020202020204" pitchFamily="34" charset="0"/>
                        </a:rPr>
                        <a:t>addActionListener(</a:t>
                      </a:r>
                      <a:r>
                        <a:rPr kumimoji="0" lang="de-DE" sz="2400" b="0" i="0" u="none" strike="noStrike" cap="none" normalizeH="0" baseline="0" dirty="0">
                          <a:ln>
                            <a:noFill/>
                          </a:ln>
                          <a:solidFill>
                            <a:schemeClr val="tx2"/>
                          </a:solidFill>
                          <a:effectLst/>
                          <a:latin typeface="Arial" panose="020B0604020202020204" pitchFamily="34" charset="0"/>
                        </a:rPr>
                        <a:t>ActionListener </a:t>
                      </a:r>
                      <a:r>
                        <a:rPr kumimoji="0" lang="de-DE" sz="2400" b="1" i="0" u="none" strike="noStrike" cap="none" normalizeH="0" baseline="0" dirty="0">
                          <a:ln>
                            <a:noFill/>
                          </a:ln>
                          <a:solidFill>
                            <a:schemeClr val="tx2"/>
                          </a:solidFill>
                          <a:effectLst/>
                          <a:latin typeface="Arial" panose="020B0604020202020204" pitchFamily="34" charset="0"/>
                        </a:rPr>
                        <a:t>a)</a:t>
                      </a:r>
                      <a:endParaRPr kumimoji="0" lang="en-US" sz="2400" b="1" i="0" u="none" strike="noStrike" cap="none" normalizeH="0" baseline="0" dirty="0">
                        <a:ln>
                          <a:noFill/>
                        </a:ln>
                        <a:solidFill>
                          <a:schemeClr val="tx2"/>
                        </a:solidFill>
                        <a:effectLst/>
                        <a:latin typeface="Arial" panose="020B0604020202020204"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panose="020B0604020202020204" pitchFamily="34" charset="0"/>
                        </a:rPr>
                        <a:t>Registers ActionListener to JButton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Inherited from </a:t>
                      </a:r>
                      <a:r>
                        <a:rPr kumimoji="0" lang="en-US" sz="2400" b="0" i="0" u="none" strike="noStrike" cap="none" normalizeH="0" baseline="0" dirty="0" err="1">
                          <a:ln>
                            <a:noFill/>
                          </a:ln>
                          <a:solidFill>
                            <a:schemeClr val="tx1"/>
                          </a:solidFill>
                          <a:effectLst/>
                          <a:latin typeface="Arial" panose="020B0604020202020204" pitchFamily="34" charset="0"/>
                        </a:rPr>
                        <a:t>AbstractButton</a:t>
                      </a:r>
                      <a:endParaRPr kumimoji="0" lang="en-US" sz="2400" b="0" i="0" u="none" strike="noStrike" cap="none" normalizeH="0" baseline="0" dirty="0">
                        <a:ln>
                          <a:noFill/>
                        </a:ln>
                        <a:solidFill>
                          <a:schemeClr val="tx1"/>
                        </a:solidFill>
                        <a:effectLst/>
                        <a:latin typeface="Arial" panose="020B0604020202020204"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43">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a:ln>
                            <a:noFill/>
                          </a:ln>
                          <a:solidFill>
                            <a:schemeClr val="tx1"/>
                          </a:solidFill>
                          <a:effectLst/>
                          <a:latin typeface="Arial" panose="020B0604020202020204" pitchFamily="34" charset="0"/>
                        </a:rPr>
                        <a:t>setFont</a:t>
                      </a:r>
                      <a:r>
                        <a:rPr kumimoji="0" lang="de-DE" sz="2400" b="0" i="0" u="none" strike="noStrike" cap="none" normalizeH="0" baseline="0">
                          <a:ln>
                            <a:noFill/>
                          </a:ln>
                          <a:solidFill>
                            <a:schemeClr val="tx1"/>
                          </a:solidFill>
                          <a:effectLst/>
                          <a:latin typeface="Arial" panose="020B0604020202020204" pitchFamily="34" charset="0"/>
                        </a:rPr>
                        <a:t>(Font font) </a:t>
                      </a:r>
                      <a:br>
                        <a:rPr kumimoji="0" lang="de-DE" sz="2400" b="0" i="0" u="none" strike="noStrike" cap="none" normalizeH="0" baseline="0">
                          <a:ln>
                            <a:noFill/>
                          </a:ln>
                          <a:solidFill>
                            <a:schemeClr val="tx1"/>
                          </a:solidFill>
                          <a:effectLst/>
                          <a:latin typeface="Arial" panose="020B0604020202020204" pitchFamily="34" charset="0"/>
                        </a:rPr>
                      </a:br>
                      <a:endParaRPr kumimoji="0" lang="en-US" sz="2400" b="0" i="0" u="none" strike="noStrike" cap="none" normalizeH="0" baseline="0">
                        <a:ln>
                          <a:noFill/>
                        </a:ln>
                        <a:solidFill>
                          <a:schemeClr val="tx1"/>
                        </a:solidFill>
                        <a:effectLst/>
                        <a:latin typeface="Arial" panose="020B0604020202020204"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Specifies Font (Type, Style, 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Inherited from JComponent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1854">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a:ln>
                            <a:noFill/>
                          </a:ln>
                          <a:solidFill>
                            <a:schemeClr val="tx1"/>
                          </a:solidFill>
                          <a:effectLst/>
                          <a:latin typeface="Arial" panose="020B0604020202020204" pitchFamily="34" charset="0"/>
                        </a:rPr>
                        <a:t>setBackground</a:t>
                      </a:r>
                      <a:r>
                        <a:rPr kumimoji="0" lang="de-DE" sz="24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Color color) </a:t>
                      </a:r>
                      <a:br>
                        <a:rPr kumimoji="0" lang="de-DE" sz="2400" b="0" i="0" u="none" strike="noStrike" cap="none" normalizeH="0" baseline="0">
                          <a:ln>
                            <a:noFill/>
                          </a:ln>
                          <a:solidFill>
                            <a:schemeClr val="tx1"/>
                          </a:solidFill>
                          <a:effectLst/>
                          <a:latin typeface="Arial" panose="020B0604020202020204" pitchFamily="34" charset="0"/>
                        </a:rPr>
                      </a:br>
                      <a:endParaRPr kumimoji="0" lang="en-US" sz="2400" b="0" i="0" u="none" strike="noStrike" cap="none" normalizeH="0" baseline="0">
                        <a:ln>
                          <a:noFill/>
                        </a:ln>
                        <a:solidFill>
                          <a:schemeClr val="tx1"/>
                        </a:solidFill>
                        <a:effectLst/>
                        <a:latin typeface="Arial" panose="020B0604020202020204"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a:ln>
                            <a:noFill/>
                          </a:ln>
                          <a:solidFill>
                            <a:schemeClr val="tx1"/>
                          </a:solidFill>
                          <a:effectLst/>
                          <a:latin typeface="Arial" panose="020B0604020202020204" pitchFamily="34" charset="0"/>
                        </a:rPr>
                        <a:t>Sets background 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Inherited from JComponent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703">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1" i="0" u="none" strike="noStrike" cap="none" normalizeH="0" baseline="0">
                          <a:ln>
                            <a:noFill/>
                          </a:ln>
                          <a:solidFill>
                            <a:schemeClr val="tx1"/>
                          </a:solidFill>
                          <a:effectLst/>
                          <a:latin typeface="Arial" panose="020B0604020202020204" pitchFamily="34" charset="0"/>
                        </a:rPr>
                        <a:t>setActionCommand</a:t>
                      </a:r>
                      <a:r>
                        <a:rPr kumimoji="0" lang="de-DE" sz="2400" b="0" i="0" u="none" strike="noStrike" cap="none" normalizeH="0" baseline="0">
                          <a:ln>
                            <a:noFill/>
                          </a:ln>
                          <a:solidFill>
                            <a:schemeClr val="tx1"/>
                          </a:solidFill>
                          <a:effectLst/>
                          <a:latin typeface="Arial" panose="020B0604020202020204" pitchFamily="34" charset="0"/>
                        </a:rPr>
                        <a:t>(String text) </a:t>
                      </a:r>
                      <a:br>
                        <a:rPr kumimoji="0" lang="de-DE" sz="2400" b="0" i="0" u="none" strike="noStrike" cap="none" normalizeH="0" baseline="0">
                          <a:ln>
                            <a:noFill/>
                          </a:ln>
                          <a:solidFill>
                            <a:schemeClr val="tx1"/>
                          </a:solidFill>
                          <a:effectLst/>
                          <a:latin typeface="Arial" panose="020B0604020202020204" pitchFamily="34" charset="0"/>
                        </a:rPr>
                      </a:br>
                      <a:endParaRPr kumimoji="0" lang="en-US" sz="2400" b="0" i="0" u="none" strike="noStrike" cap="none" normalizeH="0" baseline="0">
                        <a:ln>
                          <a:noFill/>
                        </a:ln>
                        <a:solidFill>
                          <a:schemeClr val="tx1"/>
                        </a:solidFill>
                        <a:effectLst/>
                        <a:latin typeface="Arial" panose="020B0604020202020204"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3200">
                          <a:solidFill>
                            <a:schemeClr val="tx1"/>
                          </a:solidFill>
                          <a:latin typeface="Arial" panose="020B0604020202020204" pitchFamily="34" charset="0"/>
                        </a:defRPr>
                      </a:lvl1pPr>
                      <a:lvl2pPr algn="l">
                        <a:spcBef>
                          <a:spcPct val="20000"/>
                        </a:spcBef>
                        <a:defRPr sz="2400">
                          <a:solidFill>
                            <a:schemeClr val="tx1"/>
                          </a:solidFill>
                          <a:latin typeface="Arial" panose="020B0604020202020204" pitchFamily="34" charset="0"/>
                        </a:defRPr>
                      </a:lvl2pPr>
                      <a:lvl3pPr algn="l">
                        <a:spcBef>
                          <a:spcPct val="20000"/>
                        </a:spcBef>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panose="020B0604020202020204" pitchFamily="34" charset="0"/>
                        </a:rPr>
                        <a:t>Used to specify b</a:t>
                      </a:r>
                      <a:r>
                        <a:rPr kumimoji="0" lang="en-US" sz="2400" b="0" i="0" u="none" strike="noStrike" cap="none" normalizeH="0" baseline="0" dirty="0" err="1">
                          <a:ln>
                            <a:noFill/>
                          </a:ln>
                          <a:solidFill>
                            <a:schemeClr val="tx1"/>
                          </a:solidFill>
                          <a:effectLst/>
                          <a:latin typeface="Arial" panose="020B0604020202020204" pitchFamily="34" charset="0"/>
                        </a:rPr>
                        <a:t>utton</a:t>
                      </a:r>
                      <a:r>
                        <a:rPr kumimoji="0" lang="en-US" sz="2400" b="0" i="0" u="none" strike="noStrike" cap="none" normalizeH="0" baseline="0" dirty="0">
                          <a:ln>
                            <a:noFill/>
                          </a:ln>
                          <a:solidFill>
                            <a:schemeClr val="tx1"/>
                          </a:solidFill>
                          <a:effectLst/>
                          <a:latin typeface="Arial" panose="020B0604020202020204" pitchFamily="34" charset="0"/>
                        </a:rPr>
                        <a:t> if listener is registered to multiple buttons (see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panose="020B0604020202020204" pitchFamily="34" charset="0"/>
                        </a:rPr>
                        <a:t>ActionEvent.getActionCommand</a:t>
                      </a:r>
                      <a:r>
                        <a:rPr kumimoji="0" lang="en-US" sz="2400" b="0" i="0" u="none" strike="noStrike" cap="none" normalizeH="0" baseline="0" dirty="0">
                          <a:ln>
                            <a:noFill/>
                          </a:ln>
                          <a:solidFill>
                            <a:schemeClr val="tx1"/>
                          </a:solidFill>
                          <a:effectLst/>
                          <a:latin typeface="Arial" panose="020B0604020202020204" pitchFamily="34" charset="0"/>
                        </a:rPr>
                        <a: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C80E-FF32-40E9-BDE8-65DAE02C7F0D}"/>
              </a:ext>
            </a:extLst>
          </p:cNvPr>
          <p:cNvSpPr>
            <a:spLocks noGrp="1"/>
          </p:cNvSpPr>
          <p:nvPr>
            <p:ph type="title"/>
          </p:nvPr>
        </p:nvSpPr>
        <p:spPr>
          <a:xfrm>
            <a:off x="913795" y="164757"/>
            <a:ext cx="10353761" cy="6532605"/>
          </a:xfrm>
        </p:spPr>
        <p:txBody>
          <a:bodyPr>
            <a:normAutofit/>
          </a:bodyPr>
          <a:lstStyle/>
          <a:p>
            <a:r>
              <a:rPr lang="en-US" sz="8800" dirty="0"/>
              <a:t>Back end… </a:t>
            </a:r>
            <a:endParaRPr lang="en-IN" sz="8800" dirty="0"/>
          </a:p>
        </p:txBody>
      </p:sp>
    </p:spTree>
    <p:extLst>
      <p:ext uri="{BB962C8B-B14F-4D97-AF65-F5344CB8AC3E}">
        <p14:creationId xmlns:p14="http://schemas.microsoft.com/office/powerpoint/2010/main" val="27489637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1905000"/>
            <a:ext cx="5334000" cy="782638"/>
          </a:xfrm>
        </p:spPr>
        <p:txBody>
          <a:bodyPr>
            <a:normAutofit/>
          </a:bodyPr>
          <a:lstStyle/>
          <a:p>
            <a:r>
              <a:rPr lang="en-US"/>
              <a:t>JDBC</a:t>
            </a:r>
          </a:p>
        </p:txBody>
      </p:sp>
      <p:sp>
        <p:nvSpPr>
          <p:cNvPr id="3075" name="Rectangle 3"/>
          <p:cNvSpPr>
            <a:spLocks noGrp="1" noChangeArrowheads="1"/>
          </p:cNvSpPr>
          <p:nvPr>
            <p:ph type="subTitle" idx="1"/>
          </p:nvPr>
        </p:nvSpPr>
        <p:spPr>
          <a:xfrm>
            <a:off x="3124200" y="3886200"/>
            <a:ext cx="6096000" cy="533400"/>
          </a:xfrm>
        </p:spPr>
        <p:txBody>
          <a:bodyPr/>
          <a:lstStyle/>
          <a:p>
            <a:r>
              <a:rPr lang="en-US"/>
              <a:t>Java Database Connectivity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Differentiate between </a:t>
            </a:r>
            <a:r>
              <a:rPr lang="en-US" dirty="0" err="1"/>
              <a:t>databse</a:t>
            </a:r>
            <a:r>
              <a:rPr lang="en-US" dirty="0"/>
              <a:t> drivers and know when to use what,</a:t>
            </a:r>
          </a:p>
          <a:p>
            <a:r>
              <a:rPr lang="en-US"/>
              <a:t>Write Java code to work with RDBMS databases to retrieve, insert, update and delete data</a:t>
            </a:r>
          </a:p>
        </p:txBody>
      </p:sp>
      <p:sp>
        <p:nvSpPr>
          <p:cNvPr id="4" name="Slide Number Placeholder 3"/>
          <p:cNvSpPr>
            <a:spLocks noGrp="1"/>
          </p:cNvSpPr>
          <p:nvPr>
            <p:ph type="sldNum" sz="quarter" idx="12"/>
          </p:nvPr>
        </p:nvSpPr>
        <p:spPr/>
        <p:txBody>
          <a:bodyPr/>
          <a:lstStyle/>
          <a:p>
            <a:pPr>
              <a:defRPr/>
            </a:pPr>
            <a:fld id="{4DFBD83D-5173-4C43-8471-BECAE7A1FE53}" type="slidenum">
              <a:rPr lang="en-US" smtClean="0"/>
              <a:pPr>
                <a:defRPr/>
              </a:pPr>
              <a:t>36</a:t>
            </a:fld>
            <a:endParaRPr lang="en-US"/>
          </a:p>
        </p:txBody>
      </p:sp>
    </p:spTree>
    <p:extLst>
      <p:ext uri="{BB962C8B-B14F-4D97-AF65-F5344CB8AC3E}">
        <p14:creationId xmlns:p14="http://schemas.microsoft.com/office/powerpoint/2010/main" val="263832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63750" y="152401"/>
            <a:ext cx="6567488" cy="536575"/>
          </a:xfrm>
        </p:spPr>
        <p:txBody>
          <a:bodyPr>
            <a:normAutofit fontScale="90000"/>
          </a:bodyPr>
          <a:lstStyle/>
          <a:p>
            <a:r>
              <a:rPr lang="en-US" dirty="0"/>
              <a:t>JDBC API</a:t>
            </a:r>
          </a:p>
        </p:txBody>
      </p:sp>
      <p:sp>
        <p:nvSpPr>
          <p:cNvPr id="4099" name="Rectangle 3"/>
          <p:cNvSpPr>
            <a:spLocks noGrp="1" noChangeArrowheads="1"/>
          </p:cNvSpPr>
          <p:nvPr>
            <p:ph idx="1"/>
          </p:nvPr>
        </p:nvSpPr>
        <p:spPr>
          <a:xfrm>
            <a:off x="1660525" y="1287439"/>
            <a:ext cx="8839200" cy="3243262"/>
          </a:xfrm>
        </p:spPr>
        <p:txBody>
          <a:bodyPr>
            <a:normAutofit lnSpcReduction="10000"/>
          </a:bodyPr>
          <a:lstStyle/>
          <a:p>
            <a:r>
              <a:rPr lang="en-US" dirty="0"/>
              <a:t>JDBC 4.0  (part of JSE 6) is an API,  that provides standard for connectivity to a variety of data sources like SQL databases, spreadsheets and flat.</a:t>
            </a:r>
          </a:p>
          <a:p>
            <a:r>
              <a:rPr lang="en-US" dirty="0"/>
              <a:t>JDBC provides call-level API  for SQL databases; meaning, API defines a set of interfaces and abstract methods. The database vendors (like Oracle, MySQL) must implement the JDBC API.</a:t>
            </a:r>
          </a:p>
          <a:p>
            <a:r>
              <a:rPr lang="en-US" dirty="0"/>
              <a:t>JDBC is based on the X/Open SQL Call Level Interface (CLI). JDBC 4.0 complies with the SQL 2003 standard.</a:t>
            </a:r>
          </a:p>
          <a:p>
            <a:pPr>
              <a:buFont typeface="Wingdings" pitchFamily="2" charset="2"/>
              <a:buNone/>
            </a:pPr>
            <a:endParaRPr lang="en-US" dirty="0"/>
          </a:p>
        </p:txBody>
      </p:sp>
      <p:sp>
        <p:nvSpPr>
          <p:cNvPr id="2"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1D2F02-5699-4A41-B29E-4A10A25E20E9}" type="slidenum">
              <a:rPr lang="en-US" smtClean="0">
                <a:solidFill>
                  <a:schemeClr val="bg2"/>
                </a:solidFill>
              </a:rPr>
              <a:pPr eaLnBrk="1" hangingPunct="1"/>
              <a:t>37</a:t>
            </a:fld>
            <a:endParaRPr lang="en-US">
              <a:solidFill>
                <a:schemeClr val="bg2"/>
              </a:solidFill>
            </a:endParaRPr>
          </a:p>
        </p:txBody>
      </p:sp>
      <p:sp>
        <p:nvSpPr>
          <p:cNvPr id="4100" name="Text Box 4"/>
          <p:cNvSpPr txBox="1">
            <a:spLocks noChangeArrowheads="1"/>
          </p:cNvSpPr>
          <p:nvPr/>
        </p:nvSpPr>
        <p:spPr bwMode="auto">
          <a:xfrm>
            <a:off x="5228893" y="4949801"/>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JDBC 4.0</a:t>
            </a:r>
          </a:p>
        </p:txBody>
      </p:sp>
      <p:sp>
        <p:nvSpPr>
          <p:cNvPr id="4101" name="Line 5"/>
          <p:cNvSpPr>
            <a:spLocks noChangeShapeType="1"/>
          </p:cNvSpPr>
          <p:nvPr/>
        </p:nvSpPr>
        <p:spPr bwMode="auto">
          <a:xfrm flipH="1">
            <a:off x="4390693" y="5330801"/>
            <a:ext cx="1524000" cy="304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 name="Line 6"/>
          <p:cNvSpPr>
            <a:spLocks noChangeShapeType="1"/>
          </p:cNvSpPr>
          <p:nvPr/>
        </p:nvSpPr>
        <p:spPr bwMode="auto">
          <a:xfrm>
            <a:off x="5882469" y="5330801"/>
            <a:ext cx="1143000" cy="304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 name="Text Box 7"/>
          <p:cNvSpPr txBox="1">
            <a:spLocks noChangeArrowheads="1"/>
          </p:cNvSpPr>
          <p:nvPr/>
        </p:nvSpPr>
        <p:spPr bwMode="auto">
          <a:xfrm>
            <a:off x="3171493" y="5483201"/>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java.sql</a:t>
            </a:r>
          </a:p>
        </p:txBody>
      </p:sp>
      <p:sp>
        <p:nvSpPr>
          <p:cNvPr id="4104" name="Text Box 8"/>
          <p:cNvSpPr txBox="1">
            <a:spLocks noChangeArrowheads="1"/>
          </p:cNvSpPr>
          <p:nvPr/>
        </p:nvSpPr>
        <p:spPr bwMode="auto">
          <a:xfrm>
            <a:off x="6905293" y="5559401"/>
            <a:ext cx="157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javax.sql</a:t>
            </a:r>
          </a:p>
        </p:txBody>
      </p:sp>
      <p:sp>
        <p:nvSpPr>
          <p:cNvPr id="4106" name="Text Box 9"/>
          <p:cNvSpPr txBox="1">
            <a:spLocks noChangeArrowheads="1"/>
          </p:cNvSpPr>
          <p:nvPr/>
        </p:nvSpPr>
        <p:spPr bwMode="auto">
          <a:xfrm>
            <a:off x="2866694" y="5788001"/>
            <a:ext cx="1317797" cy="338554"/>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core API</a:t>
            </a:r>
          </a:p>
        </p:txBody>
      </p:sp>
      <p:sp>
        <p:nvSpPr>
          <p:cNvPr id="4107" name="Text Box 10"/>
          <p:cNvSpPr txBox="1">
            <a:spLocks noChangeArrowheads="1"/>
          </p:cNvSpPr>
          <p:nvPr/>
        </p:nvSpPr>
        <p:spPr bwMode="auto">
          <a:xfrm>
            <a:off x="6067094" y="5864201"/>
            <a:ext cx="2372957" cy="338554"/>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Optional Package API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Steps to write database code</a:t>
            </a:r>
          </a:p>
        </p:txBody>
      </p:sp>
      <p:sp>
        <p:nvSpPr>
          <p:cNvPr id="6148" name="Rectangle 3"/>
          <p:cNvSpPr>
            <a:spLocks noGrp="1" noChangeArrowheads="1"/>
          </p:cNvSpPr>
          <p:nvPr>
            <p:ph idx="1"/>
          </p:nvPr>
        </p:nvSpPr>
        <p:spPr/>
        <p:txBody>
          <a:bodyPr/>
          <a:lstStyle/>
          <a:p>
            <a:pPr marL="457200" indent="-457200">
              <a:buFont typeface="+mj-lt"/>
              <a:buAutoNum type="arabicPeriod"/>
              <a:defRPr/>
            </a:pPr>
            <a:r>
              <a:rPr lang="en-US" dirty="0"/>
              <a:t>Load the driver</a:t>
            </a:r>
          </a:p>
          <a:p>
            <a:pPr marL="457200" indent="-457200">
              <a:buFont typeface="+mj-lt"/>
              <a:buAutoNum type="arabicPeriod"/>
              <a:defRPr/>
            </a:pPr>
            <a:r>
              <a:rPr lang="en-US" dirty="0"/>
              <a:t>Obtain connection</a:t>
            </a:r>
          </a:p>
          <a:p>
            <a:pPr marL="457200" indent="-457200">
              <a:buFont typeface="+mj-lt"/>
              <a:buAutoNum type="arabicPeriod"/>
              <a:defRPr/>
            </a:pPr>
            <a:r>
              <a:rPr lang="en-US" dirty="0"/>
              <a:t>Create and execute statements</a:t>
            </a:r>
          </a:p>
          <a:p>
            <a:pPr marL="457200" indent="-457200">
              <a:buFont typeface="+mj-lt"/>
              <a:buAutoNum type="arabicPeriod"/>
              <a:defRPr/>
            </a:pPr>
            <a:r>
              <a:rPr lang="en-US" dirty="0"/>
              <a:t>[Use result sets to navigate the results]</a:t>
            </a:r>
          </a:p>
          <a:p>
            <a:pPr marL="457200" indent="-457200">
              <a:buFont typeface="+mj-lt"/>
              <a:buAutoNum type="arabicPeriod"/>
              <a:defRPr/>
            </a:pPr>
            <a:r>
              <a:rPr lang="en-US" dirty="0"/>
              <a:t>Close the connection</a:t>
            </a:r>
          </a:p>
          <a:p>
            <a:pPr>
              <a:defRPr/>
            </a:pPr>
            <a:endParaRPr lang="en-US" dirty="0"/>
          </a:p>
          <a:p>
            <a:pPr>
              <a:buFont typeface="Wingdings" pitchFamily="2" charset="2"/>
              <a:buNone/>
              <a:defRPr/>
            </a:pPr>
            <a:r>
              <a:rPr lang="en-US" dirty="0"/>
              <a:t>						</a:t>
            </a:r>
          </a:p>
        </p:txBody>
      </p:sp>
      <p:sp>
        <p:nvSpPr>
          <p:cNvPr id="51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636E9C-CD08-4611-A364-3DEBEE16E27D}" type="slidenum">
              <a:rPr lang="en-US" smtClean="0">
                <a:solidFill>
                  <a:schemeClr val="bg2"/>
                </a:solidFill>
              </a:rPr>
              <a:pPr eaLnBrk="1" hangingPunct="1"/>
              <a:t>38</a:t>
            </a:fld>
            <a:endParaRPr lang="en-US">
              <a:solidFill>
                <a:schemeClr val="bg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52600" y="0"/>
            <a:ext cx="7696200" cy="762000"/>
          </a:xfrm>
        </p:spPr>
        <p:txBody>
          <a:bodyPr/>
          <a:lstStyle/>
          <a:p>
            <a:r>
              <a:rPr lang="en-US" dirty="0"/>
              <a:t>Load the driver</a:t>
            </a:r>
          </a:p>
        </p:txBody>
      </p:sp>
      <p:sp>
        <p:nvSpPr>
          <p:cNvPr id="17412" name="Rectangle 3"/>
          <p:cNvSpPr>
            <a:spLocks noGrp="1" noChangeArrowheads="1"/>
          </p:cNvSpPr>
          <p:nvPr>
            <p:ph idx="1"/>
          </p:nvPr>
        </p:nvSpPr>
        <p:spPr>
          <a:xfrm>
            <a:off x="1600200" y="990600"/>
            <a:ext cx="8915400" cy="5410200"/>
          </a:xfrm>
        </p:spPr>
        <p:txBody>
          <a:bodyPr/>
          <a:lstStyle/>
          <a:p>
            <a:pPr>
              <a:defRPr/>
            </a:pPr>
            <a:r>
              <a:rPr lang="en-US" b="1" dirty="0">
                <a:latin typeface="Courier New" pitchFamily="49" charset="0"/>
              </a:rPr>
              <a:t>java.sql.DriverManager</a:t>
            </a:r>
            <a:r>
              <a:rPr lang="en-US" dirty="0"/>
              <a:t> class is used to get drivers and it’s connection to the database.</a:t>
            </a:r>
          </a:p>
          <a:p>
            <a:pPr>
              <a:defRPr/>
            </a:pPr>
            <a:r>
              <a:rPr lang="en-US" dirty="0"/>
              <a:t>To register (Load) the driver with the application explicitly:</a:t>
            </a:r>
          </a:p>
          <a:p>
            <a:pPr marL="400050" lvl="1" indent="0">
              <a:lnSpc>
                <a:spcPct val="100000"/>
              </a:lnSpc>
              <a:buNone/>
              <a:defRPr/>
            </a:pPr>
            <a:r>
              <a:rPr lang="en-US" sz="2000" b="1" dirty="0" err="1">
                <a:latin typeface="Courier New" pitchFamily="49" charset="0"/>
                <a:cs typeface="Courier New" pitchFamily="49" charset="0"/>
              </a:rPr>
              <a:t>Class.forName</a:t>
            </a:r>
            <a:r>
              <a:rPr lang="en-US" sz="2000" b="1" dirty="0">
                <a:latin typeface="Courier New" pitchFamily="49" charset="0"/>
                <a:cs typeface="Courier New" pitchFamily="49" charset="0"/>
              </a:rPr>
              <a:t>("&lt;driver class name&gt;");</a:t>
            </a:r>
          </a:p>
          <a:p>
            <a:pPr marL="400050" lvl="1" indent="0">
              <a:lnSpc>
                <a:spcPct val="100000"/>
              </a:lnSpc>
              <a:buNone/>
              <a:defRPr/>
            </a:pPr>
            <a:r>
              <a:rPr lang="en-US" sz="2000" b="1" dirty="0">
                <a:latin typeface="Courier New" pitchFamily="49" charset="0"/>
              </a:rPr>
              <a:t>Or </a:t>
            </a:r>
          </a:p>
          <a:p>
            <a:pPr marL="400050" lvl="1" indent="0">
              <a:lnSpc>
                <a:spcPct val="100000"/>
              </a:lnSpc>
              <a:buNone/>
              <a:defRPr/>
            </a:pPr>
            <a:r>
              <a:rPr lang="en-US" sz="2000" b="1" dirty="0">
                <a:latin typeface="Courier New" pitchFamily="49" charset="0"/>
                <a:cs typeface="Courier New" pitchFamily="49" charset="0"/>
              </a:rPr>
              <a:t>DriverManager.registerDriver( new &lt;driver class name&gt;());</a:t>
            </a:r>
          </a:p>
          <a:p>
            <a:pPr marL="400050" lvl="1" indent="0">
              <a:buNone/>
              <a:defRPr/>
            </a:pPr>
            <a:r>
              <a:rPr lang="en-US" sz="2000" dirty="0"/>
              <a:t>Both of these, register the given driver with the </a:t>
            </a:r>
            <a:r>
              <a:rPr lang="en-US" sz="2000" b="1" dirty="0">
                <a:latin typeface="Courier New" pitchFamily="49" charset="0"/>
              </a:rPr>
              <a:t>DriverManager</a:t>
            </a:r>
            <a:r>
              <a:rPr lang="en-US" sz="2000" dirty="0"/>
              <a:t>.. Static block of the &lt;Driver class&gt; calls </a:t>
            </a:r>
            <a:r>
              <a:rPr lang="en-US" sz="2000" b="1" dirty="0">
                <a:latin typeface="Courier New" pitchFamily="49" charset="0"/>
              </a:rPr>
              <a:t>DriverManager.registerDriver() </a:t>
            </a:r>
            <a:r>
              <a:rPr lang="en-US" sz="2000" dirty="0"/>
              <a:t>method</a:t>
            </a:r>
            <a:r>
              <a:rPr lang="en-US" sz="2000" b="1" dirty="0">
                <a:latin typeface="Courier New" pitchFamily="49" charset="0"/>
              </a:rPr>
              <a:t>!</a:t>
            </a:r>
            <a:endParaRPr lang="en-US" sz="2000" dirty="0"/>
          </a:p>
          <a:p>
            <a:pPr>
              <a:defRPr/>
            </a:pPr>
            <a:r>
              <a:rPr lang="en-US" dirty="0"/>
              <a:t>With JDBC 4.0, this class also provides a mechanism, to automatically load the database drivers (provided, they are packaged in the specified way).</a:t>
            </a:r>
            <a:endParaRPr lang="en-US" sz="2000" dirty="0"/>
          </a:p>
        </p:txBody>
      </p:sp>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C73273-0E26-41D2-BF54-20E0F58B0670}" type="slidenum">
              <a:rPr lang="en-US" smtClean="0">
                <a:solidFill>
                  <a:schemeClr val="bg2"/>
                </a:solidFill>
              </a:rPr>
              <a:pPr eaLnBrk="1" hangingPunct="1"/>
              <a:t>39</a:t>
            </a:fld>
            <a:endParaRPr 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7C5B-80A7-4B18-B142-7863BB81B90E}"/>
              </a:ext>
            </a:extLst>
          </p:cNvPr>
          <p:cNvSpPr>
            <a:spLocks noGrp="1"/>
          </p:cNvSpPr>
          <p:nvPr>
            <p:ph type="title"/>
          </p:nvPr>
        </p:nvSpPr>
        <p:spPr/>
        <p:txBody>
          <a:bodyPr/>
          <a:lstStyle/>
          <a:p>
            <a:r>
              <a:rPr lang="en-US" dirty="0"/>
              <a:t>CORE JAVA</a:t>
            </a:r>
          </a:p>
        </p:txBody>
      </p:sp>
      <p:sp>
        <p:nvSpPr>
          <p:cNvPr id="3" name="Content Placeholder 2">
            <a:extLst>
              <a:ext uri="{FF2B5EF4-FFF2-40B4-BE49-F238E27FC236}">
                <a16:creationId xmlns:a16="http://schemas.microsoft.com/office/drawing/2014/main" id="{51CD0D94-92A4-4C25-BA60-846E2AC27272}"/>
              </a:ext>
            </a:extLst>
          </p:cNvPr>
          <p:cNvSpPr>
            <a:spLocks noGrp="1"/>
          </p:cNvSpPr>
          <p:nvPr>
            <p:ph idx="1"/>
          </p:nvPr>
        </p:nvSpPr>
        <p:spPr/>
        <p:txBody>
          <a:bodyPr/>
          <a:lstStyle/>
          <a:p>
            <a:r>
              <a:rPr lang="en-US" sz="2800" dirty="0"/>
              <a:t>In this part of java basically we just design a regular which is easily usable in a pc but not for web.</a:t>
            </a:r>
          </a:p>
          <a:p>
            <a:r>
              <a:rPr lang="en-US" sz="2800" dirty="0"/>
              <a:t>In design it for offline purpose where no exchange of data is required.</a:t>
            </a:r>
          </a:p>
          <a:p>
            <a:r>
              <a:rPr lang="en-US" sz="2800" dirty="0"/>
              <a:t>But yes we can still store data using software like </a:t>
            </a:r>
            <a:r>
              <a:rPr lang="en-US" sz="2800" dirty="0" err="1"/>
              <a:t>mysql</a:t>
            </a:r>
            <a:r>
              <a:rPr lang="en-US" sz="2800" dirty="0"/>
              <a:t>, oracle etc.</a:t>
            </a:r>
          </a:p>
          <a:p>
            <a:pPr marL="0" indent="0">
              <a:buNone/>
            </a:pPr>
            <a:endParaRPr lang="en-US" dirty="0"/>
          </a:p>
          <a:p>
            <a:endParaRPr lang="en-US" dirty="0"/>
          </a:p>
        </p:txBody>
      </p:sp>
    </p:spTree>
    <p:extLst>
      <p:ext uri="{BB962C8B-B14F-4D97-AF65-F5344CB8AC3E}">
        <p14:creationId xmlns:p14="http://schemas.microsoft.com/office/powerpoint/2010/main" val="9686025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913795" y="421567"/>
            <a:ext cx="10353761" cy="1326321"/>
          </a:xfrm>
        </p:spPr>
        <p:txBody>
          <a:bodyPr/>
          <a:lstStyle/>
          <a:p>
            <a:r>
              <a:rPr lang="en-US" dirty="0" err="1">
                <a:latin typeface="Courier New" pitchFamily="49" charset="0"/>
                <a:cs typeface="Courier New" pitchFamily="49" charset="0"/>
              </a:rPr>
              <a:t>java.sql.Connection</a:t>
            </a:r>
            <a:endParaRPr lang="en-US" dirty="0">
              <a:latin typeface="Courier New" pitchFamily="49" charset="0"/>
              <a:cs typeface="Courier New" pitchFamily="49" charset="0"/>
            </a:endParaRPr>
          </a:p>
        </p:txBody>
      </p:sp>
      <p:sp>
        <p:nvSpPr>
          <p:cNvPr id="4" name="Content Placeholder 3"/>
          <p:cNvSpPr>
            <a:spLocks noGrp="1"/>
          </p:cNvSpPr>
          <p:nvPr>
            <p:ph idx="1"/>
          </p:nvPr>
        </p:nvSpPr>
        <p:spPr>
          <a:xfrm>
            <a:off x="1981200" y="1219200"/>
            <a:ext cx="8305800" cy="5029200"/>
          </a:xfrm>
        </p:spPr>
        <p:txBody>
          <a:bodyPr/>
          <a:lstStyle/>
          <a:p>
            <a:pPr>
              <a:defRPr/>
            </a:pPr>
            <a:r>
              <a:rPr lang="en-US" b="1" dirty="0">
                <a:latin typeface="Courier New" pitchFamily="49" charset="0"/>
                <a:cs typeface="Courier New" pitchFamily="49" charset="0"/>
              </a:rPr>
              <a:t>Connection</a:t>
            </a:r>
            <a:r>
              <a:rPr lang="en-US" dirty="0"/>
              <a:t> is an interface.</a:t>
            </a:r>
          </a:p>
          <a:p>
            <a:pPr>
              <a:defRPr/>
            </a:pPr>
            <a:r>
              <a:rPr lang="en-US" b="1" dirty="0">
                <a:latin typeface="Courier New" pitchFamily="49" charset="0"/>
                <a:cs typeface="Courier New" pitchFamily="49" charset="0"/>
              </a:rPr>
              <a:t>getConnection()</a:t>
            </a:r>
            <a:r>
              <a:rPr lang="en-US" dirty="0"/>
              <a:t>method of </a:t>
            </a:r>
            <a:r>
              <a:rPr lang="en-US" b="1" dirty="0">
                <a:latin typeface="Courier New" pitchFamily="49" charset="0"/>
                <a:cs typeface="Courier New" pitchFamily="49" charset="0"/>
              </a:rPr>
              <a:t>DriverManager</a:t>
            </a:r>
            <a:r>
              <a:rPr lang="en-US" dirty="0"/>
              <a:t> returns the object, that implements this interface.</a:t>
            </a:r>
          </a:p>
          <a:p>
            <a:pPr>
              <a:defRPr/>
            </a:pPr>
            <a:r>
              <a:rPr lang="en-US" dirty="0"/>
              <a:t>Connection class is used to do a variety of tasks</a:t>
            </a:r>
          </a:p>
          <a:p>
            <a:pPr lvl="1">
              <a:defRPr/>
            </a:pPr>
            <a:r>
              <a:rPr lang="en-US" sz="2000" dirty="0"/>
              <a:t>Obtain </a:t>
            </a:r>
            <a:r>
              <a:rPr lang="en-US" sz="2000" b="1" dirty="0">
                <a:latin typeface="Courier New" pitchFamily="49" charset="0"/>
                <a:cs typeface="Courier New" pitchFamily="49" charset="0"/>
              </a:rPr>
              <a:t>Statement</a:t>
            </a:r>
            <a:r>
              <a:rPr lang="en-US" sz="2000" dirty="0"/>
              <a:t> object</a:t>
            </a:r>
          </a:p>
          <a:p>
            <a:pPr lvl="1">
              <a:defRPr/>
            </a:pPr>
            <a:r>
              <a:rPr lang="en-US" sz="2000" dirty="0"/>
              <a:t>To work with transactions</a:t>
            </a:r>
          </a:p>
          <a:p>
            <a:pPr lvl="1">
              <a:defRPr/>
            </a:pPr>
            <a:r>
              <a:rPr lang="en-US" sz="2000" dirty="0"/>
              <a:t>To get meta-data about the database</a:t>
            </a:r>
          </a:p>
          <a:p>
            <a:pPr>
              <a:defRPr/>
            </a:pPr>
            <a:r>
              <a:rPr lang="en-US" dirty="0"/>
              <a:t>For executing a static SQL statement, and returning the results it produces, an object that implements </a:t>
            </a:r>
            <a:r>
              <a:rPr lang="en-US" b="1" dirty="0">
                <a:latin typeface="Courier New" pitchFamily="49" charset="0"/>
                <a:cs typeface="Courier New" pitchFamily="49" charset="0"/>
              </a:rPr>
              <a:t>Statement</a:t>
            </a:r>
            <a:r>
              <a:rPr lang="en-US" dirty="0"/>
              <a:t> interface is used.</a:t>
            </a:r>
          </a:p>
          <a:p>
            <a:pPr>
              <a:defRPr/>
            </a:pPr>
            <a:endParaRPr lang="en-US" dirty="0"/>
          </a:p>
          <a:p>
            <a:pPr>
              <a:defRPr/>
            </a:pPr>
            <a:endParaRPr lang="en-US" dirty="0"/>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24D856-74FB-4CC4-90A9-1FFA582686D0}" type="slidenum">
              <a:rPr lang="en-US" smtClean="0">
                <a:solidFill>
                  <a:schemeClr val="bg2"/>
                </a:solidFill>
              </a:rPr>
              <a:pPr eaLnBrk="1" hangingPunct="1"/>
              <a:t>40</a:t>
            </a:fld>
            <a:endParaRPr lang="en-US">
              <a:solidFill>
                <a:schemeClr val="bg2"/>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268" y="5867401"/>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16956" y="5943600"/>
            <a:ext cx="4800600" cy="369332"/>
          </a:xfrm>
          <a:prstGeom prst="rect">
            <a:avLst/>
          </a:prstGeom>
          <a:noFill/>
        </p:spPr>
        <p:txBody>
          <a:bodyPr wrap="square" rtlCol="0">
            <a:spAutoFit/>
          </a:bodyPr>
          <a:lstStyle/>
          <a:p>
            <a:r>
              <a:rPr lang="en-US" i="1" dirty="0">
                <a:solidFill>
                  <a:srgbClr val="7030A0"/>
                </a:solidFill>
              </a:rPr>
              <a:t>Go through the Connection class API</a:t>
            </a:r>
          </a:p>
        </p:txBody>
      </p:sp>
    </p:spTree>
    <p:extLst>
      <p:ext uri="{BB962C8B-B14F-4D97-AF65-F5344CB8AC3E}">
        <p14:creationId xmlns:p14="http://schemas.microsoft.com/office/powerpoint/2010/main" val="179624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1905000" y="76201"/>
            <a:ext cx="7772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rPr>
              <a:t>JDBC Architecture </a:t>
            </a:r>
          </a:p>
        </p:txBody>
      </p:sp>
      <p:pic>
        <p:nvPicPr>
          <p:cNvPr id="81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1"/>
            <a:ext cx="89360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3124200" y="28956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57600" y="3124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257800" y="2590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62800" y="25146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34200" y="2819400"/>
            <a:ext cx="2514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391400" y="35814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772400" y="426720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220200" y="3657600"/>
            <a:ext cx="533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39000" y="44196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5" name="TextBox 25"/>
          <p:cNvSpPr txBox="1">
            <a:spLocks noChangeArrowheads="1"/>
          </p:cNvSpPr>
          <p:nvPr/>
        </p:nvSpPr>
        <p:spPr bwMode="auto">
          <a:xfrm>
            <a:off x="2209800" y="5638800"/>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5F5F5F"/>
                </a:solidFill>
                <a:latin typeface="+mn-lt"/>
              </a:rPr>
              <a:t>4 Ways to connect to database – through 4 types of driver</a:t>
            </a:r>
          </a:p>
        </p:txBody>
      </p:sp>
      <p:cxnSp>
        <p:nvCxnSpPr>
          <p:cNvPr id="28" name="Straight Arrow Connector 27"/>
          <p:cNvCxnSpPr/>
          <p:nvPr/>
        </p:nvCxnSpPr>
        <p:spPr>
          <a:xfrm>
            <a:off x="5257800" y="3352800"/>
            <a:ext cx="609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95800" y="3505200"/>
            <a:ext cx="15240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8" name="Slide Number Placeholder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54E2E3-344C-49A9-89BC-F373C6504E83}" type="slidenum">
              <a:rPr lang="en-US" smtClean="0">
                <a:solidFill>
                  <a:schemeClr val="bg2"/>
                </a:solidFill>
              </a:rPr>
              <a:pPr eaLnBrk="1" hangingPunct="1"/>
              <a:t>41</a:t>
            </a:fld>
            <a:endParaRPr lang="en-US">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152401"/>
            <a:ext cx="7772400" cy="608013"/>
          </a:xfrm>
        </p:spPr>
        <p:txBody>
          <a:bodyPr>
            <a:normAutofit/>
          </a:bodyPr>
          <a:lstStyle/>
          <a:p>
            <a:r>
              <a:rPr lang="en-US" dirty="0"/>
              <a:t>Driver Types</a:t>
            </a:r>
          </a:p>
        </p:txBody>
      </p:sp>
      <p:sp>
        <p:nvSpPr>
          <p:cNvPr id="9219" name="Rectangle 3"/>
          <p:cNvSpPr>
            <a:spLocks noGrp="1" noChangeArrowheads="1"/>
          </p:cNvSpPr>
          <p:nvPr>
            <p:ph idx="1"/>
          </p:nvPr>
        </p:nvSpPr>
        <p:spPr>
          <a:xfrm>
            <a:off x="2209800" y="1524001"/>
            <a:ext cx="7772400" cy="4221163"/>
          </a:xfrm>
        </p:spPr>
        <p:txBody>
          <a:bodyPr/>
          <a:lstStyle/>
          <a:p>
            <a:r>
              <a:rPr lang="en-US" dirty="0"/>
              <a:t>JDBC driver are classes, that translate JDBC calls to either vendor-specific database calls or directly invoke database commands.</a:t>
            </a:r>
          </a:p>
          <a:p>
            <a:r>
              <a:rPr lang="en-US" dirty="0"/>
              <a:t>Types of driver</a:t>
            </a:r>
          </a:p>
          <a:p>
            <a:pPr lvl="1">
              <a:buFont typeface="Wingdings" pitchFamily="2" charset="2"/>
              <a:buChar char="ü"/>
            </a:pPr>
            <a:r>
              <a:rPr lang="en-US" sz="2000" dirty="0"/>
              <a:t>Type 1- JDBC-ODBC Bridge</a:t>
            </a:r>
          </a:p>
          <a:p>
            <a:pPr lvl="1">
              <a:buFont typeface="Wingdings" pitchFamily="2" charset="2"/>
              <a:buChar char="ü"/>
            </a:pPr>
            <a:r>
              <a:rPr lang="en-US" sz="2000" dirty="0"/>
              <a:t>Type 2- Part Java, Part Native Driver</a:t>
            </a:r>
          </a:p>
          <a:p>
            <a:pPr lvl="1">
              <a:buFont typeface="Wingdings" pitchFamily="2" charset="2"/>
              <a:buChar char="ü"/>
            </a:pPr>
            <a:r>
              <a:rPr lang="en-US" sz="2000" dirty="0"/>
              <a:t>Type 3- Intermediate Database Access Server</a:t>
            </a:r>
          </a:p>
          <a:p>
            <a:pPr lvl="1">
              <a:buFont typeface="Wingdings" pitchFamily="2" charset="2"/>
              <a:buChar char="ü"/>
            </a:pPr>
            <a:r>
              <a:rPr lang="en-US" sz="2000" dirty="0"/>
              <a:t>Type 4- Pure Java Drivers</a:t>
            </a:r>
          </a:p>
        </p:txBody>
      </p:sp>
      <p:sp>
        <p:nvSpPr>
          <p:cNvPr id="9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62F42A-5C8E-4727-B6CC-3A0E267F6EEE}" type="slidenum">
              <a:rPr lang="en-US" smtClean="0">
                <a:solidFill>
                  <a:schemeClr val="bg2"/>
                </a:solidFill>
              </a:rPr>
              <a:pPr eaLnBrk="1" hangingPunct="1"/>
              <a:t>42</a:t>
            </a:fld>
            <a:endParaRPr lang="en-US">
              <a:solidFill>
                <a:schemeClr val="bg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28800" y="152401"/>
            <a:ext cx="7772400" cy="608013"/>
          </a:xfrm>
        </p:spPr>
        <p:txBody>
          <a:bodyPr>
            <a:normAutofit/>
          </a:bodyPr>
          <a:lstStyle/>
          <a:p>
            <a:r>
              <a:rPr lang="en-US" dirty="0"/>
              <a:t>JDBC-ODBC Bridge</a:t>
            </a:r>
          </a:p>
        </p:txBody>
      </p:sp>
      <p:sp>
        <p:nvSpPr>
          <p:cNvPr id="10255"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60EC09-0FEF-427E-96F7-B7CDBA434978}" type="slidenum">
              <a:rPr lang="en-US" smtClean="0">
                <a:solidFill>
                  <a:schemeClr val="bg2"/>
                </a:solidFill>
              </a:rPr>
              <a:pPr eaLnBrk="1" hangingPunct="1"/>
              <a:t>43</a:t>
            </a:fld>
            <a:endParaRPr lang="en-US">
              <a:solidFill>
                <a:schemeClr val="bg2"/>
              </a:solidFill>
            </a:endParaRPr>
          </a:p>
        </p:txBody>
      </p:sp>
      <p:sp>
        <p:nvSpPr>
          <p:cNvPr id="10243" name="Rectangle 3"/>
          <p:cNvSpPr>
            <a:spLocks noChangeArrowheads="1"/>
          </p:cNvSpPr>
          <p:nvPr/>
        </p:nvSpPr>
        <p:spPr bwMode="auto">
          <a:xfrm>
            <a:off x="1866900" y="1414817"/>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t>
            </a:r>
          </a:p>
          <a:p>
            <a:pPr algn="ctr"/>
            <a:r>
              <a:rPr lang="en-US" sz="2000">
                <a:solidFill>
                  <a:schemeClr val="bg1"/>
                </a:solidFill>
                <a:latin typeface="Verdana" pitchFamily="34" charset="0"/>
              </a:rPr>
              <a:t>application</a:t>
            </a:r>
          </a:p>
        </p:txBody>
      </p:sp>
      <p:sp>
        <p:nvSpPr>
          <p:cNvPr id="10244" name="Line 4"/>
          <p:cNvSpPr>
            <a:spLocks noChangeShapeType="1"/>
          </p:cNvSpPr>
          <p:nvPr/>
        </p:nvSpPr>
        <p:spPr bwMode="auto">
          <a:xfrm>
            <a:off x="2628900" y="2329217"/>
            <a:ext cx="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45" name="Oval 5"/>
          <p:cNvSpPr>
            <a:spLocks noChangeArrowheads="1"/>
          </p:cNvSpPr>
          <p:nvPr/>
        </p:nvSpPr>
        <p:spPr bwMode="auto">
          <a:xfrm>
            <a:off x="1943100" y="3243617"/>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000">
                <a:latin typeface="Verdana" pitchFamily="34" charset="0"/>
              </a:rPr>
              <a:t>JDBC </a:t>
            </a:r>
          </a:p>
          <a:p>
            <a:pPr algn="ctr"/>
            <a:r>
              <a:rPr lang="en-US" sz="2000">
                <a:latin typeface="Verdana" pitchFamily="34" charset="0"/>
              </a:rPr>
              <a:t>API</a:t>
            </a:r>
          </a:p>
        </p:txBody>
      </p:sp>
      <p:sp>
        <p:nvSpPr>
          <p:cNvPr id="10246" name="Line 6"/>
          <p:cNvSpPr>
            <a:spLocks noChangeShapeType="1"/>
          </p:cNvSpPr>
          <p:nvPr/>
        </p:nvSpPr>
        <p:spPr bwMode="auto">
          <a:xfrm>
            <a:off x="3314700" y="3777017"/>
            <a:ext cx="990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47" name="Rectangle 7"/>
          <p:cNvSpPr>
            <a:spLocks noChangeArrowheads="1"/>
          </p:cNvSpPr>
          <p:nvPr/>
        </p:nvSpPr>
        <p:spPr bwMode="auto">
          <a:xfrm>
            <a:off x="4305300" y="3319817"/>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JDBC-ODBC</a:t>
            </a:r>
          </a:p>
          <a:p>
            <a:pPr algn="ctr"/>
            <a:r>
              <a:rPr lang="en-US" sz="2000">
                <a:solidFill>
                  <a:schemeClr val="bg1"/>
                </a:solidFill>
                <a:latin typeface="Verdana" pitchFamily="34" charset="0"/>
              </a:rPr>
              <a:t>Bridge</a:t>
            </a:r>
          </a:p>
        </p:txBody>
      </p:sp>
      <p:sp>
        <p:nvSpPr>
          <p:cNvPr id="10248" name="Line 8"/>
          <p:cNvSpPr>
            <a:spLocks noChangeShapeType="1"/>
          </p:cNvSpPr>
          <p:nvPr/>
        </p:nvSpPr>
        <p:spPr bwMode="auto">
          <a:xfrm>
            <a:off x="6134100" y="3777017"/>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49" name="Oval 9"/>
          <p:cNvSpPr>
            <a:spLocks noChangeArrowheads="1"/>
          </p:cNvSpPr>
          <p:nvPr/>
        </p:nvSpPr>
        <p:spPr bwMode="auto">
          <a:xfrm>
            <a:off x="6972300" y="3167417"/>
            <a:ext cx="1143000" cy="1143000"/>
          </a:xfrm>
          <a:prstGeom prst="ellipse">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API</a:t>
            </a:r>
          </a:p>
        </p:txBody>
      </p:sp>
      <p:sp>
        <p:nvSpPr>
          <p:cNvPr id="10250" name="Rectangle 10"/>
          <p:cNvSpPr>
            <a:spLocks noChangeArrowheads="1"/>
          </p:cNvSpPr>
          <p:nvPr/>
        </p:nvSpPr>
        <p:spPr bwMode="auto">
          <a:xfrm>
            <a:off x="8496300" y="3243617"/>
            <a:ext cx="1828800" cy="914400"/>
          </a:xfrm>
          <a:prstGeom prst="rect">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Layer</a:t>
            </a:r>
          </a:p>
        </p:txBody>
      </p:sp>
      <p:sp>
        <p:nvSpPr>
          <p:cNvPr id="10251" name="Line 11"/>
          <p:cNvSpPr>
            <a:spLocks noChangeShapeType="1"/>
          </p:cNvSpPr>
          <p:nvPr/>
        </p:nvSpPr>
        <p:spPr bwMode="auto">
          <a:xfrm>
            <a:off x="8115300" y="3777017"/>
            <a:ext cx="381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52" name="AutoShape 12"/>
          <p:cNvSpPr>
            <a:spLocks noChangeArrowheads="1"/>
          </p:cNvSpPr>
          <p:nvPr/>
        </p:nvSpPr>
        <p:spPr bwMode="auto">
          <a:xfrm>
            <a:off x="8496300" y="1033817"/>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000" dirty="0">
                <a:latin typeface="Verdana" pitchFamily="34" charset="0"/>
              </a:rPr>
              <a:t>Database</a:t>
            </a:r>
          </a:p>
        </p:txBody>
      </p:sp>
      <p:sp>
        <p:nvSpPr>
          <p:cNvPr id="10253" name="Line 13"/>
          <p:cNvSpPr>
            <a:spLocks noChangeShapeType="1"/>
          </p:cNvSpPr>
          <p:nvPr/>
        </p:nvSpPr>
        <p:spPr bwMode="auto">
          <a:xfrm flipV="1">
            <a:off x="9182100" y="271021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54" name="Rectangle 14"/>
          <p:cNvSpPr>
            <a:spLocks noChangeArrowheads="1"/>
          </p:cNvSpPr>
          <p:nvPr/>
        </p:nvSpPr>
        <p:spPr bwMode="auto">
          <a:xfrm>
            <a:off x="1752600" y="4485564"/>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rgbClr val="002060"/>
              </a:buClr>
              <a:buFont typeface="Wingdings" pitchFamily="2" charset="2"/>
              <a:buChar char="§"/>
            </a:pPr>
            <a:r>
              <a:rPr lang="en-US" sz="2000" dirty="0">
                <a:solidFill>
                  <a:srgbClr val="5F5F5F"/>
                </a:solidFill>
              </a:rPr>
              <a:t>They are driver classes that implement classes that implement the JDBC API as a mapping to ODBC (Open Database Connectivity) API.</a:t>
            </a:r>
          </a:p>
          <a:p>
            <a:pPr marL="342900" indent="-342900">
              <a:buClr>
                <a:srgbClr val="002060"/>
              </a:buClr>
              <a:buFont typeface="Wingdings" pitchFamily="2" charset="2"/>
              <a:buChar char="§"/>
            </a:pPr>
            <a:r>
              <a:rPr lang="en-US" sz="2000" dirty="0">
                <a:solidFill>
                  <a:srgbClr val="5F5F5F"/>
                </a:solidFill>
              </a:rPr>
              <a:t>ODBC Microsoft's interface is used for accessing data in a heterogeneous database management system.</a:t>
            </a:r>
          </a:p>
          <a:p>
            <a:pPr marL="342900" indent="-342900">
              <a:buClr>
                <a:srgbClr val="002060"/>
              </a:buClr>
              <a:buFont typeface="Wingdings" pitchFamily="2" charset="2"/>
              <a:buChar char="§"/>
            </a:pPr>
            <a:r>
              <a:rPr lang="en-US" sz="2000" dirty="0">
                <a:solidFill>
                  <a:srgbClr val="5F5F5F"/>
                </a:solidFill>
              </a:rPr>
              <a:t>ODBC binary code and in many cases, database client code -- must be loaded on each client machine, that uses a JDBC-ODBC Bridge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0"/>
            <a:ext cx="9144000" cy="685800"/>
          </a:xfrm>
        </p:spPr>
        <p:txBody>
          <a:bodyPr>
            <a:normAutofit fontScale="90000"/>
          </a:bodyPr>
          <a:lstStyle/>
          <a:p>
            <a:r>
              <a:rPr lang="en-US" sz="2800"/>
              <a:t>Configure the DSN for ODBC Driver for MS-Access</a:t>
            </a:r>
          </a:p>
        </p:txBody>
      </p:sp>
      <p:sp>
        <p:nvSpPr>
          <p:cNvPr id="12291" name="Rectangle 3"/>
          <p:cNvSpPr>
            <a:spLocks noGrp="1" noChangeArrowheads="1"/>
          </p:cNvSpPr>
          <p:nvPr>
            <p:ph idx="1"/>
          </p:nvPr>
        </p:nvSpPr>
        <p:spPr>
          <a:xfrm>
            <a:off x="1905000" y="1447800"/>
            <a:ext cx="4953000" cy="3581400"/>
          </a:xfrm>
        </p:spPr>
        <p:txBody>
          <a:bodyPr/>
          <a:lstStyle/>
          <a:p>
            <a:r>
              <a:rPr lang="en-US" dirty="0"/>
              <a:t>In control panel, locate “Data Sources (ODBC)” icon (inside Administrative Tools)</a:t>
            </a:r>
          </a:p>
          <a:p>
            <a:r>
              <a:rPr lang="en-US" dirty="0"/>
              <a:t>Double-click the icon and click on “Add” button in the “User DSN” tab.</a:t>
            </a:r>
          </a:p>
          <a:p>
            <a:r>
              <a:rPr lang="en-US" dirty="0"/>
              <a:t>Select “Microsoft Access Driver” and click “Finish”</a:t>
            </a:r>
          </a:p>
          <a:p>
            <a:pPr>
              <a:lnSpc>
                <a:spcPct val="90000"/>
              </a:lnSpc>
              <a:buClr>
                <a:schemeClr val="tx2"/>
              </a:buClr>
            </a:pPr>
            <a:endParaRPr lang="en-US" sz="2400" dirty="0"/>
          </a:p>
          <a:p>
            <a:pPr>
              <a:lnSpc>
                <a:spcPct val="90000"/>
              </a:lnSpc>
            </a:pPr>
            <a:endParaRPr lang="en-US" dirty="0"/>
          </a:p>
        </p:txBody>
      </p:sp>
      <p:sp>
        <p:nvSpPr>
          <p:cNvPr id="1229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DA353C-5925-4D8A-A8A3-6996EE436184}" type="slidenum">
              <a:rPr lang="en-US" smtClean="0">
                <a:solidFill>
                  <a:schemeClr val="bg2"/>
                </a:solidFill>
              </a:rPr>
              <a:pPr eaLnBrk="1" hangingPunct="1"/>
              <a:t>44</a:t>
            </a:fld>
            <a:endParaRPr lang="en-US">
              <a:solidFill>
                <a:schemeClr val="bg2"/>
              </a:solidFill>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762001"/>
            <a:ext cx="3505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705226"/>
            <a:ext cx="36576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9753600" y="1295400"/>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9296400" y="6019800"/>
            <a:ext cx="6858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1706563" y="952500"/>
            <a:ext cx="5105400" cy="4953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rPr>
              <a:t>Enter the DSN name as “sample” (we will use this name in the code) and click “Select”.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rPr>
              <a:t>Browse through and find the access file and click “OK”.</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rPr>
              <a:t>Click “OK” on next two screens and come out of the control panel.</a:t>
            </a:r>
          </a:p>
          <a:p>
            <a:pPr marL="342900" indent="-342900">
              <a:spcBef>
                <a:spcPct val="20000"/>
              </a:spcBef>
              <a:buClr>
                <a:schemeClr val="tx2"/>
              </a:buClr>
              <a:buFontTx/>
              <a:buChar char="•"/>
              <a:defRPr/>
            </a:pPr>
            <a:endParaRPr lang="en-US" sz="2800" dirty="0"/>
          </a:p>
          <a:p>
            <a:pPr marL="342900" indent="-342900">
              <a:spcBef>
                <a:spcPct val="20000"/>
              </a:spcBef>
              <a:buClr>
                <a:schemeClr val="accent2"/>
              </a:buClr>
              <a:buFontTx/>
              <a:buChar char="•"/>
              <a:defRPr/>
            </a:pPr>
            <a:endParaRPr lang="en-US" sz="2800" dirty="0"/>
          </a:p>
        </p:txBody>
      </p:sp>
      <p:pic>
        <p:nvPicPr>
          <p:cNvPr id="1331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57201"/>
            <a:ext cx="36576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810000"/>
            <a:ext cx="38290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934200" y="2003425"/>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9601200" y="4114800"/>
            <a:ext cx="762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56AECD-E670-4B54-B968-FBDC6F87CC83}" type="slidenum">
              <a:rPr lang="en-US" smtClean="0">
                <a:solidFill>
                  <a:schemeClr val="bg2"/>
                </a:solidFill>
              </a:rPr>
              <a:pPr eaLnBrk="1" hangingPunct="1"/>
              <a:t>45</a:t>
            </a:fld>
            <a:endParaRPr lang="en-US">
              <a:solidFill>
                <a:schemeClr val="bg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00200" y="23884"/>
            <a:ext cx="9144000" cy="685800"/>
          </a:xfrm>
        </p:spPr>
        <p:txBody>
          <a:bodyPr>
            <a:normAutofit fontScale="90000"/>
          </a:bodyPr>
          <a:lstStyle/>
          <a:p>
            <a:r>
              <a:rPr lang="en-US" dirty="0"/>
              <a:t>Code to get JDBC-ODBC connection</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BCA390-DADF-436B-A0D1-903C8941BFCC}" type="slidenum">
              <a:rPr lang="en-US" smtClean="0">
                <a:solidFill>
                  <a:schemeClr val="bg2"/>
                </a:solidFill>
              </a:rPr>
              <a:pPr eaLnBrk="1" hangingPunct="1"/>
              <a:t>46</a:t>
            </a:fld>
            <a:endParaRPr lang="en-US">
              <a:solidFill>
                <a:schemeClr val="bg2"/>
              </a:solidFill>
            </a:endParaRPr>
          </a:p>
        </p:txBody>
      </p:sp>
      <p:sp>
        <p:nvSpPr>
          <p:cNvPr id="14339" name="Text Box 3"/>
          <p:cNvSpPr txBox="1">
            <a:spLocks noChangeArrowheads="1"/>
          </p:cNvSpPr>
          <p:nvPr/>
        </p:nvSpPr>
        <p:spPr bwMode="auto">
          <a:xfrm>
            <a:off x="1676400" y="920750"/>
            <a:ext cx="8991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rgbClr val="000000"/>
                </a:solidFill>
                <a:latin typeface="Courier New" pitchFamily="49" charset="0"/>
              </a:rPr>
              <a:t>import </a:t>
            </a:r>
            <a:r>
              <a:rPr lang="en-US" sz="2000" b="1" dirty="0" err="1">
                <a:solidFill>
                  <a:srgbClr val="000000"/>
                </a:solidFill>
                <a:latin typeface="Courier New" pitchFamily="49" charset="0"/>
              </a:rPr>
              <a:t>java.sql</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ODBCMain</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  Connection con;</a:t>
            </a:r>
          </a:p>
          <a:p>
            <a:pPr eaLnBrk="1" hangingPunct="1"/>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ODBCMain</a:t>
            </a:r>
            <a:r>
              <a:rPr lang="en-US" sz="2000" b="1" dirty="0">
                <a:solidFill>
                  <a:srgbClr val="000000"/>
                </a:solidFill>
                <a:latin typeface="Courier New" pitchFamily="49" charset="0"/>
              </a:rPr>
              <a:t>()  {</a:t>
            </a:r>
          </a:p>
          <a:p>
            <a:pPr eaLnBrk="1" hangingPunct="1"/>
            <a:r>
              <a:rPr lang="en-US" sz="2000" b="1" dirty="0">
                <a:solidFill>
                  <a:srgbClr val="000000"/>
                </a:solidFill>
                <a:latin typeface="Courier New" pitchFamily="49" charset="0"/>
              </a:rPr>
              <a:t>    try    {</a:t>
            </a:r>
          </a:p>
          <a:p>
            <a:pPr eaLnBrk="1" hangingPunct="1"/>
            <a:r>
              <a:rPr lang="en-US" sz="2000" b="1" dirty="0">
                <a:solidFill>
                  <a:srgbClr val="000000"/>
                </a:solidFill>
                <a:latin typeface="Courier New" pitchFamily="49" charset="0"/>
              </a:rPr>
              <a:t>	</a:t>
            </a:r>
            <a:r>
              <a:rPr lang="en-US" sz="2000" dirty="0">
                <a:solidFill>
                  <a:srgbClr val="002060"/>
                </a:solidFill>
              </a:rPr>
              <a:t>//sample is data source name (DSN)</a:t>
            </a:r>
          </a:p>
          <a:p>
            <a:pPr eaLnBrk="1" hangingPunct="1"/>
            <a:r>
              <a:rPr lang="en-US" sz="2000" b="1" dirty="0">
                <a:solidFill>
                  <a:srgbClr val="000000"/>
                </a:solidFill>
                <a:latin typeface="Courier New" pitchFamily="49" charset="0"/>
              </a:rPr>
              <a:t>      String </a:t>
            </a:r>
            <a:r>
              <a:rPr lang="en-US" sz="2000" b="1" dirty="0" err="1">
                <a:solidFill>
                  <a:srgbClr val="000000"/>
                </a:solidFill>
                <a:latin typeface="Courier New" pitchFamily="49" charset="0"/>
              </a:rPr>
              <a:t>url</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jdbc:odbc:sample</a:t>
            </a:r>
            <a:r>
              <a:rPr lang="en-US" sz="2000" b="1" dirty="0">
                <a:solidFill>
                  <a:srgbClr val="000000"/>
                </a:solidFill>
                <a:latin typeface="Courier New" pitchFamily="49" charset="0"/>
              </a:rPr>
              <a:t>";</a:t>
            </a:r>
          </a:p>
          <a:p>
            <a:pPr eaLnBrk="1" hangingPunct="1"/>
            <a:r>
              <a:rPr lang="en-US" sz="2000" dirty="0">
                <a:solidFill>
                  <a:srgbClr val="990099"/>
                </a:solidFill>
              </a:rPr>
              <a:t>	</a:t>
            </a:r>
            <a:r>
              <a:rPr lang="en-US" sz="2000" dirty="0">
                <a:solidFill>
                  <a:srgbClr val="002060"/>
                </a:solidFill>
              </a:rPr>
              <a:t>//Load the JDBC-ODBC bridge driver</a:t>
            </a:r>
          </a:p>
          <a:p>
            <a:pPr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Class.forName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sun.jdbc.odbc.JdbcOdbcDriver</a:t>
            </a:r>
            <a:r>
              <a:rPr lang="en-US" sz="2000" b="1" dirty="0">
                <a:solidFill>
                  <a:srgbClr val="000000"/>
                </a:solidFill>
                <a:latin typeface="Courier New" pitchFamily="49" charset="0"/>
              </a:rPr>
              <a:t>");</a:t>
            </a:r>
          </a:p>
          <a:p>
            <a:pPr eaLnBrk="1" hangingPunct="1"/>
            <a:r>
              <a:rPr lang="en-US" sz="2000" b="1" dirty="0">
                <a:solidFill>
                  <a:schemeClr val="tx2"/>
                </a:solidFill>
                <a:latin typeface="Arial Narrow" pitchFamily="34" charset="0"/>
              </a:rPr>
              <a:t>	</a:t>
            </a:r>
            <a:r>
              <a:rPr lang="en-US" sz="2000" dirty="0">
                <a:solidFill>
                  <a:srgbClr val="002060"/>
                </a:solidFill>
              </a:rPr>
              <a:t>//Obtain the connection to the database</a:t>
            </a:r>
          </a:p>
          <a:p>
            <a:pPr eaLnBrk="1" hangingPunct="1"/>
            <a:r>
              <a:rPr lang="en-US" sz="2000" b="1" dirty="0">
                <a:solidFill>
                  <a:srgbClr val="000000"/>
                </a:solidFill>
                <a:latin typeface="Courier New" pitchFamily="49" charset="0"/>
              </a:rPr>
              <a:t>	con = </a:t>
            </a:r>
            <a:r>
              <a:rPr lang="en-US" sz="2000" b="1" dirty="0" err="1">
                <a:solidFill>
                  <a:srgbClr val="000000"/>
                </a:solidFill>
                <a:latin typeface="Courier New" pitchFamily="49" charset="0"/>
              </a:rPr>
              <a:t>DriverManager.getConnection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url</a:t>
            </a:r>
            <a:r>
              <a:rPr lang="en-US" sz="2000" b="1" dirty="0">
                <a:solidFill>
                  <a:srgbClr val="000000"/>
                </a:solidFill>
                <a:latin typeface="Courier New" pitchFamily="49" charset="0"/>
              </a:rPr>
              <a:t>);</a:t>
            </a:r>
          </a:p>
          <a:p>
            <a:pPr eaLnBrk="1" hangingPunct="1"/>
            <a:r>
              <a:rPr lang="en-US" sz="2000" dirty="0"/>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(“JDBC-ODBC connection established");</a:t>
            </a:r>
          </a:p>
          <a:p>
            <a:pPr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con.close</a:t>
            </a:r>
            <a:r>
              <a:rPr lang="en-US" sz="2000" b="1" dirty="0">
                <a:solidFill>
                  <a:srgbClr val="000000"/>
                </a:solidFill>
                <a:latin typeface="Courier New" pitchFamily="49" charset="0"/>
              </a:rPr>
              <a:t>(); 	</a:t>
            </a:r>
          </a:p>
          <a:p>
            <a:pPr eaLnBrk="1" hangingPunct="1"/>
            <a:r>
              <a:rPr lang="en-US" sz="2000" b="1" dirty="0">
                <a:solidFill>
                  <a:srgbClr val="000000"/>
                </a:solidFill>
                <a:latin typeface="Courier New" pitchFamily="49" charset="0"/>
              </a:rPr>
              <a:t>}   </a:t>
            </a:r>
          </a:p>
          <a:p>
            <a:pPr eaLnBrk="1" hangingPunct="1"/>
            <a:r>
              <a:rPr lang="en-US" sz="2000" b="1" dirty="0">
                <a:solidFill>
                  <a:srgbClr val="000000"/>
                </a:solidFill>
                <a:latin typeface="Courier New" pitchFamily="49" charset="0"/>
              </a:rPr>
              <a:t>catch(Exception e){ </a:t>
            </a:r>
          </a:p>
          <a:p>
            <a:pPr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e.printStackTrace</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 }</a:t>
            </a:r>
          </a:p>
          <a:p>
            <a:pPr eaLnBrk="1" hangingPunct="1"/>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[]){new </a:t>
            </a:r>
            <a:r>
              <a:rPr lang="en-US" sz="2000" b="1" dirty="0" err="1">
                <a:solidFill>
                  <a:srgbClr val="000000"/>
                </a:solidFill>
                <a:latin typeface="Courier New" pitchFamily="49" charset="0"/>
              </a:rPr>
              <a:t>ODBCMain</a:t>
            </a:r>
            <a:r>
              <a:rPr lang="en-US" sz="2000" b="1" dirty="0">
                <a:solidFill>
                  <a:srgbClr val="000000"/>
                </a:solidFill>
                <a:latin typeface="Courier New" pitchFamily="49"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76201"/>
            <a:ext cx="7772400" cy="608013"/>
          </a:xfrm>
        </p:spPr>
        <p:txBody>
          <a:bodyPr>
            <a:normAutofit/>
          </a:bodyPr>
          <a:lstStyle/>
          <a:p>
            <a:r>
              <a:rPr lang="en-US" dirty="0"/>
              <a:t>Disadvantages</a:t>
            </a:r>
          </a:p>
        </p:txBody>
      </p:sp>
      <p:sp>
        <p:nvSpPr>
          <p:cNvPr id="15363" name="Rectangle 3"/>
          <p:cNvSpPr>
            <a:spLocks noGrp="1" noChangeArrowheads="1"/>
          </p:cNvSpPr>
          <p:nvPr>
            <p:ph idx="1"/>
          </p:nvPr>
        </p:nvSpPr>
        <p:spPr>
          <a:xfrm>
            <a:off x="1905000" y="1447800"/>
            <a:ext cx="7848600" cy="4419600"/>
          </a:xfrm>
        </p:spPr>
        <p:txBody>
          <a:bodyPr/>
          <a:lstStyle/>
          <a:p>
            <a:r>
              <a:rPr lang="en-US" dirty="0"/>
              <a:t>ODBC uses a C. The calls from Java to the native C code have a number of drawbacks; in terms of security, robustness and the automatic probability of applications. </a:t>
            </a:r>
          </a:p>
          <a:p>
            <a:r>
              <a:rPr lang="en-US" dirty="0"/>
              <a:t>Multiple layers of indirection leads to inefficiency.</a:t>
            </a:r>
          </a:p>
        </p:txBody>
      </p:sp>
      <p:sp>
        <p:nvSpPr>
          <p:cNvPr id="153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2F4ACF5-9881-4156-A120-315F0C664B13}" type="slidenum">
              <a:rPr lang="en-US" smtClean="0">
                <a:solidFill>
                  <a:schemeClr val="bg2"/>
                </a:solidFill>
              </a:rPr>
              <a:pPr eaLnBrk="1" hangingPunct="1"/>
              <a:t>47</a:t>
            </a:fld>
            <a:endParaRPr lang="en-US">
              <a:solidFill>
                <a:schemeClr val="bg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38099"/>
            <a:ext cx="8458200" cy="1143000"/>
          </a:xfrm>
        </p:spPr>
        <p:txBody>
          <a:bodyPr/>
          <a:lstStyle/>
          <a:p>
            <a:r>
              <a:rPr lang="en-US" dirty="0"/>
              <a:t>Type2- Part Java, Part Native Driver</a:t>
            </a:r>
          </a:p>
        </p:txBody>
      </p:sp>
      <p:sp>
        <p:nvSpPr>
          <p:cNvPr id="16398"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E40FDC-6D5E-4B5D-9329-77DFCC92DCBC}" type="slidenum">
              <a:rPr lang="en-US" smtClean="0">
                <a:solidFill>
                  <a:schemeClr val="bg2"/>
                </a:solidFill>
              </a:rPr>
              <a:pPr eaLnBrk="1" hangingPunct="1"/>
              <a:t>48</a:t>
            </a:fld>
            <a:endParaRPr lang="en-US">
              <a:solidFill>
                <a:schemeClr val="bg2"/>
              </a:solidFill>
            </a:endParaRPr>
          </a:p>
        </p:txBody>
      </p:sp>
      <p:sp>
        <p:nvSpPr>
          <p:cNvPr id="16387" name="Rectangle 3"/>
          <p:cNvSpPr>
            <a:spLocks noChangeArrowheads="1"/>
          </p:cNvSpPr>
          <p:nvPr/>
        </p:nvSpPr>
        <p:spPr bwMode="auto">
          <a:xfrm>
            <a:off x="1828800" y="1752600"/>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400" dirty="0">
                <a:solidFill>
                  <a:schemeClr val="bg1"/>
                </a:solidFill>
                <a:latin typeface="Verdana" pitchFamily="34" charset="0"/>
              </a:rPr>
              <a:t>Java </a:t>
            </a:r>
          </a:p>
          <a:p>
            <a:pPr algn="ctr"/>
            <a:r>
              <a:rPr lang="en-US" sz="2400" dirty="0">
                <a:solidFill>
                  <a:schemeClr val="bg1"/>
                </a:solidFill>
                <a:latin typeface="Verdana" pitchFamily="34" charset="0"/>
              </a:rPr>
              <a:t>application</a:t>
            </a:r>
          </a:p>
        </p:txBody>
      </p:sp>
      <p:sp>
        <p:nvSpPr>
          <p:cNvPr id="16388" name="Line 4"/>
          <p:cNvSpPr>
            <a:spLocks noChangeShapeType="1"/>
          </p:cNvSpPr>
          <p:nvPr/>
        </p:nvSpPr>
        <p:spPr bwMode="auto">
          <a:xfrm>
            <a:off x="2590800" y="2590800"/>
            <a:ext cx="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89" name="Oval 5"/>
          <p:cNvSpPr>
            <a:spLocks noChangeArrowheads="1"/>
          </p:cNvSpPr>
          <p:nvPr/>
        </p:nvSpPr>
        <p:spPr bwMode="auto">
          <a:xfrm>
            <a:off x="1905000" y="3429000"/>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400">
                <a:latin typeface="Verdana" pitchFamily="34" charset="0"/>
              </a:rPr>
              <a:t>JDBC </a:t>
            </a:r>
          </a:p>
          <a:p>
            <a:pPr algn="ctr"/>
            <a:r>
              <a:rPr lang="en-US" sz="2400">
                <a:latin typeface="Verdana" pitchFamily="34" charset="0"/>
              </a:rPr>
              <a:t>API</a:t>
            </a:r>
          </a:p>
        </p:txBody>
      </p:sp>
      <p:sp>
        <p:nvSpPr>
          <p:cNvPr id="16390" name="Line 6"/>
          <p:cNvSpPr>
            <a:spLocks noChangeShapeType="1"/>
          </p:cNvSpPr>
          <p:nvPr/>
        </p:nvSpPr>
        <p:spPr bwMode="auto">
          <a:xfrm>
            <a:off x="3276600" y="3886200"/>
            <a:ext cx="990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1" name="Rectangle 7"/>
          <p:cNvSpPr>
            <a:spLocks noChangeArrowheads="1"/>
          </p:cNvSpPr>
          <p:nvPr/>
        </p:nvSpPr>
        <p:spPr bwMode="auto">
          <a:xfrm>
            <a:off x="4267200" y="3429000"/>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400">
                <a:solidFill>
                  <a:schemeClr val="bg1"/>
                </a:solidFill>
                <a:latin typeface="Verdana" pitchFamily="34" charset="0"/>
              </a:rPr>
              <a:t>JDBC</a:t>
            </a:r>
            <a:r>
              <a:rPr lang="en-US" sz="2400">
                <a:latin typeface="Verdana" pitchFamily="34" charset="0"/>
              </a:rPr>
              <a:t> </a:t>
            </a:r>
            <a:r>
              <a:rPr lang="en-US" sz="2400">
                <a:solidFill>
                  <a:schemeClr val="bg1"/>
                </a:solidFill>
                <a:latin typeface="Verdana" pitchFamily="34" charset="0"/>
              </a:rPr>
              <a:t>Driver</a:t>
            </a:r>
          </a:p>
        </p:txBody>
      </p:sp>
      <p:sp>
        <p:nvSpPr>
          <p:cNvPr id="16392" name="Line 8"/>
          <p:cNvSpPr>
            <a:spLocks noChangeShapeType="1"/>
          </p:cNvSpPr>
          <p:nvPr/>
        </p:nvSpPr>
        <p:spPr bwMode="auto">
          <a:xfrm>
            <a:off x="6096000" y="38862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3" name="Oval 9"/>
          <p:cNvSpPr>
            <a:spLocks noChangeArrowheads="1"/>
          </p:cNvSpPr>
          <p:nvPr/>
        </p:nvSpPr>
        <p:spPr bwMode="auto">
          <a:xfrm>
            <a:off x="6858000" y="2971800"/>
            <a:ext cx="1752600" cy="1600200"/>
          </a:xfrm>
          <a:prstGeom prst="ellipse">
            <a:avLst/>
          </a:prstGeom>
          <a:solidFill>
            <a:srgbClr val="99CCFF"/>
          </a:solidFill>
          <a:ln w="9525">
            <a:solidFill>
              <a:schemeClr val="tx1"/>
            </a:solidFill>
            <a:miter lim="800000"/>
            <a:headEnd/>
            <a:tailEnd/>
          </a:ln>
        </p:spPr>
        <p:txBody>
          <a:bodyPr wrap="none" anchor="ctr"/>
          <a:lstStyle/>
          <a:p>
            <a:pPr algn="ctr"/>
            <a:r>
              <a:rPr lang="en-US" sz="2400">
                <a:latin typeface="Verdana" pitchFamily="34" charset="0"/>
              </a:rPr>
              <a:t>Vendor </a:t>
            </a:r>
          </a:p>
          <a:p>
            <a:pPr algn="ctr"/>
            <a:r>
              <a:rPr lang="en-US" sz="2400">
                <a:latin typeface="Verdana" pitchFamily="34" charset="0"/>
              </a:rPr>
              <a:t>Specific</a:t>
            </a:r>
          </a:p>
          <a:p>
            <a:pPr algn="ctr"/>
            <a:r>
              <a:rPr lang="en-US" sz="2400">
                <a:latin typeface="Verdana" pitchFamily="34" charset="0"/>
              </a:rPr>
              <a:t>API</a:t>
            </a:r>
          </a:p>
        </p:txBody>
      </p:sp>
      <p:sp>
        <p:nvSpPr>
          <p:cNvPr id="16394" name="Line 10"/>
          <p:cNvSpPr>
            <a:spLocks noChangeShapeType="1"/>
          </p:cNvSpPr>
          <p:nvPr/>
        </p:nvSpPr>
        <p:spPr bwMode="auto">
          <a:xfrm>
            <a:off x="8610600" y="37338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5" name="AutoShape 11"/>
          <p:cNvSpPr>
            <a:spLocks noChangeArrowheads="1"/>
          </p:cNvSpPr>
          <p:nvPr/>
        </p:nvSpPr>
        <p:spPr bwMode="auto">
          <a:xfrm>
            <a:off x="8534400" y="1219200"/>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400">
                <a:latin typeface="Verdana" pitchFamily="34" charset="0"/>
              </a:rPr>
              <a:t>Database</a:t>
            </a:r>
          </a:p>
        </p:txBody>
      </p:sp>
      <p:sp>
        <p:nvSpPr>
          <p:cNvPr id="16396" name="Line 12"/>
          <p:cNvSpPr>
            <a:spLocks noChangeShapeType="1"/>
          </p:cNvSpPr>
          <p:nvPr/>
        </p:nvSpPr>
        <p:spPr bwMode="auto">
          <a:xfrm flipV="1">
            <a:off x="9448800" y="2895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Rectangle 13"/>
          <p:cNvSpPr>
            <a:spLocks noChangeArrowheads="1"/>
          </p:cNvSpPr>
          <p:nvPr/>
        </p:nvSpPr>
        <p:spPr bwMode="auto">
          <a:xfrm>
            <a:off x="1828800" y="5105401"/>
            <a:ext cx="762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solidFill>
                  <a:srgbClr val="5F5F5F"/>
                </a:solidFill>
              </a:rPr>
              <a:t>Much like the bridge driver, this style of driver also requires some binary code to be loaded on each client machine. Therefore, this driver also experiences the same disadvantages. This driver is very rarely used nowadays.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13270" y="-69057"/>
            <a:ext cx="10515600" cy="1325563"/>
          </a:xfrm>
        </p:spPr>
        <p:txBody>
          <a:bodyPr/>
          <a:lstStyle/>
          <a:p>
            <a:r>
              <a:rPr lang="en-US" dirty="0"/>
              <a:t>Preferred Database Drivers</a:t>
            </a:r>
          </a:p>
        </p:txBody>
      </p:sp>
      <p:sp>
        <p:nvSpPr>
          <p:cNvPr id="8" name="Content Placeholder 7"/>
          <p:cNvSpPr>
            <a:spLocks noGrp="1"/>
          </p:cNvSpPr>
          <p:nvPr>
            <p:ph idx="1"/>
          </p:nvPr>
        </p:nvSpPr>
        <p:spPr>
          <a:xfrm>
            <a:off x="1752600" y="914400"/>
            <a:ext cx="8763000" cy="5486400"/>
          </a:xfrm>
        </p:spPr>
        <p:txBody>
          <a:bodyPr/>
          <a:lstStyle/>
          <a:p>
            <a:pPr>
              <a:defRPr/>
            </a:pPr>
            <a:r>
              <a:rPr lang="en-US" dirty="0"/>
              <a:t>Type 3 and Type 4 drivers are the preferred database drivers for Java.</a:t>
            </a:r>
          </a:p>
          <a:p>
            <a:pPr>
              <a:defRPr/>
            </a:pPr>
            <a:r>
              <a:rPr lang="en-US" dirty="0"/>
              <a:t>Each of these drivers are used in different architectural situations.</a:t>
            </a:r>
          </a:p>
          <a:p>
            <a:pPr>
              <a:defRPr/>
            </a:pPr>
            <a:r>
              <a:rPr lang="en-US" dirty="0"/>
              <a:t>Type 4 Drivers</a:t>
            </a:r>
          </a:p>
          <a:p>
            <a:pPr lvl="1">
              <a:defRPr/>
            </a:pPr>
            <a:r>
              <a:rPr lang="en-US" sz="2000" dirty="0"/>
              <a:t>Used in 2-tier architecture</a:t>
            </a:r>
          </a:p>
          <a:p>
            <a:pPr lvl="1">
              <a:defRPr/>
            </a:pPr>
            <a:r>
              <a:rPr lang="en-US" sz="2000" dirty="0"/>
              <a:t>Connected directly to the Database using Java application </a:t>
            </a:r>
          </a:p>
          <a:p>
            <a:pPr lvl="1">
              <a:defRPr/>
            </a:pPr>
            <a:r>
              <a:rPr lang="en-US" sz="2000" dirty="0"/>
              <a:t>Pure Java Driver</a:t>
            </a:r>
          </a:p>
          <a:p>
            <a:pPr>
              <a:defRPr/>
            </a:pPr>
            <a:r>
              <a:rPr lang="en-US" dirty="0"/>
              <a:t>Type 3</a:t>
            </a:r>
          </a:p>
          <a:p>
            <a:pPr lvl="1">
              <a:defRPr/>
            </a:pPr>
            <a:r>
              <a:rPr lang="en-US" sz="2000" dirty="0"/>
              <a:t>Three-tier </a:t>
            </a:r>
          </a:p>
          <a:p>
            <a:pPr lvl="1">
              <a:defRPr/>
            </a:pPr>
            <a:r>
              <a:rPr lang="en-US" sz="2000" dirty="0"/>
              <a:t>Connection to database happens through a middleware. The middleware provides connectivity to many different databases.</a:t>
            </a:r>
          </a:p>
          <a:p>
            <a:pPr lvl="1">
              <a:defRPr/>
            </a:pPr>
            <a:r>
              <a:rPr lang="en-US" sz="2000" dirty="0"/>
              <a:t>JDBC-Net pure Java Driver</a:t>
            </a:r>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C8BF05-B216-4FF5-B1AD-8602B5A953BC}" type="slidenum">
              <a:rPr lang="en-US" smtClean="0">
                <a:solidFill>
                  <a:schemeClr val="bg2"/>
                </a:solidFill>
              </a:rPr>
              <a:pPr eaLnBrk="1" hangingPunct="1"/>
              <a:t>49</a:t>
            </a:fld>
            <a:endParaRPr lang="en-US">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C9FC-4F08-44BD-8423-BEE15537EF28}"/>
              </a:ext>
            </a:extLst>
          </p:cNvPr>
          <p:cNvSpPr>
            <a:spLocks noGrp="1"/>
          </p:cNvSpPr>
          <p:nvPr>
            <p:ph type="title"/>
          </p:nvPr>
        </p:nvSpPr>
        <p:spPr/>
        <p:txBody>
          <a:bodyPr/>
          <a:lstStyle/>
          <a:p>
            <a:r>
              <a:rPr lang="en-US" dirty="0"/>
              <a:t>Hardware And SOFTWARE required</a:t>
            </a:r>
          </a:p>
        </p:txBody>
      </p:sp>
      <p:sp>
        <p:nvSpPr>
          <p:cNvPr id="3" name="Content Placeholder 2">
            <a:extLst>
              <a:ext uri="{FF2B5EF4-FFF2-40B4-BE49-F238E27FC236}">
                <a16:creationId xmlns:a16="http://schemas.microsoft.com/office/drawing/2014/main" id="{6A1FD5F0-9794-4DFB-A13C-A3DB9AED0A60}"/>
              </a:ext>
            </a:extLst>
          </p:cNvPr>
          <p:cNvSpPr>
            <a:spLocks noGrp="1"/>
          </p:cNvSpPr>
          <p:nvPr>
            <p:ph idx="1"/>
          </p:nvPr>
        </p:nvSpPr>
        <p:spPr/>
        <p:txBody>
          <a:bodyPr>
            <a:normAutofit/>
          </a:bodyPr>
          <a:lstStyle/>
          <a:p>
            <a:r>
              <a:rPr lang="en-US" sz="2400" dirty="0"/>
              <a:t>Intel CORE i3 </a:t>
            </a:r>
          </a:p>
          <a:p>
            <a:r>
              <a:rPr lang="en-US" sz="2400" dirty="0"/>
              <a:t>2 GB RAM</a:t>
            </a:r>
          </a:p>
          <a:p>
            <a:r>
              <a:rPr lang="en-US" sz="2400" dirty="0"/>
              <a:t>Windows 7/8/10,Ubuntu 14.06/16.06/19.06</a:t>
            </a:r>
          </a:p>
          <a:p>
            <a:r>
              <a:rPr lang="en-US" sz="2400" dirty="0"/>
              <a:t>HDD 5 GB FREE</a:t>
            </a:r>
          </a:p>
          <a:p>
            <a:r>
              <a:rPr lang="en-US" sz="2400" dirty="0"/>
              <a:t>Eclipse or NetBeans</a:t>
            </a:r>
          </a:p>
          <a:p>
            <a:r>
              <a:rPr lang="en-US" sz="2400" dirty="0"/>
              <a:t>MySQL or Oracle</a:t>
            </a:r>
          </a:p>
        </p:txBody>
      </p:sp>
    </p:spTree>
    <p:extLst>
      <p:ext uri="{BB962C8B-B14F-4D97-AF65-F5344CB8AC3E}">
        <p14:creationId xmlns:p14="http://schemas.microsoft.com/office/powerpoint/2010/main" val="1324102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038600" y="533400"/>
            <a:ext cx="3352800" cy="457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application</a:t>
            </a:r>
          </a:p>
        </p:txBody>
      </p:sp>
      <p:sp>
        <p:nvSpPr>
          <p:cNvPr id="18435" name="Line 3"/>
          <p:cNvSpPr>
            <a:spLocks noChangeShapeType="1"/>
          </p:cNvSpPr>
          <p:nvPr/>
        </p:nvSpPr>
        <p:spPr bwMode="auto">
          <a:xfrm>
            <a:off x="5638800" y="99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6" name="AutoShape 4"/>
          <p:cNvSpPr>
            <a:spLocks noChangeArrowheads="1"/>
          </p:cNvSpPr>
          <p:nvPr/>
        </p:nvSpPr>
        <p:spPr bwMode="auto">
          <a:xfrm>
            <a:off x="2133600" y="1371600"/>
            <a:ext cx="7010400" cy="685800"/>
          </a:xfrm>
          <a:prstGeom prst="roundRect">
            <a:avLst>
              <a:gd name="adj" fmla="val 16667"/>
            </a:avLst>
          </a:prstGeom>
          <a:solidFill>
            <a:srgbClr val="E8D1FF"/>
          </a:solidFill>
          <a:ln w="9525">
            <a:solidFill>
              <a:schemeClr val="tx1"/>
            </a:solidFill>
            <a:round/>
            <a:headEnd/>
            <a:tailEnd/>
          </a:ln>
        </p:spPr>
        <p:txBody>
          <a:bodyPr wrap="none" anchor="ctr"/>
          <a:lstStyle/>
          <a:p>
            <a:pPr algn="ctr"/>
            <a:r>
              <a:rPr lang="en-US" sz="2000">
                <a:latin typeface="Verdana" pitchFamily="34" charset="0"/>
              </a:rPr>
              <a:t>JDBC Driver Manager or Data Source Object</a:t>
            </a:r>
          </a:p>
        </p:txBody>
      </p:sp>
      <p:sp>
        <p:nvSpPr>
          <p:cNvPr id="18437" name="Line 5"/>
          <p:cNvSpPr>
            <a:spLocks noChangeShapeType="1"/>
          </p:cNvSpPr>
          <p:nvPr/>
        </p:nvSpPr>
        <p:spPr bwMode="auto">
          <a:xfrm flipH="1">
            <a:off x="4343400" y="2057400"/>
            <a:ext cx="1143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8" name="Line 6"/>
          <p:cNvSpPr>
            <a:spLocks noChangeShapeType="1"/>
          </p:cNvSpPr>
          <p:nvPr/>
        </p:nvSpPr>
        <p:spPr bwMode="auto">
          <a:xfrm>
            <a:off x="5410200" y="20574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9" name="Rectangle 7"/>
          <p:cNvSpPr>
            <a:spLocks noChangeArrowheads="1"/>
          </p:cNvSpPr>
          <p:nvPr/>
        </p:nvSpPr>
        <p:spPr bwMode="auto">
          <a:xfrm>
            <a:off x="2438400" y="2667000"/>
            <a:ext cx="2247900"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Pure</a:t>
            </a:r>
            <a:r>
              <a:rPr lang="en-US" sz="2000">
                <a:latin typeface="Times New Roman" pitchFamily="18" charset="0"/>
              </a:rPr>
              <a:t> </a:t>
            </a:r>
            <a:r>
              <a:rPr lang="en-US" sz="2000">
                <a:latin typeface="Verdana" pitchFamily="34" charset="0"/>
              </a:rPr>
              <a:t>Java</a:t>
            </a:r>
            <a:r>
              <a:rPr lang="en-US" sz="2000">
                <a:latin typeface="Times New Roman" pitchFamily="18" charset="0"/>
              </a:rPr>
              <a:t> </a:t>
            </a:r>
            <a:r>
              <a:rPr lang="en-US" sz="2000">
                <a:latin typeface="Verdana" pitchFamily="34" charset="0"/>
              </a:rPr>
              <a:t>Driver</a:t>
            </a:r>
          </a:p>
        </p:txBody>
      </p:sp>
      <p:sp>
        <p:nvSpPr>
          <p:cNvPr id="18440" name="Rectangle 8"/>
          <p:cNvSpPr>
            <a:spLocks noChangeArrowheads="1"/>
          </p:cNvSpPr>
          <p:nvPr/>
        </p:nvSpPr>
        <p:spPr bwMode="auto">
          <a:xfrm>
            <a:off x="5486401" y="2590800"/>
            <a:ext cx="3616325"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JDBC-Net Pure Java Driver</a:t>
            </a:r>
          </a:p>
        </p:txBody>
      </p:sp>
      <p:sp>
        <p:nvSpPr>
          <p:cNvPr id="18441" name="Oval 9"/>
          <p:cNvSpPr>
            <a:spLocks noChangeArrowheads="1"/>
          </p:cNvSpPr>
          <p:nvPr/>
        </p:nvSpPr>
        <p:spPr bwMode="auto">
          <a:xfrm>
            <a:off x="5562600" y="3429000"/>
            <a:ext cx="3886200" cy="762000"/>
          </a:xfrm>
          <a:prstGeom prst="ellipse">
            <a:avLst/>
          </a:prstGeom>
          <a:solidFill>
            <a:srgbClr val="800080"/>
          </a:solidFill>
          <a:ln w="9525">
            <a:solidFill>
              <a:schemeClr val="tx1"/>
            </a:solidFill>
            <a:round/>
            <a:headEnd/>
            <a:tailEnd/>
          </a:ln>
        </p:spPr>
        <p:txBody>
          <a:bodyPr wrap="none" anchor="ctr"/>
          <a:lstStyle/>
          <a:p>
            <a:pPr algn="ctr"/>
            <a:r>
              <a:rPr lang="en-US" sz="2000">
                <a:solidFill>
                  <a:schemeClr val="bg1"/>
                </a:solidFill>
                <a:latin typeface="Verdana" pitchFamily="34" charset="0"/>
              </a:rPr>
              <a:t>Database</a:t>
            </a:r>
            <a:r>
              <a:rPr lang="en-US" sz="2000">
                <a:solidFill>
                  <a:schemeClr val="bg1"/>
                </a:solidFill>
                <a:latin typeface="Times New Roman" pitchFamily="18" charset="0"/>
              </a:rPr>
              <a:t> </a:t>
            </a:r>
            <a:r>
              <a:rPr lang="en-US" sz="2000">
                <a:solidFill>
                  <a:schemeClr val="bg1"/>
                </a:solidFill>
                <a:latin typeface="Verdana" pitchFamily="34" charset="0"/>
              </a:rPr>
              <a:t>middleware</a:t>
            </a:r>
          </a:p>
        </p:txBody>
      </p:sp>
      <p:sp>
        <p:nvSpPr>
          <p:cNvPr id="18442" name="AutoShape 10"/>
          <p:cNvSpPr>
            <a:spLocks noChangeArrowheads="1"/>
          </p:cNvSpPr>
          <p:nvPr/>
        </p:nvSpPr>
        <p:spPr bwMode="auto">
          <a:xfrm>
            <a:off x="4800600" y="4419600"/>
            <a:ext cx="1600200" cy="1676400"/>
          </a:xfrm>
          <a:prstGeom prst="flowChartMagneticDisk">
            <a:avLst/>
          </a:prstGeom>
          <a:solidFill>
            <a:schemeClr val="accent2"/>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Database</a:t>
            </a:r>
          </a:p>
        </p:txBody>
      </p:sp>
      <p:sp>
        <p:nvSpPr>
          <p:cNvPr id="18443" name="Line 11"/>
          <p:cNvSpPr>
            <a:spLocks noChangeShapeType="1"/>
          </p:cNvSpPr>
          <p:nvPr/>
        </p:nvSpPr>
        <p:spPr bwMode="auto">
          <a:xfrm>
            <a:off x="6781800" y="2971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2"/>
          <p:cNvSpPr>
            <a:spLocks noChangeShapeType="1"/>
          </p:cNvSpPr>
          <p:nvPr/>
        </p:nvSpPr>
        <p:spPr bwMode="auto">
          <a:xfrm flipH="1">
            <a:off x="5715000" y="41148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13"/>
          <p:cNvSpPr>
            <a:spLocks noChangeShapeType="1"/>
          </p:cNvSpPr>
          <p:nvPr/>
        </p:nvSpPr>
        <p:spPr bwMode="auto">
          <a:xfrm>
            <a:off x="3810000" y="3048000"/>
            <a:ext cx="18288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TextBox 14"/>
          <p:cNvSpPr txBox="1">
            <a:spLocks noChangeArrowheads="1"/>
          </p:cNvSpPr>
          <p:nvPr/>
        </p:nvSpPr>
        <p:spPr bwMode="auto">
          <a:xfrm>
            <a:off x="2971800" y="3429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00000"/>
                </a:solidFill>
              </a:rPr>
              <a:t>TYPE 4</a:t>
            </a:r>
          </a:p>
        </p:txBody>
      </p:sp>
      <p:sp>
        <p:nvSpPr>
          <p:cNvPr id="18447" name="TextBox 15"/>
          <p:cNvSpPr txBox="1">
            <a:spLocks noChangeArrowheads="1"/>
          </p:cNvSpPr>
          <p:nvPr/>
        </p:nvSpPr>
        <p:spPr bwMode="auto">
          <a:xfrm>
            <a:off x="9372600" y="31242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00000"/>
                </a:solidFill>
              </a:rPr>
              <a:t>TYPE 3</a:t>
            </a:r>
          </a:p>
        </p:txBody>
      </p:sp>
      <p:sp>
        <p:nvSpPr>
          <p:cNvPr id="18448" name="Slide Number Placeholder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907169-000F-4FE9-8FBD-41287E82A8FA}" type="slidenum">
              <a:rPr lang="en-US" smtClean="0">
                <a:solidFill>
                  <a:schemeClr val="bg2"/>
                </a:solidFill>
              </a:rPr>
              <a:pPr eaLnBrk="1" hangingPunct="1"/>
              <a:t>50</a:t>
            </a:fld>
            <a:endParaRPr lang="en-US">
              <a:solidFill>
                <a:schemeClr val="bg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1828800" y="0"/>
            <a:ext cx="8610600" cy="838200"/>
          </a:xfrm>
        </p:spPr>
        <p:txBody>
          <a:bodyPr/>
          <a:lstStyle/>
          <a:p>
            <a:r>
              <a:rPr lang="en-US" sz="3400" dirty="0"/>
              <a:t>Connecting using type 4 driver</a:t>
            </a:r>
          </a:p>
        </p:txBody>
      </p:sp>
      <p:sp>
        <p:nvSpPr>
          <p:cNvPr id="4" name="Content Placeholder 3"/>
          <p:cNvSpPr>
            <a:spLocks noGrp="1"/>
          </p:cNvSpPr>
          <p:nvPr>
            <p:ph idx="1"/>
          </p:nvPr>
        </p:nvSpPr>
        <p:spPr>
          <a:xfrm>
            <a:off x="1676400" y="1143000"/>
            <a:ext cx="8915400" cy="5410200"/>
          </a:xfrm>
        </p:spPr>
        <p:txBody>
          <a:bodyPr/>
          <a:lstStyle/>
          <a:p>
            <a:pPr>
              <a:defRPr/>
            </a:pPr>
            <a:r>
              <a:rPr lang="en-US" dirty="0"/>
              <a:t>There are two ways the code can be written; in order to obtain connectivity to database, using Type 4 driver:</a:t>
            </a:r>
          </a:p>
          <a:p>
            <a:pPr marL="914400" lvl="1" indent="-457200">
              <a:buFont typeface="+mj-lt"/>
              <a:buAutoNum type="arabicPeriod"/>
              <a:defRPr/>
            </a:pPr>
            <a:r>
              <a:rPr lang="en-US" sz="2000" dirty="0"/>
              <a:t>By specifying class explicitly in the code using </a:t>
            </a:r>
            <a:r>
              <a:rPr lang="en-US" sz="2000" b="1" dirty="0" err="1">
                <a:latin typeface="Courier New" pitchFamily="49" charset="0"/>
              </a:rPr>
              <a:t>Class.forName</a:t>
            </a:r>
            <a:r>
              <a:rPr lang="en-US" sz="2000" b="1" dirty="0">
                <a:latin typeface="Courier New" pitchFamily="49" charset="0"/>
              </a:rPr>
              <a:t>() or </a:t>
            </a:r>
            <a:r>
              <a:rPr lang="en-US" sz="2000" b="1" dirty="0" err="1">
                <a:latin typeface="Courier New" pitchFamily="49" charset="0"/>
              </a:rPr>
              <a:t>DriverManager.registerDriver</a:t>
            </a:r>
            <a:r>
              <a:rPr lang="en-US" sz="2000" b="1" dirty="0">
                <a:latin typeface="Courier New" pitchFamily="49" charset="0"/>
              </a:rPr>
              <a:t>(). </a:t>
            </a:r>
          </a:p>
          <a:p>
            <a:pPr marL="914400" lvl="1" indent="-457200">
              <a:buFont typeface="+mj-lt"/>
              <a:buAutoNum type="arabicPeriod"/>
              <a:defRPr/>
            </a:pPr>
            <a:r>
              <a:rPr lang="en-US" sz="2000" dirty="0"/>
              <a:t>By using JDBC 4.0 way, we can avoid hard coding the class name in the code.</a:t>
            </a:r>
          </a:p>
          <a:p>
            <a:pPr marL="514350" indent="-457200">
              <a:defRPr/>
            </a:pPr>
            <a:r>
              <a:rPr lang="en-US" dirty="0"/>
              <a:t>MySQL database using type 4 driver name is</a:t>
            </a:r>
            <a:r>
              <a:rPr lang="en-US" b="1" dirty="0">
                <a:solidFill>
                  <a:srgbClr val="7030A0"/>
                </a:solidFill>
                <a:latin typeface="Courier New" pitchFamily="49" charset="0"/>
                <a:cs typeface="Courier New" pitchFamily="49" charset="0"/>
              </a:rPr>
              <a:t> </a:t>
            </a:r>
            <a:r>
              <a:rPr lang="en-US" b="1" dirty="0">
                <a:latin typeface="Courier New" pitchFamily="49" charset="0"/>
              </a:rPr>
              <a:t>com.mysql.jdbc.Driver</a:t>
            </a:r>
            <a:r>
              <a:rPr lang="en-US" dirty="0"/>
              <a:t> . </a:t>
            </a:r>
          </a:p>
          <a:p>
            <a:pPr marL="514350" indent="-457200">
              <a:defRPr/>
            </a:pPr>
            <a:r>
              <a:rPr lang="en-US" dirty="0"/>
              <a:t>Download Connector/J  driver for </a:t>
            </a:r>
            <a:r>
              <a:rPr lang="en-US" b="1" dirty="0">
                <a:latin typeface="Courier New" pitchFamily="49" charset="0"/>
              </a:rPr>
              <a:t>mysql-connector-java-5.0.4-bin.jar</a:t>
            </a:r>
            <a:endParaRPr lang="en-US" dirty="0"/>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DE4966-4A1A-40F7-836B-EFF12E06BAA1}" type="slidenum">
              <a:rPr lang="en-US" smtClean="0">
                <a:solidFill>
                  <a:schemeClr val="bg2"/>
                </a:solidFill>
              </a:rPr>
              <a:pPr eaLnBrk="1" hangingPunct="1"/>
              <a:t>51</a:t>
            </a:fld>
            <a:endParaRPr lang="en-US">
              <a:solidFill>
                <a:schemeClr val="bg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752600" y="198436"/>
            <a:ext cx="8763000" cy="838200"/>
          </a:xfrm>
        </p:spPr>
        <p:txBody>
          <a:bodyPr>
            <a:normAutofit fontScale="90000"/>
          </a:bodyPr>
          <a:lstStyle/>
          <a:p>
            <a:r>
              <a:rPr lang="en-US" dirty="0"/>
              <a:t>Setting </a:t>
            </a:r>
            <a:r>
              <a:rPr lang="en-US" dirty="0" err="1"/>
              <a:t>classpath</a:t>
            </a:r>
            <a:r>
              <a:rPr lang="en-US" dirty="0"/>
              <a:t> to MySQL driver in eclipse</a:t>
            </a:r>
          </a:p>
        </p:txBody>
      </p:sp>
      <p:sp>
        <p:nvSpPr>
          <p:cNvPr id="20483" name="Content Placeholder 2"/>
          <p:cNvSpPr>
            <a:spLocks noGrp="1"/>
          </p:cNvSpPr>
          <p:nvPr>
            <p:ph idx="1"/>
          </p:nvPr>
        </p:nvSpPr>
        <p:spPr>
          <a:xfrm>
            <a:off x="1752600" y="1219200"/>
            <a:ext cx="8686800" cy="2514600"/>
          </a:xfrm>
        </p:spPr>
        <p:txBody>
          <a:bodyPr>
            <a:normAutofit/>
          </a:bodyPr>
          <a:lstStyle/>
          <a:p>
            <a:r>
              <a:rPr lang="en-US"/>
              <a:t>Select your project,  Go to Project menu and select Properties.</a:t>
            </a:r>
          </a:p>
          <a:p>
            <a:r>
              <a:rPr lang="en-US"/>
              <a:t>Move to “Java Build Path” on the left panel. Click on “Add External JARs”, browse and locate the jar file for MySQL. </a:t>
            </a:r>
          </a:p>
          <a:p>
            <a:r>
              <a:rPr lang="en-US"/>
              <a:t>Click on Open. This will add the jar file to the Properties Box as shown in the diagram.</a:t>
            </a:r>
          </a:p>
          <a:p>
            <a:endParaRPr lang="en-US"/>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EF6DDB-F6A1-43DE-8123-E6C3CA30BCCF}" type="slidenum">
              <a:rPr lang="en-US" smtClean="0">
                <a:solidFill>
                  <a:schemeClr val="bg2"/>
                </a:solidFill>
              </a:rPr>
              <a:pPr eaLnBrk="1" hangingPunct="1"/>
              <a:t>52</a:t>
            </a:fld>
            <a:endParaRPr lang="en-US">
              <a:solidFill>
                <a:schemeClr val="bg2"/>
              </a:solidFill>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3276601"/>
            <a:ext cx="456247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1752600" y="100452"/>
            <a:ext cx="8763000" cy="838200"/>
          </a:xfrm>
        </p:spPr>
        <p:txBody>
          <a:bodyPr>
            <a:normAutofit fontScale="90000"/>
          </a:bodyPr>
          <a:lstStyle/>
          <a:p>
            <a:r>
              <a:rPr lang="en-US" dirty="0"/>
              <a:t>Example: Connecting to MySQL – older way</a:t>
            </a:r>
          </a:p>
        </p:txBody>
      </p:sp>
      <p:sp>
        <p:nvSpPr>
          <p:cNvPr id="215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4564DB-E1BC-4BB6-A55E-E6A89357180F}" type="slidenum">
              <a:rPr lang="en-US" smtClean="0">
                <a:solidFill>
                  <a:schemeClr val="bg2"/>
                </a:solidFill>
              </a:rPr>
              <a:pPr eaLnBrk="1" hangingPunct="1"/>
              <a:t>53</a:t>
            </a:fld>
            <a:endParaRPr lang="en-US">
              <a:solidFill>
                <a:schemeClr val="bg2"/>
              </a:solidFill>
            </a:endParaRPr>
          </a:p>
        </p:txBody>
      </p:sp>
      <p:sp>
        <p:nvSpPr>
          <p:cNvPr id="21507" name="Rectangle 4"/>
          <p:cNvSpPr>
            <a:spLocks noChangeArrowheads="1"/>
          </p:cNvSpPr>
          <p:nvPr/>
        </p:nvSpPr>
        <p:spPr bwMode="auto">
          <a:xfrm>
            <a:off x="1905000" y="996950"/>
            <a:ext cx="8610600" cy="56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java.sql</a:t>
            </a:r>
            <a:r>
              <a:rPr lang="en-US" sz="2000" b="1" dirty="0">
                <a:latin typeface="Courier New" pitchFamily="49" charset="0"/>
                <a:cs typeface="Courier New" pitchFamily="49" charset="0"/>
              </a:rPr>
              <a:t>.*;</a:t>
            </a:r>
          </a:p>
          <a:p>
            <a:pPr>
              <a:lnSpc>
                <a:spcPct val="12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java.util.Properties</a:t>
            </a:r>
            <a:r>
              <a:rPr lang="en-US" sz="2000" b="1" dirty="0">
                <a:latin typeface="Courier New" pitchFamily="49" charset="0"/>
                <a:cs typeface="Courier New" pitchFamily="49" charset="0"/>
              </a:rPr>
              <a:t>;</a:t>
            </a:r>
          </a:p>
          <a:p>
            <a:pPr>
              <a:lnSpc>
                <a:spcPct val="120000"/>
              </a:lnSpc>
            </a:pPr>
            <a:endParaRPr lang="en-US" sz="2000" b="1" dirty="0">
              <a:latin typeface="Courier New" pitchFamily="49" charset="0"/>
              <a:cs typeface="Courier New" pitchFamily="49" charset="0"/>
            </a:endParaRPr>
          </a:p>
          <a:p>
            <a:pPr>
              <a:lnSpc>
                <a:spcPct val="120000"/>
              </a:lnSpc>
            </a:pPr>
            <a:r>
              <a:rPr lang="en-US" sz="2000" b="1" dirty="0">
                <a:latin typeface="Courier New" pitchFamily="49" charset="0"/>
                <a:cs typeface="Courier New" pitchFamily="49" charset="0"/>
              </a:rPr>
              <a:t>public class Connect   {</a:t>
            </a:r>
          </a:p>
          <a:p>
            <a:pPr>
              <a:lnSpc>
                <a:spcPct val="120000"/>
              </a:lnSpc>
            </a:pPr>
            <a:r>
              <a:rPr lang="en-US" sz="2000" b="1" dirty="0">
                <a:latin typeface="Courier New" pitchFamily="49" charset="0"/>
                <a:cs typeface="Courier New" pitchFamily="49" charset="0"/>
              </a:rPr>
              <a:t>  public static void main (String[]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pPr>
              <a:lnSpc>
                <a:spcPct val="120000"/>
              </a:lnSpc>
            </a:pPr>
            <a:r>
              <a:rPr lang="en-US" sz="2000" b="1" dirty="0">
                <a:latin typeface="Courier New" pitchFamily="49" charset="0"/>
                <a:cs typeface="Courier New" pitchFamily="49" charset="0"/>
              </a:rPr>
              <a:t>  Connection conn = null;</a:t>
            </a:r>
          </a:p>
          <a:p>
            <a:pPr>
              <a:lnSpc>
                <a:spcPct val="120000"/>
              </a:lnSpc>
            </a:pPr>
            <a:r>
              <a:rPr lang="en-US" sz="2000" b="1" dirty="0">
                <a:latin typeface="Courier New" pitchFamily="49" charset="0"/>
                <a:cs typeface="Courier New" pitchFamily="49" charset="0"/>
              </a:rPr>
              <a:t>  try{</a:t>
            </a:r>
          </a:p>
          <a:p>
            <a:pPr>
              <a:lnSpc>
                <a:spcPct val="120000"/>
              </a:lnSpc>
            </a:pPr>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userName</a:t>
            </a:r>
            <a:r>
              <a:rPr lang="en-US" sz="2000" b="1" dirty="0">
                <a:latin typeface="Courier New" pitchFamily="49" charset="0"/>
                <a:cs typeface="Courier New" pitchFamily="49" charset="0"/>
              </a:rPr>
              <a:t> = "root";</a:t>
            </a:r>
          </a:p>
          <a:p>
            <a:pPr>
              <a:lnSpc>
                <a:spcPct val="120000"/>
              </a:lnSpc>
            </a:pPr>
            <a:r>
              <a:rPr lang="en-US" sz="2000" b="1" dirty="0">
                <a:latin typeface="Courier New" pitchFamily="49" charset="0"/>
                <a:cs typeface="Courier New" pitchFamily="49" charset="0"/>
              </a:rPr>
              <a:t>	String password = "root";</a:t>
            </a:r>
          </a:p>
          <a:p>
            <a:pPr>
              <a:lnSpc>
                <a:spcPct val="120000"/>
              </a:lnSpc>
            </a:pPr>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jdbc:mysql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localhost</a:t>
            </a:r>
            <a:r>
              <a:rPr lang="en-US" sz="2000" b="1" dirty="0">
                <a:latin typeface="Courier New" pitchFamily="49" charset="0"/>
                <a:cs typeface="Courier New" pitchFamily="49" charset="0"/>
              </a:rPr>
              <a:t>/test";</a:t>
            </a:r>
          </a:p>
          <a:p>
            <a:pPr>
              <a:lnSpc>
                <a:spcPct val="120000"/>
              </a:lnSpc>
            </a:pPr>
            <a:r>
              <a:rPr lang="en-US" sz="2000" dirty="0"/>
              <a:t>	</a:t>
            </a:r>
            <a:r>
              <a:rPr lang="en-US" sz="2000" b="1" dirty="0" err="1">
                <a:latin typeface="Courier New" pitchFamily="49" charset="0"/>
                <a:cs typeface="Courier New" pitchFamily="49" charset="0"/>
              </a:rPr>
              <a:t>Class.forName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com.mysql.jdbc.Driver</a:t>
            </a:r>
            <a:r>
              <a:rPr lang="en-US" sz="2000" b="1" dirty="0">
                <a:latin typeface="Courier New" pitchFamily="49" charset="0"/>
                <a:cs typeface="Courier New" pitchFamily="49" charset="0"/>
              </a:rPr>
              <a:t>");</a:t>
            </a:r>
          </a:p>
          <a:p>
            <a:pPr>
              <a:lnSpc>
                <a:spcPct val="120000"/>
              </a:lnSpc>
            </a:pPr>
            <a:r>
              <a:rPr lang="en-US" sz="2000" b="1" dirty="0">
                <a:latin typeface="Courier New" pitchFamily="49" charset="0"/>
                <a:cs typeface="Courier New" pitchFamily="49" charset="0"/>
              </a:rPr>
              <a:t>	Properties </a:t>
            </a:r>
            <a:r>
              <a:rPr lang="en-US" sz="2000" b="1" dirty="0" err="1">
                <a:latin typeface="Courier New" pitchFamily="49" charset="0"/>
                <a:cs typeface="Courier New" pitchFamily="49" charset="0"/>
              </a:rPr>
              <a:t>connectionProps</a:t>
            </a:r>
            <a:r>
              <a:rPr lang="en-US" sz="2000" b="1" dirty="0">
                <a:latin typeface="Courier New" pitchFamily="49" charset="0"/>
                <a:cs typeface="Courier New" pitchFamily="49" charset="0"/>
              </a:rPr>
              <a:t> = new Properties();</a:t>
            </a:r>
          </a:p>
          <a:p>
            <a:pPr>
              <a:lnSpc>
                <a:spcPct val="12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connectionProps.put</a:t>
            </a:r>
            <a:r>
              <a:rPr lang="en-US" sz="2000" b="1" dirty="0">
                <a:latin typeface="Courier New" pitchFamily="49" charset="0"/>
                <a:cs typeface="Courier New" pitchFamily="49" charset="0"/>
              </a:rPr>
              <a:t>("user", </a:t>
            </a:r>
            <a:r>
              <a:rPr lang="en-US" sz="2000" b="1" dirty="0" err="1">
                <a:latin typeface="Courier New" pitchFamily="49" charset="0"/>
                <a:cs typeface="Courier New" pitchFamily="49" charset="0"/>
              </a:rPr>
              <a:t>userName</a:t>
            </a:r>
            <a:r>
              <a:rPr lang="en-US" sz="2000" b="1" dirty="0">
                <a:latin typeface="Courier New" pitchFamily="49" charset="0"/>
                <a:cs typeface="Courier New" pitchFamily="49" charset="0"/>
              </a:rPr>
              <a:t>);</a:t>
            </a:r>
          </a:p>
          <a:p>
            <a:pPr>
              <a:lnSpc>
                <a:spcPct val="12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connectionProps.put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password",password</a:t>
            </a:r>
            <a:r>
              <a:rPr lang="en-US" sz="2000" b="1" dirty="0">
                <a:latin typeface="Courier New" pitchFamily="49" charset="0"/>
                <a:cs typeface="Courier New" pitchFamily="49" charset="0"/>
              </a:rPr>
              <a:t>);</a:t>
            </a:r>
          </a:p>
          <a:p>
            <a:pPr>
              <a:lnSpc>
                <a:spcPct val="120000"/>
              </a:lnSpc>
            </a:pPr>
            <a:r>
              <a:rPr lang="en-US" sz="2000" b="1" dirty="0">
                <a:latin typeface="Courier New" pitchFamily="49" charset="0"/>
                <a:cs typeface="Courier New" pitchFamily="49" charset="0"/>
              </a:rPr>
              <a:t>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262938"/>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33600" y="6410440"/>
            <a:ext cx="3505200" cy="369332"/>
          </a:xfrm>
          <a:prstGeom prst="rect">
            <a:avLst/>
          </a:prstGeom>
          <a:noFill/>
        </p:spPr>
        <p:txBody>
          <a:bodyPr wrap="square" rtlCol="0">
            <a:spAutoFit/>
          </a:bodyPr>
          <a:lstStyle/>
          <a:p>
            <a:r>
              <a:rPr lang="en-US" i="1" dirty="0">
                <a:solidFill>
                  <a:srgbClr val="7030A0"/>
                </a:solidFill>
              </a:rPr>
              <a:t>Go through </a:t>
            </a:r>
            <a:r>
              <a:rPr lang="en-US" b="1" i="1" dirty="0">
                <a:solidFill>
                  <a:srgbClr val="7030A0"/>
                </a:solidFill>
                <a:latin typeface="Courier New" pitchFamily="49" charset="0"/>
                <a:cs typeface="Courier New" pitchFamily="49" charset="0"/>
              </a:rPr>
              <a:t>Properties</a:t>
            </a:r>
            <a:r>
              <a:rPr lang="en-US" i="1" dirty="0">
                <a:solidFill>
                  <a:srgbClr val="7030A0"/>
                </a:solidFill>
              </a:rPr>
              <a:t>  API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828801" y="228600"/>
            <a:ext cx="8686799"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1" dirty="0">
                <a:latin typeface="Courier New" pitchFamily="49" charset="0"/>
                <a:cs typeface="Courier New" pitchFamily="49" charset="0"/>
              </a:rPr>
              <a:t>   conn =  	</a:t>
            </a:r>
            <a:r>
              <a:rPr lang="en-US" sz="2000" b="1" dirty="0" err="1">
                <a:solidFill>
                  <a:srgbClr val="002060"/>
                </a:solidFill>
                <a:latin typeface="Courier New" pitchFamily="49" charset="0"/>
                <a:cs typeface="Courier New" pitchFamily="49" charset="0"/>
              </a:rPr>
              <a:t>DriverManager.</a:t>
            </a:r>
            <a:r>
              <a:rPr lang="en-US" sz="2000" b="1" i="1" dirty="0" err="1">
                <a:solidFill>
                  <a:srgbClr val="002060"/>
                </a:solidFill>
                <a:latin typeface="Courier New" pitchFamily="49" charset="0"/>
                <a:cs typeface="Courier New" pitchFamily="49" charset="0"/>
              </a:rPr>
              <a:t>getConnection</a:t>
            </a:r>
            <a:r>
              <a:rPr lang="en-US" sz="2000" b="1" i="1" dirty="0">
                <a:solidFill>
                  <a:srgbClr val="002060"/>
                </a:solidFill>
                <a:latin typeface="Courier New" pitchFamily="49" charset="0"/>
                <a:cs typeface="Courier New" pitchFamily="49" charset="0"/>
              </a:rPr>
              <a:t>(</a:t>
            </a:r>
            <a:r>
              <a:rPr lang="en-US" sz="2000" b="1" i="1" dirty="0" err="1">
                <a:solidFill>
                  <a:srgbClr val="002060"/>
                </a:solidFill>
                <a:latin typeface="Courier New" pitchFamily="49" charset="0"/>
                <a:cs typeface="Courier New" pitchFamily="49" charset="0"/>
              </a:rPr>
              <a:t>url,connectionProps</a:t>
            </a:r>
            <a:r>
              <a:rPr lang="en-US" sz="2000" b="1" i="1" dirty="0">
                <a:solidFill>
                  <a:srgbClr val="002060"/>
                </a:solidFill>
                <a:latin typeface="Courier New" pitchFamily="49" charset="0"/>
                <a:cs typeface="Courier New" pitchFamily="49" charset="0"/>
              </a:rPr>
              <a:t>);</a:t>
            </a:r>
          </a:p>
          <a:p>
            <a:r>
              <a:rPr lang="en-US" sz="2000" b="1" dirty="0">
                <a:latin typeface="Courier New" pitchFamily="49" charset="0"/>
                <a:cs typeface="Courier New" pitchFamily="49" charset="0"/>
              </a:rPr>
              <a:t> </a:t>
            </a:r>
          </a:p>
          <a:p>
            <a:r>
              <a:rPr lang="en-US" sz="2000" b="1" dirty="0" err="1">
                <a:latin typeface="Courier New" pitchFamily="49" charset="0"/>
                <a:cs typeface="Courier New" pitchFamily="49" charset="0"/>
              </a:rPr>
              <a:t>System.</a:t>
            </a:r>
            <a:r>
              <a:rPr lang="en-US" sz="2000" b="1" i="1" dirty="0" err="1">
                <a:latin typeface="Courier New" pitchFamily="49" charset="0"/>
                <a:cs typeface="Courier New" pitchFamily="49" charset="0"/>
              </a:rPr>
              <a:t>out.println</a:t>
            </a:r>
            <a:r>
              <a:rPr lang="en-US" sz="2000" b="1" i="1" dirty="0">
                <a:latin typeface="Courier New" pitchFamily="49" charset="0"/>
                <a:cs typeface="Courier New" pitchFamily="49" charset="0"/>
              </a:rPr>
              <a:t> ("Database connection successful");</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catch (Exception e){</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System.err.println</a:t>
            </a:r>
            <a:r>
              <a:rPr lang="en-US" sz="2000" b="1" dirty="0">
                <a:latin typeface="Courier New" pitchFamily="49" charset="0"/>
                <a:cs typeface="Courier New" pitchFamily="49" charset="0"/>
              </a:rPr>
              <a:t> ("Failed to connect to database" +e);</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finally{</a:t>
            </a:r>
          </a:p>
          <a:p>
            <a:r>
              <a:rPr lang="en-US" sz="2000" b="1" dirty="0">
                <a:latin typeface="Courier New" pitchFamily="49" charset="0"/>
                <a:cs typeface="Courier New" pitchFamily="49" charset="0"/>
              </a:rPr>
              <a:t>               if (conn != null)    {</a:t>
            </a:r>
          </a:p>
          <a:p>
            <a:r>
              <a:rPr lang="en-US" sz="2000" b="1" dirty="0">
                <a:latin typeface="Courier New" pitchFamily="49" charset="0"/>
                <a:cs typeface="Courier New" pitchFamily="49" charset="0"/>
              </a:rPr>
              <a:t>               try    {    </a:t>
            </a:r>
            <a:r>
              <a:rPr lang="en-US" sz="2000" b="1" dirty="0" err="1">
                <a:latin typeface="Courier New" pitchFamily="49" charset="0"/>
                <a:cs typeface="Courier New" pitchFamily="49" charset="0"/>
              </a:rPr>
              <a:t>conn.close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SQLException</a:t>
            </a:r>
            <a:r>
              <a:rPr lang="en-US" sz="2000" b="1" dirty="0">
                <a:latin typeface="Courier New" pitchFamily="49" charset="0"/>
                <a:cs typeface="Courier New" pitchFamily="49" charset="0"/>
              </a:rPr>
              <a:t> e) {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endParaRPr lang="en-US" sz="2000" b="1" dirty="0">
              <a:latin typeface="Courier New" pitchFamily="49" charset="0"/>
              <a:cs typeface="Courier New" pitchFamily="49" charset="0"/>
            </a:endParaRPr>
          </a:p>
          <a:p>
            <a:r>
              <a:rPr lang="en-US" sz="2000" b="1" dirty="0">
                <a:solidFill>
                  <a:srgbClr val="002060"/>
                </a:solidFill>
                <a:latin typeface="Courier New" pitchFamily="49" charset="0"/>
                <a:cs typeface="Courier New" pitchFamily="49" charset="0"/>
              </a:rPr>
              <a:t>Result:</a:t>
            </a:r>
          </a:p>
          <a:p>
            <a:r>
              <a:rPr lang="en-US" sz="2000" dirty="0">
                <a:solidFill>
                  <a:srgbClr val="002060"/>
                </a:solidFill>
              </a:rPr>
              <a:t>Database connection successful</a:t>
            </a:r>
            <a:endParaRPr lang="en-US" sz="2000" b="1" dirty="0">
              <a:solidFill>
                <a:srgbClr val="002060"/>
              </a:solidFill>
              <a:latin typeface="Courier New" pitchFamily="49" charset="0"/>
              <a:cs typeface="Courier New" pitchFamily="49" charset="0"/>
            </a:endParaRP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18C147-B029-4A5B-8A9F-C59324EA11EB}" type="slidenum">
              <a:rPr lang="en-US" smtClean="0">
                <a:solidFill>
                  <a:schemeClr val="bg2"/>
                </a:solidFill>
              </a:rPr>
              <a:pPr eaLnBrk="1" hangingPunct="1"/>
              <a:t>54</a:t>
            </a:fld>
            <a:endParaRPr lang="en-US">
              <a:solidFill>
                <a:schemeClr val="bg2"/>
              </a:solidFill>
            </a:endParaRPr>
          </a:p>
        </p:txBody>
      </p:sp>
      <p:sp>
        <p:nvSpPr>
          <p:cNvPr id="4" name="TextBox 3"/>
          <p:cNvSpPr txBox="1"/>
          <p:nvPr/>
        </p:nvSpPr>
        <p:spPr>
          <a:xfrm>
            <a:off x="6172200" y="4867365"/>
            <a:ext cx="4495800" cy="1200329"/>
          </a:xfrm>
          <a:prstGeom prst="rect">
            <a:avLst/>
          </a:prstGeom>
          <a:noFill/>
        </p:spPr>
        <p:txBody>
          <a:bodyPr wrap="square" rtlCol="0">
            <a:spAutoFit/>
          </a:bodyPr>
          <a:lstStyle/>
          <a:p>
            <a:r>
              <a:rPr lang="en-US" i="1" dirty="0">
                <a:solidFill>
                  <a:srgbClr val="7030A0"/>
                </a:solidFill>
              </a:rPr>
              <a:t>User name and password can also be sent as part of URL instead of properties. Find out the format in which it can be passed, if sent as a part of URL.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017" y="4718778"/>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a:xfrm>
            <a:off x="7365242" y="900753"/>
            <a:ext cx="3195078" cy="3930555"/>
          </a:xfrm>
          <a:custGeom>
            <a:avLst/>
            <a:gdLst>
              <a:gd name="connsiteX0" fmla="*/ 2442949 w 3195078"/>
              <a:gd name="connsiteY0" fmla="*/ 3930555 h 3930555"/>
              <a:gd name="connsiteX1" fmla="*/ 2756848 w 3195078"/>
              <a:gd name="connsiteY1" fmla="*/ 2988860 h 3930555"/>
              <a:gd name="connsiteX2" fmla="*/ 2893325 w 3195078"/>
              <a:gd name="connsiteY2" fmla="*/ 2183642 h 3930555"/>
              <a:gd name="connsiteX3" fmla="*/ 3029803 w 3195078"/>
              <a:gd name="connsiteY3" fmla="*/ 968991 h 3930555"/>
              <a:gd name="connsiteX4" fmla="*/ 3098042 w 3195078"/>
              <a:gd name="connsiteY4" fmla="*/ 150126 h 3930555"/>
              <a:gd name="connsiteX5" fmla="*/ 1596788 w 3195078"/>
              <a:gd name="connsiteY5" fmla="*/ 122830 h 3930555"/>
              <a:gd name="connsiteX6" fmla="*/ 341194 w 3195078"/>
              <a:gd name="connsiteY6" fmla="*/ 245660 h 3930555"/>
              <a:gd name="connsiteX7" fmla="*/ 0 w 3195078"/>
              <a:gd name="connsiteY7" fmla="*/ 0 h 39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5078" h="3930555">
                <a:moveTo>
                  <a:pt x="2442949" y="3930555"/>
                </a:moveTo>
                <a:cubicBezTo>
                  <a:pt x="2562367" y="3605283"/>
                  <a:pt x="2681785" y="3280012"/>
                  <a:pt x="2756848" y="2988860"/>
                </a:cubicBezTo>
                <a:cubicBezTo>
                  <a:pt x="2831911" y="2697708"/>
                  <a:pt x="2847833" y="2520287"/>
                  <a:pt x="2893325" y="2183642"/>
                </a:cubicBezTo>
                <a:cubicBezTo>
                  <a:pt x="2938817" y="1846997"/>
                  <a:pt x="2995684" y="1307910"/>
                  <a:pt x="3029803" y="968991"/>
                </a:cubicBezTo>
                <a:cubicBezTo>
                  <a:pt x="3063923" y="630072"/>
                  <a:pt x="3336878" y="291153"/>
                  <a:pt x="3098042" y="150126"/>
                </a:cubicBezTo>
                <a:cubicBezTo>
                  <a:pt x="2859206" y="9099"/>
                  <a:pt x="2056263" y="106908"/>
                  <a:pt x="1596788" y="122830"/>
                </a:cubicBezTo>
                <a:cubicBezTo>
                  <a:pt x="1137313" y="138752"/>
                  <a:pt x="607325" y="266132"/>
                  <a:pt x="341194" y="245660"/>
                </a:cubicBezTo>
                <a:cubicBezTo>
                  <a:pt x="75063" y="225188"/>
                  <a:pt x="37531" y="112594"/>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838200" y="225081"/>
            <a:ext cx="10515600" cy="1325563"/>
          </a:xfrm>
        </p:spPr>
        <p:txBody>
          <a:bodyPr/>
          <a:lstStyle/>
          <a:p>
            <a:r>
              <a:rPr lang="en-US" dirty="0"/>
              <a:t>JDBC 4.0 way to connect to database</a:t>
            </a:r>
          </a:p>
        </p:txBody>
      </p:sp>
      <p:sp>
        <p:nvSpPr>
          <p:cNvPr id="23555" name="Content Placeholder 3"/>
          <p:cNvSpPr>
            <a:spLocks noGrp="1"/>
          </p:cNvSpPr>
          <p:nvPr>
            <p:ph idx="1"/>
          </p:nvPr>
        </p:nvSpPr>
        <p:spPr>
          <a:xfrm>
            <a:off x="1600200" y="1219200"/>
            <a:ext cx="8839200" cy="5257800"/>
          </a:xfrm>
        </p:spPr>
        <p:txBody>
          <a:bodyPr>
            <a:normAutofit/>
          </a:bodyPr>
          <a:lstStyle/>
          <a:p>
            <a:pPr>
              <a:spcBef>
                <a:spcPts val="200"/>
              </a:spcBef>
            </a:pPr>
            <a:r>
              <a:rPr lang="en-US" dirty="0"/>
              <a:t>A JDBC 4-compliant  Type 4  Driver JAR is identified, using the Java service provider mechanism. It contains a text a file named “META-INF/services/</a:t>
            </a:r>
            <a:r>
              <a:rPr lang="en-US" dirty="0" err="1"/>
              <a:t>java.sql.Driver</a:t>
            </a:r>
            <a:r>
              <a:rPr lang="en-US" dirty="0"/>
              <a:t>”, which contains the name of the class(</a:t>
            </a:r>
            <a:r>
              <a:rPr lang="en-US" dirty="0" err="1"/>
              <a:t>es</a:t>
            </a:r>
            <a:r>
              <a:rPr lang="en-US" dirty="0"/>
              <a:t>) of the Drivers, which exist in that JAR.</a:t>
            </a:r>
          </a:p>
          <a:p>
            <a:r>
              <a:rPr lang="en-US" dirty="0"/>
              <a:t>With JDBC 4.0, that uses the Java service provider mechanism, the applications no longer, applications no longer need to explicitly load JDBC drivers using </a:t>
            </a:r>
            <a:r>
              <a:rPr lang="en-US" b="1" dirty="0" err="1">
                <a:latin typeface="Courier New" pitchFamily="49" charset="0"/>
              </a:rPr>
              <a:t>Class.forName</a:t>
            </a:r>
            <a:r>
              <a:rPr lang="en-US" b="1" dirty="0">
                <a:latin typeface="Courier New" pitchFamily="49" charset="0"/>
              </a:rPr>
              <a:t>().</a:t>
            </a:r>
          </a:p>
          <a:p>
            <a:r>
              <a:rPr lang="en-US" dirty="0"/>
              <a:t>When the </a:t>
            </a:r>
            <a:r>
              <a:rPr lang="en-US" b="1" dirty="0" err="1">
                <a:latin typeface="Courier New" pitchFamily="49" charset="0"/>
              </a:rPr>
              <a:t>getConnection</a:t>
            </a:r>
            <a:r>
              <a:rPr lang="en-US" b="1" dirty="0">
                <a:latin typeface="Courier New" pitchFamily="49" charset="0"/>
              </a:rPr>
              <a:t>()</a:t>
            </a:r>
            <a:r>
              <a:rPr lang="en-US" dirty="0"/>
              <a:t> is called, the </a:t>
            </a:r>
            <a:r>
              <a:rPr lang="en-US" dirty="0" err="1"/>
              <a:t>DriverManager</a:t>
            </a:r>
            <a:r>
              <a:rPr lang="en-US" dirty="0"/>
              <a:t> attempts to locate a suitable driver from the ones specified in the </a:t>
            </a:r>
            <a:r>
              <a:rPr lang="en-US" dirty="0" err="1"/>
              <a:t>classpath</a:t>
            </a:r>
            <a:r>
              <a:rPr lang="en-US" dirty="0"/>
              <a:t>. (If there are more than one, the first one is used.)</a:t>
            </a:r>
          </a:p>
          <a:p>
            <a:pPr>
              <a:spcBef>
                <a:spcPts val="200"/>
              </a:spcBef>
            </a:pPr>
            <a:endParaRPr lang="en-US" dirty="0"/>
          </a:p>
          <a:p>
            <a:pPr marL="914400" lvl="1" indent="-457200">
              <a:lnSpc>
                <a:spcPct val="100000"/>
              </a:lnSpc>
              <a:buNone/>
            </a:pPr>
            <a:endParaRPr lang="en-US" sz="2000" dirty="0"/>
          </a:p>
          <a:p>
            <a:pPr marL="914400" lvl="1" indent="-457200">
              <a:lnSpc>
                <a:spcPct val="100000"/>
              </a:lnSpc>
              <a:buNone/>
            </a:pPr>
            <a:r>
              <a:rPr lang="en-US" sz="2000" dirty="0"/>
              <a:t>	</a:t>
            </a:r>
            <a:endParaRPr lang="en-US" sz="2000" b="1" dirty="0">
              <a:latin typeface="Courier New" pitchFamily="49" charset="0"/>
            </a:endParaRPr>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EE2D97-93DC-4F6A-92CB-B92FDC57086C}" type="slidenum">
              <a:rPr lang="en-US" smtClean="0">
                <a:solidFill>
                  <a:schemeClr val="bg2"/>
                </a:solidFill>
              </a:rPr>
              <a:pPr eaLnBrk="1" hangingPunct="1"/>
              <a:t>55</a:t>
            </a:fld>
            <a:endParaRPr lang="en-US">
              <a:solidFill>
                <a:schemeClr val="bg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0"/>
            <a:ext cx="8686800" cy="838200"/>
          </a:xfrm>
        </p:spPr>
        <p:txBody>
          <a:bodyPr/>
          <a:lstStyle/>
          <a:p>
            <a:r>
              <a:rPr lang="en-US" dirty="0"/>
              <a:t>Code using JDBC 4.0 way </a:t>
            </a: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B242D4-AD5C-40B8-9ABD-382B711D0124}" type="slidenum">
              <a:rPr lang="en-US" smtClean="0">
                <a:solidFill>
                  <a:schemeClr val="bg2"/>
                </a:solidFill>
              </a:rPr>
              <a:pPr eaLnBrk="1" hangingPunct="1"/>
              <a:t>56</a:t>
            </a:fld>
            <a:endParaRPr lang="en-US">
              <a:solidFill>
                <a:schemeClr val="bg2"/>
              </a:solidFill>
            </a:endParaRPr>
          </a:p>
        </p:txBody>
      </p:sp>
      <p:sp>
        <p:nvSpPr>
          <p:cNvPr id="25604" name="Rectangle 4"/>
          <p:cNvSpPr>
            <a:spLocks noChangeArrowheads="1"/>
          </p:cNvSpPr>
          <p:nvPr/>
        </p:nvSpPr>
        <p:spPr bwMode="auto">
          <a:xfrm>
            <a:off x="1792406" y="1219201"/>
            <a:ext cx="8458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java.sql</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java.util.Properties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public class Connect   {</a:t>
            </a:r>
          </a:p>
          <a:p>
            <a:r>
              <a:rPr lang="en-US" sz="2000" b="1" dirty="0">
                <a:latin typeface="Courier New" pitchFamily="49" charset="0"/>
                <a:cs typeface="Courier New" pitchFamily="49" charset="0"/>
              </a:rPr>
              <a:t>   public static void main (String[]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Connection conn = null;</a:t>
            </a:r>
          </a:p>
          <a:p>
            <a:r>
              <a:rPr lang="en-US" sz="2000" b="1" dirty="0">
                <a:latin typeface="Courier New" pitchFamily="49" charset="0"/>
                <a:cs typeface="Courier New" pitchFamily="49" charset="0"/>
              </a:rPr>
              <a:t>	try {</a:t>
            </a:r>
          </a:p>
          <a:p>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userName</a:t>
            </a:r>
            <a:r>
              <a:rPr lang="en-US" sz="2000" b="1" dirty="0">
                <a:latin typeface="Courier New" pitchFamily="49" charset="0"/>
                <a:cs typeface="Courier New" pitchFamily="49" charset="0"/>
              </a:rPr>
              <a:t> = "root";</a:t>
            </a:r>
          </a:p>
          <a:p>
            <a:r>
              <a:rPr lang="en-US" sz="2000" b="1" dirty="0">
                <a:latin typeface="Courier New" pitchFamily="49" charset="0"/>
                <a:cs typeface="Courier New" pitchFamily="49" charset="0"/>
              </a:rPr>
              <a:t>	 String password = "root";</a:t>
            </a:r>
          </a:p>
          <a:p>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jdbc:mysql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localhost</a:t>
            </a:r>
            <a:r>
              <a:rPr lang="en-US" sz="2000" b="1" dirty="0">
                <a:latin typeface="Courier New" pitchFamily="49" charset="0"/>
                <a:cs typeface="Courier New" pitchFamily="49" charset="0"/>
              </a:rPr>
              <a:t>/test";</a:t>
            </a:r>
          </a:p>
          <a:p>
            <a:endParaRPr lang="en-US" sz="2000" b="1" dirty="0">
              <a:latin typeface="Courier New" pitchFamily="49" charset="0"/>
              <a:cs typeface="Courier New" pitchFamily="49" charset="0"/>
            </a:endParaRPr>
          </a:p>
          <a:p>
            <a:pPr lvl="2"/>
            <a:r>
              <a:rPr lang="en-US" sz="2000" b="1" dirty="0">
                <a:latin typeface="Courier New" pitchFamily="49" charset="0"/>
                <a:cs typeface="Courier New" pitchFamily="49" charset="0"/>
              </a:rPr>
              <a:t>Properties </a:t>
            </a:r>
            <a:r>
              <a:rPr lang="en-US" sz="2000" b="1" dirty="0" err="1">
                <a:latin typeface="Courier New" pitchFamily="49" charset="0"/>
                <a:cs typeface="Courier New" pitchFamily="49" charset="0"/>
              </a:rPr>
              <a:t>connectionProps</a:t>
            </a:r>
            <a:r>
              <a:rPr lang="en-US" sz="2000" b="1" dirty="0">
                <a:latin typeface="Courier New" pitchFamily="49" charset="0"/>
                <a:cs typeface="Courier New" pitchFamily="49" charset="0"/>
              </a:rPr>
              <a:t> = new Properties();</a:t>
            </a:r>
          </a:p>
          <a:p>
            <a:pPr lvl="2"/>
            <a:r>
              <a:rPr lang="en-US" sz="2000" b="1" dirty="0" err="1">
                <a:latin typeface="Courier New" pitchFamily="49" charset="0"/>
                <a:cs typeface="Courier New" pitchFamily="49" charset="0"/>
              </a:rPr>
              <a:t>connectionProps.put</a:t>
            </a:r>
            <a:r>
              <a:rPr lang="en-US" sz="2000" b="1" dirty="0">
                <a:latin typeface="Courier New" pitchFamily="49" charset="0"/>
                <a:cs typeface="Courier New" pitchFamily="49" charset="0"/>
              </a:rPr>
              <a:t>("user", </a:t>
            </a:r>
            <a:r>
              <a:rPr lang="en-US" sz="2000" b="1" dirty="0" err="1">
                <a:latin typeface="Courier New" pitchFamily="49" charset="0"/>
                <a:cs typeface="Courier New" pitchFamily="49" charset="0"/>
              </a:rPr>
              <a:t>userName</a:t>
            </a:r>
            <a:r>
              <a:rPr lang="en-US" sz="2000" b="1" dirty="0">
                <a:latin typeface="Courier New" pitchFamily="49" charset="0"/>
                <a:cs typeface="Courier New" pitchFamily="49" charset="0"/>
              </a:rPr>
              <a:t>);</a:t>
            </a:r>
          </a:p>
          <a:p>
            <a:pPr lvl="2"/>
            <a:r>
              <a:rPr lang="en-US" sz="2000" b="1" dirty="0" err="1">
                <a:latin typeface="Courier New" pitchFamily="49" charset="0"/>
                <a:cs typeface="Courier New" pitchFamily="49" charset="0"/>
              </a:rPr>
              <a:t>connectionProps.put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password",password</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conn = </a:t>
            </a:r>
            <a:r>
              <a:rPr lang="en-US" sz="2000" b="1" dirty="0" err="1">
                <a:latin typeface="Courier New" pitchFamily="49" charset="0"/>
                <a:cs typeface="Courier New" pitchFamily="49" charset="0"/>
              </a:rPr>
              <a:t>DriverManager.getConnection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url,connectionProps</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558119" y="304800"/>
            <a:ext cx="8991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 ("Database connection 		successful");</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SQLException</a:t>
            </a:r>
            <a:r>
              <a:rPr lang="en-US" sz="2000" b="1" dirty="0">
                <a:latin typeface="Courier New" pitchFamily="49" charset="0"/>
                <a:cs typeface="Courier New" pitchFamily="49" charset="0"/>
              </a:rPr>
              <a:t> e)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System.err.println</a:t>
            </a:r>
            <a:r>
              <a:rPr lang="en-US" sz="2000" b="1" dirty="0">
                <a:latin typeface="Courier New" pitchFamily="49" charset="0"/>
                <a:cs typeface="Courier New" pitchFamily="49" charset="0"/>
              </a:rPr>
              <a:t> ("Failed to connect to database" 	+e);</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finally</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if (conn != null)    {</a:t>
            </a:r>
          </a:p>
          <a:p>
            <a:r>
              <a:rPr lang="en-US" sz="2000" b="1" dirty="0">
                <a:latin typeface="Courier New" pitchFamily="49" charset="0"/>
                <a:cs typeface="Courier New" pitchFamily="49" charset="0"/>
              </a:rPr>
              <a:t>		try    {    </a:t>
            </a:r>
            <a:r>
              <a:rPr lang="en-US" sz="2000" b="1" dirty="0" err="1">
                <a:latin typeface="Courier New" pitchFamily="49" charset="0"/>
                <a:cs typeface="Courier New" pitchFamily="49" charset="0"/>
              </a:rPr>
              <a:t>conn.close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SQLException</a:t>
            </a:r>
            <a:r>
              <a:rPr lang="en-US" sz="2000" b="1" dirty="0">
                <a:latin typeface="Courier New" pitchFamily="49" charset="0"/>
                <a:cs typeface="Courier New" pitchFamily="49" charset="0"/>
              </a:rPr>
              <a:t> e) {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D85CD7-EEDD-43B6-B43B-A2B1FA539321}" type="slidenum">
              <a:rPr lang="en-US" smtClean="0">
                <a:solidFill>
                  <a:schemeClr val="bg2"/>
                </a:solidFill>
              </a:rPr>
              <a:pPr eaLnBrk="1" hangingPunct="1"/>
              <a:t>57</a:t>
            </a:fld>
            <a:endParaRPr lang="en-US">
              <a:solidFill>
                <a:schemeClr val="bg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1752600" y="1143000"/>
            <a:ext cx="8305800" cy="283154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cs typeface="Courier New" pitchFamily="49" charset="0"/>
              </a:rPr>
              <a:t>Connection</a:t>
            </a:r>
            <a:r>
              <a:rPr lang="en-US" sz="2000" dirty="0">
                <a:solidFill>
                  <a:srgbClr val="5F5F5F"/>
                </a:solidFill>
              </a:rPr>
              <a:t> class methods to obtain </a:t>
            </a:r>
            <a:r>
              <a:rPr lang="en-US" sz="2000" b="1" dirty="0">
                <a:solidFill>
                  <a:srgbClr val="5F5F5F"/>
                </a:solidFill>
                <a:latin typeface="Courier New" pitchFamily="49" charset="0"/>
                <a:cs typeface="Courier New" pitchFamily="49" charset="0"/>
              </a:rPr>
              <a:t>Statement</a:t>
            </a:r>
            <a:r>
              <a:rPr lang="en-US" sz="2000" dirty="0">
                <a:solidFill>
                  <a:srgbClr val="5F5F5F"/>
                </a:solidFill>
              </a:rPr>
              <a:t> and its subclasses:</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Statement createStatement()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PreparedStatement prepareStatement(String sql)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CallableStatement prepareCall(String sql) throws SQLException</a:t>
            </a:r>
          </a:p>
        </p:txBody>
      </p:sp>
      <p:sp>
        <p:nvSpPr>
          <p:cNvPr id="28675" name="Rectangle 3"/>
          <p:cNvSpPr>
            <a:spLocks noChangeArrowheads="1"/>
          </p:cNvSpPr>
          <p:nvPr/>
        </p:nvSpPr>
        <p:spPr bwMode="auto">
          <a:xfrm>
            <a:off x="4953000" y="4267200"/>
            <a:ext cx="157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chemeClr val="tx2"/>
                </a:solidFill>
                <a:latin typeface="Courier New" pitchFamily="49" charset="0"/>
                <a:cs typeface="Courier New" pitchFamily="49" charset="0"/>
              </a:rPr>
              <a:t>Statement</a:t>
            </a:r>
          </a:p>
        </p:txBody>
      </p:sp>
      <p:sp>
        <p:nvSpPr>
          <p:cNvPr id="28676" name="Rectangle 4"/>
          <p:cNvSpPr>
            <a:spLocks noChangeArrowheads="1"/>
          </p:cNvSpPr>
          <p:nvPr/>
        </p:nvSpPr>
        <p:spPr bwMode="auto">
          <a:xfrm>
            <a:off x="4591050" y="6248400"/>
            <a:ext cx="2800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chemeClr val="tx2"/>
                </a:solidFill>
                <a:latin typeface="Courier New" pitchFamily="49" charset="0"/>
                <a:cs typeface="Courier New" pitchFamily="49" charset="0"/>
              </a:rPr>
              <a:t>CallableStatement</a:t>
            </a:r>
          </a:p>
        </p:txBody>
      </p:sp>
      <p:sp>
        <p:nvSpPr>
          <p:cNvPr id="28677" name="Rectangle 5"/>
          <p:cNvSpPr>
            <a:spLocks noChangeArrowheads="1"/>
          </p:cNvSpPr>
          <p:nvPr/>
        </p:nvSpPr>
        <p:spPr bwMode="auto">
          <a:xfrm>
            <a:off x="4495800" y="5257800"/>
            <a:ext cx="2800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chemeClr val="tx2"/>
                </a:solidFill>
                <a:latin typeface="Courier New" pitchFamily="49" charset="0"/>
                <a:cs typeface="Courier New" pitchFamily="49" charset="0"/>
              </a:rPr>
              <a:t>PreparedStatement</a:t>
            </a:r>
          </a:p>
        </p:txBody>
      </p:sp>
      <p:sp>
        <p:nvSpPr>
          <p:cNvPr id="28678" name="AutoShape 13"/>
          <p:cNvSpPr>
            <a:spLocks noChangeArrowheads="1"/>
          </p:cNvSpPr>
          <p:nvPr/>
        </p:nvSpPr>
        <p:spPr bwMode="auto">
          <a:xfrm>
            <a:off x="5638800" y="4648200"/>
            <a:ext cx="304800" cy="3048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79" name="Line 14"/>
          <p:cNvSpPr>
            <a:spLocks noChangeShapeType="1"/>
          </p:cNvSpPr>
          <p:nvPr/>
        </p:nvSpPr>
        <p:spPr bwMode="auto">
          <a:xfrm>
            <a:off x="5791200" y="4953000"/>
            <a:ext cx="0" cy="3238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8680" name="AutoShape 15"/>
          <p:cNvSpPr>
            <a:spLocks noChangeArrowheads="1"/>
          </p:cNvSpPr>
          <p:nvPr/>
        </p:nvSpPr>
        <p:spPr bwMode="auto">
          <a:xfrm>
            <a:off x="5657850" y="5715000"/>
            <a:ext cx="304800" cy="3048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1" name="Line 16"/>
          <p:cNvSpPr>
            <a:spLocks noChangeShapeType="1"/>
          </p:cNvSpPr>
          <p:nvPr/>
        </p:nvSpPr>
        <p:spPr bwMode="auto">
          <a:xfrm>
            <a:off x="5810250" y="6019800"/>
            <a:ext cx="0" cy="304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8682" name="Rectangle 17"/>
          <p:cNvSpPr>
            <a:spLocks noGrp="1" noChangeArrowheads="1"/>
          </p:cNvSpPr>
          <p:nvPr>
            <p:ph type="title"/>
          </p:nvPr>
        </p:nvSpPr>
        <p:spPr>
          <a:xfrm>
            <a:off x="1752600" y="13648"/>
            <a:ext cx="7772400" cy="838200"/>
          </a:xfrm>
        </p:spPr>
        <p:txBody>
          <a:bodyPr/>
          <a:lstStyle/>
          <a:p>
            <a:r>
              <a:rPr lang="en-US" dirty="0"/>
              <a:t>Obtaining </a:t>
            </a:r>
            <a:r>
              <a:rPr lang="en-US" dirty="0">
                <a:latin typeface="Courier New" pitchFamily="49" charset="0"/>
                <a:cs typeface="Courier New" pitchFamily="49" charset="0"/>
              </a:rPr>
              <a:t>Statement</a:t>
            </a:r>
          </a:p>
        </p:txBody>
      </p:sp>
      <p:sp>
        <p:nvSpPr>
          <p:cNvPr id="28683"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E733AA-85B8-461B-AB28-411E1A5623F8}" type="slidenum">
              <a:rPr lang="en-US" smtClean="0">
                <a:solidFill>
                  <a:schemeClr val="bg2"/>
                </a:solidFill>
              </a:rPr>
              <a:pPr eaLnBrk="1" hangingPunct="1"/>
              <a:t>58</a:t>
            </a:fld>
            <a:endParaRPr lang="en-US">
              <a:solidFill>
                <a:schemeClr val="bg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latin typeface="Courier New" pitchFamily="49" charset="0"/>
                <a:cs typeface="Courier New" pitchFamily="49" charset="0"/>
              </a:rPr>
              <a:t>SQL Exception</a:t>
            </a:r>
          </a:p>
        </p:txBody>
      </p:sp>
      <p:sp>
        <p:nvSpPr>
          <p:cNvPr id="4" name="Content Placeholder 3"/>
          <p:cNvSpPr>
            <a:spLocks noGrp="1"/>
          </p:cNvSpPr>
          <p:nvPr>
            <p:ph idx="1"/>
          </p:nvPr>
        </p:nvSpPr>
        <p:spPr/>
        <p:txBody>
          <a:bodyPr/>
          <a:lstStyle/>
          <a:p>
            <a:pPr>
              <a:defRPr/>
            </a:pPr>
            <a:r>
              <a:rPr lang="en-US" dirty="0"/>
              <a:t>Most methods in the java.sql  and javax.sql packages throw </a:t>
            </a:r>
            <a:r>
              <a:rPr lang="en-US" b="1" kern="1200" dirty="0">
                <a:latin typeface="Courier New" pitchFamily="49" charset="0"/>
                <a:cs typeface="Courier New" pitchFamily="49" charset="0"/>
              </a:rPr>
              <a:t>SQLException</a:t>
            </a:r>
            <a:r>
              <a:rPr lang="en-US" dirty="0"/>
              <a:t>.</a:t>
            </a:r>
          </a:p>
          <a:p>
            <a:pPr>
              <a:defRPr/>
            </a:pPr>
            <a:r>
              <a:rPr lang="en-US" dirty="0"/>
              <a:t>This object ,can be used to get message describing the error ,SQL state, error code specific to the database, and a reference to any chained exceptions</a:t>
            </a:r>
          </a:p>
          <a:p>
            <a:pPr lvl="1">
              <a:buFont typeface="Wingdings" pitchFamily="2" charset="2"/>
              <a:buNone/>
              <a:defRPr/>
            </a:pPr>
            <a:r>
              <a:rPr lang="en-US" sz="2000" b="1" dirty="0">
                <a:solidFill>
                  <a:schemeClr val="tx2"/>
                </a:solidFill>
                <a:latin typeface="Courier New" pitchFamily="49" charset="0"/>
                <a:cs typeface="Courier New" pitchFamily="49" charset="0"/>
              </a:rPr>
              <a:t>int getErrorCode()</a:t>
            </a:r>
          </a:p>
          <a:p>
            <a:pPr lvl="1">
              <a:buFont typeface="Wingdings" pitchFamily="2" charset="2"/>
              <a:buNone/>
              <a:defRPr/>
            </a:pPr>
            <a:r>
              <a:rPr lang="en-US" sz="2000" b="1" dirty="0">
                <a:solidFill>
                  <a:schemeClr val="tx2"/>
                </a:solidFill>
                <a:latin typeface="Courier New" pitchFamily="49" charset="0"/>
                <a:cs typeface="Courier New" pitchFamily="49" charset="0"/>
              </a:rPr>
              <a:t>int getErrorCode()</a:t>
            </a:r>
          </a:p>
          <a:p>
            <a:pPr lvl="1">
              <a:buFont typeface="Wingdings" pitchFamily="2" charset="2"/>
              <a:buNone/>
              <a:defRPr/>
            </a:pPr>
            <a:r>
              <a:rPr lang="en-US" sz="2000" b="1" dirty="0">
                <a:solidFill>
                  <a:schemeClr val="tx2"/>
                </a:solidFill>
                <a:latin typeface="Courier New" pitchFamily="49" charset="0"/>
                <a:cs typeface="Courier New" pitchFamily="49" charset="0"/>
              </a:rPr>
              <a:t>SQLException getNextException()</a:t>
            </a:r>
          </a:p>
          <a:p>
            <a:pPr>
              <a:defRPr/>
            </a:pPr>
            <a:endParaRPr lang="en-US" dirty="0"/>
          </a:p>
          <a:p>
            <a:pPr>
              <a:defRPr/>
            </a:pPr>
            <a:endParaRPr lang="en-US" dirty="0"/>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A5903A-B026-4E52-A570-F2E36E939590}" type="slidenum">
              <a:rPr lang="en-US" smtClean="0">
                <a:solidFill>
                  <a:schemeClr val="bg2"/>
                </a:solidFill>
              </a:rPr>
              <a:pPr eaLnBrk="1" hangingPunct="1"/>
              <a:t>59</a:t>
            </a:fld>
            <a:endParaRPr lang="en-US">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281B-67F8-4009-BB09-90E097816EE2}"/>
              </a:ext>
            </a:extLst>
          </p:cNvPr>
          <p:cNvSpPr>
            <a:spLocks noGrp="1"/>
          </p:cNvSpPr>
          <p:nvPr>
            <p:ph type="title"/>
          </p:nvPr>
        </p:nvSpPr>
        <p:spPr/>
        <p:txBody>
          <a:bodyPr/>
          <a:lstStyle/>
          <a:p>
            <a:r>
              <a:rPr lang="en-US" dirty="0"/>
              <a:t>PROJECT CONTAINS TWO PARTS </a:t>
            </a:r>
            <a:endParaRPr lang="en-IN" dirty="0"/>
          </a:p>
        </p:txBody>
      </p:sp>
      <p:sp>
        <p:nvSpPr>
          <p:cNvPr id="3" name="Text Placeholder 2">
            <a:extLst>
              <a:ext uri="{FF2B5EF4-FFF2-40B4-BE49-F238E27FC236}">
                <a16:creationId xmlns:a16="http://schemas.microsoft.com/office/drawing/2014/main" id="{6234CB6A-049A-44DC-9C98-519811061971}"/>
              </a:ext>
            </a:extLst>
          </p:cNvPr>
          <p:cNvSpPr>
            <a:spLocks noGrp="1"/>
          </p:cNvSpPr>
          <p:nvPr>
            <p:ph type="body" idx="1"/>
          </p:nvPr>
        </p:nvSpPr>
        <p:spPr/>
        <p:txBody>
          <a:bodyPr/>
          <a:lstStyle/>
          <a:p>
            <a:pPr algn="ctr"/>
            <a:r>
              <a:rPr lang="en-US" dirty="0"/>
              <a:t>FRONT END </a:t>
            </a:r>
            <a:endParaRPr lang="en-IN" dirty="0"/>
          </a:p>
        </p:txBody>
      </p:sp>
      <p:sp>
        <p:nvSpPr>
          <p:cNvPr id="4" name="Content Placeholder 3">
            <a:extLst>
              <a:ext uri="{FF2B5EF4-FFF2-40B4-BE49-F238E27FC236}">
                <a16:creationId xmlns:a16="http://schemas.microsoft.com/office/drawing/2014/main" id="{DBD87C5B-BE7E-4941-917A-D60D6ACFFF4F}"/>
              </a:ext>
            </a:extLst>
          </p:cNvPr>
          <p:cNvSpPr>
            <a:spLocks noGrp="1"/>
          </p:cNvSpPr>
          <p:nvPr>
            <p:ph sz="half" idx="2"/>
          </p:nvPr>
        </p:nvSpPr>
        <p:spPr/>
        <p:txBody>
          <a:bodyPr/>
          <a:lstStyle/>
          <a:p>
            <a:r>
              <a:rPr lang="en-US" dirty="0"/>
              <a:t>FOR GUI </a:t>
            </a:r>
          </a:p>
          <a:p>
            <a:r>
              <a:rPr lang="en-US" dirty="0"/>
              <a:t>JAVA SWING </a:t>
            </a:r>
          </a:p>
          <a:p>
            <a:endParaRPr lang="en-IN" dirty="0"/>
          </a:p>
        </p:txBody>
      </p:sp>
      <p:sp>
        <p:nvSpPr>
          <p:cNvPr id="5" name="Text Placeholder 4">
            <a:extLst>
              <a:ext uri="{FF2B5EF4-FFF2-40B4-BE49-F238E27FC236}">
                <a16:creationId xmlns:a16="http://schemas.microsoft.com/office/drawing/2014/main" id="{4BEC4E89-C2E7-4F7E-A70D-8C71F9E2DCA4}"/>
              </a:ext>
            </a:extLst>
          </p:cNvPr>
          <p:cNvSpPr>
            <a:spLocks noGrp="1"/>
          </p:cNvSpPr>
          <p:nvPr>
            <p:ph type="body" sz="quarter" idx="3"/>
          </p:nvPr>
        </p:nvSpPr>
        <p:spPr/>
        <p:txBody>
          <a:bodyPr/>
          <a:lstStyle/>
          <a:p>
            <a:pPr algn="ctr"/>
            <a:r>
              <a:rPr lang="en-US" dirty="0"/>
              <a:t>BACK END</a:t>
            </a:r>
            <a:endParaRPr lang="en-IN" dirty="0"/>
          </a:p>
        </p:txBody>
      </p:sp>
      <p:sp>
        <p:nvSpPr>
          <p:cNvPr id="6" name="Content Placeholder 5">
            <a:extLst>
              <a:ext uri="{FF2B5EF4-FFF2-40B4-BE49-F238E27FC236}">
                <a16:creationId xmlns:a16="http://schemas.microsoft.com/office/drawing/2014/main" id="{D87163AE-9AD3-455F-9DB3-D57465C1F3E2}"/>
              </a:ext>
            </a:extLst>
          </p:cNvPr>
          <p:cNvSpPr>
            <a:spLocks noGrp="1"/>
          </p:cNvSpPr>
          <p:nvPr>
            <p:ph sz="quarter" idx="4"/>
          </p:nvPr>
        </p:nvSpPr>
        <p:spPr/>
        <p:txBody>
          <a:bodyPr/>
          <a:lstStyle/>
          <a:p>
            <a:r>
              <a:rPr lang="en-US" dirty="0"/>
              <a:t>JDBC</a:t>
            </a:r>
          </a:p>
          <a:p>
            <a:r>
              <a:rPr lang="en-US" dirty="0"/>
              <a:t>MYSQL</a:t>
            </a:r>
            <a:endParaRPr lang="en-IN" dirty="0"/>
          </a:p>
        </p:txBody>
      </p:sp>
    </p:spTree>
    <p:extLst>
      <p:ext uri="{BB962C8B-B14F-4D97-AF65-F5344CB8AC3E}">
        <p14:creationId xmlns:p14="http://schemas.microsoft.com/office/powerpoint/2010/main" val="97661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rot="10800000" flipV="1">
            <a:off x="913796" y="140043"/>
            <a:ext cx="9210508" cy="828246"/>
          </a:xfrm>
        </p:spPr>
        <p:txBody>
          <a:bodyPr>
            <a:normAutofit/>
          </a:bodyPr>
          <a:lstStyle/>
          <a:p>
            <a:r>
              <a:rPr lang="en-US" dirty="0">
                <a:latin typeface="Courier New" pitchFamily="49" charset="0"/>
                <a:cs typeface="Courier New" pitchFamily="49" charset="0"/>
              </a:rPr>
              <a:t>Statement</a:t>
            </a:r>
            <a:endParaRPr lang="en-US" dirty="0"/>
          </a:p>
        </p:txBody>
      </p:sp>
      <p:sp>
        <p:nvSpPr>
          <p:cNvPr id="4" name="Content Placeholder 3"/>
          <p:cNvSpPr>
            <a:spLocks noGrp="1"/>
          </p:cNvSpPr>
          <p:nvPr>
            <p:ph idx="1"/>
          </p:nvPr>
        </p:nvSpPr>
        <p:spPr>
          <a:xfrm>
            <a:off x="1676400" y="1066800"/>
            <a:ext cx="8229600" cy="5029200"/>
          </a:xfrm>
        </p:spPr>
        <p:txBody>
          <a:bodyPr>
            <a:normAutofit/>
          </a:bodyPr>
          <a:lstStyle/>
          <a:p>
            <a:pPr>
              <a:defRPr/>
            </a:pPr>
            <a:r>
              <a:rPr lang="en-US" dirty="0"/>
              <a:t>The object of this type is used for executing a static SQL statement and returning its results.</a:t>
            </a:r>
          </a:p>
          <a:p>
            <a:pPr>
              <a:defRPr/>
            </a:pPr>
            <a:r>
              <a:rPr lang="en-US" dirty="0"/>
              <a:t>The result of the query statement is returned, in the form of </a:t>
            </a:r>
            <a:r>
              <a:rPr lang="en-US" b="1" kern="1200" dirty="0">
                <a:latin typeface="Courier New" pitchFamily="49" charset="0"/>
                <a:cs typeface="Courier New" pitchFamily="49" charset="0"/>
              </a:rPr>
              <a:t>ResultSet</a:t>
            </a:r>
            <a:r>
              <a:rPr lang="en-US" dirty="0"/>
              <a:t> object .</a:t>
            </a:r>
          </a:p>
          <a:p>
            <a:pPr>
              <a:defRPr/>
            </a:pPr>
            <a:r>
              <a:rPr lang="en-US" dirty="0"/>
              <a:t>Only one </a:t>
            </a:r>
            <a:r>
              <a:rPr lang="en-US" b="1" kern="1200" dirty="0">
                <a:latin typeface="Courier New" pitchFamily="49" charset="0"/>
                <a:cs typeface="Courier New" pitchFamily="49" charset="0"/>
              </a:rPr>
              <a:t>ResultSet</a:t>
            </a:r>
            <a:r>
              <a:rPr lang="en-US" dirty="0"/>
              <a:t> object per </a:t>
            </a:r>
            <a:r>
              <a:rPr lang="en-US" b="1" kern="1200" dirty="0">
                <a:latin typeface="Courier New" pitchFamily="49" charset="0"/>
                <a:cs typeface="Courier New" pitchFamily="49" charset="0"/>
              </a:rPr>
              <a:t>Statement</a:t>
            </a:r>
            <a:r>
              <a:rPr lang="en-US" dirty="0"/>
              <a:t> object can be open at the one time.</a:t>
            </a:r>
          </a:p>
          <a:p>
            <a:pPr>
              <a:defRPr/>
            </a:pPr>
            <a:r>
              <a:rPr lang="en-US" dirty="0"/>
              <a:t>Therefore,  reading data 2 or more </a:t>
            </a:r>
            <a:r>
              <a:rPr lang="en-US" b="1" kern="1200" dirty="0">
                <a:latin typeface="Courier New" pitchFamily="49" charset="0"/>
                <a:cs typeface="Courier New" pitchFamily="49" charset="0"/>
              </a:rPr>
              <a:t>ResultSet</a:t>
            </a:r>
            <a:r>
              <a:rPr lang="en-US" dirty="0"/>
              <a:t> objects would require, obtaining </a:t>
            </a:r>
            <a:r>
              <a:rPr lang="en-US" b="1" kern="1200" dirty="0">
                <a:latin typeface="Courier New" pitchFamily="49" charset="0"/>
                <a:cs typeface="Courier New" pitchFamily="49" charset="0"/>
              </a:rPr>
              <a:t>ResultSets </a:t>
            </a:r>
            <a:r>
              <a:rPr lang="en-US" dirty="0"/>
              <a:t>from different Statement objects.</a:t>
            </a:r>
          </a:p>
          <a:p>
            <a:pPr>
              <a:defRPr/>
            </a:pPr>
            <a:r>
              <a:rPr lang="en-US" dirty="0"/>
              <a:t>On calling execute methods on </a:t>
            </a:r>
            <a:r>
              <a:rPr lang="en-US" b="1" kern="1200" dirty="0">
                <a:latin typeface="Courier New" pitchFamily="49" charset="0"/>
                <a:cs typeface="Courier New" pitchFamily="49" charset="0"/>
              </a:rPr>
              <a:t>Statement</a:t>
            </a:r>
            <a:r>
              <a:rPr lang="en-US" dirty="0"/>
              <a:t> object, the </a:t>
            </a:r>
            <a:r>
              <a:rPr lang="en-US" b="1" kern="1200" dirty="0">
                <a:latin typeface="Courier New" pitchFamily="49" charset="0"/>
                <a:cs typeface="Courier New" pitchFamily="49" charset="0"/>
              </a:rPr>
              <a:t>ResultSet</a:t>
            </a:r>
            <a:r>
              <a:rPr lang="en-US" dirty="0"/>
              <a:t> object  obtained from this</a:t>
            </a:r>
            <a:r>
              <a:rPr lang="en-US" b="1" kern="1200" dirty="0">
                <a:latin typeface="Courier New" pitchFamily="49" charset="0"/>
                <a:cs typeface="Courier New" pitchFamily="49" charset="0"/>
              </a:rPr>
              <a:t> Statement</a:t>
            </a:r>
            <a:r>
              <a:rPr lang="en-US" dirty="0"/>
              <a:t> object (if there are any) is automatically closed.</a:t>
            </a:r>
          </a:p>
        </p:txBody>
      </p:sp>
      <p:sp>
        <p:nvSpPr>
          <p:cNvPr id="307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463EDF-5AB9-425F-8B6E-DBDFC1414615}" type="slidenum">
              <a:rPr lang="en-US" smtClean="0">
                <a:solidFill>
                  <a:schemeClr val="bg2"/>
                </a:solidFill>
              </a:rPr>
              <a:pPr eaLnBrk="1" hangingPunct="1"/>
              <a:t>60</a:t>
            </a:fld>
            <a:endParaRPr lang="en-US">
              <a:solidFill>
                <a:schemeClr val="bg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268" y="6118312"/>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16956" y="6194511"/>
            <a:ext cx="4800600" cy="369332"/>
          </a:xfrm>
          <a:prstGeom prst="rect">
            <a:avLst/>
          </a:prstGeom>
          <a:noFill/>
        </p:spPr>
        <p:txBody>
          <a:bodyPr wrap="square" rtlCol="0">
            <a:spAutoFit/>
          </a:bodyPr>
          <a:lstStyle/>
          <a:p>
            <a:r>
              <a:rPr lang="en-US" i="1" dirty="0">
                <a:solidFill>
                  <a:srgbClr val="7030A0"/>
                </a:solidFill>
              </a:rPr>
              <a:t>Go through the Statement class API</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1" y="76200"/>
            <a:ext cx="8162925" cy="762000"/>
          </a:xfrm>
        </p:spPr>
        <p:txBody>
          <a:bodyPr/>
          <a:lstStyle/>
          <a:p>
            <a:r>
              <a:rPr lang="en-US" dirty="0">
                <a:latin typeface="Courier New" pitchFamily="49" charset="0"/>
                <a:cs typeface="Courier New" pitchFamily="49" charset="0"/>
              </a:rPr>
              <a:t>ResultSet</a:t>
            </a:r>
            <a:r>
              <a:rPr lang="en-US" dirty="0"/>
              <a:t> methods (default)</a:t>
            </a:r>
          </a:p>
        </p:txBody>
      </p:sp>
      <p:sp>
        <p:nvSpPr>
          <p:cNvPr id="358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B9A47E-3B83-40B3-BF16-53BB52760FD3}" type="slidenum">
              <a:rPr lang="en-US" smtClean="0">
                <a:solidFill>
                  <a:schemeClr val="bg2"/>
                </a:solidFill>
              </a:rPr>
              <a:pPr eaLnBrk="1" hangingPunct="1"/>
              <a:t>61</a:t>
            </a:fld>
            <a:endParaRPr lang="en-US">
              <a:solidFill>
                <a:schemeClr val="bg2"/>
              </a:solidFill>
            </a:endParaRPr>
          </a:p>
        </p:txBody>
      </p:sp>
      <p:sp>
        <p:nvSpPr>
          <p:cNvPr id="24580" name="Rectangle 3"/>
          <p:cNvSpPr>
            <a:spLocks noChangeArrowheads="1"/>
          </p:cNvSpPr>
          <p:nvPr/>
        </p:nvSpPr>
        <p:spPr bwMode="auto">
          <a:xfrm>
            <a:off x="1828800" y="990601"/>
            <a:ext cx="8534400" cy="5694363"/>
          </a:xfrm>
          <a:prstGeom prst="rect">
            <a:avLst/>
          </a:prstGeom>
          <a:noFill/>
          <a:ln w="9525">
            <a:noFill/>
            <a:miter lim="800000"/>
            <a:headEnd/>
            <a:tailEnd/>
          </a:ln>
        </p:spPr>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rPr>
              <a:t>ResultSet</a:t>
            </a:r>
            <a:r>
              <a:rPr lang="en-US" sz="2000" dirty="0">
                <a:solidFill>
                  <a:srgbClr val="5F5F5F"/>
                </a:solidFill>
              </a:rPr>
              <a:t> is an interface, representing table of data that is retrieved from a database</a:t>
            </a: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rPr>
              <a:t>It maintains a cursor initially pointing to the first row. The </a:t>
            </a:r>
            <a:r>
              <a:rPr lang="en-US" sz="2000" b="1" dirty="0">
                <a:solidFill>
                  <a:srgbClr val="5F5F5F"/>
                </a:solidFill>
                <a:latin typeface="Courier New" pitchFamily="49" charset="0"/>
              </a:rPr>
              <a:t>next</a:t>
            </a:r>
            <a:r>
              <a:rPr lang="en-US" sz="2000" dirty="0">
                <a:solidFill>
                  <a:srgbClr val="5F5F5F"/>
                </a:solidFill>
              </a:rPr>
              <a:t> method moves the cursor to the next row, until returns false when there are no rows to read.</a:t>
            </a: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rPr>
              <a:t>A default </a:t>
            </a:r>
            <a:r>
              <a:rPr lang="en-US" sz="2000" b="1" dirty="0">
                <a:solidFill>
                  <a:srgbClr val="5F5F5F"/>
                </a:solidFill>
                <a:latin typeface="Courier New" pitchFamily="49" charset="0"/>
              </a:rPr>
              <a:t>ResultSet</a:t>
            </a:r>
            <a:r>
              <a:rPr lang="en-US" sz="2000" dirty="0">
                <a:solidFill>
                  <a:srgbClr val="5F5F5F"/>
                </a:solidFill>
              </a:rPr>
              <a:t> object is not updatable and has a cursor that moves forward only.</a:t>
            </a:r>
          </a:p>
          <a:p>
            <a:pPr>
              <a:buFont typeface="Wingdings" pitchFamily="2" charset="2"/>
              <a:buNone/>
              <a:defRPr/>
            </a:pPr>
            <a:r>
              <a:rPr lang="en-US" sz="2000" b="1" dirty="0">
                <a:latin typeface="Courier New" pitchFamily="49" charset="0"/>
              </a:rPr>
              <a:t>boolean next() throws SQLException</a:t>
            </a:r>
          </a:p>
          <a:p>
            <a:pPr>
              <a:buFont typeface="Wingdings" pitchFamily="2" charset="2"/>
              <a:buNone/>
              <a:defRPr/>
            </a:pPr>
            <a:r>
              <a:rPr lang="en-US" sz="2000" b="1" dirty="0">
                <a:latin typeface="Courier New" pitchFamily="49" charset="0"/>
              </a:rPr>
              <a:t>void close() throws SQLException</a:t>
            </a:r>
          </a:p>
          <a:p>
            <a:pPr>
              <a:defRPr/>
            </a:pPr>
            <a:r>
              <a:rPr lang="en-US" sz="2000" b="1" dirty="0">
                <a:latin typeface="Courier New" pitchFamily="49" charset="0"/>
              </a:rPr>
              <a:t>XXX </a:t>
            </a:r>
            <a:r>
              <a:rPr lang="en-US" sz="2000" b="1" dirty="0" err="1">
                <a:latin typeface="Courier New" pitchFamily="49" charset="0"/>
              </a:rPr>
              <a:t>getXXX</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colndex</a:t>
            </a:r>
            <a:r>
              <a:rPr lang="en-US" sz="2000" b="1" dirty="0">
                <a:latin typeface="Courier New" pitchFamily="49" charset="0"/>
              </a:rPr>
              <a:t>)throws </a:t>
            </a:r>
            <a:r>
              <a:rPr lang="en-US" sz="2000" b="1" dirty="0" err="1">
                <a:latin typeface="Courier New" pitchFamily="49" charset="0"/>
              </a:rPr>
              <a:t>SQLException</a:t>
            </a:r>
            <a:endParaRPr lang="en-US" sz="2000" b="1" dirty="0">
              <a:latin typeface="Courier New" pitchFamily="49" charset="0"/>
            </a:endParaRPr>
          </a:p>
          <a:p>
            <a:pPr>
              <a:defRPr/>
            </a:pPr>
            <a:r>
              <a:rPr lang="en-US" sz="2000" b="1" dirty="0">
                <a:latin typeface="Courier New" pitchFamily="49" charset="0"/>
              </a:rPr>
              <a:t>XXX </a:t>
            </a:r>
            <a:r>
              <a:rPr lang="en-US" sz="2000" b="1" dirty="0" err="1">
                <a:latin typeface="Courier New" pitchFamily="49" charset="0"/>
              </a:rPr>
              <a:t>getXXX</a:t>
            </a:r>
            <a:r>
              <a:rPr lang="en-US" sz="2000" b="1" dirty="0">
                <a:latin typeface="Courier New" pitchFamily="49" charset="0"/>
              </a:rPr>
              <a:t>(String </a:t>
            </a:r>
            <a:r>
              <a:rPr lang="en-US" sz="2000" b="1" dirty="0" err="1">
                <a:latin typeface="Courier New" pitchFamily="49" charset="0"/>
              </a:rPr>
              <a:t>colname</a:t>
            </a:r>
            <a:r>
              <a:rPr lang="en-US" sz="2000" b="1" dirty="0">
                <a:latin typeface="Courier New" pitchFamily="49" charset="0"/>
              </a:rPr>
              <a:t>)throws </a:t>
            </a:r>
            <a:r>
              <a:rPr lang="en-US" sz="2000" b="1" dirty="0" err="1">
                <a:latin typeface="Courier New" pitchFamily="49" charset="0"/>
              </a:rPr>
              <a:t>SQLException</a:t>
            </a:r>
            <a:endParaRPr lang="en-US" sz="2000" b="1" dirty="0">
              <a:latin typeface="Courier New" pitchFamily="49" charset="0"/>
            </a:endParaRPr>
          </a:p>
          <a:p>
            <a:pPr>
              <a:buFont typeface="Wingdings" pitchFamily="2" charset="2"/>
              <a:buNone/>
              <a:defRPr/>
            </a:pPr>
            <a:r>
              <a:rPr lang="en-US" sz="2000" dirty="0">
                <a:solidFill>
                  <a:srgbClr val="5F5F5F"/>
                </a:solidFill>
              </a:rPr>
              <a:t>where</a:t>
            </a:r>
            <a:r>
              <a:rPr lang="en-US" sz="2000" b="1" dirty="0">
                <a:latin typeface="Courier New" pitchFamily="49" charset="0"/>
              </a:rPr>
              <a:t> XXX </a:t>
            </a:r>
            <a:r>
              <a:rPr lang="en-US" sz="2000" dirty="0">
                <a:solidFill>
                  <a:srgbClr val="5F5F5F"/>
                </a:solidFill>
              </a:rPr>
              <a:t>is any primitive type</a:t>
            </a:r>
            <a:r>
              <a:rPr lang="en-US" sz="2000" b="1" dirty="0">
                <a:latin typeface="Courier New" pitchFamily="49" charset="0"/>
              </a:rPr>
              <a:t>, String, </a:t>
            </a:r>
            <a:r>
              <a:rPr lang="en-US" sz="2000" b="1" dirty="0" err="1">
                <a:latin typeface="Courier New" pitchFamily="49" charset="0"/>
              </a:rPr>
              <a:t>java.sql.Date</a:t>
            </a:r>
            <a:r>
              <a:rPr lang="en-US" sz="2000" b="1" dirty="0">
                <a:latin typeface="Courier New" pitchFamily="49" charset="0"/>
              </a:rPr>
              <a:t> (</a:t>
            </a:r>
            <a:r>
              <a:rPr lang="en-US" sz="2000" dirty="0">
                <a:solidFill>
                  <a:srgbClr val="5F5F5F"/>
                </a:solidFill>
              </a:rPr>
              <a:t>subclass</a:t>
            </a:r>
            <a:r>
              <a:rPr lang="en-US" sz="2000" b="1" dirty="0">
                <a:latin typeface="Courier New" pitchFamily="49" charset="0"/>
              </a:rPr>
              <a:t> </a:t>
            </a:r>
            <a:r>
              <a:rPr lang="en-US" sz="2000" dirty="0">
                <a:solidFill>
                  <a:srgbClr val="5F5F5F"/>
                </a:solidFill>
              </a:rPr>
              <a:t>of</a:t>
            </a:r>
            <a:r>
              <a:rPr lang="en-US" sz="2000" b="1" dirty="0">
                <a:latin typeface="Courier New" pitchFamily="49" charset="0"/>
              </a:rPr>
              <a:t> </a:t>
            </a:r>
            <a:r>
              <a:rPr lang="en-US" sz="2000" b="1" dirty="0" err="1">
                <a:latin typeface="Courier New" pitchFamily="49" charset="0"/>
              </a:rPr>
              <a:t>java.util.Date</a:t>
            </a:r>
            <a:r>
              <a:rPr lang="en-US" sz="2000" b="1" dirty="0">
                <a:latin typeface="Courier New" pitchFamily="49" charset="0"/>
              </a:rPr>
              <a:t>), Object</a:t>
            </a:r>
          </a:p>
          <a:p>
            <a:pPr>
              <a:buFont typeface="Wingdings" pitchFamily="2" charset="2"/>
              <a:buNone/>
              <a:defRPr/>
            </a:pPr>
            <a:r>
              <a:rPr lang="en-US" sz="2000" b="1" dirty="0" err="1">
                <a:latin typeface="Courier New" pitchFamily="49" charset="0"/>
              </a:rPr>
              <a:t>colIndex</a:t>
            </a:r>
            <a:r>
              <a:rPr lang="en-US" sz="2000" dirty="0">
                <a:solidFill>
                  <a:srgbClr val="5F5F5F"/>
                </a:solidFill>
              </a:rPr>
              <a:t>  begins from 1</a:t>
            </a:r>
          </a:p>
          <a:p>
            <a:pPr>
              <a:buFont typeface="Wingdings" pitchFamily="2" charset="2"/>
              <a:buNone/>
              <a:defRPr/>
            </a:pPr>
            <a:r>
              <a:rPr lang="en-US" sz="2000" b="1" dirty="0" err="1">
                <a:latin typeface="Courier New" pitchFamily="49" charset="0"/>
              </a:rPr>
              <a:t>colname</a:t>
            </a:r>
            <a:r>
              <a:rPr lang="en-US" sz="2000" dirty="0">
                <a:solidFill>
                  <a:srgbClr val="5F5F5F"/>
                </a:solidFill>
              </a:rPr>
              <a:t> as specified with the </a:t>
            </a:r>
            <a:r>
              <a:rPr lang="en-US" sz="2000" b="1" dirty="0">
                <a:latin typeface="Courier New" pitchFamily="49" charset="0"/>
              </a:rPr>
              <a:t>SQL AS clause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1676400" y="0"/>
            <a:ext cx="8839200" cy="838200"/>
          </a:xfrm>
        </p:spPr>
        <p:txBody>
          <a:bodyPr>
            <a:normAutofit fontScale="90000"/>
          </a:bodyPr>
          <a:lstStyle/>
          <a:p>
            <a:r>
              <a:rPr lang="en-US" dirty="0"/>
              <a:t>Code to insert and fetch records</a:t>
            </a:r>
          </a:p>
        </p:txBody>
      </p:sp>
      <p:sp>
        <p:nvSpPr>
          <p:cNvPr id="368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5C11F1E-9B31-4B7D-81F0-8744BE19C064}" type="slidenum">
              <a:rPr lang="en-US" smtClean="0">
                <a:solidFill>
                  <a:schemeClr val="bg2"/>
                </a:solidFill>
              </a:rPr>
              <a:pPr eaLnBrk="1" hangingPunct="1"/>
              <a:t>62</a:t>
            </a:fld>
            <a:endParaRPr lang="en-US">
              <a:solidFill>
                <a:schemeClr val="bg2"/>
              </a:solidFill>
            </a:endParaRPr>
          </a:p>
        </p:txBody>
      </p:sp>
      <p:sp>
        <p:nvSpPr>
          <p:cNvPr id="6" name="Rectangle 5"/>
          <p:cNvSpPr/>
          <p:nvPr/>
        </p:nvSpPr>
        <p:spPr>
          <a:xfrm>
            <a:off x="1524000" y="993775"/>
            <a:ext cx="9067800" cy="5632450"/>
          </a:xfrm>
          <a:prstGeom prst="rect">
            <a:avLst/>
          </a:prstGeom>
        </p:spPr>
        <p:txBody>
          <a:bodyPr>
            <a:spAutoFit/>
          </a:bodyPr>
          <a:lstStyle/>
          <a:p>
            <a:pPr>
              <a:defRPr/>
            </a:pPr>
            <a:r>
              <a:rPr lang="en-US" sz="2000" dirty="0">
                <a:solidFill>
                  <a:srgbClr val="5F5F5F"/>
                </a:solidFill>
              </a:rPr>
              <a:t>Assuming a table in MYSQL  named</a:t>
            </a:r>
            <a:r>
              <a:rPr lang="en-US" sz="2000" b="1" dirty="0">
                <a:solidFill>
                  <a:srgbClr val="5F5F5F"/>
                </a:solidFill>
                <a:latin typeface="Courier New" pitchFamily="49" charset="0"/>
              </a:rPr>
              <a:t> Student </a:t>
            </a:r>
            <a:r>
              <a:rPr lang="en-US" sz="2000" dirty="0">
                <a:solidFill>
                  <a:srgbClr val="5F5F5F"/>
                </a:solidFill>
              </a:rPr>
              <a:t>with</a:t>
            </a:r>
            <a:r>
              <a:rPr lang="en-US" sz="2000" b="1" dirty="0">
                <a:solidFill>
                  <a:srgbClr val="5F5F5F"/>
                </a:solidFill>
                <a:latin typeface="Courier New" pitchFamily="49" charset="0"/>
              </a:rPr>
              <a:t> regNo(int(11)), name(varchar(45)), degree(name(varchar(45)) and semester((int(11))</a:t>
            </a:r>
          </a:p>
          <a:p>
            <a:pPr>
              <a:defRPr/>
            </a:pPr>
            <a:r>
              <a:rPr lang="en-US" sz="2000" b="1" dirty="0">
                <a:latin typeface="Courier New" pitchFamily="49" charset="0"/>
              </a:rPr>
              <a:t>import java.sql.*;</a:t>
            </a:r>
          </a:p>
          <a:p>
            <a:pPr>
              <a:defRPr/>
            </a:pPr>
            <a:r>
              <a:rPr lang="en-US" sz="2000" b="1" dirty="0">
                <a:latin typeface="Courier New" pitchFamily="49" charset="0"/>
              </a:rPr>
              <a:t>import java.util.Properties;</a:t>
            </a:r>
          </a:p>
          <a:p>
            <a:pPr>
              <a:defRPr/>
            </a:pPr>
            <a:r>
              <a:rPr lang="en-US" sz="2000" b="1" dirty="0">
                <a:latin typeface="Courier New" pitchFamily="49" charset="0"/>
              </a:rPr>
              <a:t>  public class Connect   {</a:t>
            </a:r>
          </a:p>
          <a:p>
            <a:pPr>
              <a:defRPr/>
            </a:pPr>
            <a:r>
              <a:rPr lang="en-US" sz="2000" b="1" dirty="0">
                <a:latin typeface="Courier New" pitchFamily="49" charset="0"/>
              </a:rPr>
              <a:t>	public static void main (String[] args) {</a:t>
            </a:r>
          </a:p>
          <a:p>
            <a:pPr>
              <a:defRPr/>
            </a:pPr>
            <a:r>
              <a:rPr lang="en-US" sz="2000" b="1" dirty="0">
                <a:latin typeface="Courier New" pitchFamily="49" charset="0"/>
              </a:rPr>
              <a:t>	Connection conn = null;</a:t>
            </a:r>
          </a:p>
          <a:p>
            <a:pPr>
              <a:defRPr/>
            </a:pPr>
            <a:r>
              <a:rPr lang="en-US" sz="2000" b="1" dirty="0">
                <a:latin typeface="Courier New" pitchFamily="49" charset="0"/>
              </a:rPr>
              <a:t>       try</a:t>
            </a:r>
          </a:p>
          <a:p>
            <a:pPr>
              <a:defRPr/>
            </a:pPr>
            <a:r>
              <a:rPr lang="en-US" sz="2000" b="1" dirty="0">
                <a:latin typeface="Courier New" pitchFamily="49" charset="0"/>
              </a:rPr>
              <a:t>           {</a:t>
            </a:r>
          </a:p>
          <a:p>
            <a:pPr>
              <a:defRPr/>
            </a:pPr>
            <a:r>
              <a:rPr lang="en-US" sz="2000" b="1" dirty="0">
                <a:latin typeface="Courier New" pitchFamily="49" charset="0"/>
              </a:rPr>
              <a:t>		String userName = "root";</a:t>
            </a:r>
          </a:p>
          <a:p>
            <a:pPr>
              <a:defRPr/>
            </a:pPr>
            <a:r>
              <a:rPr lang="en-US" sz="2000" b="1" dirty="0">
                <a:latin typeface="Courier New" pitchFamily="49" charset="0"/>
              </a:rPr>
              <a:t>		String password = "root";</a:t>
            </a:r>
          </a:p>
          <a:p>
            <a:pPr>
              <a:defRPr/>
            </a:pPr>
            <a:r>
              <a:rPr lang="en-US" sz="2000" b="1" dirty="0">
                <a:latin typeface="Courier New" pitchFamily="49" charset="0"/>
              </a:rPr>
              <a:t>		String url = "jdbc:mysql://localhost/test";</a:t>
            </a:r>
          </a:p>
          <a:p>
            <a:pPr>
              <a:defRPr/>
            </a:pPr>
            <a:r>
              <a:rPr lang="en-US" sz="2000" b="1" dirty="0">
                <a:latin typeface="Courier New" pitchFamily="49" charset="0"/>
              </a:rPr>
              <a:t>		Properties props = new Properties();</a:t>
            </a:r>
          </a:p>
          <a:p>
            <a:pPr>
              <a:defRPr/>
            </a:pPr>
            <a:r>
              <a:rPr lang="en-US" sz="2000" dirty="0"/>
              <a:t> 		</a:t>
            </a:r>
            <a:r>
              <a:rPr lang="en-US" sz="2000" b="1" dirty="0">
                <a:latin typeface="Courier New" pitchFamily="49" charset="0"/>
              </a:rPr>
              <a:t>props.put("user", userName);</a:t>
            </a:r>
          </a:p>
          <a:p>
            <a:pPr>
              <a:defRPr/>
            </a:pPr>
            <a:r>
              <a:rPr lang="en-US" sz="2000" b="1" dirty="0">
                <a:latin typeface="Courier New" pitchFamily="49" charset="0"/>
              </a:rPr>
              <a:t>            props.put("password",password);</a:t>
            </a:r>
          </a:p>
          <a:p>
            <a:pPr>
              <a:defRPr/>
            </a:pPr>
            <a:r>
              <a:rPr lang="en-US" sz="2000" b="1" dirty="0">
                <a:latin typeface="Courier New" pitchFamily="49" charset="0"/>
              </a:rPr>
              <a:t>            conn = DriverManager.getConnection(url,props);</a:t>
            </a:r>
          </a:p>
          <a:p>
            <a:pPr>
              <a:defRPr/>
            </a:pPr>
            <a:r>
              <a:rPr lang="en-US" sz="2000" b="1" dirty="0">
                <a:latin typeface="Courier New" pitchFamily="49" charset="0"/>
              </a:rPr>
              <a:t>		Statement s= conn.createStatement();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1600200" y="993775"/>
            <a:ext cx="8991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err="1">
                <a:latin typeface="Courier New" pitchFamily="49" charset="0"/>
              </a:rPr>
              <a:t>s.executeUpdate</a:t>
            </a:r>
            <a:r>
              <a:rPr lang="en-US" sz="2000" b="1" dirty="0">
                <a:latin typeface="Courier New" pitchFamily="49" charset="0"/>
              </a:rPr>
              <a:t>("INSERT INTO STUDENT VALUES (1,'Rama','M.C.A.', 1)");</a:t>
            </a:r>
          </a:p>
          <a:p>
            <a:r>
              <a:rPr lang="en-US" sz="2000" b="1" dirty="0" err="1">
                <a:latin typeface="Courier New" pitchFamily="49" charset="0"/>
              </a:rPr>
              <a:t>s.executeUpdate</a:t>
            </a:r>
            <a:r>
              <a:rPr lang="en-US" sz="2000" b="1" dirty="0">
                <a:latin typeface="Courier New" pitchFamily="49" charset="0"/>
              </a:rPr>
              <a:t>("INSERT INTO STUDENT VALUES (2,'Sita','B.Tech', 2)");</a:t>
            </a:r>
          </a:p>
          <a:p>
            <a:r>
              <a:rPr lang="en-US" sz="2000" b="1" dirty="0">
                <a:latin typeface="Courier New" pitchFamily="49" charset="0"/>
              </a:rPr>
              <a:t>ResultSet </a:t>
            </a:r>
            <a:r>
              <a:rPr lang="en-US" sz="2000" b="1" dirty="0" err="1">
                <a:latin typeface="Courier New" pitchFamily="49" charset="0"/>
              </a:rPr>
              <a:t>rs</a:t>
            </a:r>
            <a:r>
              <a:rPr lang="en-US" sz="2000" b="1" dirty="0">
                <a:latin typeface="Courier New" pitchFamily="49" charset="0"/>
              </a:rPr>
              <a:t>=</a:t>
            </a:r>
            <a:r>
              <a:rPr lang="en-US" sz="2000" b="1" dirty="0" err="1">
                <a:latin typeface="Courier New" pitchFamily="49" charset="0"/>
              </a:rPr>
              <a:t>s.executeQuery</a:t>
            </a:r>
            <a:r>
              <a:rPr lang="en-US" sz="2000" b="1" dirty="0">
                <a:latin typeface="Courier New" pitchFamily="49" charset="0"/>
              </a:rPr>
              <a:t>("SELECT * FROM STUDENT");</a:t>
            </a:r>
          </a:p>
          <a:p>
            <a:r>
              <a:rPr lang="en-US" sz="2000" b="1" dirty="0" err="1">
                <a:latin typeface="Courier New" pitchFamily="49" charset="0"/>
              </a:rPr>
              <a:t>System.out.println</a:t>
            </a:r>
            <a:r>
              <a:rPr lang="en-US" sz="2000" b="1" dirty="0">
                <a:latin typeface="Courier New" pitchFamily="49" charset="0"/>
              </a:rPr>
              <a:t>("ID     Name     Degree     Semester");</a:t>
            </a:r>
          </a:p>
          <a:p>
            <a:r>
              <a:rPr lang="en-US" sz="2000" b="1" dirty="0">
                <a:latin typeface="Courier New" pitchFamily="49" charset="0"/>
              </a:rPr>
              <a:t>while (</a:t>
            </a:r>
            <a:r>
              <a:rPr lang="en-US" sz="2000" b="1" dirty="0" err="1">
                <a:latin typeface="Courier New" pitchFamily="49" charset="0"/>
              </a:rPr>
              <a:t>rs.next</a:t>
            </a:r>
            <a:r>
              <a:rPr lang="en-US" sz="2000" b="1" dirty="0">
                <a:latin typeface="Courier New" pitchFamily="49" charset="0"/>
              </a:rPr>
              <a:t>() ) {</a:t>
            </a:r>
          </a:p>
          <a:p>
            <a:r>
              <a:rPr lang="en-US" sz="2000" b="1" dirty="0" err="1">
                <a:latin typeface="Courier New" pitchFamily="49" charset="0"/>
              </a:rPr>
              <a:t>System.out.println</a:t>
            </a:r>
            <a:r>
              <a:rPr lang="en-US" sz="2000" b="1" dirty="0">
                <a:latin typeface="Courier New" pitchFamily="49" charset="0"/>
              </a:rPr>
              <a:t>( </a:t>
            </a:r>
            <a:r>
              <a:rPr lang="en-US" sz="2000" b="1" dirty="0" err="1">
                <a:latin typeface="Courier New" pitchFamily="49" charset="0"/>
              </a:rPr>
              <a:t>rs.getInt</a:t>
            </a:r>
            <a:r>
              <a:rPr lang="en-US" sz="2000" b="1" dirty="0">
                <a:latin typeface="Courier New" pitchFamily="49" charset="0"/>
              </a:rPr>
              <a:t>(1) +"      "+</a:t>
            </a:r>
            <a:r>
              <a:rPr lang="en-US" sz="2000" b="1" dirty="0" err="1">
                <a:latin typeface="Courier New" pitchFamily="49" charset="0"/>
              </a:rPr>
              <a:t>rs.getString</a:t>
            </a:r>
            <a:r>
              <a:rPr lang="en-US" sz="2000" b="1" dirty="0">
                <a:latin typeface="Courier New" pitchFamily="49" charset="0"/>
              </a:rPr>
              <a:t>(2)+"      "+</a:t>
            </a:r>
            <a:r>
              <a:rPr lang="en-US" sz="2000" b="1" dirty="0" err="1">
                <a:latin typeface="Courier New" pitchFamily="49" charset="0"/>
              </a:rPr>
              <a:t>rs.getString</a:t>
            </a:r>
            <a:r>
              <a:rPr lang="en-US" sz="2000" b="1" dirty="0">
                <a:latin typeface="Courier New" pitchFamily="49" charset="0"/>
              </a:rPr>
              <a:t>(3)+"     "+</a:t>
            </a:r>
            <a:r>
              <a:rPr lang="en-US" sz="2000" b="1" dirty="0" err="1">
                <a:latin typeface="Courier New" pitchFamily="49" charset="0"/>
              </a:rPr>
              <a:t>rs.getInt</a:t>
            </a:r>
            <a:r>
              <a:rPr lang="en-US" sz="2000" b="1" dirty="0">
                <a:latin typeface="Courier New" pitchFamily="49" charset="0"/>
              </a:rPr>
              <a:t>(4));	}</a:t>
            </a:r>
          </a:p>
          <a:p>
            <a:r>
              <a:rPr lang="en-US" sz="2000" b="1" dirty="0">
                <a:latin typeface="Courier New" pitchFamily="49" charset="0"/>
              </a:rPr>
              <a:t>} catch (</a:t>
            </a:r>
            <a:r>
              <a:rPr lang="en-US" sz="2000" b="1" dirty="0" err="1">
                <a:latin typeface="Courier New" pitchFamily="49" charset="0"/>
              </a:rPr>
              <a:t>SQLException</a:t>
            </a:r>
            <a:r>
              <a:rPr lang="en-US" sz="2000" b="1" dirty="0">
                <a:latin typeface="Courier New" pitchFamily="49" charset="0"/>
              </a:rPr>
              <a:t> e){</a:t>
            </a:r>
          </a:p>
          <a:p>
            <a:r>
              <a:rPr lang="en-US" sz="2000" b="1" dirty="0" err="1">
                <a:latin typeface="Courier New" pitchFamily="49" charset="0"/>
              </a:rPr>
              <a:t>System.err.println</a:t>
            </a:r>
            <a:r>
              <a:rPr lang="en-US" sz="2000" b="1" dirty="0">
                <a:latin typeface="Courier New" pitchFamily="49" charset="0"/>
              </a:rPr>
              <a:t> ("Failed to connect to database" +e);</a:t>
            </a:r>
          </a:p>
          <a:p>
            <a:r>
              <a:rPr lang="en-US" sz="2000" b="1" dirty="0">
                <a:latin typeface="Courier New" pitchFamily="49" charset="0"/>
              </a:rPr>
              <a:t>}</a:t>
            </a:r>
          </a:p>
          <a:p>
            <a:r>
              <a:rPr lang="en-US" sz="2000" b="1" dirty="0">
                <a:latin typeface="Courier New" pitchFamily="49" charset="0"/>
              </a:rPr>
              <a:t>finally  {</a:t>
            </a:r>
          </a:p>
          <a:p>
            <a:r>
              <a:rPr lang="en-US" sz="2000" b="1" dirty="0">
                <a:latin typeface="Courier New" pitchFamily="49" charset="0"/>
              </a:rPr>
              <a:t>if (conn != null) {</a:t>
            </a:r>
          </a:p>
          <a:p>
            <a:r>
              <a:rPr lang="en-US" sz="2000" b="1" dirty="0">
                <a:latin typeface="Courier New" pitchFamily="49" charset="0"/>
              </a:rPr>
              <a:t>     try    {  </a:t>
            </a:r>
            <a:r>
              <a:rPr lang="en-US" sz="2000" b="1" dirty="0" err="1">
                <a:latin typeface="Courier New" pitchFamily="49" charset="0"/>
              </a:rPr>
              <a:t>conn.close</a:t>
            </a:r>
            <a:r>
              <a:rPr lang="en-US" sz="2000" b="1" dirty="0">
                <a:latin typeface="Courier New" pitchFamily="49" charset="0"/>
              </a:rPr>
              <a:t> ();}catch (</a:t>
            </a:r>
            <a:r>
              <a:rPr lang="en-US" sz="2000" b="1" dirty="0" err="1">
                <a:latin typeface="Courier New" pitchFamily="49" charset="0"/>
              </a:rPr>
              <a:t>SQLException</a:t>
            </a:r>
            <a:r>
              <a:rPr lang="en-US" sz="2000" b="1" dirty="0">
                <a:latin typeface="Courier New" pitchFamily="49" charset="0"/>
              </a:rPr>
              <a:t> e) { }</a:t>
            </a:r>
          </a:p>
          <a:p>
            <a:r>
              <a:rPr lang="en-US" sz="2000" b="1" dirty="0">
                <a:latin typeface="Courier New" pitchFamily="49" charset="0"/>
              </a:rPr>
              <a:t>} } }  }</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E692B1-FF5C-44B7-83CA-03406FA760A0}" type="slidenum">
              <a:rPr lang="en-US" smtClean="0">
                <a:solidFill>
                  <a:schemeClr val="bg2"/>
                </a:solidFill>
              </a:rPr>
              <a:pPr eaLnBrk="1" hangingPunct="1"/>
              <a:t>63</a:t>
            </a:fld>
            <a:endParaRPr lang="en-US">
              <a:solidFill>
                <a:schemeClr val="bg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52401"/>
            <a:ext cx="8229600" cy="608013"/>
          </a:xfrm>
        </p:spPr>
        <p:txBody>
          <a:bodyPr>
            <a:normAutofit/>
          </a:bodyPr>
          <a:lstStyle/>
          <a:p>
            <a:r>
              <a:rPr lang="en-US" dirty="0"/>
              <a:t>Advanced </a:t>
            </a:r>
            <a:r>
              <a:rPr lang="en-US" dirty="0">
                <a:latin typeface="Courier New" pitchFamily="49" charset="0"/>
                <a:cs typeface="Courier New" pitchFamily="49" charset="0"/>
              </a:rPr>
              <a:t>ResultSet</a:t>
            </a:r>
          </a:p>
        </p:txBody>
      </p:sp>
      <p:sp>
        <p:nvSpPr>
          <p:cNvPr id="27652" name="Rectangle 3"/>
          <p:cNvSpPr>
            <a:spLocks noGrp="1" noChangeArrowheads="1"/>
          </p:cNvSpPr>
          <p:nvPr>
            <p:ph idx="1"/>
          </p:nvPr>
        </p:nvSpPr>
        <p:spPr>
          <a:xfrm>
            <a:off x="1676400" y="990600"/>
            <a:ext cx="8991600" cy="5562600"/>
          </a:xfrm>
        </p:spPr>
        <p:txBody>
          <a:bodyPr>
            <a:normAutofit fontScale="92500" lnSpcReduction="10000"/>
          </a:bodyPr>
          <a:lstStyle/>
          <a:p>
            <a:pPr>
              <a:lnSpc>
                <a:spcPct val="110000"/>
              </a:lnSpc>
              <a:defRPr/>
            </a:pPr>
            <a:r>
              <a:rPr lang="en-US" dirty="0"/>
              <a:t>A default </a:t>
            </a:r>
            <a:r>
              <a:rPr lang="en-US" b="1" dirty="0">
                <a:latin typeface="Courier New" pitchFamily="49" charset="0"/>
                <a:cs typeface="Courier New" pitchFamily="49" charset="0"/>
              </a:rPr>
              <a:t>ResultSet</a:t>
            </a:r>
            <a:r>
              <a:rPr lang="en-US" dirty="0"/>
              <a:t> object is not updatable and has a cursor that moves forward only.</a:t>
            </a:r>
          </a:p>
          <a:p>
            <a:pPr>
              <a:lnSpc>
                <a:spcPct val="110000"/>
              </a:lnSpc>
              <a:defRPr/>
            </a:pPr>
            <a:r>
              <a:rPr lang="en-US" dirty="0"/>
              <a:t>In order to have </a:t>
            </a:r>
            <a:r>
              <a:rPr lang="en-US" b="1" dirty="0">
                <a:latin typeface="Courier New" pitchFamily="49" charset="0"/>
                <a:cs typeface="Courier New" pitchFamily="49" charset="0"/>
              </a:rPr>
              <a:t>ResultSet</a:t>
            </a:r>
            <a:r>
              <a:rPr lang="en-US" dirty="0"/>
              <a:t> which are scrollable and updatable, a different </a:t>
            </a:r>
            <a:r>
              <a:rPr lang="en-US" b="1" dirty="0">
                <a:latin typeface="Courier New" pitchFamily="49" charset="0"/>
                <a:cs typeface="Courier New" pitchFamily="49" charset="0"/>
              </a:rPr>
              <a:t>createStatement() </a:t>
            </a:r>
            <a:r>
              <a:rPr lang="en-US" dirty="0"/>
              <a:t>method has to be used.</a:t>
            </a:r>
          </a:p>
          <a:p>
            <a:pPr>
              <a:lnSpc>
                <a:spcPct val="110000"/>
              </a:lnSpc>
              <a:defRPr/>
            </a:pPr>
            <a:r>
              <a:rPr lang="en-US" b="1" kern="1200" dirty="0">
                <a:solidFill>
                  <a:schemeClr val="tx1"/>
                </a:solidFill>
                <a:latin typeface="Courier New" pitchFamily="49" charset="0"/>
              </a:rPr>
              <a:t>public Statement createStatement(int resSetType,int resSetConcurrency) throws SQLException</a:t>
            </a:r>
          </a:p>
          <a:p>
            <a:pPr>
              <a:lnSpc>
                <a:spcPct val="110000"/>
              </a:lnSpc>
              <a:defRPr/>
            </a:pPr>
            <a:r>
              <a:rPr lang="en-US" b="1" kern="1200" dirty="0">
                <a:solidFill>
                  <a:schemeClr val="tx1"/>
                </a:solidFill>
                <a:latin typeface="Courier New" pitchFamily="49" charset="0"/>
              </a:rPr>
              <a:t>resSetType :</a:t>
            </a:r>
          </a:p>
          <a:p>
            <a:pPr>
              <a:lnSpc>
                <a:spcPct val="110000"/>
              </a:lnSpc>
              <a:buFont typeface="Wingdings" pitchFamily="2" charset="2"/>
              <a:buNone/>
              <a:defRPr/>
            </a:pPr>
            <a:r>
              <a:rPr lang="en-US" b="1" kern="1200" dirty="0">
                <a:solidFill>
                  <a:schemeClr val="tx1"/>
                </a:solidFill>
                <a:latin typeface="Courier New" pitchFamily="49" charset="0"/>
              </a:rPr>
              <a:t>	ResultSet.TYPE_FORWARD_ONLY </a:t>
            </a:r>
          </a:p>
          <a:p>
            <a:pPr>
              <a:lnSpc>
                <a:spcPct val="110000"/>
              </a:lnSpc>
              <a:buFont typeface="Wingdings" pitchFamily="2" charset="2"/>
              <a:buNone/>
              <a:defRPr/>
            </a:pPr>
            <a:r>
              <a:rPr lang="en-US" dirty="0"/>
              <a:t>	cursor may move only forward (default)</a:t>
            </a:r>
            <a:endParaRPr lang="en-US" b="1" kern="1200" dirty="0">
              <a:solidFill>
                <a:schemeClr val="tx1"/>
              </a:solidFill>
              <a:latin typeface="Courier New" pitchFamily="49" charset="0"/>
            </a:endParaRPr>
          </a:p>
          <a:p>
            <a:pPr>
              <a:lnSpc>
                <a:spcPct val="110000"/>
              </a:lnSpc>
              <a:buFont typeface="Wingdings" pitchFamily="2" charset="2"/>
              <a:buNone/>
              <a:defRPr/>
            </a:pPr>
            <a:r>
              <a:rPr lang="en-US" b="1" kern="1200" dirty="0">
                <a:solidFill>
                  <a:schemeClr val="tx1"/>
                </a:solidFill>
                <a:latin typeface="Courier New" pitchFamily="49" charset="0"/>
              </a:rPr>
              <a:t>   ResultSet.TYPE_SCROLL_INSENSITIVE</a:t>
            </a:r>
          </a:p>
          <a:p>
            <a:pPr>
              <a:lnSpc>
                <a:spcPct val="110000"/>
              </a:lnSpc>
              <a:buNone/>
              <a:defRPr/>
            </a:pPr>
            <a:r>
              <a:rPr lang="en-US" dirty="0"/>
              <a:t>	scrollable, but not sensitive to changes to the underlying data in the database, which  happens outside the purview of this object.</a:t>
            </a:r>
            <a:endParaRPr lang="en-US" b="1" kern="1200" dirty="0">
              <a:solidFill>
                <a:schemeClr val="tx1"/>
              </a:solidFill>
              <a:latin typeface="Courier New" pitchFamily="49" charset="0"/>
            </a:endParaRPr>
          </a:p>
          <a:p>
            <a:pPr>
              <a:lnSpc>
                <a:spcPct val="110000"/>
              </a:lnSpc>
              <a:buFont typeface="Wingdings" pitchFamily="2" charset="2"/>
              <a:buNone/>
              <a:defRPr/>
            </a:pPr>
            <a:r>
              <a:rPr lang="en-US" b="1" kern="1200" dirty="0">
                <a:solidFill>
                  <a:schemeClr val="tx1"/>
                </a:solidFill>
                <a:latin typeface="Courier New" pitchFamily="49" charset="0"/>
              </a:rPr>
              <a:t>	ResultSet.TYPE_SCROLL_SENSITIVE</a:t>
            </a:r>
          </a:p>
          <a:p>
            <a:pPr>
              <a:lnSpc>
                <a:spcPct val="110000"/>
              </a:lnSpc>
              <a:buFont typeface="Wingdings" pitchFamily="2" charset="2"/>
              <a:buNone/>
              <a:defRPr/>
            </a:pPr>
            <a:r>
              <a:rPr lang="en-US" dirty="0"/>
              <a:t>	scrollable but not sensitive to changes to the underlying data</a:t>
            </a:r>
            <a:endParaRPr lang="en-US" b="1" kern="1200" dirty="0">
              <a:solidFill>
                <a:schemeClr val="tx1"/>
              </a:solidFill>
              <a:latin typeface="Courier New" pitchFamily="49" charset="0"/>
            </a:endParaRPr>
          </a:p>
          <a:p>
            <a:pPr>
              <a:defRPr/>
            </a:pPr>
            <a:endParaRPr lang="en-US" b="1" kern="1200" dirty="0">
              <a:solidFill>
                <a:schemeClr val="tx1"/>
              </a:solidFill>
              <a:latin typeface="Courier New" pitchFamily="49" charset="0"/>
            </a:endParaRPr>
          </a:p>
        </p:txBody>
      </p:sp>
      <p:sp>
        <p:nvSpPr>
          <p:cNvPr id="389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BA56B6-836E-45B6-9703-DCAEF1E13264}" type="slidenum">
              <a:rPr lang="en-US" smtClean="0">
                <a:solidFill>
                  <a:schemeClr val="bg2"/>
                </a:solidFill>
              </a:rPr>
              <a:pPr eaLnBrk="1" hangingPunct="1"/>
              <a:t>64</a:t>
            </a:fld>
            <a:endParaRPr lang="en-US">
              <a:solidFill>
                <a:schemeClr val="bg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4525963"/>
          </a:xfrm>
        </p:spPr>
        <p:txBody>
          <a:bodyPr/>
          <a:lstStyle/>
          <a:p>
            <a:pPr>
              <a:defRPr/>
            </a:pPr>
            <a:r>
              <a:rPr lang="en-US" b="1" kern="1200" dirty="0">
                <a:solidFill>
                  <a:schemeClr val="tx1"/>
                </a:solidFill>
                <a:latin typeface="Courier New" pitchFamily="49" charset="0"/>
              </a:rPr>
              <a:t>resSetConcurrency :</a:t>
            </a:r>
          </a:p>
          <a:p>
            <a:pPr>
              <a:buFont typeface="Wingdings" pitchFamily="2" charset="2"/>
              <a:buNone/>
              <a:defRPr/>
            </a:pPr>
            <a:r>
              <a:rPr lang="en-US" b="1" kern="1200" dirty="0">
                <a:solidFill>
                  <a:schemeClr val="tx1"/>
                </a:solidFill>
                <a:latin typeface="Courier New" pitchFamily="49" charset="0"/>
              </a:rPr>
              <a:t>	ResultSet.CONCUR_READ_ONLY</a:t>
            </a:r>
          </a:p>
          <a:p>
            <a:pPr>
              <a:buFont typeface="Wingdings" pitchFamily="2" charset="2"/>
              <a:buNone/>
              <a:defRPr/>
            </a:pPr>
            <a:r>
              <a:rPr lang="en-US" dirty="0"/>
              <a:t>	makes the result set  read only</a:t>
            </a:r>
            <a:endParaRPr lang="en-US" b="1" kern="1200" dirty="0">
              <a:solidFill>
                <a:schemeClr val="tx1"/>
              </a:solidFill>
              <a:latin typeface="Courier New" pitchFamily="49" charset="0"/>
            </a:endParaRPr>
          </a:p>
          <a:p>
            <a:pPr>
              <a:buFont typeface="Wingdings" pitchFamily="2" charset="2"/>
              <a:buNone/>
              <a:defRPr/>
            </a:pPr>
            <a:r>
              <a:rPr lang="en-US" b="1" kern="1200" dirty="0">
                <a:solidFill>
                  <a:schemeClr val="tx1"/>
                </a:solidFill>
                <a:latin typeface="Courier New" pitchFamily="49" charset="0"/>
              </a:rPr>
              <a:t>	ResultSet.CONCUR_UPDATABLE</a:t>
            </a:r>
          </a:p>
          <a:p>
            <a:pPr>
              <a:buNone/>
              <a:defRPr/>
            </a:pPr>
            <a:r>
              <a:rPr lang="en-US" dirty="0"/>
              <a:t>	makes the result set  updateable. Using this object, the rows can be inserted, updated, and deleted in the object itself, which automatically synchronizes with the database.</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01FFF9-C79A-4CD1-A033-DFAA629A5BC2}" type="slidenum">
              <a:rPr lang="en-US" smtClean="0">
                <a:solidFill>
                  <a:schemeClr val="bg2"/>
                </a:solidFill>
              </a:rPr>
              <a:pPr eaLnBrk="1" hangingPunct="1"/>
              <a:t>65</a:t>
            </a:fld>
            <a:endParaRPr lang="en-US">
              <a:solidFill>
                <a:schemeClr val="bg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05000" y="0"/>
            <a:ext cx="8229600" cy="838200"/>
          </a:xfrm>
        </p:spPr>
        <p:txBody>
          <a:bodyPr/>
          <a:lstStyle/>
          <a:p>
            <a:r>
              <a:rPr lang="en-US" dirty="0"/>
              <a:t>More </a:t>
            </a:r>
            <a:r>
              <a:rPr lang="en-US" dirty="0">
                <a:latin typeface="Courier New" pitchFamily="49" charset="0"/>
                <a:cs typeface="Courier New" pitchFamily="49" charset="0"/>
              </a:rPr>
              <a:t>ResultSet </a:t>
            </a:r>
            <a:r>
              <a:rPr lang="en-US" dirty="0"/>
              <a:t>methods</a:t>
            </a:r>
          </a:p>
        </p:txBody>
      </p:sp>
      <p:sp>
        <p:nvSpPr>
          <p:cNvPr id="409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999BCB-0D5B-40FF-AF7A-1ABD8A054BF9}" type="slidenum">
              <a:rPr lang="en-US" smtClean="0">
                <a:solidFill>
                  <a:schemeClr val="bg2"/>
                </a:solidFill>
              </a:rPr>
              <a:pPr eaLnBrk="1" hangingPunct="1"/>
              <a:t>66</a:t>
            </a:fld>
            <a:endParaRPr lang="en-US">
              <a:solidFill>
                <a:schemeClr val="bg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1"/>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29000" y="1991969"/>
            <a:ext cx="5486400" cy="707886"/>
          </a:xfrm>
          <a:prstGeom prst="rect">
            <a:avLst/>
          </a:prstGeom>
          <a:noFill/>
        </p:spPr>
        <p:txBody>
          <a:bodyPr wrap="square" rtlCol="0">
            <a:spAutoFit/>
          </a:bodyPr>
          <a:lstStyle/>
          <a:p>
            <a:r>
              <a:rPr lang="en-US" sz="2000" i="1" dirty="0">
                <a:solidFill>
                  <a:srgbClr val="7030A0"/>
                </a:solidFill>
              </a:rPr>
              <a:t>Go through various navigational methods of </a:t>
            </a:r>
            <a:r>
              <a:rPr lang="en-US" sz="2000" b="1" i="1" dirty="0">
                <a:solidFill>
                  <a:srgbClr val="7030A0"/>
                </a:solidFill>
                <a:latin typeface="Courier New" pitchFamily="49" charset="0"/>
                <a:cs typeface="Courier New" pitchFamily="49" charset="0"/>
              </a:rPr>
              <a:t>ResultSet</a:t>
            </a:r>
            <a:r>
              <a:rPr lang="en-US" sz="2000" i="1" dirty="0">
                <a:solidFill>
                  <a:srgbClr val="7030A0"/>
                </a:solidFill>
                <a:latin typeface="Courier New" pitchFamily="49" charset="0"/>
                <a:cs typeface="Courier New" pitchFamily="49" charset="0"/>
              </a:rPr>
              <a:t> </a:t>
            </a:r>
            <a:r>
              <a:rPr lang="en-US" sz="2000" i="1" dirty="0">
                <a:solidFill>
                  <a:srgbClr val="7030A0"/>
                </a:solidFill>
              </a:rPr>
              <a:t>class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05000" y="0"/>
            <a:ext cx="8610600" cy="838200"/>
          </a:xfrm>
        </p:spPr>
        <p:txBody>
          <a:bodyPr/>
          <a:lstStyle/>
          <a:p>
            <a:r>
              <a:rPr lang="en-US" dirty="0"/>
              <a:t>Code using advanced </a:t>
            </a:r>
            <a:r>
              <a:rPr lang="en-US" dirty="0">
                <a:latin typeface="Courier New" pitchFamily="49" charset="0"/>
                <a:cs typeface="Courier New" pitchFamily="49" charset="0"/>
              </a:rPr>
              <a:t>ResultSet</a:t>
            </a:r>
          </a:p>
        </p:txBody>
      </p:sp>
      <p:sp>
        <p:nvSpPr>
          <p:cNvPr id="430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9E1C23-6565-450C-A579-E780C01246CB}" type="slidenum">
              <a:rPr lang="en-US" smtClean="0">
                <a:solidFill>
                  <a:schemeClr val="bg2"/>
                </a:solidFill>
              </a:rPr>
              <a:pPr eaLnBrk="1" hangingPunct="1"/>
              <a:t>67</a:t>
            </a:fld>
            <a:endParaRPr lang="en-US">
              <a:solidFill>
                <a:schemeClr val="bg2"/>
              </a:solidFill>
            </a:endParaRPr>
          </a:p>
        </p:txBody>
      </p:sp>
      <p:sp>
        <p:nvSpPr>
          <p:cNvPr id="43011" name="Rectangle 4"/>
          <p:cNvSpPr>
            <a:spLocks noChangeArrowheads="1"/>
          </p:cNvSpPr>
          <p:nvPr/>
        </p:nvSpPr>
        <p:spPr bwMode="auto">
          <a:xfrm>
            <a:off x="1752600" y="9906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rPr>
              <a:t>import </a:t>
            </a:r>
            <a:r>
              <a:rPr lang="en-US" sz="2000" b="1" dirty="0" err="1">
                <a:latin typeface="Courier New" pitchFamily="49" charset="0"/>
              </a:rPr>
              <a:t>java.sql</a:t>
            </a:r>
            <a:r>
              <a:rPr lang="en-US" sz="2000" b="1" dirty="0">
                <a:latin typeface="Courier New" pitchFamily="49" charset="0"/>
              </a:rPr>
              <a:t>.*;</a:t>
            </a:r>
          </a:p>
          <a:p>
            <a:r>
              <a:rPr lang="en-US" sz="2000" b="1" dirty="0">
                <a:latin typeface="Courier New" pitchFamily="49" charset="0"/>
              </a:rPr>
              <a:t>import </a:t>
            </a:r>
            <a:r>
              <a:rPr lang="en-US" sz="2000" b="1" dirty="0" err="1">
                <a:latin typeface="Courier New" pitchFamily="49" charset="0"/>
              </a:rPr>
              <a:t>java.util.Properties</a:t>
            </a:r>
            <a:r>
              <a:rPr lang="en-US" sz="2000" b="1" dirty="0">
                <a:latin typeface="Courier New" pitchFamily="49" charset="0"/>
              </a:rPr>
              <a:t>;</a:t>
            </a:r>
          </a:p>
          <a:p>
            <a:r>
              <a:rPr lang="en-US" sz="2000" b="1" dirty="0">
                <a:latin typeface="Courier New" pitchFamily="49" charset="0"/>
              </a:rPr>
              <a:t>public class </a:t>
            </a:r>
            <a:r>
              <a:rPr lang="en-US" sz="2000" b="1" dirty="0" err="1">
                <a:latin typeface="Courier New" pitchFamily="49" charset="0"/>
              </a:rPr>
              <a:t>AdvRS</a:t>
            </a:r>
            <a:r>
              <a:rPr lang="en-US" sz="2000" b="1" dirty="0">
                <a:latin typeface="Courier New" pitchFamily="49" charset="0"/>
              </a:rPr>
              <a:t> {</a:t>
            </a:r>
          </a:p>
          <a:p>
            <a:r>
              <a:rPr lang="en-US" sz="2000" b="1" dirty="0">
                <a:latin typeface="Courier New" pitchFamily="49" charset="0"/>
              </a:rPr>
              <a:t> public static void main (String[] </a:t>
            </a:r>
            <a:r>
              <a:rPr lang="en-US" sz="2000" b="1" dirty="0" err="1">
                <a:latin typeface="Courier New" pitchFamily="49" charset="0"/>
              </a:rPr>
              <a:t>args</a:t>
            </a:r>
            <a:r>
              <a:rPr lang="en-US" sz="2000" b="1" dirty="0">
                <a:latin typeface="Courier New" pitchFamily="49" charset="0"/>
              </a:rPr>
              <a:t>)       {</a:t>
            </a:r>
          </a:p>
          <a:p>
            <a:r>
              <a:rPr lang="en-US" sz="2000" b="1" dirty="0">
                <a:latin typeface="Courier New" pitchFamily="49" charset="0"/>
              </a:rPr>
              <a:t>Connection conn = null;</a:t>
            </a:r>
          </a:p>
          <a:p>
            <a:r>
              <a:rPr lang="en-US" sz="2000" b="1" dirty="0">
                <a:latin typeface="Courier New" pitchFamily="49" charset="0"/>
              </a:rPr>
              <a:t>try</a:t>
            </a:r>
          </a:p>
          <a:p>
            <a:r>
              <a:rPr lang="en-US" sz="2000" b="1" dirty="0">
                <a:latin typeface="Courier New" pitchFamily="49" charset="0"/>
              </a:rPr>
              <a:t>    {</a:t>
            </a:r>
          </a:p>
          <a:p>
            <a:r>
              <a:rPr lang="en-US" sz="2000" b="1" dirty="0">
                <a:latin typeface="Courier New" pitchFamily="49" charset="0"/>
              </a:rPr>
              <a:t>	String </a:t>
            </a:r>
            <a:r>
              <a:rPr lang="en-US" sz="2000" b="1" dirty="0" err="1">
                <a:latin typeface="Courier New" pitchFamily="49" charset="0"/>
              </a:rPr>
              <a:t>userName</a:t>
            </a:r>
            <a:r>
              <a:rPr lang="en-US" sz="2000" b="1" dirty="0">
                <a:latin typeface="Courier New" pitchFamily="49" charset="0"/>
              </a:rPr>
              <a:t> = "root";</a:t>
            </a:r>
          </a:p>
          <a:p>
            <a:r>
              <a:rPr lang="en-US" sz="2000" b="1" dirty="0">
                <a:latin typeface="Courier New" pitchFamily="49" charset="0"/>
              </a:rPr>
              <a:t>	String password = "root";</a:t>
            </a:r>
          </a:p>
          <a:p>
            <a:r>
              <a:rPr lang="en-US" sz="2000" b="1" dirty="0">
                <a:latin typeface="Courier New" pitchFamily="49" charset="0"/>
              </a:rPr>
              <a:t>	String </a:t>
            </a:r>
            <a:r>
              <a:rPr lang="en-US" sz="2000" b="1" dirty="0" err="1">
                <a:latin typeface="Courier New" pitchFamily="49" charset="0"/>
              </a:rPr>
              <a:t>url</a:t>
            </a:r>
            <a:r>
              <a:rPr lang="en-US" sz="2000" b="1" dirty="0">
                <a:latin typeface="Courier New" pitchFamily="49" charset="0"/>
              </a:rPr>
              <a:t> = "</a:t>
            </a:r>
            <a:r>
              <a:rPr lang="en-US" sz="2000" b="1" dirty="0" err="1">
                <a:latin typeface="Courier New" pitchFamily="49" charset="0"/>
              </a:rPr>
              <a:t>jdbc:mysql</a:t>
            </a:r>
            <a:r>
              <a:rPr lang="en-US" sz="2000" b="1" dirty="0">
                <a:latin typeface="Courier New" pitchFamily="49" charset="0"/>
              </a:rPr>
              <a:t>://</a:t>
            </a:r>
            <a:r>
              <a:rPr lang="en-US" sz="2000" b="1" dirty="0" err="1">
                <a:latin typeface="Courier New" pitchFamily="49" charset="0"/>
              </a:rPr>
              <a:t>localhost</a:t>
            </a:r>
            <a:r>
              <a:rPr lang="en-US" sz="2000" b="1" dirty="0">
                <a:latin typeface="Courier New" pitchFamily="49" charset="0"/>
              </a:rPr>
              <a:t>/test";</a:t>
            </a:r>
          </a:p>
          <a:p>
            <a:r>
              <a:rPr lang="en-US" sz="2000" b="1" dirty="0">
                <a:latin typeface="Courier New" pitchFamily="49" charset="0"/>
              </a:rPr>
              <a:t>	Properties props = new Properties();</a:t>
            </a:r>
          </a:p>
          <a:p>
            <a:r>
              <a:rPr lang="en-US" sz="2000" b="1" dirty="0">
                <a:latin typeface="Courier New" pitchFamily="49" charset="0"/>
              </a:rPr>
              <a:t>      </a:t>
            </a:r>
            <a:r>
              <a:rPr lang="en-US" sz="2000" b="1" dirty="0" err="1">
                <a:latin typeface="Courier New" pitchFamily="49" charset="0"/>
              </a:rPr>
              <a:t>props.put</a:t>
            </a:r>
            <a:r>
              <a:rPr lang="en-US" sz="2000" b="1" dirty="0">
                <a:latin typeface="Courier New" pitchFamily="49" charset="0"/>
              </a:rPr>
              <a:t>("user", </a:t>
            </a:r>
            <a:r>
              <a:rPr lang="en-US" sz="2000" b="1" dirty="0" err="1">
                <a:latin typeface="Courier New" pitchFamily="49" charset="0"/>
              </a:rPr>
              <a:t>userName</a:t>
            </a:r>
            <a:r>
              <a:rPr lang="en-US" sz="2000" b="1" dirty="0">
                <a:latin typeface="Courier New" pitchFamily="49" charset="0"/>
              </a:rPr>
              <a:t>);</a:t>
            </a:r>
          </a:p>
          <a:p>
            <a:r>
              <a:rPr lang="en-US" sz="2000" b="1" dirty="0">
                <a:latin typeface="Courier New" pitchFamily="49" charset="0"/>
              </a:rPr>
              <a:t>      </a:t>
            </a:r>
            <a:r>
              <a:rPr lang="en-US" sz="2000" b="1" dirty="0" err="1">
                <a:latin typeface="Courier New" pitchFamily="49" charset="0"/>
              </a:rPr>
              <a:t>props.put</a:t>
            </a:r>
            <a:r>
              <a:rPr lang="en-US" sz="2000" b="1" dirty="0">
                <a:latin typeface="Courier New" pitchFamily="49" charset="0"/>
              </a:rPr>
              <a:t>("</a:t>
            </a:r>
            <a:r>
              <a:rPr lang="en-US" sz="2000" b="1" dirty="0" err="1">
                <a:latin typeface="Courier New" pitchFamily="49" charset="0"/>
              </a:rPr>
              <a:t>password",password</a:t>
            </a:r>
            <a:r>
              <a:rPr lang="en-US" sz="2000" b="1" dirty="0">
                <a:latin typeface="Courier New" pitchFamily="49" charset="0"/>
              </a:rPr>
              <a:t>);</a:t>
            </a:r>
          </a:p>
          <a:p>
            <a:r>
              <a:rPr lang="en-US" sz="2000" b="1" dirty="0">
                <a:latin typeface="Courier New" pitchFamily="49" charset="0"/>
              </a:rPr>
              <a:t>      conn = </a:t>
            </a:r>
            <a:r>
              <a:rPr lang="en-US" sz="2000" b="1" dirty="0" err="1">
                <a:latin typeface="Courier New" pitchFamily="49" charset="0"/>
              </a:rPr>
              <a:t>DriverManager.getConnection</a:t>
            </a:r>
            <a:r>
              <a:rPr lang="en-US" sz="2000" b="1" dirty="0">
                <a:latin typeface="Courier New" pitchFamily="49" charset="0"/>
              </a:rPr>
              <a:t> (</a:t>
            </a:r>
            <a:r>
              <a:rPr lang="en-US" sz="2000" b="1" dirty="0" err="1">
                <a:latin typeface="Courier New" pitchFamily="49" charset="0"/>
              </a:rPr>
              <a:t>url,props</a:t>
            </a:r>
            <a:r>
              <a:rPr lang="en-US" sz="2000" b="1" dirty="0">
                <a:latin typeface="Courier New" pitchFamily="49" charset="0"/>
              </a:rPr>
              <a:t>);</a:t>
            </a:r>
          </a:p>
          <a:p>
            <a:endParaRPr lang="en-US" sz="2000" b="1" dirty="0">
              <a:latin typeface="Courier New" pitchFamily="49" charset="0"/>
            </a:endParaRPr>
          </a:p>
          <a:p>
            <a:r>
              <a:rPr lang="en-US" sz="2000" b="1" dirty="0">
                <a:latin typeface="Courier New" pitchFamily="49" charset="0"/>
              </a:rPr>
              <a:t>Statement </a:t>
            </a:r>
            <a:r>
              <a:rPr lang="en-US" sz="2000" b="1" dirty="0" err="1">
                <a:latin typeface="Courier New" pitchFamily="49" charset="0"/>
              </a:rPr>
              <a:t>stmt</a:t>
            </a:r>
            <a:r>
              <a:rPr lang="en-US" sz="2000" b="1" dirty="0">
                <a:latin typeface="Courier New" pitchFamily="49" charset="0"/>
              </a:rPr>
              <a:t> =  </a:t>
            </a:r>
            <a:r>
              <a:rPr lang="en-US" sz="2000" b="1" dirty="0" err="1">
                <a:solidFill>
                  <a:srgbClr val="C00000"/>
                </a:solidFill>
                <a:latin typeface="Courier New" pitchFamily="49" charset="0"/>
              </a:rPr>
              <a:t>conn.createStatement</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ResultSet.TYPE_SCROLL_INSENSITIVE</a:t>
            </a:r>
            <a:r>
              <a:rPr lang="en-US" sz="2000" b="1" dirty="0">
                <a:solidFill>
                  <a:srgbClr val="C00000"/>
                </a:solidFill>
                <a:latin typeface="Courier New" pitchFamily="49" charset="0"/>
              </a:rPr>
              <a:t>,  </a:t>
            </a:r>
            <a:r>
              <a:rPr lang="en-US" sz="2000" b="1" dirty="0" err="1">
                <a:solidFill>
                  <a:srgbClr val="C00000"/>
                </a:solidFill>
                <a:latin typeface="Courier New" pitchFamily="49" charset="0"/>
              </a:rPr>
              <a:t>ResultSet.CONCUR_UPDATABLE</a:t>
            </a:r>
            <a:r>
              <a:rPr lang="en-US" sz="2000" b="1" dirty="0">
                <a:solidFill>
                  <a:srgbClr val="C00000"/>
                </a:solidFill>
                <a:latin typeface="Courier New" pitchFamily="49" charset="0"/>
              </a:rPr>
              <a:t>);</a:t>
            </a:r>
            <a:endParaRPr lang="en-US" sz="2000" b="1" dirty="0">
              <a:latin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ChangeArrowheads="1"/>
          </p:cNvSpPr>
          <p:nvPr/>
        </p:nvSpPr>
        <p:spPr bwMode="auto">
          <a:xfrm>
            <a:off x="1600200" y="914400"/>
            <a:ext cx="8991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 </a:t>
            </a:r>
            <a:endParaRPr lang="en-US" sz="2000" b="1" dirty="0">
              <a:solidFill>
                <a:srgbClr val="C00000"/>
              </a:solidFill>
              <a:latin typeface="Courier New" pitchFamily="49" charset="0"/>
            </a:endParaRPr>
          </a:p>
          <a:p>
            <a:r>
              <a:rPr lang="en-US" sz="2000" b="1" dirty="0">
                <a:latin typeface="Courier New" pitchFamily="49" charset="0"/>
              </a:rPr>
              <a:t>ResultSet </a:t>
            </a:r>
            <a:r>
              <a:rPr lang="en-US" sz="2000" b="1" dirty="0" err="1">
                <a:latin typeface="Courier New" pitchFamily="49" charset="0"/>
              </a:rPr>
              <a:t>rs</a:t>
            </a:r>
            <a:r>
              <a:rPr lang="en-US" sz="2000" b="1" dirty="0">
                <a:latin typeface="Courier New" pitchFamily="49" charset="0"/>
              </a:rPr>
              <a:t> = </a:t>
            </a:r>
            <a:r>
              <a:rPr lang="en-US" sz="2000" b="1" dirty="0" err="1">
                <a:latin typeface="Courier New" pitchFamily="49" charset="0"/>
              </a:rPr>
              <a:t>stmt.executeQuery</a:t>
            </a:r>
            <a:r>
              <a:rPr lang="en-US" sz="2000" b="1" dirty="0">
                <a:latin typeface="Courier New" pitchFamily="49" charset="0"/>
              </a:rPr>
              <a:t>("SELECT * FROM STUDENT");</a:t>
            </a:r>
          </a:p>
          <a:p>
            <a:r>
              <a:rPr lang="en-US" sz="2000" b="1" dirty="0" err="1">
                <a:latin typeface="Courier New" pitchFamily="49" charset="0"/>
              </a:rPr>
              <a:t>System.out.println</a:t>
            </a:r>
            <a:r>
              <a:rPr lang="en-US" sz="2000" b="1" dirty="0">
                <a:latin typeface="Courier New" pitchFamily="49" charset="0"/>
              </a:rPr>
              <a:t>("Before...");</a:t>
            </a:r>
          </a:p>
          <a:p>
            <a:r>
              <a:rPr lang="en-US" sz="2000" b="1" dirty="0" err="1">
                <a:latin typeface="Courier New" pitchFamily="49" charset="0"/>
              </a:rPr>
              <a:t>System.out.println</a:t>
            </a:r>
            <a:r>
              <a:rPr lang="en-US" sz="2000" b="1" dirty="0">
                <a:latin typeface="Courier New" pitchFamily="49" charset="0"/>
              </a:rPr>
              <a:t>("ID     Name     Degree     Semester");</a:t>
            </a:r>
          </a:p>
          <a:p>
            <a:r>
              <a:rPr lang="en-US" sz="2000" b="1" dirty="0">
                <a:latin typeface="Courier New" pitchFamily="49" charset="0"/>
              </a:rPr>
              <a:t>while (</a:t>
            </a:r>
            <a:r>
              <a:rPr lang="en-US" sz="2000" b="1" dirty="0" err="1">
                <a:latin typeface="Courier New" pitchFamily="49" charset="0"/>
              </a:rPr>
              <a:t>rs.next</a:t>
            </a:r>
            <a:r>
              <a:rPr lang="en-US" sz="2000" b="1" dirty="0">
                <a:latin typeface="Courier New" pitchFamily="49" charset="0"/>
              </a:rPr>
              <a:t>() ) {</a:t>
            </a:r>
          </a:p>
          <a:p>
            <a:r>
              <a:rPr lang="en-US" sz="2000" b="1" dirty="0" err="1">
                <a:latin typeface="Courier New" pitchFamily="49" charset="0"/>
              </a:rPr>
              <a:t>System.out.println</a:t>
            </a:r>
            <a:r>
              <a:rPr lang="en-US" sz="2000" b="1" dirty="0">
                <a:latin typeface="Courier New" pitchFamily="49" charset="0"/>
              </a:rPr>
              <a:t>( </a:t>
            </a:r>
            <a:r>
              <a:rPr lang="en-US" sz="2000" b="1" dirty="0" err="1">
                <a:latin typeface="Courier New" pitchFamily="49" charset="0"/>
              </a:rPr>
              <a:t>rs.getInt</a:t>
            </a:r>
            <a:r>
              <a:rPr lang="en-US" sz="2000" b="1" dirty="0">
                <a:latin typeface="Courier New" pitchFamily="49" charset="0"/>
              </a:rPr>
              <a:t>(1) +"      "+</a:t>
            </a:r>
            <a:r>
              <a:rPr lang="en-US" sz="2000" b="1" dirty="0" err="1">
                <a:latin typeface="Courier New" pitchFamily="49" charset="0"/>
              </a:rPr>
              <a:t>rs.getString</a:t>
            </a:r>
            <a:r>
              <a:rPr lang="en-US" sz="2000" b="1" dirty="0">
                <a:latin typeface="Courier New" pitchFamily="49" charset="0"/>
              </a:rPr>
              <a:t>(2)+"      "+</a:t>
            </a:r>
            <a:r>
              <a:rPr lang="en-US" sz="2000" b="1" dirty="0" err="1">
                <a:latin typeface="Courier New" pitchFamily="49" charset="0"/>
              </a:rPr>
              <a:t>rs.getString</a:t>
            </a:r>
            <a:r>
              <a:rPr lang="en-US" sz="2000" b="1" dirty="0">
                <a:latin typeface="Courier New" pitchFamily="49" charset="0"/>
              </a:rPr>
              <a:t>(3)+"     "+</a:t>
            </a:r>
            <a:r>
              <a:rPr lang="en-US" sz="2000" b="1" dirty="0" err="1">
                <a:latin typeface="Courier New" pitchFamily="49" charset="0"/>
              </a:rPr>
              <a:t>rs.getInt</a:t>
            </a:r>
            <a:r>
              <a:rPr lang="en-US" sz="2000" b="1" dirty="0">
                <a:latin typeface="Courier New" pitchFamily="49" charset="0"/>
              </a:rPr>
              <a:t>(4));</a:t>
            </a:r>
          </a:p>
          <a:p>
            <a:r>
              <a:rPr lang="en-US" sz="2000" b="1" dirty="0">
                <a:latin typeface="Courier New" pitchFamily="49" charset="0"/>
              </a:rPr>
              <a:t>}</a:t>
            </a:r>
          </a:p>
          <a:p>
            <a:r>
              <a:rPr lang="en-US" sz="2000" b="1" dirty="0">
                <a:solidFill>
                  <a:srgbClr val="7030A0"/>
                </a:solidFill>
                <a:latin typeface="Courier New" pitchFamily="49" charset="0"/>
              </a:rPr>
              <a:t>//inserting a new row</a:t>
            </a:r>
          </a:p>
          <a:p>
            <a:r>
              <a:rPr lang="en-US" sz="2000" dirty="0"/>
              <a:t> 	</a:t>
            </a:r>
            <a:r>
              <a:rPr lang="en-US" sz="2000" b="1" dirty="0" err="1">
                <a:solidFill>
                  <a:srgbClr val="C00000"/>
                </a:solidFill>
                <a:latin typeface="Courier New" pitchFamily="49" charset="0"/>
              </a:rPr>
              <a:t>rs.moveToInsertRow</a:t>
            </a:r>
            <a:r>
              <a:rPr lang="en-US" sz="2000" b="1" dirty="0">
                <a:solidFill>
                  <a:srgbClr val="C00000"/>
                </a:solidFill>
                <a:latin typeface="Courier New" pitchFamily="49" charset="0"/>
              </a:rPr>
              <a:t>();</a:t>
            </a:r>
          </a:p>
          <a:p>
            <a:r>
              <a:rPr lang="en-US" sz="2000" b="1" dirty="0">
                <a:solidFill>
                  <a:srgbClr val="C00000"/>
                </a:solidFill>
                <a:latin typeface="Courier New" pitchFamily="49" charset="0"/>
              </a:rPr>
              <a:t>	</a:t>
            </a:r>
            <a:r>
              <a:rPr lang="en-US" sz="2000" b="1" dirty="0" err="1">
                <a:solidFill>
                  <a:srgbClr val="C00000"/>
                </a:solidFill>
                <a:latin typeface="Courier New" pitchFamily="49" charset="0"/>
              </a:rPr>
              <a:t>rs.updateInt</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RegNo</a:t>
            </a:r>
            <a:r>
              <a:rPr lang="en-US" sz="2000" b="1" dirty="0">
                <a:solidFill>
                  <a:srgbClr val="C00000"/>
                </a:solidFill>
                <a:latin typeface="Courier New" pitchFamily="49" charset="0"/>
              </a:rPr>
              <a:t>", 3);</a:t>
            </a:r>
          </a:p>
          <a:p>
            <a:r>
              <a:rPr lang="en-US" sz="2000" b="1" dirty="0">
                <a:solidFill>
                  <a:srgbClr val="C00000"/>
                </a:solidFill>
                <a:latin typeface="Courier New" pitchFamily="49" charset="0"/>
              </a:rPr>
              <a:t>	</a:t>
            </a:r>
            <a:r>
              <a:rPr lang="en-US" sz="2000" b="1" dirty="0" err="1">
                <a:solidFill>
                  <a:srgbClr val="C00000"/>
                </a:solidFill>
                <a:latin typeface="Courier New" pitchFamily="49" charset="0"/>
              </a:rPr>
              <a:t>rs.updateString</a:t>
            </a:r>
            <a:r>
              <a:rPr lang="en-US" sz="2000" b="1" dirty="0">
                <a:solidFill>
                  <a:srgbClr val="C00000"/>
                </a:solidFill>
                <a:latin typeface="Courier New" pitchFamily="49" charset="0"/>
              </a:rPr>
              <a:t>("name", "</a:t>
            </a:r>
            <a:r>
              <a:rPr lang="en-US" sz="2000" b="1" dirty="0" err="1">
                <a:solidFill>
                  <a:srgbClr val="C00000"/>
                </a:solidFill>
                <a:latin typeface="Courier New" pitchFamily="49" charset="0"/>
              </a:rPr>
              <a:t>Geeta</a:t>
            </a:r>
            <a:r>
              <a:rPr lang="en-US" sz="2000" b="1" dirty="0">
                <a:solidFill>
                  <a:srgbClr val="C00000"/>
                </a:solidFill>
                <a:latin typeface="Courier New" pitchFamily="49" charset="0"/>
              </a:rPr>
              <a:t>");</a:t>
            </a:r>
          </a:p>
          <a:p>
            <a:r>
              <a:rPr lang="en-US" sz="2000" b="1" dirty="0">
                <a:solidFill>
                  <a:srgbClr val="C00000"/>
                </a:solidFill>
                <a:latin typeface="Courier New" pitchFamily="49" charset="0"/>
              </a:rPr>
              <a:t>	</a:t>
            </a:r>
            <a:r>
              <a:rPr lang="en-US" sz="2000" b="1" dirty="0" err="1">
                <a:solidFill>
                  <a:srgbClr val="C00000"/>
                </a:solidFill>
                <a:latin typeface="Courier New" pitchFamily="49" charset="0"/>
              </a:rPr>
              <a:t>rs.updateString</a:t>
            </a:r>
            <a:r>
              <a:rPr lang="en-US" sz="2000" b="1" dirty="0">
                <a:solidFill>
                  <a:srgbClr val="C00000"/>
                </a:solidFill>
                <a:latin typeface="Courier New" pitchFamily="49" charset="0"/>
              </a:rPr>
              <a:t>("degree", "B.E.");</a:t>
            </a:r>
          </a:p>
          <a:p>
            <a:r>
              <a:rPr lang="en-US" sz="2000" b="1" dirty="0">
                <a:solidFill>
                  <a:srgbClr val="C00000"/>
                </a:solidFill>
                <a:latin typeface="Courier New" pitchFamily="49" charset="0"/>
              </a:rPr>
              <a:t>	</a:t>
            </a:r>
            <a:r>
              <a:rPr lang="en-US" sz="2000" b="1" dirty="0" err="1">
                <a:solidFill>
                  <a:srgbClr val="C00000"/>
                </a:solidFill>
                <a:latin typeface="Courier New" pitchFamily="49" charset="0"/>
              </a:rPr>
              <a:t>rs.updateInt</a:t>
            </a:r>
            <a:r>
              <a:rPr lang="en-US" sz="2000" b="1" dirty="0">
                <a:solidFill>
                  <a:srgbClr val="C00000"/>
                </a:solidFill>
                <a:latin typeface="Courier New" pitchFamily="49" charset="0"/>
              </a:rPr>
              <a:t>("semester", 3);</a:t>
            </a:r>
          </a:p>
          <a:p>
            <a:r>
              <a:rPr lang="en-US" sz="2000" b="1" dirty="0">
                <a:solidFill>
                  <a:srgbClr val="C00000"/>
                </a:solidFill>
                <a:latin typeface="Courier New" pitchFamily="49" charset="0"/>
              </a:rPr>
              <a:t>	</a:t>
            </a:r>
            <a:r>
              <a:rPr lang="en-US" sz="2000" b="1" dirty="0" err="1">
                <a:solidFill>
                  <a:srgbClr val="C00000"/>
                </a:solidFill>
                <a:latin typeface="Courier New" pitchFamily="49" charset="0"/>
              </a:rPr>
              <a:t>rs.insertRow</a:t>
            </a:r>
            <a:r>
              <a:rPr lang="en-US" sz="2000" b="1" dirty="0">
                <a:solidFill>
                  <a:srgbClr val="C00000"/>
                </a:solidFill>
                <a:latin typeface="Courier New" pitchFamily="49" charset="0"/>
              </a:rPr>
              <a:t>();</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46423D-1883-4002-8694-ABECB78940C9}" type="slidenum">
              <a:rPr lang="en-US" smtClean="0">
                <a:solidFill>
                  <a:schemeClr val="bg2"/>
                </a:solidFill>
              </a:rPr>
              <a:pPr eaLnBrk="1" hangingPunct="1"/>
              <a:t>68</a:t>
            </a:fld>
            <a:endParaRPr lang="en-US">
              <a:solidFill>
                <a:schemeClr val="bg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600200" y="609601"/>
            <a:ext cx="90678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7030A0"/>
                </a:solidFill>
                <a:latin typeface="Courier New" pitchFamily="49" charset="0"/>
              </a:rPr>
              <a:t>//updating 2nd row – changing name to Seetha</a:t>
            </a:r>
          </a:p>
          <a:p>
            <a:r>
              <a:rPr lang="en-US" sz="2000" b="1">
                <a:solidFill>
                  <a:srgbClr val="C00000"/>
                </a:solidFill>
                <a:latin typeface="Courier New" pitchFamily="49" charset="0"/>
              </a:rPr>
              <a:t>	rs.absolute(2); </a:t>
            </a:r>
          </a:p>
          <a:p>
            <a:r>
              <a:rPr lang="en-US" sz="2000" b="1">
                <a:solidFill>
                  <a:srgbClr val="C00000"/>
                </a:solidFill>
                <a:latin typeface="Courier New" pitchFamily="49" charset="0"/>
              </a:rPr>
              <a:t>      rs.updateString(2,"Seetha"); </a:t>
            </a:r>
          </a:p>
          <a:p>
            <a:r>
              <a:rPr lang="en-US" sz="2000" b="1">
                <a:solidFill>
                  <a:srgbClr val="C00000"/>
                </a:solidFill>
                <a:latin typeface="Courier New" pitchFamily="49" charset="0"/>
              </a:rPr>
              <a:t>	rs.updateRow(); </a:t>
            </a:r>
          </a:p>
          <a:p>
            <a:endParaRPr lang="en-US" sz="2000" b="1">
              <a:solidFill>
                <a:srgbClr val="C00000"/>
              </a:solidFill>
              <a:latin typeface="Courier New" pitchFamily="49" charset="0"/>
            </a:endParaRPr>
          </a:p>
          <a:p>
            <a:r>
              <a:rPr lang="en-US" sz="2000"/>
              <a:t> </a:t>
            </a:r>
            <a:r>
              <a:rPr lang="en-US" sz="2000" b="1">
                <a:solidFill>
                  <a:srgbClr val="C00000"/>
                </a:solidFill>
                <a:latin typeface="Courier New" pitchFamily="49" charset="0"/>
              </a:rPr>
              <a:t>rs.beforeFirst();      </a:t>
            </a:r>
          </a:p>
          <a:p>
            <a:r>
              <a:rPr lang="en-US" sz="2000" b="1">
                <a:latin typeface="Courier New" pitchFamily="49" charset="0"/>
              </a:rPr>
              <a:t>System.out.println("After...");</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	}}</a:t>
            </a:r>
          </a:p>
          <a:p>
            <a:r>
              <a:rPr lang="en-US" sz="2000" b="1">
                <a:latin typeface="Courier New" pitchFamily="49" charset="0"/>
              </a:rPr>
              <a:t>catch (SQLException e) {  System.err.println ("Failed to connect to database" +e);</a:t>
            </a:r>
          </a:p>
          <a:p>
            <a:r>
              <a:rPr lang="en-US" sz="2000" b="1">
                <a:latin typeface="Courier New" pitchFamily="49" charset="0"/>
              </a:rPr>
              <a:t>}</a:t>
            </a:r>
          </a:p>
          <a:p>
            <a:r>
              <a:rPr lang="en-US" sz="2000" b="1">
                <a:latin typeface="Courier New" pitchFamily="49" charset="0"/>
              </a:rPr>
              <a:t>finally {if (conn != null)    {</a:t>
            </a:r>
          </a:p>
          <a:p>
            <a:r>
              <a:rPr lang="en-US" sz="2000" b="1">
                <a:latin typeface="Courier New" pitchFamily="49" charset="0"/>
              </a:rPr>
              <a:t>try {conn.close ();} catch (SQLException e) { }     }         }     } }</a:t>
            </a:r>
          </a:p>
        </p:txBody>
      </p:sp>
      <p:sp>
        <p:nvSpPr>
          <p:cNvPr id="450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4CEE4A-0849-439B-B02D-5EBF51FD675D}" type="slidenum">
              <a:rPr lang="en-US" smtClean="0">
                <a:solidFill>
                  <a:schemeClr val="bg2"/>
                </a:solidFill>
              </a:rPr>
              <a:pPr eaLnBrk="1" hangingPunct="1"/>
              <a:t>69</a:t>
            </a:fld>
            <a:endParaRPr lang="en-US">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9619-9BF5-4785-AADD-4F2A13410EC4}"/>
              </a:ext>
            </a:extLst>
          </p:cNvPr>
          <p:cNvSpPr>
            <a:spLocks noGrp="1"/>
          </p:cNvSpPr>
          <p:nvPr>
            <p:ph type="title"/>
          </p:nvPr>
        </p:nvSpPr>
        <p:spPr>
          <a:xfrm>
            <a:off x="913795" y="609600"/>
            <a:ext cx="10709794" cy="6120714"/>
          </a:xfrm>
        </p:spPr>
        <p:txBody>
          <a:bodyPr>
            <a:normAutofit/>
          </a:bodyPr>
          <a:lstStyle/>
          <a:p>
            <a:r>
              <a:rPr lang="en-US" sz="7200" dirty="0"/>
              <a:t>FRONT end… </a:t>
            </a:r>
            <a:endParaRPr lang="en-IN" sz="7200" dirty="0"/>
          </a:p>
        </p:txBody>
      </p:sp>
    </p:spTree>
    <p:extLst>
      <p:ext uri="{BB962C8B-B14F-4D97-AF65-F5344CB8AC3E}">
        <p14:creationId xmlns:p14="http://schemas.microsoft.com/office/powerpoint/2010/main" val="47566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36788" y="1214438"/>
            <a:ext cx="6324600" cy="2862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Before...</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Sita      B.Tech     2</a:t>
            </a:r>
          </a:p>
          <a:p>
            <a:pPr>
              <a:defRPr/>
            </a:pPr>
            <a:r>
              <a:rPr lang="en-US" sz="2000" b="1" dirty="0">
                <a:latin typeface="Courier New" pitchFamily="49" charset="0"/>
              </a:rPr>
              <a:t>After...</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Seetha       B.Tech     2</a:t>
            </a:r>
          </a:p>
          <a:p>
            <a:pPr>
              <a:defRPr/>
            </a:pPr>
            <a:r>
              <a:rPr lang="en-US" sz="2000" b="1" dirty="0">
                <a:latin typeface="Courier New" pitchFamily="49" charset="0"/>
              </a:rPr>
              <a:t>3      Geeta       B.E.     3</a:t>
            </a:r>
          </a:p>
        </p:txBody>
      </p:sp>
      <p:sp>
        <p:nvSpPr>
          <p:cNvPr id="46083" name="TextBox 5"/>
          <p:cNvSpPr txBox="1">
            <a:spLocks noChangeArrowheads="1"/>
          </p:cNvSpPr>
          <p:nvPr/>
        </p:nvSpPr>
        <p:spPr bwMode="auto">
          <a:xfrm>
            <a:off x="2008188" y="757238"/>
            <a:ext cx="510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t>Result of execution of the code</a:t>
            </a:r>
          </a:p>
        </p:txBody>
      </p:sp>
      <p:sp>
        <p:nvSpPr>
          <p:cNvPr id="460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89CA66-FC43-4E30-B771-1506BB398254}" type="slidenum">
              <a:rPr lang="en-US" smtClean="0">
                <a:solidFill>
                  <a:schemeClr val="bg2"/>
                </a:solidFill>
              </a:rPr>
              <a:pPr eaLnBrk="1" hangingPunct="1"/>
              <a:t>70</a:t>
            </a:fld>
            <a:endParaRPr lang="en-US">
              <a:solidFill>
                <a:schemeClr val="bg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52600" y="152401"/>
            <a:ext cx="7772400" cy="608013"/>
          </a:xfrm>
        </p:spPr>
        <p:txBody>
          <a:bodyPr>
            <a:normAutofit/>
          </a:bodyPr>
          <a:lstStyle/>
          <a:p>
            <a:r>
              <a:rPr lang="en-US" dirty="0">
                <a:latin typeface="Courier New" pitchFamily="49" charset="0"/>
                <a:cs typeface="Courier New" pitchFamily="49" charset="0"/>
              </a:rPr>
              <a:t>Prepared Statement</a:t>
            </a:r>
          </a:p>
        </p:txBody>
      </p:sp>
      <p:sp>
        <p:nvSpPr>
          <p:cNvPr id="47107" name="Rectangle 3"/>
          <p:cNvSpPr>
            <a:spLocks noGrp="1" noChangeArrowheads="1"/>
          </p:cNvSpPr>
          <p:nvPr>
            <p:ph idx="1"/>
          </p:nvPr>
        </p:nvSpPr>
        <p:spPr>
          <a:xfrm>
            <a:off x="1905000" y="1219200"/>
            <a:ext cx="8307388" cy="2590800"/>
          </a:xfrm>
        </p:spPr>
        <p:txBody>
          <a:bodyPr>
            <a:normAutofit/>
          </a:bodyPr>
          <a:lstStyle/>
          <a:p>
            <a:r>
              <a:rPr lang="en-US" dirty="0"/>
              <a:t>Interface that inherits from </a:t>
            </a:r>
            <a:r>
              <a:rPr lang="en-US" b="1" dirty="0">
                <a:latin typeface="Courier New" pitchFamily="49" charset="0"/>
                <a:cs typeface="Courier New" pitchFamily="49" charset="0"/>
              </a:rPr>
              <a:t>Statement</a:t>
            </a:r>
          </a:p>
          <a:p>
            <a:r>
              <a:rPr lang="en-US" dirty="0"/>
              <a:t>If the same </a:t>
            </a:r>
            <a:r>
              <a:rPr lang="en-US" dirty="0" err="1"/>
              <a:t>sql</a:t>
            </a:r>
            <a:r>
              <a:rPr lang="en-US" dirty="0"/>
              <a:t> statement is executed many times, it is more efficient to use a prepared statement.</a:t>
            </a:r>
          </a:p>
          <a:p>
            <a:r>
              <a:rPr lang="en-US" dirty="0"/>
              <a:t>It enables a SQL statement to contain parameters like functions. So, the same statement can be executed for different set of values.</a:t>
            </a:r>
          </a:p>
        </p:txBody>
      </p:sp>
      <p:sp>
        <p:nvSpPr>
          <p:cNvPr id="471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9A5DF2-6F7F-43B9-A800-9BB25F4358B5}" type="slidenum">
              <a:rPr lang="en-US" smtClean="0">
                <a:solidFill>
                  <a:schemeClr val="bg2"/>
                </a:solidFill>
              </a:rPr>
              <a:pPr eaLnBrk="1" hangingPunct="1"/>
              <a:t>71</a:t>
            </a:fld>
            <a:endParaRPr lang="en-US">
              <a:solidFill>
                <a:schemeClr val="bg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3759256"/>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19400" y="3836871"/>
            <a:ext cx="5257800" cy="400110"/>
          </a:xfrm>
          <a:prstGeom prst="rect">
            <a:avLst/>
          </a:prstGeom>
          <a:noFill/>
        </p:spPr>
        <p:txBody>
          <a:bodyPr wrap="square" rtlCol="0">
            <a:spAutoFit/>
          </a:bodyPr>
          <a:lstStyle/>
          <a:p>
            <a:r>
              <a:rPr lang="en-US" sz="2000" i="1" dirty="0">
                <a:solidFill>
                  <a:srgbClr val="7030A0"/>
                </a:solidFill>
              </a:rPr>
              <a:t>Go through the </a:t>
            </a:r>
            <a:r>
              <a:rPr lang="en-US" sz="2000" b="1" i="1" dirty="0" err="1">
                <a:solidFill>
                  <a:srgbClr val="7030A0"/>
                </a:solidFill>
                <a:latin typeface="Courier New" pitchFamily="49" charset="0"/>
                <a:cs typeface="Courier New" pitchFamily="49" charset="0"/>
              </a:rPr>
              <a:t>PreparedStatement</a:t>
            </a:r>
            <a:r>
              <a:rPr lang="en-US" sz="2000" i="1" dirty="0">
                <a:solidFill>
                  <a:srgbClr val="7030A0"/>
                </a:solidFill>
                <a:latin typeface="Courier New" pitchFamily="49" charset="0"/>
                <a:cs typeface="Courier New" pitchFamily="49" charset="0"/>
              </a:rPr>
              <a:t> </a:t>
            </a:r>
            <a:r>
              <a:rPr lang="en-US" sz="2000" i="1" dirty="0">
                <a:solidFill>
                  <a:srgbClr val="7030A0"/>
                </a:solidFill>
              </a:rPr>
              <a:t>API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a:xfrm>
            <a:off x="1447800" y="0"/>
            <a:ext cx="9220200" cy="838200"/>
          </a:xfrm>
        </p:spPr>
        <p:txBody>
          <a:bodyPr/>
          <a:lstStyle/>
          <a:p>
            <a:r>
              <a:rPr lang="en-US" sz="2800" dirty="0"/>
              <a:t>Inserting large objects in the database</a:t>
            </a:r>
          </a:p>
        </p:txBody>
      </p:sp>
      <p:sp>
        <p:nvSpPr>
          <p:cNvPr id="491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B25F76-E94C-423D-BA39-8042A7D55011}" type="slidenum">
              <a:rPr lang="en-US" smtClean="0">
                <a:solidFill>
                  <a:schemeClr val="bg2"/>
                </a:solidFill>
              </a:rPr>
              <a:pPr eaLnBrk="1" hangingPunct="1"/>
              <a:t>72</a:t>
            </a:fld>
            <a:endParaRPr lang="en-US">
              <a:solidFill>
                <a:schemeClr val="bg2"/>
              </a:solidFill>
            </a:endParaRPr>
          </a:p>
        </p:txBody>
      </p:sp>
      <p:sp>
        <p:nvSpPr>
          <p:cNvPr id="49156" name="Rectangle 4"/>
          <p:cNvSpPr>
            <a:spLocks noChangeArrowheads="1"/>
          </p:cNvSpPr>
          <p:nvPr/>
        </p:nvSpPr>
        <p:spPr bwMode="auto">
          <a:xfrm>
            <a:off x="1676400" y="1219200"/>
            <a:ext cx="8991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rPr>
              <a:t>import java.sql.*;</a:t>
            </a:r>
          </a:p>
          <a:p>
            <a:r>
              <a:rPr lang="en-US" sz="2000" b="1">
                <a:latin typeface="Courier New" pitchFamily="49" charset="0"/>
              </a:rPr>
              <a:t>import java.io.*;</a:t>
            </a:r>
          </a:p>
          <a:p>
            <a:endParaRPr lang="en-US" sz="2000" b="1">
              <a:latin typeface="Courier New" pitchFamily="49" charset="0"/>
            </a:endParaRPr>
          </a:p>
          <a:p>
            <a:r>
              <a:rPr lang="en-US" sz="2000" b="1">
                <a:latin typeface="Courier New" pitchFamily="49" charset="0"/>
              </a:rPr>
              <a:t>public class InsertPhoto{</a:t>
            </a:r>
          </a:p>
          <a:p>
            <a:r>
              <a:rPr lang="en-US" sz="2000" b="1">
                <a:latin typeface="Courier New" pitchFamily="49" charset="0"/>
              </a:rPr>
              <a:t>public static void main(String[] args) {</a:t>
            </a:r>
          </a:p>
          <a:p>
            <a:r>
              <a:rPr lang="en-US" sz="2000" b="1">
                <a:latin typeface="Courier New" pitchFamily="49" charset="0"/>
              </a:rPr>
              <a:t>System.out.println("Insert Image Example!");</a:t>
            </a:r>
          </a:p>
          <a:p>
            <a:r>
              <a:rPr lang="en-US" sz="2000" b="1">
                <a:latin typeface="Courier New" pitchFamily="49" charset="0"/>
              </a:rPr>
              <a:t>String driverName = "com.mysql.jdbc.Driver";</a:t>
            </a:r>
          </a:p>
          <a:p>
            <a:r>
              <a:rPr lang="en-US" sz="2000" b="1">
                <a:latin typeface="Courier New" pitchFamily="49" charset="0"/>
              </a:rPr>
              <a:t> 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Connection con = null;</a:t>
            </a:r>
          </a:p>
          <a:p>
            <a:r>
              <a:rPr lang="en-US" sz="2000" b="1">
                <a:latin typeface="Courier New" pitchFamily="49" charset="0"/>
              </a:rPr>
              <a:t>try{</a:t>
            </a:r>
          </a:p>
          <a:p>
            <a:r>
              <a:rPr lang="en-US" sz="2000" b="1">
                <a:latin typeface="Courier New" pitchFamily="49" charset="0"/>
              </a:rPr>
              <a:t>Class.forName(driverName);</a:t>
            </a:r>
          </a:p>
          <a:p>
            <a:r>
              <a:rPr lang="en-US" sz="2000" b="1">
                <a:latin typeface="Courier New" pitchFamily="49" charset="0"/>
              </a:rPr>
              <a:t>con = DriverManager.getConnection(url,userName,password);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1752600" y="1066800"/>
            <a:ext cx="8686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rPr>
              <a:t>File imgfile = new File("D:\\image.jpg");</a:t>
            </a:r>
          </a:p>
          <a:p>
            <a:r>
              <a:rPr lang="en-US" sz="2000" b="1">
                <a:latin typeface="Courier New" pitchFamily="49" charset="0"/>
              </a:rPr>
              <a:t>FileInputStream fin = new FileInputStream(imgfile);</a:t>
            </a:r>
          </a:p>
          <a:p>
            <a:r>
              <a:rPr lang="en-US" sz="2000" b="1">
                <a:latin typeface="Courier New" pitchFamily="49" charset="0"/>
              </a:rPr>
              <a:t>PreparedStatement pre = con.prepareStatement("insert into Photo values(?,?,?)");</a:t>
            </a:r>
          </a:p>
          <a:p>
            <a:r>
              <a:rPr lang="en-US" sz="2000" b="1">
                <a:latin typeface="Courier New" pitchFamily="49" charset="0"/>
              </a:rPr>
              <a:t>pre.setInt(1,5);</a:t>
            </a:r>
          </a:p>
          <a:p>
            <a:r>
              <a:rPr lang="en-US" sz="2000" b="1">
                <a:latin typeface="Courier New" pitchFamily="49" charset="0"/>
              </a:rPr>
              <a:t>pre.setString(2,"Durga");</a:t>
            </a:r>
          </a:p>
          <a:p>
            <a:r>
              <a:rPr lang="en-US" sz="2000" b="1">
                <a:solidFill>
                  <a:srgbClr val="C00000"/>
                </a:solidFill>
                <a:latin typeface="Courier New" pitchFamily="49" charset="0"/>
              </a:rPr>
              <a:t>pre.setBinaryStream(3,fin,(int)imgfile.length());</a:t>
            </a:r>
          </a:p>
          <a:p>
            <a:r>
              <a:rPr lang="en-US" sz="2000" b="1">
                <a:latin typeface="Courier New" pitchFamily="49" charset="0"/>
              </a:rPr>
              <a:t>pre.executeUpdate();</a:t>
            </a:r>
          </a:p>
          <a:p>
            <a:r>
              <a:rPr lang="en-US" sz="2000" b="1">
                <a:latin typeface="Courier New" pitchFamily="49" charset="0"/>
              </a:rPr>
              <a:t>System.out.println("Inserting Successfully!");</a:t>
            </a:r>
          </a:p>
          <a:p>
            <a:r>
              <a:rPr lang="en-US" sz="2000" b="1">
                <a:latin typeface="Courier New" pitchFamily="49" charset="0"/>
              </a:rPr>
              <a:t>pre.close();</a:t>
            </a:r>
          </a:p>
          <a:p>
            <a:r>
              <a:rPr lang="en-US" sz="2000" b="1">
                <a:latin typeface="Courier New" pitchFamily="49" charset="0"/>
              </a:rPr>
              <a:t>con.close();</a:t>
            </a:r>
          </a:p>
          <a:p>
            <a:r>
              <a:rPr lang="en-US" sz="2000" b="1">
                <a:latin typeface="Courier New" pitchFamily="49" charset="0"/>
              </a:rPr>
              <a:t>}</a:t>
            </a:r>
          </a:p>
          <a:p>
            <a:r>
              <a:rPr lang="en-US" sz="2000" b="1">
                <a:latin typeface="Courier New" pitchFamily="49" charset="0"/>
              </a:rPr>
              <a:t>catch (Exception e){</a:t>
            </a:r>
          </a:p>
          <a:p>
            <a:r>
              <a:rPr lang="en-US" sz="2000" b="1">
                <a:latin typeface="Courier New" pitchFamily="49" charset="0"/>
              </a:rPr>
              <a:t>System.out.println(e.getMessage());}</a:t>
            </a:r>
          </a:p>
          <a:p>
            <a:r>
              <a:rPr lang="en-US" sz="2000" b="1">
                <a:latin typeface="Courier New" pitchFamily="49" charset="0"/>
              </a:rPr>
              <a:t>}</a:t>
            </a:r>
          </a:p>
          <a:p>
            <a:r>
              <a:rPr lang="en-US" sz="2000" b="1">
                <a:latin typeface="Courier New" pitchFamily="49" charset="0"/>
              </a:rPr>
              <a:t>}</a:t>
            </a:r>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9E2DAC-47F1-4343-880B-93C079DAFF04}" type="slidenum">
              <a:rPr lang="en-US" smtClean="0">
                <a:solidFill>
                  <a:schemeClr val="bg2"/>
                </a:solidFill>
              </a:rPr>
              <a:pPr eaLnBrk="1" hangingPunct="1"/>
              <a:t>73</a:t>
            </a:fld>
            <a:endParaRPr lang="en-US">
              <a:solidFill>
                <a:schemeClr val="bg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a:xfrm>
            <a:off x="1752600" y="0"/>
            <a:ext cx="8915400" cy="762000"/>
          </a:xfrm>
        </p:spPr>
        <p:txBody>
          <a:bodyPr>
            <a:normAutofit fontScale="90000"/>
          </a:bodyPr>
          <a:lstStyle/>
          <a:p>
            <a:r>
              <a:rPr lang="en-US" dirty="0" err="1">
                <a:latin typeface="Courier New" pitchFamily="49" charset="0"/>
                <a:cs typeface="Courier New" pitchFamily="49" charset="0"/>
              </a:rPr>
              <a:t>PreparedStatement</a:t>
            </a:r>
            <a:r>
              <a:rPr lang="en-US" dirty="0">
                <a:latin typeface="Courier New" pitchFamily="49" charset="0"/>
                <a:cs typeface="Courier New" pitchFamily="49" charset="0"/>
              </a:rPr>
              <a:t> </a:t>
            </a:r>
            <a:r>
              <a:rPr lang="en-US" dirty="0"/>
              <a:t>for batch updates</a:t>
            </a:r>
          </a:p>
        </p:txBody>
      </p:sp>
      <p:sp>
        <p:nvSpPr>
          <p:cNvPr id="4" name="Content Placeholder 3"/>
          <p:cNvSpPr>
            <a:spLocks noGrp="1"/>
          </p:cNvSpPr>
          <p:nvPr>
            <p:ph idx="1"/>
          </p:nvPr>
        </p:nvSpPr>
        <p:spPr>
          <a:xfrm>
            <a:off x="1981200" y="1143000"/>
            <a:ext cx="8382000" cy="5181600"/>
          </a:xfrm>
        </p:spPr>
        <p:txBody>
          <a:bodyPr/>
          <a:lstStyle/>
          <a:p>
            <a:pPr>
              <a:defRPr/>
            </a:pPr>
            <a:r>
              <a:rPr lang="en-US" dirty="0"/>
              <a:t>Apart from the batch related methods, added by the </a:t>
            </a:r>
            <a:r>
              <a:rPr lang="en-US" b="1" dirty="0">
                <a:latin typeface="Courier New" pitchFamily="49" charset="0"/>
              </a:rPr>
              <a:t>Statement</a:t>
            </a:r>
            <a:r>
              <a:rPr lang="en-US" dirty="0"/>
              <a:t> interface, </a:t>
            </a:r>
            <a:r>
              <a:rPr lang="en-US" b="1" dirty="0">
                <a:latin typeface="Courier New" pitchFamily="49" charset="0"/>
              </a:rPr>
              <a:t>PreparedStatement </a:t>
            </a:r>
            <a:r>
              <a:rPr lang="en-US" dirty="0"/>
              <a:t>adds one more.</a:t>
            </a:r>
          </a:p>
          <a:p>
            <a:pPr>
              <a:defRPr/>
            </a:pPr>
            <a:r>
              <a:rPr lang="en-US" b="1" kern="1200" dirty="0">
                <a:solidFill>
                  <a:schemeClr val="tx1"/>
                </a:solidFill>
                <a:latin typeface="Courier New" pitchFamily="49" charset="0"/>
              </a:rPr>
              <a:t>void addBatch() throws SQLException</a:t>
            </a:r>
          </a:p>
          <a:p>
            <a:pPr>
              <a:buFont typeface="Wingdings" pitchFamily="2" charset="2"/>
              <a:buNone/>
              <a:defRPr/>
            </a:pPr>
            <a:r>
              <a:rPr lang="en-US" b="1" kern="1200" dirty="0">
                <a:solidFill>
                  <a:schemeClr val="tx1"/>
                </a:solidFill>
                <a:latin typeface="Courier New" pitchFamily="49" charset="0"/>
              </a:rPr>
              <a:t>	</a:t>
            </a:r>
            <a:r>
              <a:rPr lang="en-US" dirty="0"/>
              <a:t>is used to add batch of commands</a:t>
            </a:r>
          </a:p>
          <a:p>
            <a:pPr>
              <a:defRPr/>
            </a:pPr>
            <a:r>
              <a:rPr lang="en-US" dirty="0"/>
              <a:t>But,  since most of the batch operations are executed using same sql statement, it is usually used with </a:t>
            </a:r>
            <a:r>
              <a:rPr lang="en-US" b="1" dirty="0" err="1">
                <a:latin typeface="Courier New" pitchFamily="49" charset="0"/>
              </a:rPr>
              <a:t>PreparedStatement</a:t>
            </a:r>
            <a:r>
              <a:rPr lang="en-US" b="1" dirty="0">
                <a:latin typeface="Courier New" pitchFamily="49" charset="0"/>
              </a:rPr>
              <a:t>. </a:t>
            </a:r>
            <a:r>
              <a:rPr lang="en-US" dirty="0"/>
              <a:t>Prepared Statement. Since it allows parameterized statements, they can be cached to give better performance.</a:t>
            </a:r>
          </a:p>
        </p:txBody>
      </p:sp>
      <p:sp>
        <p:nvSpPr>
          <p:cNvPr id="512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FC705E-71A4-4CE9-ABFD-497E8C8B600F}" type="slidenum">
              <a:rPr lang="en-US" smtClean="0">
                <a:solidFill>
                  <a:schemeClr val="bg2"/>
                </a:solidFill>
              </a:rPr>
              <a:pPr eaLnBrk="1" hangingPunct="1"/>
              <a:t>74</a:t>
            </a:fld>
            <a:endParaRPr lang="en-US">
              <a:solidFill>
                <a:schemeClr val="bg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13796" y="158750"/>
            <a:ext cx="10100194" cy="1019261"/>
          </a:xfrm>
        </p:spPr>
        <p:txBody>
          <a:bodyPr/>
          <a:lstStyle/>
          <a:p>
            <a:r>
              <a:rPr lang="en-US" dirty="0"/>
              <a:t>Example: Batch updates</a:t>
            </a:r>
          </a:p>
        </p:txBody>
      </p:sp>
      <p:sp>
        <p:nvSpPr>
          <p:cNvPr id="5222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A75E2A-8CA3-46D6-B494-72C1E1EBC04E}" type="slidenum">
              <a:rPr lang="en-US" smtClean="0">
                <a:solidFill>
                  <a:schemeClr val="bg2"/>
                </a:solidFill>
              </a:rPr>
              <a:pPr eaLnBrk="1" hangingPunct="1"/>
              <a:t>75</a:t>
            </a:fld>
            <a:endParaRPr lang="en-US">
              <a:solidFill>
                <a:schemeClr val="bg2"/>
              </a:solidFill>
            </a:endParaRPr>
          </a:p>
        </p:txBody>
      </p:sp>
      <p:sp>
        <p:nvSpPr>
          <p:cNvPr id="52227" name="Rectangle 4"/>
          <p:cNvSpPr>
            <a:spLocks noChangeArrowheads="1"/>
          </p:cNvSpPr>
          <p:nvPr/>
        </p:nvSpPr>
        <p:spPr bwMode="auto">
          <a:xfrm>
            <a:off x="1752600" y="10668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rPr>
              <a:t>import </a:t>
            </a:r>
            <a:r>
              <a:rPr lang="en-US" sz="2000" b="1" dirty="0" err="1">
                <a:latin typeface="Courier New" pitchFamily="49" charset="0"/>
              </a:rPr>
              <a:t>java.sql</a:t>
            </a:r>
            <a:r>
              <a:rPr lang="en-US" sz="2000" b="1" dirty="0">
                <a:latin typeface="Courier New" pitchFamily="49" charset="0"/>
              </a:rPr>
              <a:t>.*;</a:t>
            </a:r>
          </a:p>
          <a:p>
            <a:r>
              <a:rPr lang="en-US" sz="2000" b="1" dirty="0">
                <a:latin typeface="Courier New" pitchFamily="49" charset="0"/>
              </a:rPr>
              <a:t>public class </a:t>
            </a:r>
            <a:r>
              <a:rPr lang="en-US" sz="2000" b="1" dirty="0" err="1">
                <a:latin typeface="Courier New" pitchFamily="49" charset="0"/>
              </a:rPr>
              <a:t>BatchEx</a:t>
            </a:r>
            <a:r>
              <a:rPr lang="en-US" sz="2000" b="1" dirty="0">
                <a:latin typeface="Courier New" pitchFamily="49" charset="0"/>
              </a:rPr>
              <a:t> {</a:t>
            </a:r>
          </a:p>
          <a:p>
            <a:r>
              <a:rPr lang="en-US" sz="2000" b="1" dirty="0">
                <a:latin typeface="Courier New" pitchFamily="49" charset="0"/>
              </a:rPr>
              <a:t> public static void main (String[] </a:t>
            </a:r>
            <a:r>
              <a:rPr lang="en-US" sz="2000" b="1" dirty="0" err="1">
                <a:latin typeface="Courier New" pitchFamily="49" charset="0"/>
              </a:rPr>
              <a:t>args</a:t>
            </a:r>
            <a:r>
              <a:rPr lang="en-US" sz="2000" b="1" dirty="0">
                <a:latin typeface="Courier New" pitchFamily="49" charset="0"/>
              </a:rPr>
              <a:t>)  throws </a:t>
            </a:r>
            <a:r>
              <a:rPr lang="en-US" sz="2000" b="1" dirty="0" err="1">
                <a:latin typeface="Courier New" pitchFamily="49" charset="0"/>
              </a:rPr>
              <a:t>SQLException</a:t>
            </a:r>
            <a:r>
              <a:rPr lang="en-US" sz="2000" b="1" dirty="0">
                <a:latin typeface="Courier New" pitchFamily="49" charset="0"/>
              </a:rPr>
              <a:t>     {</a:t>
            </a:r>
          </a:p>
          <a:p>
            <a:r>
              <a:rPr lang="en-US" sz="2000" b="1" dirty="0">
                <a:latin typeface="Courier New" pitchFamily="49" charset="0"/>
              </a:rPr>
              <a:t>         Connection conn = null;</a:t>
            </a:r>
          </a:p>
          <a:p>
            <a:r>
              <a:rPr lang="en-US" sz="2000" b="1" dirty="0">
                <a:latin typeface="Courier New" pitchFamily="49" charset="0"/>
              </a:rPr>
              <a:t>             String </a:t>
            </a:r>
            <a:r>
              <a:rPr lang="en-US" sz="2000" b="1" dirty="0" err="1">
                <a:latin typeface="Courier New" pitchFamily="49" charset="0"/>
              </a:rPr>
              <a:t>userName</a:t>
            </a:r>
            <a:r>
              <a:rPr lang="en-US" sz="2000" b="1" dirty="0">
                <a:latin typeface="Courier New" pitchFamily="49" charset="0"/>
              </a:rPr>
              <a:t> = "root";</a:t>
            </a:r>
          </a:p>
          <a:p>
            <a:r>
              <a:rPr lang="en-US" sz="2000" b="1" dirty="0">
                <a:latin typeface="Courier New" pitchFamily="49" charset="0"/>
              </a:rPr>
              <a:t>             String password = "root";</a:t>
            </a:r>
          </a:p>
          <a:p>
            <a:r>
              <a:rPr lang="en-US" sz="2000" b="1" dirty="0">
                <a:latin typeface="Courier New" pitchFamily="49" charset="0"/>
              </a:rPr>
              <a:t>             String </a:t>
            </a:r>
            <a:r>
              <a:rPr lang="en-US" sz="2000" b="1" dirty="0" err="1">
                <a:latin typeface="Courier New" pitchFamily="49" charset="0"/>
              </a:rPr>
              <a:t>url</a:t>
            </a:r>
            <a:r>
              <a:rPr lang="en-US" sz="2000" b="1" dirty="0">
                <a:latin typeface="Courier New" pitchFamily="49" charset="0"/>
              </a:rPr>
              <a:t> ="</a:t>
            </a:r>
            <a:r>
              <a:rPr lang="en-US" sz="2000" b="1" dirty="0" err="1">
                <a:latin typeface="Courier New" pitchFamily="49" charset="0"/>
              </a:rPr>
              <a:t>jdbc:mysql</a:t>
            </a:r>
            <a:r>
              <a:rPr lang="en-US" sz="2000" b="1" dirty="0">
                <a:latin typeface="Courier New" pitchFamily="49" charset="0"/>
              </a:rPr>
              <a:t>://localhost/test";</a:t>
            </a:r>
          </a:p>
          <a:p>
            <a:r>
              <a:rPr lang="en-US" sz="2000" b="1" dirty="0" err="1">
                <a:latin typeface="Courier New" pitchFamily="49" charset="0"/>
              </a:rPr>
              <a:t>java.util.Calendar</a:t>
            </a:r>
            <a:r>
              <a:rPr lang="en-US" sz="2000" b="1" dirty="0">
                <a:latin typeface="Courier New" pitchFamily="49" charset="0"/>
              </a:rPr>
              <a:t>  c=</a:t>
            </a:r>
            <a:r>
              <a:rPr lang="en-US" sz="2000" b="1" dirty="0" err="1">
                <a:latin typeface="Courier New" pitchFamily="49" charset="0"/>
              </a:rPr>
              <a:t>java.util.Calendar.getInstance</a:t>
            </a:r>
            <a:r>
              <a:rPr lang="en-US" sz="2000" b="1" dirty="0">
                <a:latin typeface="Courier New" pitchFamily="49" charset="0"/>
              </a:rPr>
              <a:t>();</a:t>
            </a:r>
          </a:p>
          <a:p>
            <a:r>
              <a:rPr lang="en-US" sz="2000" b="1" dirty="0">
                <a:latin typeface="Courier New" pitchFamily="49" charset="0"/>
              </a:rPr>
              <a:t>	conn = </a:t>
            </a:r>
            <a:r>
              <a:rPr lang="en-US" sz="2000" b="1" dirty="0" err="1">
                <a:latin typeface="Courier New" pitchFamily="49" charset="0"/>
              </a:rPr>
              <a:t>DriverManager.getConnection</a:t>
            </a:r>
            <a:r>
              <a:rPr lang="en-US" sz="2000" b="1" dirty="0">
                <a:latin typeface="Courier New" pitchFamily="49" charset="0"/>
              </a:rPr>
              <a:t>(</a:t>
            </a:r>
            <a:r>
              <a:rPr lang="en-US" sz="2000" b="1" dirty="0" err="1">
                <a:latin typeface="Courier New" pitchFamily="49" charset="0"/>
              </a:rPr>
              <a:t>url,userName,password</a:t>
            </a:r>
            <a:r>
              <a:rPr lang="en-US" sz="2000" b="1" dirty="0">
                <a:latin typeface="Courier New" pitchFamily="49" charset="0"/>
              </a:rPr>
              <a:t>);</a:t>
            </a:r>
          </a:p>
          <a:p>
            <a:r>
              <a:rPr lang="en-US" sz="2000" b="1" dirty="0" err="1">
                <a:latin typeface="Courier New" pitchFamily="49" charset="0"/>
              </a:rPr>
              <a:t>PreparedStatement</a:t>
            </a:r>
            <a:r>
              <a:rPr lang="en-US" sz="2000" b="1" dirty="0">
                <a:latin typeface="Courier New" pitchFamily="49" charset="0"/>
              </a:rPr>
              <a:t> </a:t>
            </a:r>
            <a:r>
              <a:rPr lang="en-US" sz="2000" b="1" dirty="0" err="1">
                <a:latin typeface="Courier New" pitchFamily="49" charset="0"/>
              </a:rPr>
              <a:t>stmt</a:t>
            </a:r>
            <a:r>
              <a:rPr lang="en-US" sz="2000" b="1" dirty="0">
                <a:latin typeface="Courier New" pitchFamily="49" charset="0"/>
              </a:rPr>
              <a:t> = </a:t>
            </a:r>
            <a:r>
              <a:rPr lang="en-US" sz="2000" b="1" dirty="0" err="1">
                <a:latin typeface="Courier New" pitchFamily="49" charset="0"/>
              </a:rPr>
              <a:t>conn.prepareStatement</a:t>
            </a:r>
            <a:r>
              <a:rPr lang="en-US" sz="2000" b="1" dirty="0">
                <a:latin typeface="Courier New" pitchFamily="49" charset="0"/>
              </a:rPr>
              <a:t>("INSERT INTO </a:t>
            </a:r>
            <a:r>
              <a:rPr lang="en-US" sz="2000" b="1" dirty="0" err="1">
                <a:latin typeface="Courier New" pitchFamily="49" charset="0"/>
              </a:rPr>
              <a:t>BookIssue</a:t>
            </a:r>
            <a:r>
              <a:rPr lang="en-US" sz="2000" b="1" dirty="0">
                <a:latin typeface="Courier New" pitchFamily="49" charset="0"/>
              </a:rPr>
              <a:t> VALUES(?,?,?,?)");</a:t>
            </a:r>
          </a:p>
          <a:p>
            <a:r>
              <a:rPr lang="en-US" sz="2000" b="1" dirty="0" err="1">
                <a:latin typeface="Courier New" pitchFamily="49" charset="0"/>
              </a:rPr>
              <a:t>stmt.setInt</a:t>
            </a:r>
            <a:r>
              <a:rPr lang="en-US" sz="2000" b="1" dirty="0">
                <a:latin typeface="Courier New" pitchFamily="49" charset="0"/>
              </a:rPr>
              <a:t>(1,15);</a:t>
            </a:r>
          </a:p>
          <a:p>
            <a:r>
              <a:rPr lang="en-US" sz="2000" b="1" dirty="0" err="1">
                <a:latin typeface="Courier New" pitchFamily="49" charset="0"/>
              </a:rPr>
              <a:t>stmt.setInt</a:t>
            </a:r>
            <a:r>
              <a:rPr lang="en-US" sz="2000" b="1" dirty="0">
                <a:latin typeface="Courier New" pitchFamily="49" charset="0"/>
              </a:rPr>
              <a:t>(2,1);</a:t>
            </a:r>
          </a:p>
          <a:p>
            <a:r>
              <a:rPr lang="en-US" sz="2000" b="1" dirty="0" err="1">
                <a:latin typeface="Courier New" pitchFamily="49" charset="0"/>
              </a:rPr>
              <a:t>c.clear</a:t>
            </a:r>
            <a:r>
              <a:rPr lang="en-US" sz="2000" b="1" dirty="0">
                <a:latin typeface="Courier New" pitchFamily="49" charset="0"/>
              </a:rPr>
              <a:t>();   </a:t>
            </a:r>
            <a:r>
              <a:rPr lang="en-US" sz="2000" b="1" dirty="0" err="1">
                <a:latin typeface="Courier New" pitchFamily="49" charset="0"/>
              </a:rPr>
              <a:t>c.set</a:t>
            </a:r>
            <a:r>
              <a:rPr lang="en-US" sz="2000" b="1" dirty="0">
                <a:latin typeface="Courier New" pitchFamily="49" charset="0"/>
              </a:rPr>
              <a:t>(2011,9,25);</a:t>
            </a:r>
          </a:p>
          <a:p>
            <a:r>
              <a:rPr lang="en-US" sz="2000" b="1" dirty="0" err="1">
                <a:latin typeface="Courier New" pitchFamily="49" charset="0"/>
              </a:rPr>
              <a:t>stmt.setDate</a:t>
            </a:r>
            <a:r>
              <a:rPr lang="en-US" sz="2000" b="1" dirty="0">
                <a:latin typeface="Courier New" pitchFamily="49" charset="0"/>
              </a:rPr>
              <a:t>(3, new </a:t>
            </a:r>
            <a:r>
              <a:rPr lang="en-US" sz="2000" b="1" dirty="0" err="1">
                <a:latin typeface="Courier New" pitchFamily="49" charset="0"/>
              </a:rPr>
              <a:t>java.sql.Date</a:t>
            </a:r>
            <a:r>
              <a:rPr lang="en-US" sz="2000" b="1" dirty="0">
                <a:latin typeface="Courier New" pitchFamily="49" charset="0"/>
              </a:rPr>
              <a:t>((</a:t>
            </a:r>
            <a:r>
              <a:rPr lang="en-US" sz="2000" b="1" dirty="0" err="1">
                <a:latin typeface="Courier New" pitchFamily="49" charset="0"/>
              </a:rPr>
              <a:t>c.getTime</a:t>
            </a:r>
            <a:r>
              <a:rPr lang="en-US" sz="2000" b="1" dirty="0">
                <a:latin typeface="Courier New" pitchFamily="49" charset="0"/>
              </a:rPr>
              <a:t>()).</a:t>
            </a:r>
            <a:r>
              <a:rPr lang="en-US" sz="2000" b="1" dirty="0" err="1">
                <a:latin typeface="Courier New" pitchFamily="49" charset="0"/>
              </a:rPr>
              <a:t>getTime</a:t>
            </a:r>
            <a:r>
              <a:rPr lang="en-US" sz="2000" b="1" dirty="0">
                <a:latin typeface="Courier New" pitchFamily="49"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752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err="1">
                <a:latin typeface="Courier New" pitchFamily="49" charset="0"/>
              </a:rPr>
              <a:t>c.set</a:t>
            </a:r>
            <a:r>
              <a:rPr lang="en-US" sz="2000" b="1" dirty="0">
                <a:latin typeface="Courier New" pitchFamily="49" charset="0"/>
              </a:rPr>
              <a:t>(2011,9,27);</a:t>
            </a:r>
          </a:p>
          <a:p>
            <a:r>
              <a:rPr lang="en-US" sz="2000" b="1" dirty="0" err="1">
                <a:latin typeface="Courier New" pitchFamily="49" charset="0"/>
              </a:rPr>
              <a:t>stmt.setDate</a:t>
            </a:r>
            <a:r>
              <a:rPr lang="en-US" sz="2000" b="1" dirty="0">
                <a:latin typeface="Courier New" pitchFamily="49" charset="0"/>
              </a:rPr>
              <a:t>(4,new </a:t>
            </a:r>
            <a:r>
              <a:rPr lang="en-US" sz="2000" b="1" dirty="0" err="1">
                <a:latin typeface="Courier New" pitchFamily="49" charset="0"/>
              </a:rPr>
              <a:t>java.sql.Date</a:t>
            </a:r>
            <a:r>
              <a:rPr lang="en-US" sz="2000" b="1" dirty="0">
                <a:latin typeface="Courier New" pitchFamily="49" charset="0"/>
              </a:rPr>
              <a:t>((</a:t>
            </a:r>
            <a:r>
              <a:rPr lang="en-US" sz="2000" b="1" dirty="0" err="1">
                <a:latin typeface="Courier New" pitchFamily="49" charset="0"/>
              </a:rPr>
              <a:t>c.getTime</a:t>
            </a:r>
            <a:r>
              <a:rPr lang="en-US" sz="2000" b="1" dirty="0">
                <a:latin typeface="Courier New" pitchFamily="49" charset="0"/>
              </a:rPr>
              <a:t>()).</a:t>
            </a:r>
            <a:r>
              <a:rPr lang="en-US" sz="2000" b="1" dirty="0" err="1">
                <a:latin typeface="Courier New" pitchFamily="49" charset="0"/>
              </a:rPr>
              <a:t>getTime</a:t>
            </a:r>
            <a:r>
              <a:rPr lang="en-US" sz="2000" b="1" dirty="0">
                <a:latin typeface="Courier New" pitchFamily="49" charset="0"/>
              </a:rPr>
              <a:t>()));</a:t>
            </a:r>
          </a:p>
          <a:p>
            <a:endParaRPr lang="en-US" sz="2000" b="1" dirty="0">
              <a:latin typeface="Courier New" pitchFamily="49" charset="0"/>
            </a:endParaRPr>
          </a:p>
          <a:p>
            <a:r>
              <a:rPr lang="en-US" sz="2000" b="1" dirty="0" err="1">
                <a:solidFill>
                  <a:srgbClr val="C00000"/>
                </a:solidFill>
                <a:latin typeface="Courier New" pitchFamily="49" charset="0"/>
              </a:rPr>
              <a:t>stmt.addBatch</a:t>
            </a:r>
            <a:r>
              <a:rPr lang="en-US" sz="2000" b="1" dirty="0">
                <a:solidFill>
                  <a:srgbClr val="C00000"/>
                </a:solidFill>
                <a:latin typeface="Courier New" pitchFamily="49" charset="0"/>
              </a:rPr>
              <a:t>();</a:t>
            </a:r>
          </a:p>
          <a:p>
            <a:r>
              <a:rPr lang="en-US" sz="2000" b="1" dirty="0" err="1">
                <a:latin typeface="Courier New" pitchFamily="49" charset="0"/>
              </a:rPr>
              <a:t>stmt.setInt</a:t>
            </a:r>
            <a:r>
              <a:rPr lang="en-US" sz="2000" b="1" dirty="0">
                <a:latin typeface="Courier New" pitchFamily="49" charset="0"/>
              </a:rPr>
              <a:t>(1,16);</a:t>
            </a:r>
          </a:p>
          <a:p>
            <a:r>
              <a:rPr lang="en-US" sz="2000" b="1" dirty="0" err="1">
                <a:latin typeface="Courier New" pitchFamily="49" charset="0"/>
              </a:rPr>
              <a:t>stmt.setInt</a:t>
            </a:r>
            <a:r>
              <a:rPr lang="en-US" sz="2000" b="1" dirty="0">
                <a:latin typeface="Courier New" pitchFamily="49" charset="0"/>
              </a:rPr>
              <a:t>(2,2);</a:t>
            </a:r>
          </a:p>
          <a:p>
            <a:r>
              <a:rPr lang="en-US" sz="2000" b="1" dirty="0" err="1">
                <a:latin typeface="Courier New" pitchFamily="49" charset="0"/>
              </a:rPr>
              <a:t>c.clear</a:t>
            </a:r>
            <a:r>
              <a:rPr lang="en-US" sz="2000" b="1" dirty="0">
                <a:latin typeface="Courier New" pitchFamily="49" charset="0"/>
              </a:rPr>
              <a:t>();</a:t>
            </a:r>
          </a:p>
          <a:p>
            <a:r>
              <a:rPr lang="en-US" sz="2000" b="1" dirty="0" err="1">
                <a:latin typeface="Courier New" pitchFamily="49" charset="0"/>
              </a:rPr>
              <a:t>c.set</a:t>
            </a:r>
            <a:r>
              <a:rPr lang="en-US" sz="2000" b="1" dirty="0">
                <a:latin typeface="Courier New" pitchFamily="49" charset="0"/>
              </a:rPr>
              <a:t>(2011,10,12);</a:t>
            </a:r>
          </a:p>
          <a:p>
            <a:r>
              <a:rPr lang="en-US" sz="2000" b="1" dirty="0" err="1">
                <a:latin typeface="Courier New" pitchFamily="49" charset="0"/>
              </a:rPr>
              <a:t>stmt.setDate</a:t>
            </a:r>
            <a:r>
              <a:rPr lang="en-US" sz="2000" b="1" dirty="0">
                <a:latin typeface="Courier New" pitchFamily="49" charset="0"/>
              </a:rPr>
              <a:t>(3,new </a:t>
            </a:r>
            <a:r>
              <a:rPr lang="en-US" sz="2000" b="1" dirty="0" err="1">
                <a:latin typeface="Courier New" pitchFamily="49" charset="0"/>
              </a:rPr>
              <a:t>java.sql.Date</a:t>
            </a:r>
            <a:r>
              <a:rPr lang="en-US" sz="2000" b="1" dirty="0">
                <a:latin typeface="Courier New" pitchFamily="49" charset="0"/>
              </a:rPr>
              <a:t>((</a:t>
            </a:r>
            <a:r>
              <a:rPr lang="en-US" sz="2000" b="1" dirty="0" err="1">
                <a:latin typeface="Courier New" pitchFamily="49" charset="0"/>
              </a:rPr>
              <a:t>c.getTime</a:t>
            </a:r>
            <a:r>
              <a:rPr lang="en-US" sz="2000" b="1" dirty="0">
                <a:latin typeface="Courier New" pitchFamily="49" charset="0"/>
              </a:rPr>
              <a:t>()).</a:t>
            </a:r>
            <a:r>
              <a:rPr lang="en-US" sz="2000" b="1" dirty="0" err="1">
                <a:latin typeface="Courier New" pitchFamily="49" charset="0"/>
              </a:rPr>
              <a:t>getTime</a:t>
            </a:r>
            <a:r>
              <a:rPr lang="en-US" sz="2000" b="1" dirty="0">
                <a:latin typeface="Courier New" pitchFamily="49" charset="0"/>
              </a:rPr>
              <a:t>()));</a:t>
            </a:r>
          </a:p>
          <a:p>
            <a:r>
              <a:rPr lang="en-US" sz="2000" b="1" dirty="0" err="1">
                <a:latin typeface="Courier New" pitchFamily="49" charset="0"/>
              </a:rPr>
              <a:t>c.set</a:t>
            </a:r>
            <a:r>
              <a:rPr lang="en-US" sz="2000" b="1" dirty="0">
                <a:latin typeface="Courier New" pitchFamily="49" charset="0"/>
              </a:rPr>
              <a:t>(2011,10,27);</a:t>
            </a:r>
          </a:p>
          <a:p>
            <a:r>
              <a:rPr lang="en-US" sz="2000" b="1" dirty="0" err="1">
                <a:latin typeface="Courier New" pitchFamily="49" charset="0"/>
              </a:rPr>
              <a:t>stmt.setDate</a:t>
            </a:r>
            <a:r>
              <a:rPr lang="en-US" sz="2000" b="1" dirty="0">
                <a:latin typeface="Courier New" pitchFamily="49" charset="0"/>
              </a:rPr>
              <a:t>(4,new </a:t>
            </a:r>
            <a:r>
              <a:rPr lang="en-US" sz="2000" b="1" dirty="0" err="1">
                <a:latin typeface="Courier New" pitchFamily="49" charset="0"/>
              </a:rPr>
              <a:t>java.sql.Date</a:t>
            </a:r>
            <a:r>
              <a:rPr lang="en-US" sz="2000" b="1" dirty="0">
                <a:latin typeface="Courier New" pitchFamily="49" charset="0"/>
              </a:rPr>
              <a:t>((</a:t>
            </a:r>
            <a:r>
              <a:rPr lang="en-US" sz="2000" b="1" dirty="0" err="1">
                <a:latin typeface="Courier New" pitchFamily="49" charset="0"/>
              </a:rPr>
              <a:t>c.getTime</a:t>
            </a:r>
            <a:r>
              <a:rPr lang="en-US" sz="2000" b="1" dirty="0">
                <a:latin typeface="Courier New" pitchFamily="49" charset="0"/>
              </a:rPr>
              <a:t>()).</a:t>
            </a:r>
            <a:r>
              <a:rPr lang="en-US" sz="2000" b="1" dirty="0" err="1">
                <a:latin typeface="Courier New" pitchFamily="49" charset="0"/>
              </a:rPr>
              <a:t>getTime</a:t>
            </a:r>
            <a:r>
              <a:rPr lang="en-US" sz="2000" b="1" dirty="0">
                <a:latin typeface="Courier New" pitchFamily="49" charset="0"/>
              </a:rPr>
              <a:t>()));</a:t>
            </a:r>
          </a:p>
          <a:p>
            <a:r>
              <a:rPr lang="en-US" sz="2000" b="1" dirty="0" err="1">
                <a:latin typeface="Courier New" pitchFamily="49" charset="0"/>
              </a:rPr>
              <a:t>stmt.addBatch</a:t>
            </a:r>
            <a:r>
              <a:rPr lang="en-US" sz="2000" b="1" dirty="0">
                <a:latin typeface="Courier New" pitchFamily="49" charset="0"/>
              </a:rPr>
              <a:t>();</a:t>
            </a:r>
          </a:p>
          <a:p>
            <a:r>
              <a:rPr lang="en-US" sz="2000" b="1" dirty="0" err="1">
                <a:latin typeface="Courier New" pitchFamily="49" charset="0"/>
              </a:rPr>
              <a:t>stmt.executeBatch</a:t>
            </a:r>
            <a:r>
              <a:rPr lang="en-US" sz="2000" b="1" dirty="0">
                <a:latin typeface="Courier New" pitchFamily="49" charset="0"/>
              </a:rPr>
              <a:t>();</a:t>
            </a:r>
          </a:p>
          <a:p>
            <a:r>
              <a:rPr lang="en-US" sz="2000" b="1" dirty="0" err="1">
                <a:latin typeface="Courier New" pitchFamily="49" charset="0"/>
              </a:rPr>
              <a:t>conn.close</a:t>
            </a:r>
            <a:r>
              <a:rPr lang="en-US" sz="2000" b="1" dirty="0">
                <a:latin typeface="Courier New" pitchFamily="49" charset="0"/>
              </a:rPr>
              <a:t>();</a:t>
            </a:r>
          </a:p>
          <a:p>
            <a:r>
              <a:rPr lang="en-US" sz="2000" b="1" dirty="0">
                <a:latin typeface="Courier New" pitchFamily="49" charset="0"/>
              </a:rPr>
              <a:t>}}</a:t>
            </a:r>
          </a:p>
        </p:txBody>
      </p:sp>
      <p:sp>
        <p:nvSpPr>
          <p:cNvPr id="532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614D07-227D-431D-93BB-936257F806AB}" type="slidenum">
              <a:rPr lang="en-US" smtClean="0">
                <a:solidFill>
                  <a:schemeClr val="bg2"/>
                </a:solidFill>
              </a:rPr>
              <a:pPr eaLnBrk="1" hangingPunct="1"/>
              <a:t>76</a:t>
            </a:fld>
            <a:endParaRPr lang="en-US">
              <a:solidFill>
                <a:schemeClr val="bg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76200"/>
            <a:ext cx="7772400" cy="1143000"/>
          </a:xfrm>
        </p:spPr>
        <p:txBody>
          <a:bodyPr/>
          <a:lstStyle/>
          <a:p>
            <a:r>
              <a:rPr lang="en-US" dirty="0">
                <a:latin typeface="Courier New" pitchFamily="49" charset="0"/>
                <a:cs typeface="Courier New" pitchFamily="49" charset="0"/>
              </a:rPr>
              <a:t>Call able Statement</a:t>
            </a:r>
          </a:p>
        </p:txBody>
      </p:sp>
      <p:sp>
        <p:nvSpPr>
          <p:cNvPr id="54275" name="Rectangle 3"/>
          <p:cNvSpPr>
            <a:spLocks noGrp="1" noChangeArrowheads="1"/>
          </p:cNvSpPr>
          <p:nvPr>
            <p:ph idx="1"/>
          </p:nvPr>
        </p:nvSpPr>
        <p:spPr>
          <a:xfrm>
            <a:off x="1600200" y="990600"/>
            <a:ext cx="8915400" cy="5562600"/>
          </a:xfrm>
        </p:spPr>
        <p:txBody>
          <a:bodyPr>
            <a:normAutofit fontScale="92500" lnSpcReduction="10000"/>
          </a:bodyPr>
          <a:lstStyle/>
          <a:p>
            <a:pPr>
              <a:lnSpc>
                <a:spcPct val="120000"/>
              </a:lnSpc>
            </a:pPr>
            <a:r>
              <a:rPr lang="en-US" dirty="0"/>
              <a:t>Interface that inherits from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PreparedStatement</a:t>
            </a:r>
            <a:r>
              <a:rPr lang="en-US" b="1" dirty="0">
                <a:latin typeface="Courier New" pitchFamily="49" charset="0"/>
                <a:cs typeface="Courier New" pitchFamily="49" charset="0"/>
              </a:rPr>
              <a:t> </a:t>
            </a:r>
            <a:r>
              <a:rPr lang="en-US" dirty="0"/>
              <a:t>is used to execute stored-procedure.</a:t>
            </a:r>
          </a:p>
          <a:p>
            <a:pPr>
              <a:lnSpc>
                <a:spcPct val="120000"/>
              </a:lnSpc>
            </a:pPr>
            <a:r>
              <a:rPr lang="en-US" b="1" dirty="0" err="1">
                <a:latin typeface="Courier New" pitchFamily="49" charset="0"/>
                <a:cs typeface="Courier New" pitchFamily="49" charset="0"/>
              </a:rPr>
              <a:t>Connection.prepareCall</a:t>
            </a:r>
            <a:r>
              <a:rPr lang="en-US" b="1" dirty="0">
                <a:latin typeface="Courier New" pitchFamily="49" charset="0"/>
                <a:cs typeface="Courier New" pitchFamily="49" charset="0"/>
              </a:rPr>
              <a:t>(String </a:t>
            </a:r>
            <a:r>
              <a:rPr lang="en-US" dirty="0"/>
              <a:t>s)is used to create a </a:t>
            </a:r>
            <a:r>
              <a:rPr lang="en-US" b="1" dirty="0" err="1">
                <a:latin typeface="Courier New" pitchFamily="49" charset="0"/>
                <a:cs typeface="Courier New" pitchFamily="49" charset="0"/>
              </a:rPr>
              <a:t>CallableStatement</a:t>
            </a:r>
            <a:r>
              <a:rPr lang="en-US" b="1" dirty="0">
                <a:latin typeface="Courier New" pitchFamily="49" charset="0"/>
                <a:cs typeface="Courier New" pitchFamily="49" charset="0"/>
              </a:rPr>
              <a:t>.</a:t>
            </a:r>
          </a:p>
          <a:p>
            <a:pPr>
              <a:lnSpc>
                <a:spcPct val="120000"/>
              </a:lnSpc>
            </a:pPr>
            <a:r>
              <a:rPr lang="en-US" dirty="0"/>
              <a:t>The string parameter is of the form</a:t>
            </a:r>
          </a:p>
          <a:p>
            <a:pPr>
              <a:lnSpc>
                <a:spcPct val="120000"/>
              </a:lnSpc>
              <a:buFont typeface="Wingdings" pitchFamily="2" charset="2"/>
              <a:buNone/>
            </a:pPr>
            <a:r>
              <a:rPr lang="en-US" b="1" dirty="0">
                <a:solidFill>
                  <a:schemeClr val="tx1"/>
                </a:solidFill>
                <a:latin typeface="Courier New" pitchFamily="49" charset="0"/>
                <a:cs typeface="Courier New" pitchFamily="49" charset="0"/>
              </a:rPr>
              <a:t>	{[?=] call &lt;procedure-name&gt;[&lt;arg1&gt;,&lt;arg2&gt;, ...]} </a:t>
            </a:r>
          </a:p>
          <a:p>
            <a:pPr>
              <a:lnSpc>
                <a:spcPct val="120000"/>
              </a:lnSpc>
            </a:pPr>
            <a:r>
              <a:rPr lang="en-US" dirty="0"/>
              <a:t>The arguments IN parameter values are set using the set methods,  inherited from </a:t>
            </a:r>
            <a:r>
              <a:rPr lang="en-US" b="1" dirty="0" err="1">
                <a:latin typeface="Courier New" pitchFamily="49" charset="0"/>
                <a:cs typeface="Courier New" pitchFamily="49" charset="0"/>
              </a:rPr>
              <a:t>PreparedStatement</a:t>
            </a:r>
            <a:r>
              <a:rPr lang="en-US" dirty="0"/>
              <a:t>.</a:t>
            </a:r>
          </a:p>
          <a:p>
            <a:pPr>
              <a:lnSpc>
                <a:spcPct val="120000"/>
              </a:lnSpc>
            </a:pPr>
            <a:r>
              <a:rPr lang="en-US" dirty="0"/>
              <a:t>All </a:t>
            </a:r>
            <a:r>
              <a:rPr lang="en-US" b="1" dirty="0">
                <a:latin typeface="Courier New" pitchFamily="49" charset="0"/>
                <a:cs typeface="Courier New" pitchFamily="49" charset="0"/>
              </a:rPr>
              <a:t>OUT</a:t>
            </a:r>
            <a:r>
              <a:rPr lang="en-US" dirty="0"/>
              <a:t> parameters must be registered before a stored procedure is executed.</a:t>
            </a:r>
          </a:p>
          <a:p>
            <a:pPr>
              <a:lnSpc>
                <a:spcPct val="120000"/>
              </a:lnSpc>
              <a:buFont typeface="Wingdings" pitchFamily="2" charset="2"/>
              <a:buNone/>
            </a:pPr>
            <a:r>
              <a:rPr lang="en-US" b="1" dirty="0">
                <a:solidFill>
                  <a:schemeClr val="tx1"/>
                </a:solidFill>
                <a:latin typeface="Courier New" pitchFamily="49" charset="0"/>
                <a:cs typeface="Courier New" pitchFamily="49" charset="0"/>
              </a:rPr>
              <a:t>	void </a:t>
            </a:r>
            <a:r>
              <a:rPr lang="en-US" b="1" dirty="0" err="1">
                <a:solidFill>
                  <a:schemeClr val="tx1"/>
                </a:solidFill>
                <a:latin typeface="Courier New" pitchFamily="49" charset="0"/>
                <a:cs typeface="Courier New" pitchFamily="49" charset="0"/>
              </a:rPr>
              <a:t>registerOutParameter</a:t>
            </a:r>
            <a:r>
              <a:rPr lang="en-US" b="1" dirty="0">
                <a:solidFill>
                  <a:schemeClr val="tx1"/>
                </a:solidFill>
                <a:latin typeface="Courier New" pitchFamily="49" charset="0"/>
                <a:cs typeface="Courier New" pitchFamily="49" charset="0"/>
              </a:rPr>
              <a:t>(int </a:t>
            </a:r>
            <a:r>
              <a:rPr lang="en-US" b="1" dirty="0" err="1">
                <a:solidFill>
                  <a:schemeClr val="tx1"/>
                </a:solidFill>
                <a:latin typeface="Courier New" pitchFamily="49" charset="0"/>
                <a:cs typeface="Courier New" pitchFamily="49" charset="0"/>
              </a:rPr>
              <a:t>parameterIndex</a:t>
            </a:r>
            <a:r>
              <a:rPr lang="en-US" b="1" dirty="0">
                <a:solidFill>
                  <a:schemeClr val="tx1"/>
                </a:solidFill>
                <a:latin typeface="Courier New" pitchFamily="49" charset="0"/>
                <a:cs typeface="Courier New" pitchFamily="49" charset="0"/>
              </a:rPr>
              <a:t>, int </a:t>
            </a:r>
            <a:r>
              <a:rPr lang="en-US" b="1" dirty="0" err="1">
                <a:solidFill>
                  <a:schemeClr val="tx1"/>
                </a:solidFill>
                <a:latin typeface="Courier New" pitchFamily="49" charset="0"/>
                <a:cs typeface="Courier New" pitchFamily="49" charset="0"/>
              </a:rPr>
              <a:t>sqlType</a:t>
            </a:r>
            <a:r>
              <a:rPr lang="en-US" b="1" dirty="0">
                <a:solidFill>
                  <a:schemeClr val="tx1"/>
                </a:solidFill>
                <a:latin typeface="Courier New" pitchFamily="49" charset="0"/>
                <a:cs typeface="Courier New" pitchFamily="49" charset="0"/>
              </a:rPr>
              <a:t>) throws </a:t>
            </a:r>
            <a:r>
              <a:rPr lang="en-US" b="1" dirty="0" err="1">
                <a:solidFill>
                  <a:schemeClr val="tx1"/>
                </a:solidFill>
                <a:latin typeface="Courier New" pitchFamily="49" charset="0"/>
                <a:cs typeface="Courier New" pitchFamily="49" charset="0"/>
              </a:rPr>
              <a:t>SQLException</a:t>
            </a:r>
            <a:endParaRPr lang="en-US" b="1" dirty="0">
              <a:solidFill>
                <a:schemeClr val="tx1"/>
              </a:solidFill>
              <a:latin typeface="Courier New" pitchFamily="49" charset="0"/>
              <a:cs typeface="Courier New" pitchFamily="49" charset="0"/>
            </a:endParaRPr>
          </a:p>
          <a:p>
            <a:pPr>
              <a:lnSpc>
                <a:spcPct val="120000"/>
              </a:lnSpc>
            </a:pPr>
            <a:r>
              <a:rPr lang="en-US" b="1" dirty="0" err="1">
                <a:latin typeface="Courier New" pitchFamily="49" charset="0"/>
                <a:cs typeface="Courier New" pitchFamily="49" charset="0"/>
              </a:rPr>
              <a:t>java.sql.Types</a:t>
            </a:r>
            <a:r>
              <a:rPr lang="en-US" b="1" dirty="0">
                <a:latin typeface="Courier New" pitchFamily="49" charset="0"/>
                <a:cs typeface="Courier New" pitchFamily="49" charset="0"/>
              </a:rPr>
              <a:t> has all the </a:t>
            </a:r>
            <a:r>
              <a:rPr lang="en-US" dirty="0"/>
              <a:t>parameters  that can be sent as </a:t>
            </a:r>
            <a:r>
              <a:rPr lang="en-US" b="1" dirty="0" err="1">
                <a:latin typeface="Courier New" pitchFamily="49" charset="0"/>
                <a:cs typeface="Courier New" pitchFamily="49" charset="0"/>
              </a:rPr>
              <a:t>sqlType</a:t>
            </a:r>
            <a:r>
              <a:rPr lang="en-US" b="1" dirty="0">
                <a:latin typeface="Courier New" pitchFamily="49" charset="0"/>
                <a:cs typeface="Courier New" pitchFamily="49" charset="0"/>
              </a:rPr>
              <a:t>. </a:t>
            </a:r>
            <a:r>
              <a:rPr lang="en-US" dirty="0"/>
              <a:t>(Please refer to  &lt;</a:t>
            </a:r>
            <a:r>
              <a:rPr lang="en-US" dirty="0" err="1"/>
              <a:t>docfolder</a:t>
            </a:r>
            <a:r>
              <a:rPr lang="en-US" dirty="0"/>
              <a:t>&gt;\docs\</a:t>
            </a:r>
            <a:r>
              <a:rPr lang="en-US" dirty="0" err="1"/>
              <a:t>api</a:t>
            </a:r>
            <a:r>
              <a:rPr lang="en-US" dirty="0"/>
              <a:t>\java\</a:t>
            </a:r>
            <a:r>
              <a:rPr lang="en-US" dirty="0" err="1"/>
              <a:t>sql</a:t>
            </a:r>
            <a:r>
              <a:rPr lang="en-US" dirty="0"/>
              <a:t>\Types.html)</a:t>
            </a:r>
          </a:p>
        </p:txBody>
      </p:sp>
      <p:sp>
        <p:nvSpPr>
          <p:cNvPr id="542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9628FC-3533-472B-81DE-EC9D3B0B4F62}" type="slidenum">
              <a:rPr lang="en-US" smtClean="0">
                <a:solidFill>
                  <a:schemeClr val="bg2"/>
                </a:solidFill>
              </a:rPr>
              <a:pPr eaLnBrk="1" hangingPunct="1"/>
              <a:t>77</a:t>
            </a:fld>
            <a:endParaRPr lang="en-US">
              <a:solidFill>
                <a:schemeClr val="bg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52600" y="-76200"/>
            <a:ext cx="8915400" cy="914400"/>
          </a:xfrm>
        </p:spPr>
        <p:txBody>
          <a:bodyPr>
            <a:normAutofit fontScale="90000"/>
          </a:bodyPr>
          <a:lstStyle/>
          <a:p>
            <a:r>
              <a:rPr lang="en-US" dirty="0"/>
              <a:t>Java Code to call the stored procedure</a:t>
            </a:r>
          </a:p>
        </p:txBody>
      </p:sp>
      <p:sp>
        <p:nvSpPr>
          <p:cNvPr id="553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8105D32-5D96-4E4C-AEEB-0CDB98543E07}" type="slidenum">
              <a:rPr lang="en-US" smtClean="0">
                <a:solidFill>
                  <a:schemeClr val="bg2"/>
                </a:solidFill>
              </a:rPr>
              <a:pPr eaLnBrk="1" hangingPunct="1"/>
              <a:t>78</a:t>
            </a:fld>
            <a:endParaRPr lang="en-US">
              <a:solidFill>
                <a:schemeClr val="bg2"/>
              </a:solidFill>
            </a:endParaRPr>
          </a:p>
        </p:txBody>
      </p:sp>
      <p:sp>
        <p:nvSpPr>
          <p:cNvPr id="55299" name="Rectangle 6"/>
          <p:cNvSpPr>
            <a:spLocks noChangeArrowheads="1"/>
          </p:cNvSpPr>
          <p:nvPr/>
        </p:nvSpPr>
        <p:spPr bwMode="auto">
          <a:xfrm>
            <a:off x="1828800" y="24384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rPr>
              <a:t>import </a:t>
            </a:r>
            <a:r>
              <a:rPr lang="en-US" sz="2000" b="1" dirty="0" err="1">
                <a:latin typeface="Courier New" pitchFamily="49" charset="0"/>
              </a:rPr>
              <a:t>java.sql</a:t>
            </a:r>
            <a:r>
              <a:rPr lang="en-US" sz="2000" b="1" dirty="0">
                <a:latin typeface="Courier New" pitchFamily="49" charset="0"/>
              </a:rPr>
              <a:t>.*;</a:t>
            </a:r>
          </a:p>
          <a:p>
            <a:r>
              <a:rPr lang="en-US" sz="2000" b="1" dirty="0">
                <a:latin typeface="Courier New" pitchFamily="49" charset="0"/>
              </a:rPr>
              <a:t>public class </a:t>
            </a:r>
            <a:r>
              <a:rPr lang="en-US" sz="2000" b="1" dirty="0" err="1">
                <a:latin typeface="Courier New" pitchFamily="49" charset="0"/>
              </a:rPr>
              <a:t>CallSPMySQL</a:t>
            </a:r>
            <a:r>
              <a:rPr lang="en-US" sz="2000" b="1" dirty="0">
                <a:latin typeface="Courier New" pitchFamily="49" charset="0"/>
              </a:rPr>
              <a:t> {</a:t>
            </a:r>
          </a:p>
          <a:p>
            <a:r>
              <a:rPr lang="en-US" sz="2000" b="1" dirty="0">
                <a:latin typeface="Courier New" pitchFamily="49" charset="0"/>
              </a:rPr>
              <a:t>public static void main(String[] </a:t>
            </a:r>
            <a:r>
              <a:rPr lang="en-US" sz="2000" b="1" dirty="0" err="1">
                <a:latin typeface="Courier New" pitchFamily="49" charset="0"/>
              </a:rPr>
              <a:t>args</a:t>
            </a:r>
            <a:r>
              <a:rPr lang="en-US" sz="2000" b="1" dirty="0">
                <a:latin typeface="Courier New" pitchFamily="49" charset="0"/>
              </a:rPr>
              <a:t>) {</a:t>
            </a:r>
          </a:p>
          <a:p>
            <a:endParaRPr lang="en-US" sz="2000" b="1" dirty="0">
              <a:latin typeface="Courier New" pitchFamily="49" charset="0"/>
            </a:endParaRPr>
          </a:p>
          <a:p>
            <a:r>
              <a:rPr lang="en-US" sz="2000" b="1" dirty="0">
                <a:latin typeface="Courier New" pitchFamily="49" charset="0"/>
              </a:rPr>
              <a:t>String </a:t>
            </a:r>
            <a:r>
              <a:rPr lang="en-US" sz="2000" b="1" dirty="0" err="1">
                <a:latin typeface="Courier New" pitchFamily="49" charset="0"/>
              </a:rPr>
              <a:t>userName</a:t>
            </a:r>
            <a:r>
              <a:rPr lang="en-US" sz="2000" b="1" dirty="0">
                <a:latin typeface="Courier New" pitchFamily="49" charset="0"/>
              </a:rPr>
              <a:t> = "root";</a:t>
            </a:r>
          </a:p>
          <a:p>
            <a:r>
              <a:rPr lang="en-US" sz="2000" b="1" dirty="0">
                <a:latin typeface="Courier New" pitchFamily="49" charset="0"/>
              </a:rPr>
              <a:t>         String password = "root";</a:t>
            </a:r>
          </a:p>
          <a:p>
            <a:r>
              <a:rPr lang="en-US" sz="2000" b="1" dirty="0">
                <a:latin typeface="Courier New" pitchFamily="49" charset="0"/>
              </a:rPr>
              <a:t>         String </a:t>
            </a:r>
            <a:r>
              <a:rPr lang="en-US" sz="2000" b="1" dirty="0" err="1">
                <a:latin typeface="Courier New" pitchFamily="49" charset="0"/>
              </a:rPr>
              <a:t>url</a:t>
            </a:r>
            <a:r>
              <a:rPr lang="en-US" sz="2000" b="1" dirty="0">
                <a:latin typeface="Courier New" pitchFamily="49" charset="0"/>
              </a:rPr>
              <a:t> = "</a:t>
            </a:r>
            <a:r>
              <a:rPr lang="en-US" sz="2000" b="1" dirty="0" err="1">
                <a:latin typeface="Courier New" pitchFamily="49" charset="0"/>
              </a:rPr>
              <a:t>jdbc:mysql</a:t>
            </a:r>
            <a:r>
              <a:rPr lang="en-US" sz="2000" b="1" dirty="0">
                <a:latin typeface="Courier New" pitchFamily="49" charset="0"/>
              </a:rPr>
              <a:t>://</a:t>
            </a:r>
            <a:r>
              <a:rPr lang="en-US" sz="2000" b="1" dirty="0" err="1">
                <a:latin typeface="Courier New" pitchFamily="49" charset="0"/>
              </a:rPr>
              <a:t>localhost</a:t>
            </a:r>
            <a:r>
              <a:rPr lang="en-US" sz="2000" b="1" dirty="0">
                <a:latin typeface="Courier New" pitchFamily="49" charset="0"/>
              </a:rPr>
              <a:t>/test";</a:t>
            </a:r>
          </a:p>
          <a:p>
            <a:r>
              <a:rPr lang="en-US" sz="2000" b="1" dirty="0">
                <a:latin typeface="Courier New" pitchFamily="49" charset="0"/>
              </a:rPr>
              <a:t>Connection conn = null;</a:t>
            </a:r>
          </a:p>
          <a:p>
            <a:r>
              <a:rPr lang="en-US" sz="2000" b="1" dirty="0">
                <a:latin typeface="Courier New" pitchFamily="49" charset="0"/>
              </a:rPr>
              <a:t>try{</a:t>
            </a:r>
          </a:p>
          <a:p>
            <a:endParaRPr lang="en-US" sz="2000" b="1" dirty="0">
              <a:latin typeface="Courier New" pitchFamily="49" charset="0"/>
            </a:endParaRPr>
          </a:p>
          <a:p>
            <a:r>
              <a:rPr lang="en-US" sz="2000" b="1" dirty="0">
                <a:latin typeface="Courier New" pitchFamily="49" charset="0"/>
              </a:rPr>
              <a:t>conn = </a:t>
            </a:r>
            <a:r>
              <a:rPr lang="en-US" sz="2000" b="1" dirty="0" err="1">
                <a:latin typeface="Courier New" pitchFamily="49" charset="0"/>
              </a:rPr>
              <a:t>DriverManager.getConnection</a:t>
            </a:r>
            <a:r>
              <a:rPr lang="en-US" sz="2000" b="1" dirty="0">
                <a:latin typeface="Courier New" pitchFamily="49" charset="0"/>
              </a:rPr>
              <a:t>(</a:t>
            </a:r>
            <a:r>
              <a:rPr lang="en-US" sz="2000" b="1" dirty="0" err="1">
                <a:latin typeface="Courier New" pitchFamily="49" charset="0"/>
              </a:rPr>
              <a:t>url,userName,password</a:t>
            </a:r>
            <a:r>
              <a:rPr lang="en-US" sz="2000" b="1" dirty="0">
                <a:latin typeface="Courier New" pitchFamily="49" charset="0"/>
              </a:rPr>
              <a:t>);</a:t>
            </a:r>
          </a:p>
          <a:p>
            <a:r>
              <a:rPr lang="en-US" sz="2000" b="1" dirty="0" err="1">
                <a:solidFill>
                  <a:srgbClr val="C00000"/>
                </a:solidFill>
                <a:latin typeface="Courier New" pitchFamily="49" charset="0"/>
              </a:rPr>
              <a:t>CallableStatement</a:t>
            </a:r>
            <a:r>
              <a:rPr lang="en-US" sz="2000" b="1" dirty="0">
                <a:solidFill>
                  <a:srgbClr val="C00000"/>
                </a:solidFill>
                <a:latin typeface="Courier New" pitchFamily="49" charset="0"/>
              </a:rPr>
              <a:t> c=</a:t>
            </a:r>
            <a:r>
              <a:rPr lang="en-US" sz="2000" b="1" dirty="0" err="1">
                <a:solidFill>
                  <a:srgbClr val="C00000"/>
                </a:solidFill>
                <a:latin typeface="Courier New" pitchFamily="49" charset="0"/>
              </a:rPr>
              <a:t>conn.prepareCall</a:t>
            </a:r>
            <a:r>
              <a:rPr lang="en-US" sz="2000" b="1" dirty="0">
                <a:solidFill>
                  <a:srgbClr val="C00000"/>
                </a:solidFill>
                <a:latin typeface="Courier New" pitchFamily="49" charset="0"/>
              </a:rPr>
              <a:t>("{call GETSTUD(?,?)}");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ChangeArrowheads="1"/>
          </p:cNvSpPr>
          <p:nvPr/>
        </p:nvSpPr>
        <p:spPr bwMode="auto">
          <a:xfrm>
            <a:off x="1828800" y="917575"/>
            <a:ext cx="8839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rPr>
              <a:t>String name=null;</a:t>
            </a:r>
          </a:p>
          <a:p>
            <a:r>
              <a:rPr lang="en-US" sz="2000" b="1">
                <a:solidFill>
                  <a:srgbClr val="C00000"/>
                </a:solidFill>
                <a:latin typeface="Courier New" pitchFamily="49" charset="0"/>
              </a:rPr>
              <a:t>c.setInt(1,2);</a:t>
            </a:r>
          </a:p>
          <a:p>
            <a:r>
              <a:rPr lang="en-US" sz="2000" b="1">
                <a:solidFill>
                  <a:srgbClr val="C00000"/>
                </a:solidFill>
                <a:latin typeface="Courier New" pitchFamily="49" charset="0"/>
              </a:rPr>
              <a:t>c.registerOutParameter(2,java.sql.Types.VARCHAR);</a:t>
            </a:r>
          </a:p>
          <a:p>
            <a:r>
              <a:rPr lang="en-US" sz="2000" b="1">
                <a:solidFill>
                  <a:srgbClr val="C00000"/>
                </a:solidFill>
                <a:latin typeface="Courier New" pitchFamily="49" charset="0"/>
              </a:rPr>
              <a:t>c.executeUpdate();</a:t>
            </a:r>
          </a:p>
          <a:p>
            <a:r>
              <a:rPr lang="en-US" sz="2000" b="1">
                <a:solidFill>
                  <a:srgbClr val="C00000"/>
                </a:solidFill>
                <a:latin typeface="Courier New" pitchFamily="49" charset="0"/>
              </a:rPr>
              <a:t>name=c.getString(2);</a:t>
            </a:r>
          </a:p>
          <a:p>
            <a:endParaRPr lang="en-US" sz="2000" b="1">
              <a:latin typeface="Courier New" pitchFamily="49" charset="0"/>
            </a:endParaRPr>
          </a:p>
          <a:p>
            <a:r>
              <a:rPr lang="en-US" sz="2000" b="1">
                <a:latin typeface="Courier New" pitchFamily="49" charset="0"/>
              </a:rPr>
              <a:t>System.out.println("Name retrieved: "+ name);</a:t>
            </a:r>
          </a:p>
          <a:p>
            <a:r>
              <a:rPr lang="en-US" sz="2000" b="1">
                <a:latin typeface="Courier New" pitchFamily="49" charset="0"/>
              </a:rPr>
              <a:t>}</a:t>
            </a:r>
          </a:p>
          <a:p>
            <a:r>
              <a:rPr lang="en-US" sz="2000" b="1">
                <a:latin typeface="Courier New" pitchFamily="49" charset="0"/>
              </a:rPr>
              <a:t>catch (SQLException e)  {  </a:t>
            </a:r>
          </a:p>
          <a:p>
            <a:r>
              <a:rPr lang="en-US" sz="2000" b="1">
                <a:latin typeface="Courier New" pitchFamily="49" charset="0"/>
              </a:rPr>
              <a:t>System.err.println ("Failed to connect to database" +e);     }</a:t>
            </a:r>
          </a:p>
          <a:p>
            <a:r>
              <a:rPr lang="en-US" sz="2000" b="1">
                <a:latin typeface="Courier New" pitchFamily="49" charset="0"/>
              </a:rPr>
              <a:t>         finally  {</a:t>
            </a:r>
          </a:p>
          <a:p>
            <a:r>
              <a:rPr lang="en-US" sz="2000" b="1">
                <a:latin typeface="Courier New" pitchFamily="49" charset="0"/>
              </a:rPr>
              <a:t>             if (conn != null)    </a:t>
            </a:r>
          </a:p>
          <a:p>
            <a:r>
              <a:rPr lang="en-US" sz="2000" b="1">
                <a:latin typeface="Courier New" pitchFamily="49" charset="0"/>
              </a:rPr>
              <a:t>             try    {    conn.close ();}    catch (SQLException e) { }</a:t>
            </a:r>
          </a:p>
          <a:p>
            <a:r>
              <a:rPr lang="en-US" sz="2000" b="1">
                <a:latin typeface="Courier New" pitchFamily="49" charset="0"/>
              </a:rPr>
              <a:t>             }         </a:t>
            </a:r>
          </a:p>
          <a:p>
            <a:r>
              <a:rPr lang="en-US" sz="2000" b="1">
                <a:latin typeface="Courier New" pitchFamily="49" charset="0"/>
              </a:rPr>
              <a:t>}</a:t>
            </a:r>
          </a:p>
          <a:p>
            <a:r>
              <a:rPr lang="en-US" sz="2000" b="1">
                <a:latin typeface="Courier New" pitchFamily="49" charset="0"/>
              </a:rPr>
              <a:t>}</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282F5C-D962-4889-A271-A2CC8D2DFEC1}" type="slidenum">
              <a:rPr lang="en-US" smtClean="0">
                <a:solidFill>
                  <a:schemeClr val="bg2"/>
                </a:solidFill>
              </a:rPr>
              <a:pPr eaLnBrk="1" hangingPunct="1"/>
              <a:t>79</a:t>
            </a:fld>
            <a:endParaRPr lang="en-US">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7562A69-A620-48ED-BE57-F23802550AFB}"/>
              </a:ext>
            </a:extLst>
          </p:cNvPr>
          <p:cNvSpPr>
            <a:spLocks noGrp="1" noChangeArrowheads="1"/>
          </p:cNvSpPr>
          <p:nvPr>
            <p:ph type="title"/>
          </p:nvPr>
        </p:nvSpPr>
        <p:spPr/>
        <p:txBody>
          <a:bodyPr/>
          <a:lstStyle/>
          <a:p>
            <a:r>
              <a:rPr lang="de-DE" altLang="en-US" dirty="0"/>
              <a:t>Overview</a:t>
            </a:r>
            <a:br>
              <a:rPr lang="de-DE" altLang="en-US" dirty="0"/>
            </a:br>
            <a:endParaRPr lang="de-DE" altLang="en-US" dirty="0"/>
          </a:p>
        </p:txBody>
      </p:sp>
      <p:sp>
        <p:nvSpPr>
          <p:cNvPr id="7171" name="Rectangle 3">
            <a:extLst>
              <a:ext uri="{FF2B5EF4-FFF2-40B4-BE49-F238E27FC236}">
                <a16:creationId xmlns:a16="http://schemas.microsoft.com/office/drawing/2014/main" id="{FB836DD4-6CD6-49D2-870E-35355FA5CBBB}"/>
              </a:ext>
            </a:extLst>
          </p:cNvPr>
          <p:cNvSpPr>
            <a:spLocks noGrp="1" noChangeArrowheads="1"/>
          </p:cNvSpPr>
          <p:nvPr>
            <p:ph idx="1"/>
          </p:nvPr>
        </p:nvSpPr>
        <p:spPr>
          <a:xfrm>
            <a:off x="2667000" y="1252150"/>
            <a:ext cx="7696200" cy="4920049"/>
          </a:xfrm>
        </p:spPr>
        <p:txBody>
          <a:bodyPr/>
          <a:lstStyle/>
          <a:p>
            <a:pPr>
              <a:spcBef>
                <a:spcPct val="50000"/>
              </a:spcBef>
              <a:buFontTx/>
              <a:buChar char="•"/>
            </a:pPr>
            <a:r>
              <a:rPr lang="de-DE" altLang="en-US" sz="4000" dirty="0"/>
              <a:t>JAVA and GUIs: SWING</a:t>
            </a:r>
          </a:p>
          <a:p>
            <a:pPr lvl="1">
              <a:spcBef>
                <a:spcPct val="50000"/>
              </a:spcBef>
            </a:pPr>
            <a:r>
              <a:rPr lang="de-DE" altLang="en-US" dirty="0"/>
              <a:t>Container, Components, Layouts</a:t>
            </a:r>
          </a:p>
          <a:p>
            <a:pPr lvl="1">
              <a:spcBef>
                <a:spcPct val="50000"/>
              </a:spcBef>
            </a:pPr>
            <a:r>
              <a:rPr lang="de-DE" altLang="en-US" dirty="0"/>
              <a:t>Using SWING</a:t>
            </a:r>
          </a:p>
          <a:p>
            <a:pPr lvl="1">
              <a:spcBef>
                <a:spcPct val="50000"/>
              </a:spcBef>
            </a:pPr>
            <a:endParaRPr lang="de-DE" altLang="en-US" dirty="0"/>
          </a:p>
        </p:txBody>
      </p:sp>
    </p:spTree>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a:xfrm>
            <a:off x="1524000" y="0"/>
            <a:ext cx="9144000" cy="838200"/>
          </a:xfrm>
        </p:spPr>
        <p:txBody>
          <a:bodyPr/>
          <a:lstStyle/>
          <a:p>
            <a:r>
              <a:rPr lang="en-US" sz="3000" dirty="0"/>
              <a:t>Get </a:t>
            </a:r>
            <a:r>
              <a:rPr lang="en-US" sz="3000" dirty="0">
                <a:latin typeface="Courier New" pitchFamily="49" charset="0"/>
                <a:cs typeface="Courier New" pitchFamily="49" charset="0"/>
              </a:rPr>
              <a:t>ResultSet</a:t>
            </a:r>
            <a:r>
              <a:rPr lang="en-US" sz="3000" dirty="0"/>
              <a:t> from stored procedure</a:t>
            </a:r>
          </a:p>
        </p:txBody>
      </p:sp>
      <p:sp>
        <p:nvSpPr>
          <p:cNvPr id="4" name="Content Placeholder 3"/>
          <p:cNvSpPr>
            <a:spLocks noGrp="1"/>
          </p:cNvSpPr>
          <p:nvPr>
            <p:ph idx="1"/>
          </p:nvPr>
        </p:nvSpPr>
        <p:spPr>
          <a:xfrm>
            <a:off x="1524000" y="990600"/>
            <a:ext cx="9296400" cy="838200"/>
          </a:xfrm>
        </p:spPr>
        <p:txBody>
          <a:bodyPr>
            <a:normAutofit fontScale="92500"/>
          </a:bodyPr>
          <a:lstStyle/>
          <a:p>
            <a:pPr>
              <a:lnSpc>
                <a:spcPct val="100000"/>
              </a:lnSpc>
              <a:buFont typeface="Wingdings" pitchFamily="2" charset="2"/>
              <a:buNone/>
              <a:defRPr/>
            </a:pPr>
            <a:r>
              <a:rPr lang="en-US" dirty="0"/>
              <a:t>Using </a:t>
            </a:r>
            <a:r>
              <a:rPr lang="en-US" b="1" kern="1200" dirty="0">
                <a:latin typeface="Courier New" pitchFamily="49" charset="0"/>
              </a:rPr>
              <a:t>execute(), getResultSet() and getMoreResults() </a:t>
            </a:r>
            <a:r>
              <a:rPr lang="en-US" dirty="0"/>
              <a:t>methods of the </a:t>
            </a:r>
            <a:r>
              <a:rPr lang="en-US" b="1" kern="1200" dirty="0">
                <a:latin typeface="Courier New" pitchFamily="49" charset="0"/>
              </a:rPr>
              <a:t>Statement, </a:t>
            </a:r>
            <a:r>
              <a:rPr lang="en-US" dirty="0"/>
              <a:t>multiple results can be retrieved from stored procedure</a:t>
            </a:r>
            <a:r>
              <a:rPr lang="en-US" b="1" kern="1200" dirty="0">
                <a:latin typeface="Courier New" pitchFamily="49" charset="0"/>
              </a:rPr>
              <a:t>.</a:t>
            </a:r>
          </a:p>
        </p:txBody>
      </p:sp>
      <p:sp>
        <p:nvSpPr>
          <p:cNvPr id="573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799346-32E3-4C3D-9467-C50FE4AC7D08}" type="slidenum">
              <a:rPr lang="en-US" smtClean="0">
                <a:solidFill>
                  <a:schemeClr val="bg2"/>
                </a:solidFill>
              </a:rPr>
              <a:pPr eaLnBrk="1" hangingPunct="1"/>
              <a:t>80</a:t>
            </a:fld>
            <a:endParaRPr lang="en-US">
              <a:solidFill>
                <a:schemeClr val="bg2"/>
              </a:solidFill>
            </a:endParaRPr>
          </a:p>
        </p:txBody>
      </p:sp>
      <p:sp>
        <p:nvSpPr>
          <p:cNvPr id="5" name="Rectangle 4"/>
          <p:cNvSpPr/>
          <p:nvPr/>
        </p:nvSpPr>
        <p:spPr>
          <a:xfrm>
            <a:off x="1676400" y="1676401"/>
            <a:ext cx="8763000"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PROCEDURE </a:t>
            </a:r>
            <a:r>
              <a:rPr lang="en-US" sz="2000" b="1" dirty="0" err="1">
                <a:latin typeface="Courier New" pitchFamily="49" charset="0"/>
              </a:rPr>
              <a:t>AllStudents</a:t>
            </a:r>
            <a:r>
              <a:rPr lang="en-US" sz="2000" b="1" dirty="0">
                <a:latin typeface="Courier New" pitchFamily="49" charset="0"/>
              </a:rPr>
              <a:t>()</a:t>
            </a:r>
          </a:p>
          <a:p>
            <a:pPr>
              <a:defRPr/>
            </a:pPr>
            <a:r>
              <a:rPr lang="en-US" sz="2000" b="1" dirty="0">
                <a:latin typeface="Courier New" pitchFamily="49" charset="0"/>
              </a:rPr>
              <a:t>BEGIN</a:t>
            </a:r>
          </a:p>
          <a:p>
            <a:pPr>
              <a:defRPr/>
            </a:pPr>
            <a:r>
              <a:rPr lang="en-US" sz="2000" b="1" dirty="0">
                <a:latin typeface="Courier New" pitchFamily="49" charset="0"/>
              </a:rPr>
              <a:t>Select * from Student;</a:t>
            </a:r>
          </a:p>
          <a:p>
            <a:pPr>
              <a:defRPr/>
            </a:pPr>
            <a:r>
              <a:rPr lang="en-US" sz="2000" b="1" dirty="0">
                <a:latin typeface="Courier New" pitchFamily="49" charset="0"/>
              </a:rPr>
              <a:t>END</a:t>
            </a:r>
          </a:p>
        </p:txBody>
      </p:sp>
      <p:sp>
        <p:nvSpPr>
          <p:cNvPr id="57349" name="Rectangle 5"/>
          <p:cNvSpPr>
            <a:spLocks noChangeArrowheads="1"/>
          </p:cNvSpPr>
          <p:nvPr/>
        </p:nvSpPr>
        <p:spPr bwMode="auto">
          <a:xfrm>
            <a:off x="1524000" y="3048001"/>
            <a:ext cx="8610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import java.sql.*;</a:t>
            </a:r>
          </a:p>
          <a:p>
            <a:r>
              <a:rPr lang="en-US" sz="2000" b="1">
                <a:solidFill>
                  <a:srgbClr val="000000"/>
                </a:solidFill>
                <a:latin typeface="Courier New" pitchFamily="49" charset="0"/>
              </a:rPr>
              <a:t>public class CallableSQLRS {</a:t>
            </a:r>
          </a:p>
          <a:p>
            <a:r>
              <a:rPr lang="en-US" sz="2000" b="1">
                <a:solidFill>
                  <a:srgbClr val="000000"/>
                </a:solidFill>
                <a:latin typeface="Courier New" pitchFamily="49" charset="0"/>
              </a:rPr>
              <a:t>public static void main(String[] args) {</a:t>
            </a:r>
          </a:p>
          <a:p>
            <a:endParaRPr lang="en-US" sz="2000" b="1">
              <a:solidFill>
                <a:srgbClr val="000000"/>
              </a:solidFill>
              <a:latin typeface="Courier New" pitchFamily="49" charset="0"/>
            </a:endParaRPr>
          </a:p>
          <a:p>
            <a:r>
              <a:rPr lang="en-US" sz="2000" b="1">
                <a:solidFill>
                  <a:srgbClr val="000000"/>
                </a:solidFill>
                <a:latin typeface="Courier New" pitchFamily="49" charset="0"/>
              </a:rPr>
              <a:t>String userName = "root";</a:t>
            </a:r>
          </a:p>
          <a:p>
            <a:r>
              <a:rPr lang="en-US" sz="2000" b="1">
                <a:solidFill>
                  <a:srgbClr val="000000"/>
                </a:solidFill>
                <a:latin typeface="Courier New" pitchFamily="49" charset="0"/>
              </a:rPr>
              <a:t>         String password = "root";</a:t>
            </a:r>
          </a:p>
          <a:p>
            <a:r>
              <a:rPr lang="en-US" sz="2000" b="1">
                <a:solidFill>
                  <a:srgbClr val="000000"/>
                </a:solidFill>
                <a:latin typeface="Courier New" pitchFamily="49" charset="0"/>
              </a:rPr>
              <a:t>         String url = "jdbc:mysql://localhost/test";</a:t>
            </a:r>
          </a:p>
          <a:p>
            <a:r>
              <a:rPr lang="en-US" sz="2000" b="1">
                <a:solidFill>
                  <a:srgbClr val="000000"/>
                </a:solidFill>
                <a:latin typeface="Courier New" pitchFamily="49" charset="0"/>
              </a:rPr>
              <a:t>Connection conn = null;</a:t>
            </a:r>
          </a:p>
          <a:p>
            <a:r>
              <a:rPr lang="en-US" sz="2000" b="1">
                <a:solidFill>
                  <a:srgbClr val="000000"/>
                </a:solidFill>
                <a:latin typeface="Courier New" pitchFamily="49" charset="0"/>
              </a:rPr>
              <a:t>try{</a:t>
            </a:r>
          </a:p>
          <a:p>
            <a:r>
              <a:rPr lang="en-US" sz="2000" b="1">
                <a:solidFill>
                  <a:srgbClr val="000000"/>
                </a:solidFill>
                <a:latin typeface="Courier New" pitchFamily="49" charset="0"/>
              </a:rPr>
              <a:t>conn = DriverManager.getConnection(url,userName,password);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1676400" y="838200"/>
            <a:ext cx="8839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err="1">
                <a:solidFill>
                  <a:srgbClr val="000000"/>
                </a:solidFill>
                <a:latin typeface="Courier New" pitchFamily="49" charset="0"/>
              </a:rPr>
              <a:t>CallableStatement</a:t>
            </a:r>
            <a:r>
              <a:rPr lang="en-US" sz="2000" b="1" dirty="0">
                <a:solidFill>
                  <a:srgbClr val="000000"/>
                </a:solidFill>
                <a:latin typeface="Courier New" pitchFamily="49" charset="0"/>
              </a:rPr>
              <a:t> c=</a:t>
            </a:r>
            <a:r>
              <a:rPr lang="en-US" sz="2000" b="1" dirty="0" err="1">
                <a:solidFill>
                  <a:srgbClr val="000000"/>
                </a:solidFill>
                <a:latin typeface="Courier New" pitchFamily="49" charset="0"/>
              </a:rPr>
              <a:t>conn.prepareCall</a:t>
            </a:r>
            <a:r>
              <a:rPr lang="en-US" sz="2000" b="1" dirty="0">
                <a:solidFill>
                  <a:srgbClr val="000000"/>
                </a:solidFill>
                <a:latin typeface="Courier New" pitchFamily="49" charset="0"/>
              </a:rPr>
              <a:t>("{call </a:t>
            </a:r>
            <a:r>
              <a:rPr lang="en-US" sz="2000" b="1" dirty="0" err="1">
                <a:solidFill>
                  <a:srgbClr val="000000"/>
                </a:solidFill>
                <a:latin typeface="Courier New" pitchFamily="49" charset="0"/>
              </a:rPr>
              <a:t>AllStudents</a:t>
            </a:r>
            <a:r>
              <a:rPr lang="en-US" sz="2000" b="1" dirty="0">
                <a:solidFill>
                  <a:srgbClr val="000000"/>
                </a:solidFill>
                <a:latin typeface="Courier New" pitchFamily="49" charset="0"/>
              </a:rPr>
              <a:t>()}");</a:t>
            </a:r>
          </a:p>
          <a:p>
            <a:r>
              <a:rPr lang="en-US" sz="2000" b="1" dirty="0" err="1">
                <a:solidFill>
                  <a:srgbClr val="000000"/>
                </a:solidFill>
                <a:latin typeface="Courier New" pitchFamily="49" charset="0"/>
              </a:rPr>
              <a:t>boolean</a:t>
            </a:r>
            <a:r>
              <a:rPr lang="en-US" sz="2000" b="1" dirty="0">
                <a:solidFill>
                  <a:srgbClr val="000000"/>
                </a:solidFill>
                <a:latin typeface="Courier New" pitchFamily="49" charset="0"/>
              </a:rPr>
              <a:t> res = </a:t>
            </a:r>
            <a:r>
              <a:rPr lang="en-US" sz="2000" b="1" dirty="0" err="1">
                <a:solidFill>
                  <a:srgbClr val="000000"/>
                </a:solidFill>
                <a:latin typeface="Courier New" pitchFamily="49" charset="0"/>
              </a:rPr>
              <a:t>c.execute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while (res) {</a:t>
            </a:r>
          </a:p>
          <a:p>
            <a:r>
              <a:rPr lang="en-US" sz="2000" b="1" dirty="0">
                <a:solidFill>
                  <a:srgbClr val="000000"/>
                </a:solidFill>
                <a:latin typeface="Courier New" pitchFamily="49" charset="0"/>
              </a:rPr>
              <a:t>      ResultSet </a:t>
            </a:r>
            <a:r>
              <a:rPr lang="en-US" sz="2000" b="1" dirty="0" err="1">
                <a:solidFill>
                  <a:srgbClr val="000000"/>
                </a:solidFill>
                <a:latin typeface="Courier New" pitchFamily="49" charset="0"/>
              </a:rPr>
              <a:t>rs</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c.getResultSet</a:t>
            </a:r>
            <a:r>
              <a:rPr lang="en-US" sz="2000" b="1" dirty="0">
                <a:solidFill>
                  <a:srgbClr val="000000"/>
                </a:solidFill>
                <a:latin typeface="Courier New" pitchFamily="49" charset="0"/>
              </a:rPr>
              <a:t>();</a:t>
            </a:r>
          </a:p>
          <a:p>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("ID       Name     Degree     Semester");</a:t>
            </a:r>
          </a:p>
          <a:p>
            <a:r>
              <a:rPr lang="en-US" sz="2000" b="1" dirty="0">
                <a:solidFill>
                  <a:srgbClr val="000000"/>
                </a:solidFill>
                <a:latin typeface="Courier New" pitchFamily="49" charset="0"/>
              </a:rPr>
              <a:t>while (</a:t>
            </a:r>
            <a:r>
              <a:rPr lang="en-US" sz="2000" b="1" dirty="0" err="1">
                <a:solidFill>
                  <a:srgbClr val="000000"/>
                </a:solidFill>
                <a:latin typeface="Courier New" pitchFamily="49" charset="0"/>
              </a:rPr>
              <a:t>rs.next</a:t>
            </a:r>
            <a:r>
              <a:rPr lang="en-US" sz="2000" b="1" dirty="0">
                <a:solidFill>
                  <a:srgbClr val="000000"/>
                </a:solidFill>
                <a:latin typeface="Courier New" pitchFamily="49" charset="0"/>
              </a:rPr>
              <a:t>() ) {</a:t>
            </a:r>
          </a:p>
          <a:p>
            <a:r>
              <a:rPr lang="en-US" sz="2000" b="1" dirty="0" err="1">
                <a:solidFill>
                  <a:srgbClr val="000000"/>
                </a:solidFill>
                <a:latin typeface="Courier New" pitchFamily="49" charset="0"/>
              </a:rPr>
              <a:t>System.out.printf</a:t>
            </a:r>
            <a:r>
              <a:rPr lang="en-US" sz="2000" b="1" dirty="0">
                <a:solidFill>
                  <a:srgbClr val="000000"/>
                </a:solidFill>
                <a:latin typeface="Courier New" pitchFamily="49" charset="0"/>
              </a:rPr>
              <a:t>( "%2s %10s %10s %7s\n",</a:t>
            </a:r>
            <a:r>
              <a:rPr lang="en-US" sz="2000" b="1" dirty="0" err="1">
                <a:solidFill>
                  <a:srgbClr val="000000"/>
                </a:solidFill>
                <a:latin typeface="Courier New" pitchFamily="49" charset="0"/>
              </a:rPr>
              <a:t>rs.getInt</a:t>
            </a:r>
            <a:r>
              <a:rPr lang="en-US" sz="2000" b="1" dirty="0">
                <a:solidFill>
                  <a:srgbClr val="000000"/>
                </a:solidFill>
                <a:latin typeface="Courier New" pitchFamily="49" charset="0"/>
              </a:rPr>
              <a:t>(1),</a:t>
            </a:r>
            <a:r>
              <a:rPr lang="en-US" sz="2000" b="1" dirty="0" err="1">
                <a:solidFill>
                  <a:srgbClr val="000000"/>
                </a:solidFill>
                <a:latin typeface="Courier New" pitchFamily="49" charset="0"/>
              </a:rPr>
              <a:t>rs.getString</a:t>
            </a:r>
            <a:r>
              <a:rPr lang="en-US" sz="2000" b="1" dirty="0">
                <a:solidFill>
                  <a:srgbClr val="000000"/>
                </a:solidFill>
                <a:latin typeface="Courier New" pitchFamily="49" charset="0"/>
              </a:rPr>
              <a:t>(2),</a:t>
            </a:r>
            <a:r>
              <a:rPr lang="en-US" sz="2000" b="1" dirty="0" err="1">
                <a:solidFill>
                  <a:srgbClr val="000000"/>
                </a:solidFill>
                <a:latin typeface="Courier New" pitchFamily="49" charset="0"/>
              </a:rPr>
              <a:t>rs.getString</a:t>
            </a:r>
            <a:r>
              <a:rPr lang="en-US" sz="2000" b="1" dirty="0">
                <a:solidFill>
                  <a:srgbClr val="000000"/>
                </a:solidFill>
                <a:latin typeface="Courier New" pitchFamily="49" charset="0"/>
              </a:rPr>
              <a:t>(3),</a:t>
            </a:r>
            <a:r>
              <a:rPr lang="en-US" sz="2000" b="1" dirty="0" err="1">
                <a:solidFill>
                  <a:srgbClr val="000000"/>
                </a:solidFill>
                <a:latin typeface="Courier New" pitchFamily="49" charset="0"/>
              </a:rPr>
              <a:t>rs.getInt</a:t>
            </a:r>
            <a:r>
              <a:rPr lang="en-US" sz="2000" b="1" dirty="0">
                <a:solidFill>
                  <a:srgbClr val="000000"/>
                </a:solidFill>
                <a:latin typeface="Courier New" pitchFamily="49" charset="0"/>
              </a:rPr>
              <a:t>(4));</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        res = </a:t>
            </a:r>
            <a:r>
              <a:rPr lang="en-US" sz="2000" b="1" dirty="0" err="1">
                <a:solidFill>
                  <a:srgbClr val="000000"/>
                </a:solidFill>
                <a:latin typeface="Courier New" pitchFamily="49" charset="0"/>
              </a:rPr>
              <a:t>c.getMoreResults</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catch (</a:t>
            </a:r>
            <a:r>
              <a:rPr lang="en-US" sz="2000" b="1" dirty="0" err="1">
                <a:solidFill>
                  <a:srgbClr val="000000"/>
                </a:solidFill>
                <a:latin typeface="Courier New" pitchFamily="49" charset="0"/>
              </a:rPr>
              <a:t>SQLException</a:t>
            </a:r>
            <a:r>
              <a:rPr lang="en-US" sz="2000" b="1" dirty="0">
                <a:solidFill>
                  <a:srgbClr val="000000"/>
                </a:solidFill>
                <a:latin typeface="Courier New" pitchFamily="49" charset="0"/>
              </a:rPr>
              <a:t> e) { </a:t>
            </a:r>
            <a:r>
              <a:rPr lang="en-US" sz="2000" b="1" dirty="0" err="1">
                <a:solidFill>
                  <a:srgbClr val="000000"/>
                </a:solidFill>
                <a:latin typeface="Courier New" pitchFamily="49" charset="0"/>
              </a:rPr>
              <a:t>System.err.println</a:t>
            </a:r>
            <a:r>
              <a:rPr lang="en-US" sz="2000" b="1" dirty="0">
                <a:solidFill>
                  <a:srgbClr val="000000"/>
                </a:solidFill>
                <a:latin typeface="Courier New" pitchFamily="49" charset="0"/>
              </a:rPr>
              <a:t>(e);}</a:t>
            </a:r>
          </a:p>
          <a:p>
            <a:r>
              <a:rPr lang="en-US" sz="2000" b="1" dirty="0">
                <a:solidFill>
                  <a:srgbClr val="000000"/>
                </a:solidFill>
                <a:latin typeface="Courier New" pitchFamily="49" charset="0"/>
              </a:rPr>
              <a:t>finally  {  if (conn != null)    </a:t>
            </a:r>
          </a:p>
          <a:p>
            <a:r>
              <a:rPr lang="en-US" sz="2000" b="1" dirty="0">
                <a:solidFill>
                  <a:srgbClr val="000000"/>
                </a:solidFill>
                <a:latin typeface="Courier New" pitchFamily="49" charset="0"/>
              </a:rPr>
              <a:t>try {</a:t>
            </a:r>
            <a:r>
              <a:rPr lang="en-US" sz="2000" b="1" dirty="0" err="1">
                <a:solidFill>
                  <a:srgbClr val="000000"/>
                </a:solidFill>
                <a:latin typeface="Courier New" pitchFamily="49" charset="0"/>
              </a:rPr>
              <a:t>conn.close</a:t>
            </a:r>
            <a:r>
              <a:rPr lang="en-US" sz="2000" b="1" dirty="0">
                <a:solidFill>
                  <a:srgbClr val="000000"/>
                </a:solidFill>
                <a:latin typeface="Courier New" pitchFamily="49" charset="0"/>
              </a:rPr>
              <a:t> ();} catch (</a:t>
            </a:r>
            <a:r>
              <a:rPr lang="en-US" sz="2000" b="1" dirty="0" err="1">
                <a:solidFill>
                  <a:srgbClr val="000000"/>
                </a:solidFill>
                <a:latin typeface="Courier New" pitchFamily="49" charset="0"/>
              </a:rPr>
              <a:t>SQLException</a:t>
            </a:r>
            <a:r>
              <a:rPr lang="en-US" sz="2000" b="1" dirty="0">
                <a:solidFill>
                  <a:srgbClr val="000000"/>
                </a:solidFill>
                <a:latin typeface="Courier New" pitchFamily="49" charset="0"/>
              </a:rPr>
              <a:t> e) { }            }   }}</a:t>
            </a:r>
            <a:endParaRPr lang="en-US" b="1" dirty="0">
              <a:solidFill>
                <a:srgbClr val="000000"/>
              </a:solidFill>
              <a:latin typeface="Courier New" pitchFamily="49" charset="0"/>
            </a:endParaRPr>
          </a:p>
        </p:txBody>
      </p:sp>
      <p:sp>
        <p:nvSpPr>
          <p:cNvPr id="583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8905BC-6CD3-4410-9415-592E368BA973}" type="slidenum">
              <a:rPr lang="en-US" smtClean="0">
                <a:solidFill>
                  <a:schemeClr val="bg2"/>
                </a:solidFill>
              </a:rPr>
              <a:pPr eaLnBrk="1" hangingPunct="1"/>
              <a:t>81</a:t>
            </a:fld>
            <a:endParaRPr lang="en-US">
              <a:solidFill>
                <a:schemeClr val="bg2"/>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25010"/>
          </a:xfrm>
        </p:spPr>
        <p:txBody>
          <a:bodyPr/>
          <a:lstStyle/>
          <a:p>
            <a:r>
              <a:rPr lang="en-US" dirty="0"/>
              <a:t>Summary</a:t>
            </a:r>
          </a:p>
        </p:txBody>
      </p:sp>
      <p:sp>
        <p:nvSpPr>
          <p:cNvPr id="3" name="Content Placeholder 2"/>
          <p:cNvSpPr>
            <a:spLocks noGrp="1"/>
          </p:cNvSpPr>
          <p:nvPr>
            <p:ph idx="1"/>
          </p:nvPr>
        </p:nvSpPr>
        <p:spPr>
          <a:xfrm>
            <a:off x="1524000" y="1066800"/>
            <a:ext cx="9144000" cy="5791200"/>
          </a:xfrm>
        </p:spPr>
        <p:txBody>
          <a:bodyPr>
            <a:normAutofit/>
          </a:bodyPr>
          <a:lstStyle/>
          <a:p>
            <a:pPr lvl="0">
              <a:defRPr/>
            </a:pPr>
            <a:r>
              <a:rPr lang="en-US" dirty="0"/>
              <a:t>JDBC 4.0  is an API, that provides standard for connectivity to a variety of data sources like SQL databases, spreadsheets and flat.</a:t>
            </a:r>
          </a:p>
          <a:p>
            <a:pPr>
              <a:defRPr/>
            </a:pPr>
            <a:r>
              <a:rPr lang="en-US" dirty="0"/>
              <a:t>The following are the steps to write database code: Load the driver, Obtain connection, Create and execute statements, Use result sets to navigate the results and Close the connection.</a:t>
            </a:r>
          </a:p>
          <a:p>
            <a:pPr lvl="0">
              <a:defRPr/>
            </a:pPr>
            <a:r>
              <a:rPr lang="en-US" dirty="0"/>
              <a:t>JDBC driver are classes, that translate JDBC calls to either vendor-specific database calls or directly invoke database commands. </a:t>
            </a:r>
          </a:p>
          <a:p>
            <a:pPr>
              <a:defRPr/>
            </a:pPr>
            <a:r>
              <a:rPr lang="en-US" dirty="0"/>
              <a:t>Type 1- JDBC-ODBC Bridge, Type 2- Part Java, Part Native Driver, Type 3- Intermediate Database Access Server and Type 4- Pure Java Drivers are the four types of driver.</a:t>
            </a:r>
          </a:p>
          <a:p>
            <a:pPr lvl="0">
              <a:defRPr/>
            </a:pPr>
            <a:r>
              <a:rPr lang="en-US" dirty="0"/>
              <a:t>Most methods in the java.sql  and javax.sql packages throw </a:t>
            </a:r>
            <a:r>
              <a:rPr lang="en-US" dirty="0" err="1"/>
              <a:t>SQLException</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4DFBD83D-5173-4C43-8471-BECAE7A1FE53}" type="slidenum">
              <a:rPr lang="en-US" smtClean="0"/>
              <a:pPr>
                <a:defRPr/>
              </a:pPr>
              <a:t>82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9AE1-23EB-42C5-B432-7570C1ADDD8E}"/>
              </a:ext>
            </a:extLst>
          </p:cNvPr>
          <p:cNvSpPr>
            <a:spLocks noGrp="1"/>
          </p:cNvSpPr>
          <p:nvPr>
            <p:ph type="title"/>
          </p:nvPr>
        </p:nvSpPr>
        <p:spPr>
          <a:xfrm>
            <a:off x="913795" y="609600"/>
            <a:ext cx="10353761" cy="6005384"/>
          </a:xfrm>
        </p:spPr>
        <p:txBody>
          <a:bodyPr>
            <a:normAutofit/>
          </a:bodyPr>
          <a:lstStyle/>
          <a:p>
            <a:r>
              <a:rPr lang="en-US" sz="5400" dirty="0"/>
              <a:t>PROJECT BRIEFING …</a:t>
            </a:r>
            <a:endParaRPr lang="en-IN" sz="5400" dirty="0"/>
          </a:p>
        </p:txBody>
      </p:sp>
    </p:spTree>
    <p:extLst>
      <p:ext uri="{BB962C8B-B14F-4D97-AF65-F5344CB8AC3E}">
        <p14:creationId xmlns:p14="http://schemas.microsoft.com/office/powerpoint/2010/main" val="2991974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8578-655D-4A22-ABF9-782CF53BDFE2}"/>
              </a:ext>
            </a:extLst>
          </p:cNvPr>
          <p:cNvSpPr>
            <a:spLocks noGrp="1"/>
          </p:cNvSpPr>
          <p:nvPr>
            <p:ph type="title"/>
          </p:nvPr>
        </p:nvSpPr>
        <p:spPr/>
        <p:txBody>
          <a:bodyPr>
            <a:normAutofit fontScale="90000"/>
          </a:bodyPr>
          <a:lstStyle/>
          <a:p>
            <a:r>
              <a:rPr lang="en-US" dirty="0"/>
              <a:t>FRONT END</a:t>
            </a:r>
            <a:br>
              <a:rPr lang="en-US" dirty="0"/>
            </a:br>
            <a:r>
              <a:rPr lang="en-US" dirty="0"/>
              <a:t> #GUI</a:t>
            </a:r>
            <a:endParaRPr lang="en-IN" dirty="0"/>
          </a:p>
        </p:txBody>
      </p:sp>
      <p:sp>
        <p:nvSpPr>
          <p:cNvPr id="3" name="Text Placeholder 2">
            <a:extLst>
              <a:ext uri="{FF2B5EF4-FFF2-40B4-BE49-F238E27FC236}">
                <a16:creationId xmlns:a16="http://schemas.microsoft.com/office/drawing/2014/main" id="{62C35601-1134-4256-99C7-A7A4B88C00A3}"/>
              </a:ext>
            </a:extLst>
          </p:cNvPr>
          <p:cNvSpPr>
            <a:spLocks noGrp="1"/>
          </p:cNvSpPr>
          <p:nvPr>
            <p:ph type="body" sz="half" idx="1"/>
          </p:nvPr>
        </p:nvSpPr>
        <p:spPr/>
        <p:txBody>
          <a:bodyPr/>
          <a:lstStyle/>
          <a:p>
            <a:r>
              <a:rPr lang="en-US" dirty="0"/>
              <a:t>LOGIN WINDOW</a:t>
            </a:r>
          </a:p>
          <a:p>
            <a:pPr marL="0" indent="0">
              <a:buNone/>
            </a:pPr>
            <a:endParaRPr lang="en-US" dirty="0"/>
          </a:p>
          <a:p>
            <a:pPr marL="0" indent="0">
              <a:buNone/>
            </a:pPr>
            <a:endParaRPr lang="en-US" dirty="0"/>
          </a:p>
          <a:p>
            <a:pPr marL="0" indent="0">
              <a:buNone/>
            </a:pPr>
            <a:r>
              <a:rPr lang="en-US" dirty="0"/>
              <a:t>                              JFRAME</a:t>
            </a:r>
          </a:p>
          <a:p>
            <a:endParaRPr lang="en-US" dirty="0"/>
          </a:p>
          <a:p>
            <a:pPr marL="0" indent="0">
              <a:buNone/>
            </a:pPr>
            <a:r>
              <a:rPr lang="en-US" dirty="0"/>
              <a:t>                         JTEXTFIELD</a:t>
            </a:r>
          </a:p>
          <a:p>
            <a:pPr marL="0" indent="0">
              <a:buNone/>
            </a:pPr>
            <a:r>
              <a:rPr lang="en-US" dirty="0"/>
              <a:t>                                  </a:t>
            </a:r>
          </a:p>
          <a:p>
            <a:pPr marL="0" indent="0">
              <a:buNone/>
            </a:pPr>
            <a:r>
              <a:rPr lang="en-US" dirty="0"/>
              <a:t>                                   JLABEL</a:t>
            </a:r>
          </a:p>
          <a:p>
            <a:pPr marL="0" indent="0">
              <a:buNone/>
            </a:pPr>
            <a:endParaRPr lang="en-US" dirty="0"/>
          </a:p>
          <a:p>
            <a:pPr marL="0" indent="0">
              <a:buNone/>
            </a:pPr>
            <a:r>
              <a:rPr lang="en-US" dirty="0"/>
              <a:t>                                  JBUTTON</a:t>
            </a:r>
          </a:p>
        </p:txBody>
      </p:sp>
      <p:pic>
        <p:nvPicPr>
          <p:cNvPr id="5" name="Content Placeholder 4">
            <a:extLst>
              <a:ext uri="{FF2B5EF4-FFF2-40B4-BE49-F238E27FC236}">
                <a16:creationId xmlns:a16="http://schemas.microsoft.com/office/drawing/2014/main" id="{0B062F35-EC49-4697-8768-B5F31A0F6092}"/>
              </a:ext>
            </a:extLst>
          </p:cNvPr>
          <p:cNvPicPr>
            <a:picLocks noGrp="1" noChangeAspect="1"/>
          </p:cNvPicPr>
          <p:nvPr>
            <p:ph sz="half" idx="2"/>
          </p:nvPr>
        </p:nvPicPr>
        <p:blipFill>
          <a:blip r:embed="rId2"/>
          <a:stretch>
            <a:fillRect/>
          </a:stretch>
        </p:blipFill>
        <p:spPr>
          <a:xfrm>
            <a:off x="7539586" y="1959710"/>
            <a:ext cx="3462828" cy="3548180"/>
          </a:xfrm>
          <a:prstGeom prst="rect">
            <a:avLst/>
          </a:prstGeom>
        </p:spPr>
      </p:pic>
      <p:cxnSp>
        <p:nvCxnSpPr>
          <p:cNvPr id="15" name="Straight Arrow Connector 14">
            <a:extLst>
              <a:ext uri="{FF2B5EF4-FFF2-40B4-BE49-F238E27FC236}">
                <a16:creationId xmlns:a16="http://schemas.microsoft.com/office/drawing/2014/main" id="{4004DEEB-FBA9-43E2-952C-75B7E9B7667E}"/>
              </a:ext>
            </a:extLst>
          </p:cNvPr>
          <p:cNvCxnSpPr>
            <a:cxnSpLocks/>
          </p:cNvCxnSpPr>
          <p:nvPr/>
        </p:nvCxnSpPr>
        <p:spPr>
          <a:xfrm flipV="1">
            <a:off x="3929449" y="2125362"/>
            <a:ext cx="3476367" cy="667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1AA84F6-3FA9-4E3A-A077-9F1D719287FF}"/>
              </a:ext>
            </a:extLst>
          </p:cNvPr>
          <p:cNvCxnSpPr>
            <a:cxnSpLocks/>
          </p:cNvCxnSpPr>
          <p:nvPr/>
        </p:nvCxnSpPr>
        <p:spPr>
          <a:xfrm flipV="1">
            <a:off x="3929449" y="2590800"/>
            <a:ext cx="4984483" cy="23024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195119-A404-4752-8835-8CDE44EFA30D}"/>
              </a:ext>
            </a:extLst>
          </p:cNvPr>
          <p:cNvCxnSpPr>
            <a:cxnSpLocks/>
          </p:cNvCxnSpPr>
          <p:nvPr/>
        </p:nvCxnSpPr>
        <p:spPr>
          <a:xfrm flipV="1">
            <a:off x="4081849" y="2854410"/>
            <a:ext cx="3476367" cy="6672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7450A2-D004-4A00-9406-C43ED73993BE}"/>
              </a:ext>
            </a:extLst>
          </p:cNvPr>
          <p:cNvCxnSpPr>
            <a:cxnSpLocks/>
          </p:cNvCxnSpPr>
          <p:nvPr/>
        </p:nvCxnSpPr>
        <p:spPr>
          <a:xfrm flipV="1">
            <a:off x="4385667" y="2898108"/>
            <a:ext cx="5940463" cy="2626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095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C2B0-D96D-44BC-987C-7FAC402E1C8F}"/>
              </a:ext>
            </a:extLst>
          </p:cNvPr>
          <p:cNvSpPr>
            <a:spLocks noGrp="1"/>
          </p:cNvSpPr>
          <p:nvPr>
            <p:ph type="title"/>
          </p:nvPr>
        </p:nvSpPr>
        <p:spPr/>
        <p:txBody>
          <a:bodyPr/>
          <a:lstStyle/>
          <a:p>
            <a:r>
              <a:rPr lang="en-US" dirty="0"/>
              <a:t>MAIN FRAMES </a:t>
            </a:r>
            <a:endParaRPr lang="en-IN" dirty="0"/>
          </a:p>
        </p:txBody>
      </p:sp>
      <p:sp>
        <p:nvSpPr>
          <p:cNvPr id="3" name="Text Placeholder 2">
            <a:extLst>
              <a:ext uri="{FF2B5EF4-FFF2-40B4-BE49-F238E27FC236}">
                <a16:creationId xmlns:a16="http://schemas.microsoft.com/office/drawing/2014/main" id="{512C7924-20FC-4FAA-BA00-56705734E92F}"/>
              </a:ext>
            </a:extLst>
          </p:cNvPr>
          <p:cNvSpPr>
            <a:spLocks noGrp="1"/>
          </p:cNvSpPr>
          <p:nvPr>
            <p:ph type="body" sz="half"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SWITICHING FRAMES</a:t>
            </a:r>
          </a:p>
          <a:p>
            <a:pPr marL="0" indent="0">
              <a:buNone/>
            </a:pPr>
            <a:r>
              <a:rPr lang="en-US" dirty="0"/>
              <a:t>                PANEL FOR RESULTS </a:t>
            </a:r>
          </a:p>
          <a:p>
            <a:pPr marL="0" indent="0">
              <a:buNone/>
            </a:pPr>
            <a:r>
              <a:rPr lang="en-US" dirty="0"/>
              <a:t>                    C.R.U.D OPERATIONS  </a:t>
            </a:r>
            <a:endParaRPr lang="en-IN" dirty="0"/>
          </a:p>
        </p:txBody>
      </p:sp>
      <p:pic>
        <p:nvPicPr>
          <p:cNvPr id="5" name="Content Placeholder 4">
            <a:extLst>
              <a:ext uri="{FF2B5EF4-FFF2-40B4-BE49-F238E27FC236}">
                <a16:creationId xmlns:a16="http://schemas.microsoft.com/office/drawing/2014/main" id="{7D994126-EB78-48D2-9DFF-7958BBDFA43F}"/>
              </a:ext>
            </a:extLst>
          </p:cNvPr>
          <p:cNvPicPr>
            <a:picLocks noGrp="1" noChangeAspect="1"/>
          </p:cNvPicPr>
          <p:nvPr>
            <p:ph sz="half" idx="2"/>
          </p:nvPr>
        </p:nvPicPr>
        <p:blipFill>
          <a:blip r:embed="rId2"/>
          <a:stretch>
            <a:fillRect/>
          </a:stretch>
        </p:blipFill>
        <p:spPr>
          <a:xfrm>
            <a:off x="5682343" y="914400"/>
            <a:ext cx="6306457" cy="5638800"/>
          </a:xfrm>
          <a:prstGeom prst="rect">
            <a:avLst/>
          </a:prstGeom>
        </p:spPr>
      </p:pic>
      <p:cxnSp>
        <p:nvCxnSpPr>
          <p:cNvPr id="10" name="Straight Arrow Connector 9">
            <a:extLst>
              <a:ext uri="{FF2B5EF4-FFF2-40B4-BE49-F238E27FC236}">
                <a16:creationId xmlns:a16="http://schemas.microsoft.com/office/drawing/2014/main" id="{2FF4C0D2-EBDA-421D-9B41-A6C659A3300C}"/>
              </a:ext>
            </a:extLst>
          </p:cNvPr>
          <p:cNvCxnSpPr>
            <a:cxnSpLocks/>
          </p:cNvCxnSpPr>
          <p:nvPr/>
        </p:nvCxnSpPr>
        <p:spPr>
          <a:xfrm flipV="1">
            <a:off x="4970624" y="2307480"/>
            <a:ext cx="4893389" cy="12906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5467462-F39D-4520-A7BD-371219D641F1}"/>
              </a:ext>
            </a:extLst>
          </p:cNvPr>
          <p:cNvCxnSpPr>
            <a:cxnSpLocks/>
          </p:cNvCxnSpPr>
          <p:nvPr/>
        </p:nvCxnSpPr>
        <p:spPr>
          <a:xfrm flipV="1">
            <a:off x="4631094" y="2379306"/>
            <a:ext cx="3442477" cy="6603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9A48305-4DB5-41A1-AD7B-4C2D76CD648E}"/>
              </a:ext>
            </a:extLst>
          </p:cNvPr>
          <p:cNvCxnSpPr>
            <a:cxnSpLocks/>
          </p:cNvCxnSpPr>
          <p:nvPr/>
        </p:nvCxnSpPr>
        <p:spPr>
          <a:xfrm flipV="1">
            <a:off x="4470919" y="2269282"/>
            <a:ext cx="1676400" cy="5248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1619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1626-1B71-4400-AEC2-1559BDB2C296}"/>
              </a:ext>
            </a:extLst>
          </p:cNvPr>
          <p:cNvSpPr>
            <a:spLocks noGrp="1"/>
          </p:cNvSpPr>
          <p:nvPr>
            <p:ph type="title"/>
          </p:nvPr>
        </p:nvSpPr>
        <p:spPr/>
        <p:txBody>
          <a:bodyPr>
            <a:normAutofit fontScale="90000"/>
          </a:bodyPr>
          <a:lstStyle/>
          <a:p>
            <a:r>
              <a:rPr lang="en-US" dirty="0"/>
              <a:t>Back end </a:t>
            </a:r>
            <a:br>
              <a:rPr lang="en-US" dirty="0"/>
            </a:br>
            <a:r>
              <a:rPr lang="en-US" dirty="0"/>
              <a:t>#</a:t>
            </a:r>
            <a:r>
              <a:rPr lang="en-US" dirty="0" err="1"/>
              <a:t>mysql</a:t>
            </a:r>
            <a:endParaRPr lang="en-IN" dirty="0"/>
          </a:p>
        </p:txBody>
      </p:sp>
      <p:sp>
        <p:nvSpPr>
          <p:cNvPr id="3" name="Text Placeholder 2">
            <a:extLst>
              <a:ext uri="{FF2B5EF4-FFF2-40B4-BE49-F238E27FC236}">
                <a16:creationId xmlns:a16="http://schemas.microsoft.com/office/drawing/2014/main" id="{863A5634-7FFA-4480-8251-B2D08884D052}"/>
              </a:ext>
            </a:extLst>
          </p:cNvPr>
          <p:cNvSpPr>
            <a:spLocks noGrp="1"/>
          </p:cNvSpPr>
          <p:nvPr>
            <p:ph type="body" sz="half" idx="1"/>
          </p:nvPr>
        </p:nvSpPr>
        <p:spPr>
          <a:xfrm>
            <a:off x="914400" y="1066800"/>
            <a:ext cx="5435600" cy="5486400"/>
          </a:xfrm>
        </p:spPr>
        <p:txBody>
          <a:bodyPr/>
          <a:lstStyle/>
          <a:p>
            <a:endParaRPr lang="en-IN" dirty="0"/>
          </a:p>
        </p:txBody>
      </p:sp>
      <p:pic>
        <p:nvPicPr>
          <p:cNvPr id="5" name="Content Placeholder 4">
            <a:extLst>
              <a:ext uri="{FF2B5EF4-FFF2-40B4-BE49-F238E27FC236}">
                <a16:creationId xmlns:a16="http://schemas.microsoft.com/office/drawing/2014/main" id="{78C5C56C-AC11-4486-9884-EC22E5AB3FDC}"/>
              </a:ext>
            </a:extLst>
          </p:cNvPr>
          <p:cNvPicPr>
            <a:picLocks noGrp="1" noChangeAspect="1"/>
          </p:cNvPicPr>
          <p:nvPr>
            <p:ph sz="half" idx="2"/>
          </p:nvPr>
        </p:nvPicPr>
        <p:blipFill>
          <a:blip r:embed="rId2"/>
          <a:stretch>
            <a:fillRect/>
          </a:stretch>
        </p:blipFill>
        <p:spPr>
          <a:xfrm>
            <a:off x="746449" y="1066800"/>
            <a:ext cx="10962433" cy="5486400"/>
          </a:xfrm>
          <a:prstGeom prst="rect">
            <a:avLst/>
          </a:prstGeom>
        </p:spPr>
      </p:pic>
    </p:spTree>
    <p:extLst>
      <p:ext uri="{BB962C8B-B14F-4D97-AF65-F5344CB8AC3E}">
        <p14:creationId xmlns:p14="http://schemas.microsoft.com/office/powerpoint/2010/main" val="2975231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587F-C917-4EC2-9326-855786BD3F18}"/>
              </a:ext>
            </a:extLst>
          </p:cNvPr>
          <p:cNvSpPr>
            <a:spLocks noGrp="1"/>
          </p:cNvSpPr>
          <p:nvPr>
            <p:ph type="title"/>
          </p:nvPr>
        </p:nvSpPr>
        <p:spPr/>
        <p:txBody>
          <a:bodyPr>
            <a:normAutofit/>
          </a:bodyPr>
          <a:lstStyle/>
          <a:p>
            <a:r>
              <a:rPr lang="en-US" sz="6600" dirty="0"/>
              <a:t>THANK YOU….</a:t>
            </a:r>
            <a:endParaRPr lang="en-IN" sz="6600" dirty="0"/>
          </a:p>
        </p:txBody>
      </p:sp>
      <p:sp>
        <p:nvSpPr>
          <p:cNvPr id="3" name="Content Placeholder 2">
            <a:extLst>
              <a:ext uri="{FF2B5EF4-FFF2-40B4-BE49-F238E27FC236}">
                <a16:creationId xmlns:a16="http://schemas.microsoft.com/office/drawing/2014/main" id="{034C880B-731F-41B3-BB16-FF57D88B04B9}"/>
              </a:ext>
            </a:extLst>
          </p:cNvPr>
          <p:cNvSpPr>
            <a:spLocks noGrp="1"/>
          </p:cNvSpPr>
          <p:nvPr>
            <p:ph idx="1"/>
          </p:nvPr>
        </p:nvSpPr>
        <p:spPr/>
        <p:txBody>
          <a:bodyPr/>
          <a:lstStyle/>
          <a:p>
            <a:pPr marL="0" indent="0">
              <a:buNone/>
            </a:pPr>
            <a:endParaRPr lang="en-US" dirty="0"/>
          </a:p>
          <a:p>
            <a:pPr marL="0" indent="0">
              <a:buNone/>
            </a:pPr>
            <a:r>
              <a:rPr lang="en-US" dirty="0"/>
              <a:t>                                                         </a:t>
            </a:r>
          </a:p>
          <a:p>
            <a:pPr marL="0" indent="0">
              <a:buNone/>
            </a:pPr>
            <a:r>
              <a:rPr lang="en-US" sz="4000" dirty="0"/>
              <a:t>                      ANY QUERIES….?</a:t>
            </a:r>
            <a:endParaRPr lang="en-IN" sz="4000" dirty="0"/>
          </a:p>
        </p:txBody>
      </p:sp>
    </p:spTree>
    <p:extLst>
      <p:ext uri="{BB962C8B-B14F-4D97-AF65-F5344CB8AC3E}">
        <p14:creationId xmlns:p14="http://schemas.microsoft.com/office/powerpoint/2010/main" val="211209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0" nodeType="clickEffect">
                                  <p:stCondLst>
                                    <p:cond delay="0"/>
                                  </p:stCondLst>
                                  <p:childTnLst>
                                    <p:animEffect transition="out" filter="fade">
                                      <p:cBhvr>
                                        <p:cTn id="18" dur="1000"/>
                                        <p:tgtEl>
                                          <p:spTgt spid="2"/>
                                        </p:tgtEl>
                                      </p:cBhvr>
                                    </p:animEffect>
                                    <p:anim calcmode="lin" valueType="num">
                                      <p:cBhvr>
                                        <p:cTn id="19" dur="1000"/>
                                        <p:tgtEl>
                                          <p:spTgt spid="2"/>
                                        </p:tgtEl>
                                        <p:attrNameLst>
                                          <p:attrName>ppt_x</p:attrName>
                                        </p:attrNameLst>
                                      </p:cBhvr>
                                      <p:tavLst>
                                        <p:tav tm="0">
                                          <p:val>
                                            <p:strVal val="ppt_x"/>
                                          </p:val>
                                        </p:tav>
                                        <p:tav tm="100000">
                                          <p:val>
                                            <p:strVal val="ppt_x"/>
                                          </p:val>
                                        </p:tav>
                                      </p:tavLst>
                                    </p:anim>
                                    <p:anim calcmode="lin" valueType="num">
                                      <p:cBhvr>
                                        <p:cTn id="20" dur="1000"/>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EF5A20A-15F3-4897-98F4-BCC308D3C612}"/>
              </a:ext>
            </a:extLst>
          </p:cNvPr>
          <p:cNvSpPr>
            <a:spLocks noGrp="1" noChangeArrowheads="1"/>
          </p:cNvSpPr>
          <p:nvPr>
            <p:ph type="title"/>
          </p:nvPr>
        </p:nvSpPr>
        <p:spPr/>
        <p:txBody>
          <a:bodyPr/>
          <a:lstStyle/>
          <a:p>
            <a:r>
              <a:rPr lang="de-DE" altLang="en-US"/>
              <a:t>The First Swing Program</a:t>
            </a:r>
          </a:p>
        </p:txBody>
      </p:sp>
      <p:sp>
        <p:nvSpPr>
          <p:cNvPr id="8195" name="Rectangle 3">
            <a:extLst>
              <a:ext uri="{FF2B5EF4-FFF2-40B4-BE49-F238E27FC236}">
                <a16:creationId xmlns:a16="http://schemas.microsoft.com/office/drawing/2014/main" id="{C0BFD334-5D4B-4AE6-97CD-FFA5CC9C93E8}"/>
              </a:ext>
            </a:extLst>
          </p:cNvPr>
          <p:cNvSpPr>
            <a:spLocks noGrp="1" noChangeArrowheads="1"/>
          </p:cNvSpPr>
          <p:nvPr>
            <p:ph type="body" sz="half" idx="1"/>
          </p:nvPr>
        </p:nvSpPr>
        <p:spPr>
          <a:xfrm>
            <a:off x="2209800" y="914400"/>
            <a:ext cx="7696200" cy="1905000"/>
          </a:xfrm>
        </p:spPr>
        <p:txBody>
          <a:bodyPr/>
          <a:lstStyle/>
          <a:p>
            <a:pPr marL="0" indent="0">
              <a:spcBef>
                <a:spcPct val="50000"/>
              </a:spcBef>
            </a:pPr>
            <a:r>
              <a:rPr lang="de-DE" altLang="en-US"/>
              <a:t>Example: </a:t>
            </a:r>
          </a:p>
          <a:p>
            <a:pPr marL="0" indent="0" algn="ctr">
              <a:spcBef>
                <a:spcPct val="50000"/>
              </a:spcBef>
            </a:pPr>
            <a:r>
              <a:rPr lang="de-DE" altLang="en-US" u="sng"/>
              <a:t>The First Swing Program</a:t>
            </a:r>
            <a:endParaRPr lang="de-DE" altLang="en-US" sz="3200" u="sng"/>
          </a:p>
        </p:txBody>
      </p:sp>
      <p:pic>
        <p:nvPicPr>
          <p:cNvPr id="8196" name="Picture 4">
            <a:extLst>
              <a:ext uri="{FF2B5EF4-FFF2-40B4-BE49-F238E27FC236}">
                <a16:creationId xmlns:a16="http://schemas.microsoft.com/office/drawing/2014/main" id="{AC79B91D-60CA-4EC6-A61D-53D5F8F26F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2971801"/>
            <a:ext cx="3962400" cy="3440113"/>
          </a:xfrm>
          <a:noFill/>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cap="flat" cmpd="sng">
                <a:solidFill>
                  <a:schemeClr val="hlink"/>
                </a:solidFill>
                <a:prstDash val="solid"/>
                <a:miter lim="800000"/>
                <a:headEnd/>
                <a:tailEnd/>
              </a14:hiddenLine>
            </a:ext>
          </a:extLst>
        </p:spPr>
      </p:pic>
      <p:sp>
        <p:nvSpPr>
          <p:cNvPr id="8197" name="Footer Placeholder 4">
            <a:extLst>
              <a:ext uri="{FF2B5EF4-FFF2-40B4-BE49-F238E27FC236}">
                <a16:creationId xmlns:a16="http://schemas.microsoft.com/office/drawing/2014/main" id="{B6CAE891-0E2D-40D8-9894-00210C867BB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00000000000000000"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00000000000000000"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00000000000000000"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00000000000000000" pitchFamily="82" charset="2"/>
              <a:buChar char=""/>
              <a:defRPr sz="1200">
                <a:solidFill>
                  <a:srgbClr val="404040"/>
                </a:solidFill>
                <a:latin typeface="Trebuchet MS" panose="020B0603020202020204" pitchFamily="34" charset="0"/>
              </a:defRPr>
            </a:lvl9pPr>
          </a:lstStyle>
          <a:p>
            <a:pPr algn="r">
              <a:spcBef>
                <a:spcPct val="0"/>
              </a:spcBef>
              <a:buClrTx/>
              <a:buSzTx/>
              <a:buFontTx/>
              <a:buNone/>
            </a:pPr>
            <a:r>
              <a:rPr lang="de-DE" altLang="en-US" sz="1400">
                <a:solidFill>
                  <a:schemeClr val="tx1"/>
                </a:solidFill>
                <a:latin typeface="Arial" panose="020B0604020202020204" pitchFamily="34" charset="0"/>
              </a:rPr>
              <a:t>CIS 068</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678</TotalTime>
  <Words>4575</Words>
  <Application>Microsoft Office PowerPoint</Application>
  <PresentationFormat>Widescreen</PresentationFormat>
  <Paragraphs>862</Paragraphs>
  <Slides>87</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9" baseType="lpstr">
      <vt:lpstr>Arial</vt:lpstr>
      <vt:lpstr>Arial Narrow</vt:lpstr>
      <vt:lpstr>Arial Unicode MS</vt:lpstr>
      <vt:lpstr>Bookman Old Style</vt:lpstr>
      <vt:lpstr>Calibri</vt:lpstr>
      <vt:lpstr>Courier New</vt:lpstr>
      <vt:lpstr>Rockwell</vt:lpstr>
      <vt:lpstr>Times New Roman</vt:lpstr>
      <vt:lpstr>Verdana</vt:lpstr>
      <vt:lpstr>Wingdings</vt:lpstr>
      <vt:lpstr>Damask</vt:lpstr>
      <vt:lpstr>Bitmap Image</vt:lpstr>
      <vt:lpstr>WELCOME….</vt:lpstr>
      <vt:lpstr>INTRODUCTION OF JAVA</vt:lpstr>
      <vt:lpstr>Java virtual machine</vt:lpstr>
      <vt:lpstr>CORE JAVA</vt:lpstr>
      <vt:lpstr>Hardware And SOFTWARE required</vt:lpstr>
      <vt:lpstr>PROJECT CONTAINS TWO PARTS </vt:lpstr>
      <vt:lpstr>FRONT end… </vt:lpstr>
      <vt:lpstr>Overview </vt:lpstr>
      <vt:lpstr>The First Swing Program</vt:lpstr>
      <vt:lpstr>The GUI</vt:lpstr>
      <vt:lpstr>Steps to build a GUI</vt:lpstr>
      <vt:lpstr>The Source</vt:lpstr>
      <vt:lpstr>Swing Components</vt:lpstr>
      <vt:lpstr>Swing Components</vt:lpstr>
      <vt:lpstr>Swing Components</vt:lpstr>
      <vt:lpstr>Swing Components</vt:lpstr>
      <vt:lpstr>Swing Components</vt:lpstr>
      <vt:lpstr>Swing Components</vt:lpstr>
      <vt:lpstr>Swing Components</vt:lpstr>
      <vt:lpstr>Swing Components</vt:lpstr>
      <vt:lpstr>Swing Components</vt:lpstr>
      <vt:lpstr>Swing Components</vt:lpstr>
      <vt:lpstr>Swing Components</vt:lpstr>
      <vt:lpstr>Layout Management</vt:lpstr>
      <vt:lpstr>Layout Management</vt:lpstr>
      <vt:lpstr>Layouts</vt:lpstr>
      <vt:lpstr>Layouts</vt:lpstr>
      <vt:lpstr>Layouts</vt:lpstr>
      <vt:lpstr>Layouts</vt:lpstr>
      <vt:lpstr>Layouts</vt:lpstr>
      <vt:lpstr>Using Components</vt:lpstr>
      <vt:lpstr>Using a JButton</vt:lpstr>
      <vt:lpstr>Using a JButton</vt:lpstr>
      <vt:lpstr>Back end… </vt:lpstr>
      <vt:lpstr>JDBC</vt:lpstr>
      <vt:lpstr>Objectives</vt:lpstr>
      <vt:lpstr>JDBC API</vt:lpstr>
      <vt:lpstr>Steps to write database code</vt:lpstr>
      <vt:lpstr>Load the driver</vt:lpstr>
      <vt:lpstr>java.sql.Connection</vt:lpstr>
      <vt:lpstr>PowerPoint Presentation</vt:lpstr>
      <vt:lpstr>Driver Types</vt:lpstr>
      <vt:lpstr>JDBC-ODBC Bridge</vt:lpstr>
      <vt:lpstr>Configure the DSN for ODBC Driver for MS-Access</vt:lpstr>
      <vt:lpstr>PowerPoint Presentation</vt:lpstr>
      <vt:lpstr>Code to get JDBC-ODBC connection</vt:lpstr>
      <vt:lpstr>Disadvantages</vt:lpstr>
      <vt:lpstr>Type2- Part Java, Part Native Driver</vt:lpstr>
      <vt:lpstr>Preferred Database Drivers</vt:lpstr>
      <vt:lpstr>PowerPoint Presentation</vt:lpstr>
      <vt:lpstr>Connecting using type 4 driver</vt:lpstr>
      <vt:lpstr>Setting classpath to MySQL driver in eclipse</vt:lpstr>
      <vt:lpstr>Example: Connecting to MySQL – older way</vt:lpstr>
      <vt:lpstr>PowerPoint Presentation</vt:lpstr>
      <vt:lpstr>JDBC 4.0 way to connect to database</vt:lpstr>
      <vt:lpstr>Code using JDBC 4.0 way </vt:lpstr>
      <vt:lpstr>PowerPoint Presentation</vt:lpstr>
      <vt:lpstr>Obtaining Statement</vt:lpstr>
      <vt:lpstr>SQL Exception</vt:lpstr>
      <vt:lpstr>Statement</vt:lpstr>
      <vt:lpstr>ResultSet methods (default)</vt:lpstr>
      <vt:lpstr>Code to insert and fetch records</vt:lpstr>
      <vt:lpstr>PowerPoint Presentation</vt:lpstr>
      <vt:lpstr>Advanced ResultSet</vt:lpstr>
      <vt:lpstr>PowerPoint Presentation</vt:lpstr>
      <vt:lpstr>More ResultSet methods</vt:lpstr>
      <vt:lpstr>Code using advanced ResultSet</vt:lpstr>
      <vt:lpstr>PowerPoint Presentation</vt:lpstr>
      <vt:lpstr>PowerPoint Presentation</vt:lpstr>
      <vt:lpstr>PowerPoint Presentation</vt:lpstr>
      <vt:lpstr>Prepared Statement</vt:lpstr>
      <vt:lpstr>Inserting large objects in the database</vt:lpstr>
      <vt:lpstr>PowerPoint Presentation</vt:lpstr>
      <vt:lpstr>PreparedStatement for batch updates</vt:lpstr>
      <vt:lpstr>Example: Batch updates</vt:lpstr>
      <vt:lpstr>PowerPoint Presentation</vt:lpstr>
      <vt:lpstr>Call able Statement</vt:lpstr>
      <vt:lpstr>Java Code to call the stored procedure</vt:lpstr>
      <vt:lpstr>PowerPoint Presentation</vt:lpstr>
      <vt:lpstr>Get ResultSet from stored procedure</vt:lpstr>
      <vt:lpstr>PowerPoint Presentation</vt:lpstr>
      <vt:lpstr>Summary</vt:lpstr>
      <vt:lpstr>PROJECT BRIEFING …</vt:lpstr>
      <vt:lpstr>FRONT END  #GUI</vt:lpstr>
      <vt:lpstr>MAIN FRAMES </vt:lpstr>
      <vt:lpstr>Back end  #mysql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jarchit29@gmail.com</dc:creator>
  <cp:lastModifiedBy>shivam jain</cp:lastModifiedBy>
  <cp:revision>26</cp:revision>
  <dcterms:created xsi:type="dcterms:W3CDTF">2019-08-27T13:50:33Z</dcterms:created>
  <dcterms:modified xsi:type="dcterms:W3CDTF">2019-08-29T16:25:05Z</dcterms:modified>
</cp:coreProperties>
</file>