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78"/>
  </p:notesMasterIdLst>
  <p:handoutMasterIdLst>
    <p:handoutMasterId r:id="rId79"/>
  </p:handoutMasterIdLst>
  <p:sldIdLst>
    <p:sldId id="256" r:id="rId2"/>
    <p:sldId id="369" r:id="rId3"/>
    <p:sldId id="422" r:id="rId4"/>
    <p:sldId id="397" r:id="rId5"/>
    <p:sldId id="416" r:id="rId6"/>
    <p:sldId id="368" r:id="rId7"/>
    <p:sldId id="421" r:id="rId8"/>
    <p:sldId id="398" r:id="rId9"/>
    <p:sldId id="417" r:id="rId10"/>
    <p:sldId id="376" r:id="rId11"/>
    <p:sldId id="378" r:id="rId12"/>
    <p:sldId id="419" r:id="rId13"/>
    <p:sldId id="399" r:id="rId14"/>
    <p:sldId id="400" r:id="rId15"/>
    <p:sldId id="379" r:id="rId16"/>
    <p:sldId id="420" r:id="rId17"/>
    <p:sldId id="370" r:id="rId18"/>
    <p:sldId id="380" r:id="rId19"/>
    <p:sldId id="418" r:id="rId20"/>
    <p:sldId id="381" r:id="rId21"/>
    <p:sldId id="383" r:id="rId22"/>
    <p:sldId id="382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71" r:id="rId31"/>
    <p:sldId id="391" r:id="rId32"/>
    <p:sldId id="393" r:id="rId33"/>
    <p:sldId id="394" r:id="rId34"/>
    <p:sldId id="402" r:id="rId35"/>
    <p:sldId id="404" r:id="rId36"/>
    <p:sldId id="395" r:id="rId37"/>
    <p:sldId id="401" r:id="rId38"/>
    <p:sldId id="405" r:id="rId39"/>
    <p:sldId id="392" r:id="rId40"/>
    <p:sldId id="372" r:id="rId41"/>
    <p:sldId id="396" r:id="rId42"/>
    <p:sldId id="412" r:id="rId43"/>
    <p:sldId id="410" r:id="rId44"/>
    <p:sldId id="406" r:id="rId45"/>
    <p:sldId id="407" r:id="rId46"/>
    <p:sldId id="408" r:id="rId47"/>
    <p:sldId id="423" r:id="rId48"/>
    <p:sldId id="415" r:id="rId49"/>
    <p:sldId id="424" r:id="rId50"/>
    <p:sldId id="409" r:id="rId51"/>
    <p:sldId id="373" r:id="rId52"/>
    <p:sldId id="425" r:id="rId53"/>
    <p:sldId id="429" r:id="rId54"/>
    <p:sldId id="430" r:id="rId55"/>
    <p:sldId id="431" r:id="rId56"/>
    <p:sldId id="434" r:id="rId57"/>
    <p:sldId id="428" r:id="rId58"/>
    <p:sldId id="433" r:id="rId59"/>
    <p:sldId id="432" r:id="rId60"/>
    <p:sldId id="435" r:id="rId61"/>
    <p:sldId id="374" r:id="rId62"/>
    <p:sldId id="436" r:id="rId63"/>
    <p:sldId id="440" r:id="rId64"/>
    <p:sldId id="437" r:id="rId65"/>
    <p:sldId id="442" r:id="rId66"/>
    <p:sldId id="441" r:id="rId67"/>
    <p:sldId id="443" r:id="rId68"/>
    <p:sldId id="444" r:id="rId69"/>
    <p:sldId id="445" r:id="rId70"/>
    <p:sldId id="375" r:id="rId71"/>
    <p:sldId id="446" r:id="rId72"/>
    <p:sldId id="447" r:id="rId73"/>
    <p:sldId id="377" r:id="rId74"/>
    <p:sldId id="449" r:id="rId75"/>
    <p:sldId id="448" r:id="rId76"/>
    <p:sldId id="366" r:id="rId77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162">
          <p15:clr>
            <a:srgbClr val="A4A3A4"/>
          </p15:clr>
        </p15:guide>
        <p15:guide id="7" orient="horz" pos="1344">
          <p15:clr>
            <a:srgbClr val="A4A3A4"/>
          </p15:clr>
        </p15:guide>
        <p15:guide id="8" pos="2789">
          <p15:clr>
            <a:srgbClr val="A4A3A4"/>
          </p15:clr>
        </p15:guide>
        <p15:guide id="9" pos="226">
          <p15:clr>
            <a:srgbClr val="A4A3A4"/>
          </p15:clr>
        </p15:guide>
        <p15:guide id="10" pos="1950">
          <p15:clr>
            <a:srgbClr val="A4A3A4"/>
          </p15:clr>
        </p15:guide>
        <p15:guide id="11" pos="3651">
          <p15:clr>
            <a:srgbClr val="A4A3A4"/>
          </p15:clr>
        </p15:guide>
        <p15:guide id="12" pos="3810">
          <p15:clr>
            <a:srgbClr val="A4A3A4"/>
          </p15:clr>
        </p15:guide>
        <p15:guide id="13" pos="2109">
          <p15:clr>
            <a:srgbClr val="A4A3A4"/>
          </p15:clr>
        </p15:guide>
        <p15:guide id="14" pos="5534">
          <p15:clr>
            <a:srgbClr val="A4A3A4"/>
          </p15:clr>
        </p15:guide>
        <p15:guide id="15" pos="408">
          <p15:clr>
            <a:srgbClr val="A4A3A4"/>
          </p15:clr>
        </p15:guide>
        <p15:guide id="16" pos="5352">
          <p15:clr>
            <a:srgbClr val="A4A3A4"/>
          </p15:clr>
        </p15:guide>
        <p15:guide id="17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3C97"/>
    <a:srgbClr val="A5A196"/>
    <a:srgbClr val="474329"/>
    <a:srgbClr val="625C38"/>
    <a:srgbClr val="AFA671"/>
    <a:srgbClr val="ABA269"/>
    <a:srgbClr val="A9A067"/>
    <a:srgbClr val="DAD6BE"/>
    <a:srgbClr val="93A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6433" autoAdjust="0"/>
  </p:normalViewPr>
  <p:slideViewPr>
    <p:cSldViewPr>
      <p:cViewPr varScale="1">
        <p:scale>
          <a:sx n="128" d="100"/>
          <a:sy n="128" d="100"/>
        </p:scale>
        <p:origin x="1014" y="120"/>
      </p:cViewPr>
      <p:guideLst>
        <p:guide orient="horz" pos="391"/>
        <p:guide orient="horz" pos="3997"/>
        <p:guide orient="horz" pos="981"/>
        <p:guide orient="horz" pos="4156"/>
        <p:guide orient="horz" pos="550"/>
        <p:guide orient="horz" pos="1162"/>
        <p:guide orient="horz" pos="1344"/>
        <p:guide pos="2789"/>
        <p:guide pos="226"/>
        <p:guide pos="1950"/>
        <p:guide pos="3651"/>
        <p:guide pos="3810"/>
        <p:guide pos="2109"/>
        <p:guide pos="5534"/>
        <p:guide pos="408"/>
        <p:guide pos="5352"/>
        <p:guide pos="29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330"/>
    </p:cViewPr>
  </p:sorterViewPr>
  <p:notesViewPr>
    <p:cSldViewPr showGuides="1">
      <p:cViewPr varScale="1">
        <p:scale>
          <a:sx n="77" d="100"/>
          <a:sy n="77" d="100"/>
        </p:scale>
        <p:origin x="-2136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047728-85AF-4836-9DBB-0F074532E785}" type="datetimeFigureOut">
              <a:rPr lang="de-CH"/>
              <a:pPr>
                <a:defRPr/>
              </a:pPr>
              <a:t>23.11.2016</a:t>
            </a:fld>
            <a:endParaRPr lang="de-CH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E87BBE-943D-4380-B295-87B2A3B7B57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02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0477E2-9592-44D0-B9EA-C373F49D8623}" type="datetimeFigureOut">
              <a:rPr lang="de-CH" smtClean="0"/>
              <a:pPr>
                <a:defRPr/>
              </a:pPr>
              <a:t>23.11.2016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0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37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143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402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594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32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37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05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391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303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085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784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292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0480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313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56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582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9082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2009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08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7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490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2541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654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0173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953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628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808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356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5877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00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63205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571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274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4036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833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6017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72760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70913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7551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189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32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463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05603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559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7718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7761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1968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099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4290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304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0252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59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73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8290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9636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2619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3867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372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045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3728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4817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2162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9063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69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0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3349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83172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3880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432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9294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4483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75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08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0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4AB15-A698-4A26-B186-29B686D772F4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25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358774" y="1557338"/>
            <a:ext cx="8426449" cy="5040312"/>
          </a:xfrm>
          <a:prstGeom prst="roundRect">
            <a:avLst>
              <a:gd name="adj" fmla="val 2211"/>
            </a:avLst>
          </a:pr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 smtClean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5"/>
            <a:ext cx="7848600" cy="432198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26"/>
          </p:nvPr>
        </p:nvSpPr>
        <p:spPr bwMode="white">
          <a:xfrm>
            <a:off x="647701" y="5805264"/>
            <a:ext cx="7848600" cy="539974"/>
          </a:xfrm>
        </p:spPr>
        <p:txBody>
          <a:bodyPr anchor="b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15" name="Textplatzhalter 28"/>
          <p:cNvSpPr>
            <a:spLocks noGrp="1"/>
          </p:cNvSpPr>
          <p:nvPr>
            <p:ph type="body" sz="quarter" idx="25" hasCustomPrompt="1"/>
          </p:nvPr>
        </p:nvSpPr>
        <p:spPr bwMode="white">
          <a:xfrm>
            <a:off x="647701" y="2816932"/>
            <a:ext cx="7848600" cy="413258"/>
          </a:xfrm>
        </p:spPr>
        <p:txBody>
          <a:bodyPr/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For company</a:t>
            </a:r>
            <a:endParaRPr lang="en-GB" noProof="0" dirty="0"/>
          </a:p>
        </p:txBody>
      </p:sp>
      <p:sp>
        <p:nvSpPr>
          <p:cNvPr id="17" name="Textplatzhalter 3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7701" y="3248981"/>
            <a:ext cx="7848600" cy="360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Date</a:t>
            </a:r>
            <a:endParaRPr lang="en-GB" noProof="0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36687" y="3933825"/>
            <a:ext cx="7848600" cy="360039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890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358775" y="1557338"/>
            <a:ext cx="8426449" cy="5040312"/>
          </a:xfrm>
          <a:prstGeom prst="roundRect">
            <a:avLst>
              <a:gd name="adj" fmla="val 21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 smtClean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4"/>
            <a:ext cx="7848600" cy="684225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7" name="Textplatzhalter 33"/>
          <p:cNvSpPr>
            <a:spLocks noGrp="1"/>
          </p:cNvSpPr>
          <p:nvPr>
            <p:ph type="body" sz="quarter" idx="28" hasCustomPrompt="1"/>
          </p:nvPr>
        </p:nvSpPr>
        <p:spPr bwMode="white">
          <a:xfrm>
            <a:off x="647700" y="3933057"/>
            <a:ext cx="7848600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Contact</a:t>
            </a:r>
            <a:br>
              <a:rPr lang="en-GB" noProof="0" dirty="0" smtClean="0"/>
            </a:br>
            <a:r>
              <a:rPr lang="en-GB" noProof="0" dirty="0" smtClean="0"/>
              <a:t>E-Mail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534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 userDrawn="1"/>
        </p:nvSpPr>
        <p:spPr>
          <a:xfrm>
            <a:off x="358775" y="1557338"/>
            <a:ext cx="8426449" cy="972000"/>
          </a:xfrm>
          <a:prstGeom prst="roundRect">
            <a:avLst>
              <a:gd name="adj" fmla="val 11677"/>
            </a:avLst>
          </a:prstGeom>
          <a:solidFill>
            <a:srgbClr val="9ED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 smtClean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28"/>
          </p:nvPr>
        </p:nvSpPr>
        <p:spPr>
          <a:xfrm>
            <a:off x="358775" y="2673350"/>
            <a:ext cx="8426447" cy="3924300"/>
          </a:xfrm>
          <a:prstGeom prst="roundRect">
            <a:avLst>
              <a:gd name="adj" fmla="val 2547"/>
            </a:avLst>
          </a:prstGeom>
          <a:solidFill>
            <a:schemeClr val="bg1">
              <a:lumMod val="95000"/>
            </a:schemeClr>
          </a:solidFill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5"/>
            <a:ext cx="7848600" cy="504206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004893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9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47700" y="3933057"/>
            <a:ext cx="3779838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Contact</a:t>
            </a:r>
            <a:br>
              <a:rPr lang="en-GB" noProof="0" dirty="0" smtClean="0"/>
            </a:br>
            <a:r>
              <a:rPr lang="en-GB" noProof="0" dirty="0" smtClean="0"/>
              <a:t>E-Mail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4317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8"/>
          </p:nvPr>
        </p:nvSpPr>
        <p:spPr>
          <a:xfrm>
            <a:off x="358775" y="1557338"/>
            <a:ext cx="8426447" cy="5040312"/>
          </a:xfrm>
          <a:prstGeom prst="roundRect">
            <a:avLst>
              <a:gd name="adj" fmla="val 2032"/>
            </a:avLst>
          </a:prstGeom>
          <a:solidFill>
            <a:schemeClr val="bg1">
              <a:lumMod val="95000"/>
            </a:schemeClr>
          </a:solidFill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24" hasCustomPrompt="1"/>
          </p:nvPr>
        </p:nvSpPr>
        <p:spPr bwMode="white">
          <a:xfrm>
            <a:off x="647701" y="1844674"/>
            <a:ext cx="7848600" cy="684225"/>
          </a:xfrm>
        </p:spPr>
        <p:txBody>
          <a:bodyPr/>
          <a:lstStyle>
            <a:lvl1pPr marL="0" indent="0">
              <a:buFontTx/>
              <a:buNone/>
              <a:defRPr sz="2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44" y="265314"/>
            <a:ext cx="1434694" cy="4315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6" y="318057"/>
            <a:ext cx="1332281" cy="199339"/>
          </a:xfrm>
          <a:prstGeom prst="rect">
            <a:avLst/>
          </a:prstGeom>
        </p:spPr>
      </p:pic>
      <p:sp>
        <p:nvSpPr>
          <p:cNvPr id="7" name="Textplatzhalter 3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647700" y="3933057"/>
            <a:ext cx="3779838" cy="1836203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Contact</a:t>
            </a:r>
            <a:br>
              <a:rPr lang="en-GB" noProof="0" dirty="0" smtClean="0"/>
            </a:br>
            <a:r>
              <a:rPr lang="en-GB" noProof="0" dirty="0" smtClean="0"/>
              <a:t>E-Mail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66808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47700" y="1557338"/>
            <a:ext cx="7848600" cy="4787900"/>
          </a:xfrm>
        </p:spPr>
        <p:txBody>
          <a:bodyPr/>
          <a:lstStyle>
            <a:lvl1pPr marL="0" indent="0">
              <a:buNone/>
              <a:defRPr b="1"/>
            </a:lvl1pPr>
            <a:lvl2pPr marL="270000" indent="-270000">
              <a:buFont typeface="Wingdings 2" panose="05020102010507070707" pitchFamily="18" charset="2"/>
              <a:buChar char=""/>
              <a:defRPr sz="1600"/>
            </a:lvl2pPr>
            <a:lvl3pPr marL="540000">
              <a:defRPr sz="1400"/>
            </a:lvl3pPr>
            <a:lvl4pPr marL="810000">
              <a:defRPr/>
            </a:lvl4pPr>
            <a:lvl5pPr marL="10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781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1557338"/>
            <a:ext cx="7848600" cy="287486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647701" y="1844825"/>
            <a:ext cx="7848600" cy="4500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47700" y="1557338"/>
            <a:ext cx="7848600" cy="478790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647700" y="4283869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7699" y="3608387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 smtClean="0"/>
              <a:t>Name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47700" y="1836688"/>
            <a:ext cx="2447925" cy="14398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3341986" y="4291856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41985" y="3616374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 smtClean="0"/>
              <a:t>Name</a:t>
            </a:r>
            <a:endParaRPr lang="de-CH" dirty="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7"/>
          </p:nvPr>
        </p:nvSpPr>
        <p:spPr>
          <a:xfrm>
            <a:off x="3341986" y="1844675"/>
            <a:ext cx="2447925" cy="14398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6048375" y="4291856"/>
            <a:ext cx="2447925" cy="1665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48374" y="3616374"/>
            <a:ext cx="2447925" cy="6762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de-CH" dirty="0" smtClean="0"/>
              <a:t>Name</a:t>
            </a:r>
            <a:endParaRPr lang="de-CH" dirty="0"/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20"/>
          </p:nvPr>
        </p:nvSpPr>
        <p:spPr>
          <a:xfrm>
            <a:off x="6048375" y="1844675"/>
            <a:ext cx="2447925" cy="14398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2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783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1557338"/>
            <a:ext cx="7848600" cy="287486"/>
          </a:xfrm>
        </p:spPr>
        <p:txBody>
          <a:bodyPr/>
          <a:lstStyle>
            <a:lvl1pPr marL="0" indent="0">
              <a:buNone/>
              <a:defRPr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97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647700" y="3032956"/>
            <a:ext cx="7848600" cy="1727745"/>
          </a:xfrm>
        </p:spPr>
        <p:txBody>
          <a:bodyPr/>
          <a:lstStyle>
            <a:lvl1pPr marL="0" indent="0">
              <a:buNone/>
              <a:defRPr sz="3000">
                <a:solidFill>
                  <a:srgbClr val="00489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7700" y="2708921"/>
            <a:ext cx="7848600" cy="32403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A09991"/>
                </a:solidFill>
              </a:defRPr>
            </a:lvl1pPr>
          </a:lstStyle>
          <a:p>
            <a:pPr lvl="0"/>
            <a:r>
              <a:rPr lang="en-GB" noProof="0" dirty="0" smtClean="0"/>
              <a:t>Section</a:t>
            </a:r>
            <a:endParaRPr lang="en-GB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7700" y="3051428"/>
            <a:ext cx="7848600" cy="0"/>
          </a:xfrm>
          <a:prstGeom prst="line">
            <a:avLst/>
          </a:prstGeom>
          <a:ln w="12700">
            <a:solidFill>
              <a:srgbClr val="A099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8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platzhalter 1"/>
          <p:cNvSpPr>
            <a:spLocks noGrp="1"/>
          </p:cNvSpPr>
          <p:nvPr>
            <p:ph type="title"/>
          </p:nvPr>
        </p:nvSpPr>
        <p:spPr bwMode="auto">
          <a:xfrm>
            <a:off x="647701" y="873125"/>
            <a:ext cx="7848600" cy="43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Title</a:t>
            </a:r>
          </a:p>
        </p:txBody>
      </p:sp>
      <p:sp>
        <p:nvSpPr>
          <p:cNvPr id="2457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47700" y="1557338"/>
            <a:ext cx="78486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Mastertextformat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58775" y="6597650"/>
            <a:ext cx="5148262" cy="215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GB" smtClean="0"/>
              <a:t>Zurich, Date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7320214" y="6597650"/>
            <a:ext cx="1465012" cy="1797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159F5E36-B941-428B-BC6B-EDC3E07F8BB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Abgerundetes Rechteck 1"/>
          <p:cNvSpPr/>
          <p:nvPr/>
        </p:nvSpPr>
        <p:spPr>
          <a:xfrm>
            <a:off x="358775" y="-9525"/>
            <a:ext cx="8426450" cy="630237"/>
          </a:xfrm>
          <a:custGeom>
            <a:avLst/>
            <a:gdLst/>
            <a:ahLst/>
            <a:cxnLst/>
            <a:rect l="l" t="t" r="r" b="b"/>
            <a:pathLst>
              <a:path w="8426450" h="630237">
                <a:moveTo>
                  <a:pt x="0" y="0"/>
                </a:moveTo>
                <a:lnTo>
                  <a:pt x="8426450" y="0"/>
                </a:lnTo>
                <a:lnTo>
                  <a:pt x="8426450" y="520793"/>
                </a:lnTo>
                <a:cubicBezTo>
                  <a:pt x="8426450" y="581237"/>
                  <a:pt x="8377450" y="630237"/>
                  <a:pt x="8317006" y="630237"/>
                </a:cubicBezTo>
                <a:lnTo>
                  <a:pt x="109444" y="630237"/>
                </a:lnTo>
                <a:cubicBezTo>
                  <a:pt x="49000" y="630237"/>
                  <a:pt x="0" y="581237"/>
                  <a:pt x="0" y="520793"/>
                </a:cubicBezTo>
                <a:close/>
              </a:path>
            </a:pathLst>
          </a:custGeom>
          <a:solidFill>
            <a:srgbClr val="00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endParaRPr lang="de-CH" sz="1600" dirty="0" err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7" y="179257"/>
            <a:ext cx="1063447" cy="1709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13" y="124018"/>
            <a:ext cx="1191463" cy="360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9" r:id="rId2"/>
    <p:sldLayoutId id="2147483755" r:id="rId3"/>
    <p:sldLayoutId id="2147483756" r:id="rId4"/>
    <p:sldLayoutId id="2147483778" r:id="rId5"/>
    <p:sldLayoutId id="2147483762" r:id="rId6"/>
    <p:sldLayoutId id="2147483777" r:id="rId7"/>
    <p:sldLayoutId id="2147483761" r:id="rId8"/>
    <p:sldLayoutId id="2147483781" r:id="rId9"/>
    <p:sldLayoutId id="2147483771" r:id="rId10"/>
    <p:sldLayoutId id="2147483775" r:id="rId11"/>
    <p:sldLayoutId id="21474837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0" kern="1200">
          <a:solidFill>
            <a:srgbClr val="004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182D71"/>
          </a:solidFill>
          <a:latin typeface="Arial" charset="0"/>
        </a:defRPr>
      </a:lvl9pPr>
    </p:titleStyle>
    <p:bodyStyle>
      <a:lvl1pPr marL="270000" indent="-270000" algn="l" rtl="0" eaLnBrk="1" fontAlgn="base" hangingPunct="1">
        <a:spcBef>
          <a:spcPts val="800"/>
        </a:spcBef>
        <a:spcAft>
          <a:spcPct val="0"/>
        </a:spcAft>
        <a:buClr>
          <a:srgbClr val="004893"/>
        </a:buClr>
        <a:buFont typeface="Wingdings 2" panose="05020102010507070707" pitchFamily="18" charset="2"/>
        <a:buChar char="¡"/>
        <a:tabLst>
          <a:tab pos="893763" algn="l"/>
        </a:tabLst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rtl="0" eaLnBrk="1" fontAlgn="base" hangingPunct="1">
        <a:spcBef>
          <a:spcPts val="6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rtl="0" eaLnBrk="1" fontAlgn="base" hangingPunct="1">
        <a:spcBef>
          <a:spcPts val="400"/>
        </a:spcBef>
        <a:spcAft>
          <a:spcPct val="0"/>
        </a:spcAft>
        <a:buClr>
          <a:srgbClr val="004893"/>
        </a:buClr>
        <a:buFont typeface="Arial" panose="020B0604020202020204" pitchFamily="34" charset="0"/>
        <a:buChar char="–"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marR="0" indent="-270000" algn="l" defTabSz="989013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rgbClr val="004893"/>
        </a:buClr>
        <a:buSzTx/>
        <a:buFont typeface="Arial" panose="020B0604020202020204" pitchFamily="34" charset="0"/>
        <a:buChar char="–"/>
        <a:tabLst>
          <a:tab pos="893763" algn="l"/>
        </a:tabLst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01800" marR="0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Arial" pitchFamily="34" charset="0"/>
        <a:buNone/>
        <a:tabLst>
          <a:tab pos="893763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Bean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s/CardValidator?wsd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s/CardValidator?wsdl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err="1" smtClean="0"/>
              <a:t>JavaEE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b="1" dirty="0" err="1" smtClean="0"/>
              <a:t>Avaloq</a:t>
            </a:r>
            <a:r>
              <a:rPr lang="en-GB" b="1" dirty="0" smtClean="0"/>
              <a:t> Evolution AG  </a:t>
            </a:r>
            <a:r>
              <a:rPr lang="en-GB" dirty="0" smtClean="0"/>
              <a:t>|  </a:t>
            </a:r>
            <a:r>
              <a:rPr lang="en-GB" dirty="0" err="1" smtClean="0"/>
              <a:t>Allmendstrasse</a:t>
            </a:r>
            <a:r>
              <a:rPr lang="en-GB" dirty="0" smtClean="0"/>
              <a:t> 140 | 8027 Zurich | Switzerland</a:t>
            </a:r>
          </a:p>
          <a:p>
            <a:r>
              <a:rPr lang="en-GB" dirty="0" smtClean="0"/>
              <a:t>T +41 58 316 10 10 | F +41 58 316 10 19 | www.avaloq.com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GB" dirty="0" err="1" smtClean="0"/>
              <a:t>Avaloq</a:t>
            </a:r>
            <a:r>
              <a:rPr lang="en-GB" dirty="0" smtClean="0"/>
              <a:t> Innovation Ltd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 smtClean="0"/>
              <a:t>15</a:t>
            </a:r>
            <a:r>
              <a:rPr lang="en-GB" baseline="30000" dirty="0" smtClean="0"/>
              <a:t>th</a:t>
            </a:r>
            <a:r>
              <a:rPr lang="en-GB" dirty="0" smtClean="0"/>
              <a:t> November 2016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de-CH" dirty="0" smtClean="0"/>
              <a:t>Simon Nattrass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History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026" name="Picture 2" descr="http://3.bp.blogspot.com/-q2AWk6gJB2g/Ua1t66pPSBI/AAAAAAAAam8/ecwmaS9zNCw/s1600/ee-road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7" y="1352761"/>
            <a:ext cx="8471545" cy="519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EE Specs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javaee7-pancake.png (1365×60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1" y="1916832"/>
            <a:ext cx="850437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 Popularity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12</a:t>
            </a:fld>
            <a:endParaRPr lang="de-CH" dirty="0"/>
          </a:p>
        </p:txBody>
      </p:sp>
      <p:pic>
        <p:nvPicPr>
          <p:cNvPr id="10242" name="Picture 2" descr="Image result for javaee specif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1524436"/>
            <a:ext cx="4536504" cy="50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“Application Server” / Java EE Server / The Container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4" y="1245306"/>
            <a:ext cx="8009992" cy="53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Avaloq Front Platform	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362" name="Picture 2" descr="Image result for jb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587909"/>
            <a:ext cx="72866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1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4098" name="Picture 2" descr="https://images-na.ssl-images-amazon.com/images/I/5184Xd58gTL._SX375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45" y="4872713"/>
            <a:ext cx="143637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ages-na.ssl-images-amazon.com/images/I/51qbeRj1dwL._SX379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79" y="710928"/>
            <a:ext cx="145161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ages-na.ssl-images-amazon.com/images/I/51us5aaZq0L._SX396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59" y="2818226"/>
            <a:ext cx="151638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images-na.ssl-images-amazon.com/images/I/51o2zCu5gSL._SX403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9" y="4883075"/>
            <a:ext cx="15430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images-na.ssl-images-amazon.com/images/I/51vxwhm6t5L._SX379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17" y="4904800"/>
            <a:ext cx="145161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images-na.ssl-images-amazon.com/images/I/41DEOsLnX3L._SX397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" y="2805959"/>
            <a:ext cx="1509008" cy="188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images-na.ssl-images-amazon.com/images/I/51eqxIX4OrL._SX379_BO1,204,203,200_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8" y="2818226"/>
            <a:ext cx="145161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images-na.ssl-images-amazon.com/images/I/51gS9euxSpL._SX385_BO1,204,203,2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437" y="2805959"/>
            <a:ext cx="147447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images-na.ssl-images-amazon.com/images/I/51awHgAigYL._SX404_BO1,204,203,200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81" y="2805959"/>
            <a:ext cx="15468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https://images-na.ssl-images-amazon.com/images/I/51ULUMmgeXL._SX381_BO1,204,203,200_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10929"/>
            <a:ext cx="145923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s://images-na.ssl-images-amazon.com/images/I/51NN3315HVL._SX331_BO1,204,203,200_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571" y="4925523"/>
            <a:ext cx="126873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images-na.ssl-images-amazon.com/images/I/516FrqjPQZL._SX397_BO1,204,203,200_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77" y="4872713"/>
            <a:ext cx="152019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https://images-na.ssl-images-amazon.com/images/I/51GWZQpVgvL._SX379_BO1,204,203,200_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67" y="739205"/>
            <a:ext cx="145161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s://images-na.ssl-images-amazon.com/images/I/41WV60YTuwL._SX392_BO1,204,203,200_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60" y="710928"/>
            <a:ext cx="1501140" cy="19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https://images-na.ssl-images-amazon.com/images/I/51Djn3E8iuL._SX438_BO1,204,203,200_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1" y="691602"/>
            <a:ext cx="1715173" cy="1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6" name="Picture 12" descr="Image result for 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1304924"/>
            <a:ext cx="4559895" cy="182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the only kid on the block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4" name="AutoShape 4" descr="Image result for java spring logo"/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1270" name="Picture 6" descr="Image result for java spr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22462"/>
            <a:ext cx="4198619" cy="13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dropwiz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753774"/>
            <a:ext cx="375285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java pl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08" y="4256567"/>
            <a:ext cx="3337332" cy="17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" descr="Image result for ruby on rail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8" descr="Image result for ruby on rail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96" y="3350700"/>
            <a:ext cx="3676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Context and Dependency Injection (CDI)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wiring…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3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Inversion of Control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9218" name="Picture 2" descr="Image result for inversion of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276872"/>
            <a:ext cx="6819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Injection points</a:t>
            </a:r>
          </a:p>
          <a:p>
            <a:pPr lvl="1"/>
            <a:r>
              <a:rPr lang="en-US" dirty="0" smtClean="0"/>
              <a:t>Interceptors</a:t>
            </a:r>
          </a:p>
          <a:p>
            <a:pPr lvl="1"/>
            <a:r>
              <a:rPr lang="en-US" dirty="0" smtClean="0"/>
              <a:t>Scopes / Contexts</a:t>
            </a:r>
          </a:p>
          <a:p>
            <a:pPr lvl="1"/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and Dependency Injection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9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Limitations and Expectations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JavaEE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CDI</a:t>
            </a:r>
          </a:p>
          <a:p>
            <a:pPr lvl="1"/>
            <a:r>
              <a:rPr lang="en-US" dirty="0" smtClean="0"/>
              <a:t>Java Persistence Architecture (JPA)</a:t>
            </a:r>
            <a:endParaRPr lang="en-US" dirty="0"/>
          </a:p>
          <a:p>
            <a:pPr lvl="1"/>
            <a:r>
              <a:rPr lang="en-US" dirty="0" smtClean="0"/>
              <a:t>Enterprise Java Beans (EJB)</a:t>
            </a:r>
          </a:p>
          <a:p>
            <a:pPr lvl="1"/>
            <a:r>
              <a:rPr lang="en-US" dirty="0" smtClean="0"/>
              <a:t>Java Message Service (JMS)</a:t>
            </a:r>
          </a:p>
          <a:p>
            <a:pPr lvl="1"/>
            <a:r>
              <a:rPr lang="en-US" dirty="0" smtClean="0"/>
              <a:t>Interfaces – </a:t>
            </a:r>
            <a:r>
              <a:rPr lang="en-US" dirty="0" err="1" smtClean="0"/>
              <a:t>WebServices</a:t>
            </a:r>
            <a:r>
              <a:rPr lang="en-US" dirty="0" smtClean="0"/>
              <a:t> (JAX-WS)</a:t>
            </a:r>
          </a:p>
          <a:p>
            <a:pPr lvl="1"/>
            <a:r>
              <a:rPr lang="en-US" dirty="0" smtClean="0"/>
              <a:t>Interfaces – REST (JAX-RS)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7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Inversion of control, separation of concerns.</a:t>
            </a:r>
          </a:p>
          <a:p>
            <a:pPr lvl="1"/>
            <a:r>
              <a:rPr lang="en-US" dirty="0" smtClean="0"/>
              <a:t>You can </a:t>
            </a:r>
            <a:r>
              <a:rPr lang="en-US" b="1" dirty="0" smtClean="0"/>
              <a:t>@Inject </a:t>
            </a:r>
            <a:r>
              <a:rPr lang="en-US" dirty="0" smtClean="0"/>
              <a:t>a bean at a field, method or constructor.</a:t>
            </a:r>
          </a:p>
          <a:p>
            <a:pPr lvl="1"/>
            <a:r>
              <a:rPr lang="en-US" dirty="0" smtClean="0"/>
              <a:t>SOLID.</a:t>
            </a:r>
          </a:p>
          <a:p>
            <a:pPr lvl="1"/>
            <a:r>
              <a:rPr lang="en-US" dirty="0" smtClean="0"/>
              <a:t>DI provided by the container.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Greeting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 greet(String name);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Greeting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greet (String name)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"Hello " + name;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Injections Points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7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GreetingService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Greeting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greet(String name)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greeting.greet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creation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55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javax.inject.Inject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GreetingService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</a:t>
            </a:r>
          </a:p>
          <a:p>
            <a:pPr marL="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Greeting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Greeting </a:t>
            </a:r>
            <a:r>
              <a:rPr lang="en-US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greet(String name) 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greeting.greet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via @Inject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49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Aspect Orientated Programming (AOP).</a:t>
            </a:r>
          </a:p>
          <a:p>
            <a:pPr lvl="1"/>
            <a:r>
              <a:rPr lang="en-US" dirty="0" smtClean="0"/>
              <a:t>Useful for cross-cutting concerns.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Interceptors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9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AroundInvoke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logBeforeAndAfter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InvocationContext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context) throws Exception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context.getMethod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("Before calling method " 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 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context.proceed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("After calling method " 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BeforeAndAfterLoggingInterceptor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2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@Inject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Greeting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Interceptors(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BeforeAndAfterLoggingInterceptor.class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greet(String name) {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greeting.greet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BeforeAndAfterLoggingInterceptor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91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Foo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Contexts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78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RequestScoped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Bean is scoped to the request and is destroyed once the request is complete.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ApplicationScoped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Bean is scoped to the application.  The bean is created when the application is started, holds state throughout the application and destroyed when the application shuts down.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@Dependent</a:t>
            </a:r>
          </a:p>
          <a:p>
            <a:pPr lvl="2"/>
            <a:r>
              <a:rPr lang="en-US" dirty="0" smtClean="0"/>
              <a:t>This is the default scope if none is provided.  The bean takes the scope of the creating bean.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SessionScoped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ConversationScoped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and Contexts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55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Life cycle intro – </a:t>
            </a:r>
            <a:r>
              <a:rPr lang="en-US" dirty="0" err="1" smtClean="0"/>
              <a:t>diagram.s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58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LifecycleBean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HelloBean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// constructor }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77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To work with many of our code bases a grounding in </a:t>
            </a:r>
            <a:r>
              <a:rPr lang="en-US" dirty="0" err="1" smtClean="0"/>
              <a:t>JavaEE</a:t>
            </a:r>
            <a:r>
              <a:rPr lang="en-US" dirty="0" smtClean="0"/>
              <a:t> concepts is a prerequisite.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manner in which we use the platform is not always clear enough to be leveraged as an example.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core concepts are relatively static, while our patterns, by comparison are in a state of flux.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75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Persistence Architecture (JPA)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Working with the database</a:t>
            </a:r>
            <a:endParaRPr lang="en-GB" dirty="0"/>
          </a:p>
        </p:txBody>
      </p:sp>
      <p:pic>
        <p:nvPicPr>
          <p:cNvPr id="17412" name="Picture 4" descr="Image result for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022112"/>
            <a:ext cx="1656888" cy="18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Persistence Unit, Persistence Context Entity Manager</a:t>
            </a:r>
          </a:p>
          <a:p>
            <a:pPr lvl="1"/>
            <a:r>
              <a:rPr lang="en-US" dirty="0" smtClean="0"/>
              <a:t>Hibernate Session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Persistent Architecture (JPA)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31</a:t>
            </a:fld>
            <a:endParaRPr lang="de-CH" dirty="0"/>
          </a:p>
        </p:txBody>
      </p:sp>
      <p:pic>
        <p:nvPicPr>
          <p:cNvPr id="13314" name="Picture 2" descr="Image result for hiberna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24" y="3789040"/>
            <a:ext cx="6597676" cy="183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Used to map between RDBMs and OO.</a:t>
            </a:r>
          </a:p>
          <a:p>
            <a:pPr lvl="1"/>
            <a:r>
              <a:rPr lang="en-US" dirty="0" smtClean="0"/>
              <a:t>Abstracts away from relational model.</a:t>
            </a:r>
          </a:p>
          <a:p>
            <a:pPr lvl="1"/>
            <a:r>
              <a:rPr lang="en-US" dirty="0" smtClean="0"/>
              <a:t>Database independency.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Relational Mapping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32</a:t>
            </a:fld>
            <a:endParaRPr lang="de-CH" dirty="0"/>
          </a:p>
        </p:txBody>
      </p:sp>
      <p:pic>
        <p:nvPicPr>
          <p:cNvPr id="12290" name="Picture 2" descr="Image result for object relational map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80928"/>
            <a:ext cx="46101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Objects which live in memory = object.</a:t>
            </a:r>
          </a:p>
          <a:p>
            <a:pPr lvl="1"/>
            <a:r>
              <a:rPr lang="en-US" dirty="0" smtClean="0"/>
              <a:t>Object which map to a relational database, live in memory and may be persisted = Entity</a:t>
            </a:r>
          </a:p>
          <a:p>
            <a:pPr lvl="1"/>
            <a:endParaRPr lang="en-US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Book {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 @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 id;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title;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description;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Book()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Getters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setters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80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@Table(name=“Books”)</a:t>
            </a:r>
            <a:endParaRPr lang="en-GB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Book {</a:t>
            </a:r>
          </a:p>
          <a:p>
            <a:r>
              <a:rPr lang="en-GB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@</a:t>
            </a:r>
            <a:r>
              <a:rPr lang="en-GB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endParaRPr lang="en-GB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 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@Column(name=“</a:t>
            </a:r>
            <a:r>
              <a:rPr lang="en-GB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book_title</a:t>
            </a:r>
            <a:r>
              <a:rPr lang="en-GB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title;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description;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Book()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Getters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setters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Entities and ORM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5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- Relationship Mapping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An entity is managed within a </a:t>
            </a:r>
            <a:r>
              <a:rPr lang="en-US" b="1" dirty="0" smtClean="0"/>
              <a:t>Persistence Context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Within a persistent context, the instances of an entity are managed by the </a:t>
            </a:r>
            <a:r>
              <a:rPr lang="en-US" b="1" dirty="0" smtClean="0"/>
              <a:t>Entity Manager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Entity Manager</a:t>
            </a:r>
            <a:r>
              <a:rPr lang="en-US" dirty="0" smtClean="0"/>
              <a:t> manages the state and life cycle of the entities in addition to creating, querying, updating and deleting the entity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Entity Manager together with the configuration of the connection to the database is packages as the </a:t>
            </a:r>
            <a:r>
              <a:rPr lang="en-US" b="1" dirty="0" smtClean="0"/>
              <a:t>Persistence Unit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Unit, Persistence Context </a:t>
            </a:r>
            <a:r>
              <a:rPr lang="en-US" dirty="0" smtClean="0"/>
              <a:t>and Entity </a:t>
            </a:r>
            <a:r>
              <a:rPr lang="en-US" dirty="0"/>
              <a:t>Manager</a:t>
            </a:r>
            <a:br>
              <a:rPr lang="en-US" dirty="0"/>
            </a:b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41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Unit, Persistence Context and Entity Manager</a:t>
            </a:r>
            <a:br>
              <a:rPr lang="en-US" dirty="0"/>
            </a:b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37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170112"/>
            <a:ext cx="4933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Main interface for working with the database.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Used for all CRUD operations.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persist()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Obtained from “the container”.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CRUD</a:t>
            </a:r>
          </a:p>
          <a:p>
            <a:pPr lvl="2"/>
            <a:r>
              <a:rPr lang="en-US" dirty="0"/>
              <a:t>Java Persistence Query Language (JPQL) / Hibernate Query Language (HQL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Criteria API (OO queries)</a:t>
            </a:r>
            <a:endParaRPr lang="en-US" dirty="0"/>
          </a:p>
          <a:p>
            <a:pPr lvl="2"/>
            <a:r>
              <a:rPr lang="en-US" dirty="0" smtClean="0"/>
              <a:t>Native SQL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Provides a first level cache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Manager</a:t>
            </a:r>
            <a:br>
              <a:rPr lang="en-US" dirty="0"/>
            </a:b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0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Lifecycle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39</a:t>
            </a:fld>
            <a:endParaRPr lang="de-CH" dirty="0"/>
          </a:p>
        </p:txBody>
      </p:sp>
      <p:pic>
        <p:nvPicPr>
          <p:cNvPr id="5122" name="Picture 2" descr="Image result for jpa entity life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1970086"/>
            <a:ext cx="772477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This is a whistle-stop </a:t>
            </a:r>
            <a:r>
              <a:rPr lang="en-US" b="1" u="sng" dirty="0" smtClean="0"/>
              <a:t>introduction</a:t>
            </a:r>
            <a:r>
              <a:rPr lang="en-US" dirty="0" smtClean="0"/>
              <a:t> to </a:t>
            </a:r>
            <a:r>
              <a:rPr lang="en-US" dirty="0" err="1" smtClean="0"/>
              <a:t>JavaEE</a:t>
            </a:r>
            <a:r>
              <a:rPr lang="en-US" dirty="0" smtClean="0"/>
              <a:t> concepts, with the aim to reduce the ramp-up for becoming with familiar with Avaloq </a:t>
            </a:r>
            <a:r>
              <a:rPr lang="en-US" dirty="0" err="1" smtClean="0"/>
              <a:t>JavaEE</a:t>
            </a:r>
            <a:r>
              <a:rPr lang="en-US" dirty="0" smtClean="0"/>
              <a:t> code.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no way comprehensive and omits much.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Considerable personal effort will still be required, but you will have now have some idea of where to look for answers.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Familiarity with Java is a pre-requisite.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Detail of supplementary tools (Ant, Maven, IDEs,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is not covered.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Details of design approaches may be mentioned in passing but are not explicitly covered.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Avaloq</a:t>
            </a:r>
            <a:r>
              <a:rPr lang="en-US" dirty="0" smtClean="0"/>
              <a:t> specific approaches are likely to be mentioned, but not specifically </a:t>
            </a:r>
            <a:r>
              <a:rPr lang="en-US" dirty="0" err="1" smtClean="0"/>
              <a:t>convered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4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Enterprise Java Beans (EJB)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Your business 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8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In computing based on the </a:t>
            </a:r>
            <a:r>
              <a:rPr lang="en-US" dirty="0"/>
              <a:t>Java</a:t>
            </a:r>
            <a:r>
              <a:rPr lang="en-US" b="0" dirty="0"/>
              <a:t> Platform, JavaBeans are classes that encapsulate many objects into a single object (the </a:t>
            </a:r>
            <a:r>
              <a:rPr lang="en-US" dirty="0"/>
              <a:t>bean</a:t>
            </a:r>
            <a:r>
              <a:rPr lang="en-US" b="0" dirty="0"/>
              <a:t>). They are serializable, have a zero-argument constructor, and allow access to properties using getter and setter methods.</a:t>
            </a:r>
          </a:p>
          <a:p>
            <a:r>
              <a:rPr lang="en-US" b="0" dirty="0">
                <a:hlinkClick r:id="rId3"/>
              </a:rPr>
              <a:t>JavaBeans - Wikipedia</a:t>
            </a:r>
            <a:endParaRPr lang="en-US" b="0" dirty="0"/>
          </a:p>
          <a:p>
            <a:r>
              <a:rPr lang="en-US" b="0" dirty="0"/>
              <a:t>https://en.wikipedia.org/wiki/</a:t>
            </a:r>
            <a:r>
              <a:rPr lang="en-US" dirty="0"/>
              <a:t>JavaBeans</a:t>
            </a:r>
            <a:endParaRPr lang="en-US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Beans ?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41</a:t>
            </a:fld>
            <a:endParaRPr lang="de-CH" dirty="0"/>
          </a:p>
        </p:txBody>
      </p:sp>
      <p:pic>
        <p:nvPicPr>
          <p:cNvPr id="16386" name="Picture 2" descr="Image result for java bean enterpri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Building block.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defined and </a:t>
            </a:r>
            <a:r>
              <a:rPr lang="en-US" dirty="0" err="1" smtClean="0"/>
              <a:t>standarised</a:t>
            </a:r>
            <a:r>
              <a:rPr lang="en-US" dirty="0" smtClean="0"/>
              <a:t> interface.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Easy to work with.  Nothing too tricky…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== Component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42</a:t>
            </a:fld>
            <a:endParaRPr lang="de-CH" dirty="0"/>
          </a:p>
        </p:txBody>
      </p:sp>
      <p:pic>
        <p:nvPicPr>
          <p:cNvPr id="2050" name="Picture 2" descr="Image result for component 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44" y="4077072"/>
            <a:ext cx="3048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81" y="1592796"/>
            <a:ext cx="4239471" cy="56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EJBs are server-side components which encapsulate business logic.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EJB == Component++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bean with all the trimmings </a:t>
            </a:r>
            <a:r>
              <a:rPr lang="en-US" i="1" dirty="0" smtClean="0"/>
              <a:t>expected</a:t>
            </a:r>
            <a:r>
              <a:rPr lang="en-US" dirty="0" smtClean="0"/>
              <a:t> in an “enterprise”.</a:t>
            </a:r>
          </a:p>
          <a:p>
            <a:pPr lvl="2"/>
            <a:r>
              <a:rPr lang="en-US" dirty="0" smtClean="0"/>
              <a:t>Transactions</a:t>
            </a:r>
          </a:p>
          <a:p>
            <a:pPr lvl="2"/>
            <a:r>
              <a:rPr lang="en-US" dirty="0" smtClean="0"/>
              <a:t>Concurrency</a:t>
            </a:r>
          </a:p>
          <a:p>
            <a:pPr lvl="2"/>
            <a:r>
              <a:rPr lang="en-US" dirty="0" smtClean="0"/>
              <a:t>DI</a:t>
            </a:r>
          </a:p>
          <a:p>
            <a:pPr lvl="2"/>
            <a:r>
              <a:rPr lang="en-US" dirty="0" smtClean="0"/>
              <a:t>State Management</a:t>
            </a:r>
          </a:p>
          <a:p>
            <a:pPr lvl="2"/>
            <a:r>
              <a:rPr lang="en-US" dirty="0" smtClean="0"/>
              <a:t>Pooling</a:t>
            </a:r>
          </a:p>
          <a:p>
            <a:pPr lvl="2"/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Remote </a:t>
            </a:r>
            <a:r>
              <a:rPr lang="en-US" dirty="0" err="1" smtClean="0"/>
              <a:t>connectinos</a:t>
            </a:r>
            <a:endParaRPr lang="en-US" dirty="0" smtClean="0"/>
          </a:p>
          <a:p>
            <a:pPr lvl="2"/>
            <a:r>
              <a:rPr lang="en-US" dirty="0" smtClean="0"/>
              <a:t>Messaging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AOP</a:t>
            </a:r>
          </a:p>
          <a:p>
            <a:pPr lvl="2"/>
            <a:r>
              <a:rPr lang="en-US" dirty="0" smtClean="0"/>
              <a:t>JNDI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Java Beans ?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8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@Stateless</a:t>
            </a:r>
          </a:p>
          <a:p>
            <a:pPr lvl="2"/>
            <a:r>
              <a:rPr lang="en-US" dirty="0" smtClean="0"/>
              <a:t>So can be used by anyone.</a:t>
            </a:r>
          </a:p>
          <a:p>
            <a:pPr lvl="1"/>
            <a:endParaRPr lang="en-US" dirty="0" smtClean="0"/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Stateful</a:t>
            </a:r>
            <a:endParaRPr lang="en-US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Holds conversational state.</a:t>
            </a:r>
          </a:p>
          <a:p>
            <a:pPr lvl="1"/>
            <a:endParaRPr lang="en-US" dirty="0" smtClean="0"/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@Singleton</a:t>
            </a:r>
          </a:p>
          <a:p>
            <a:pPr lvl="2"/>
            <a:r>
              <a:rPr lang="en-US" dirty="0" smtClean="0"/>
              <a:t>One per application instance.</a:t>
            </a:r>
          </a:p>
          <a:p>
            <a:pPr lvl="1"/>
            <a:endParaRPr lang="en-US" dirty="0" smtClean="0"/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MessageDrivenBean</a:t>
            </a:r>
            <a:endParaRPr lang="en-US" sz="1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Used to implement Messaging (more later).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7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DI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Remote Communication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AOP (Interceptors)</a:t>
            </a:r>
          </a:p>
          <a:p>
            <a:pPr lvl="1"/>
            <a:r>
              <a:rPr lang="en-US" dirty="0"/>
              <a:t>Concurrency</a:t>
            </a:r>
            <a:endParaRPr lang="en-US" dirty="0" smtClean="0"/>
          </a:p>
          <a:p>
            <a:pPr lvl="1"/>
            <a:r>
              <a:rPr lang="en-US" dirty="0" err="1" smtClean="0"/>
              <a:t>Tx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Registered with JNDI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r>
              <a:rPr lang="en-US" dirty="0" smtClean="0"/>
              <a:t>Some overlap with CDI.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Services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45</a:t>
            </a:fld>
            <a:endParaRPr lang="de-CH" dirty="0"/>
          </a:p>
        </p:txBody>
      </p:sp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72" y="1557336"/>
            <a:ext cx="4698828" cy="26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Remote (@Remote)</a:t>
            </a:r>
          </a:p>
          <a:p>
            <a:pPr lvl="1"/>
            <a:r>
              <a:rPr lang="en-US" dirty="0" smtClean="0"/>
              <a:t>Local (@Local)</a:t>
            </a:r>
          </a:p>
          <a:p>
            <a:pPr lvl="1"/>
            <a:r>
              <a:rPr lang="en-US" dirty="0" smtClean="0"/>
              <a:t>No-Interface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Views 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43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foobar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1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JNDI is </a:t>
            </a:r>
            <a:r>
              <a:rPr lang="en-US" dirty="0"/>
              <a:t>a Java API for a directory service that allows Java software clients to discover and look up data and objects via a name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Beans are registered with JNDI.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JNDI is the old fashion way of “wiring” beans together via explicit lookup.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Looser coupling but not quite </a:t>
            </a:r>
            <a:r>
              <a:rPr lang="en-US" dirty="0" err="1" smtClean="0"/>
              <a:t>IoC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Still useful for remote access.</a:t>
            </a:r>
          </a:p>
          <a:p>
            <a:pPr lvl="2"/>
            <a:r>
              <a:rPr lang="en-US" dirty="0" smtClean="0"/>
              <a:t>RMI across JVMs</a:t>
            </a:r>
          </a:p>
          <a:p>
            <a:pPr lvl="2"/>
            <a:r>
              <a:rPr lang="en-US" dirty="0" smtClean="0"/>
              <a:t>JMS binding.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Naming and Directory Interface (JNDI)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48</a:t>
            </a:fld>
            <a:endParaRPr lang="de-CH" dirty="0"/>
          </a:p>
        </p:txBody>
      </p:sp>
      <p:pic>
        <p:nvPicPr>
          <p:cNvPr id="6148" name="Picture 4" descr="Image result for jn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39852"/>
            <a:ext cx="2143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JNDI is a component registry.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Naming and Directory Interface (JNDI)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49</a:t>
            </a:fld>
            <a:endParaRPr lang="de-CH" dirty="0"/>
          </a:p>
        </p:txBody>
      </p:sp>
      <p:pic>
        <p:nvPicPr>
          <p:cNvPr id="1026" name="Picture 2" descr="Image result for jndi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24" y="2420888"/>
            <a:ext cx="6921351" cy="219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 </a:t>
            </a:r>
            <a:r>
              <a:rPr lang="en-US" dirty="0"/>
              <a:t>is no way comprehensive and omits </a:t>
            </a:r>
            <a:r>
              <a:rPr lang="en-US" dirty="0" smtClean="0"/>
              <a:t>much”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7170" name="Picture 2" descr="Image result for iceberg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18365"/>
            <a:ext cx="8773283" cy="49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9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foo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JNDI Naming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13089"/>
            <a:ext cx="8833694" cy="23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Messaging Service (JMS)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Reliable messaging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/>
              <a:t>Message </a:t>
            </a:r>
            <a:r>
              <a:rPr lang="en-US" b="1" dirty="0" smtClean="0"/>
              <a:t>Oriented </a:t>
            </a:r>
            <a:r>
              <a:rPr lang="en-US" b="1" dirty="0"/>
              <a:t>M</a:t>
            </a:r>
            <a:r>
              <a:rPr lang="en-US" b="1" dirty="0" smtClean="0"/>
              <a:t>iddleware</a:t>
            </a:r>
            <a:r>
              <a:rPr lang="en-US" dirty="0"/>
              <a:t> (MOM) is </a:t>
            </a:r>
            <a:r>
              <a:rPr lang="en-US" dirty="0" smtClean="0"/>
              <a:t>an infrastructure component supporting communication between distributes systems via the sending and receiving of </a:t>
            </a:r>
            <a:r>
              <a:rPr lang="en-US" b="1" dirty="0" smtClean="0"/>
              <a:t>messages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MOM creates </a:t>
            </a:r>
            <a:r>
              <a:rPr lang="en-US" dirty="0"/>
              <a:t>a distributed communications layer that insulates the application developer from the details of the various operating systems and network interfaces. 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Provides loose coupling.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52</a:t>
            </a:fld>
            <a:endParaRPr lang="de-CH" dirty="0"/>
          </a:p>
        </p:txBody>
      </p:sp>
      <p:pic>
        <p:nvPicPr>
          <p:cNvPr id="1026" name="Picture 2" descr="Image result for message oriented middle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772816"/>
            <a:ext cx="43338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JMS is a </a:t>
            </a:r>
            <a:r>
              <a:rPr lang="en-US" dirty="0"/>
              <a:t>Java API that allows applications to create, send, receive, and read </a:t>
            </a:r>
            <a:r>
              <a:rPr lang="en-US" dirty="0" smtClean="0"/>
              <a:t>messages.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AFP </a:t>
            </a:r>
            <a:r>
              <a:rPr lang="en-US" dirty="0"/>
              <a:t>reference implementation </a:t>
            </a:r>
            <a:r>
              <a:rPr lang="en-US" dirty="0" smtClean="0"/>
              <a:t> = Apache </a:t>
            </a:r>
            <a:r>
              <a:rPr lang="en-US" dirty="0" err="1" smtClean="0"/>
              <a:t>ActiveMQ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Messaging Service (JMS)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53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398000"/>
            <a:ext cx="56959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Queues</a:t>
            </a:r>
            <a:r>
              <a:rPr lang="en-US" dirty="0" smtClean="0"/>
              <a:t> - for </a:t>
            </a:r>
            <a:r>
              <a:rPr lang="en-US" i="1" dirty="0" smtClean="0"/>
              <a:t>point to point </a:t>
            </a:r>
            <a:r>
              <a:rPr lang="en-US" dirty="0" smtClean="0"/>
              <a:t>messaging.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Messages are consumed by a single receiver.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Destinations – Queues and Topics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54</a:t>
            </a:fld>
            <a:endParaRPr lang="de-CH" dirty="0"/>
          </a:p>
        </p:txBody>
      </p:sp>
      <p:pic>
        <p:nvPicPr>
          <p:cNvPr id="2050" name="Picture 2" descr="Image result for jms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57338"/>
            <a:ext cx="50482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Topics </a:t>
            </a:r>
            <a:r>
              <a:rPr lang="en-US" dirty="0" smtClean="0"/>
              <a:t>- </a:t>
            </a:r>
            <a:r>
              <a:rPr lang="en-US" dirty="0"/>
              <a:t>for </a:t>
            </a:r>
            <a:r>
              <a:rPr lang="en-US" i="1" dirty="0" smtClean="0"/>
              <a:t>publish/subscribe </a:t>
            </a:r>
            <a:r>
              <a:rPr lang="en-US" dirty="0" smtClean="0"/>
              <a:t>messaging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Messages are </a:t>
            </a:r>
            <a:r>
              <a:rPr lang="en-US" dirty="0" smtClean="0"/>
              <a:t>may be consumed </a:t>
            </a:r>
            <a:r>
              <a:rPr lang="en-US" dirty="0"/>
              <a:t>by a </a:t>
            </a:r>
            <a:r>
              <a:rPr lang="en-US" dirty="0" smtClean="0"/>
              <a:t>multiple receivers.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Destinations – Queues and Topics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55</a:t>
            </a:fld>
            <a:endParaRPr lang="de-CH" dirty="0"/>
          </a:p>
        </p:txBody>
      </p:sp>
      <p:pic>
        <p:nvPicPr>
          <p:cNvPr id="4098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57338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b="1" dirty="0" smtClean="0"/>
              <a:t>essage </a:t>
            </a:r>
            <a:r>
              <a:rPr lang="en-US" b="1" dirty="0"/>
              <a:t>D</a:t>
            </a:r>
            <a:r>
              <a:rPr lang="en-US" b="1" dirty="0" smtClean="0"/>
              <a:t>riven </a:t>
            </a:r>
            <a:r>
              <a:rPr lang="en-US" b="1" dirty="0"/>
              <a:t>B</a:t>
            </a:r>
            <a:r>
              <a:rPr lang="en-US" b="1" dirty="0" smtClean="0"/>
              <a:t>ean</a:t>
            </a:r>
            <a:r>
              <a:rPr lang="en-US" dirty="0"/>
              <a:t> is a stateless, server-side, transaction-aware component that is </a:t>
            </a:r>
            <a:r>
              <a:rPr lang="en-US" i="1" dirty="0"/>
              <a:t>driven</a:t>
            </a:r>
            <a:r>
              <a:rPr lang="en-US" dirty="0"/>
              <a:t> by a Java message ( </a:t>
            </a:r>
            <a:r>
              <a:rPr lang="en-US" dirty="0" err="1"/>
              <a:t>javax.jms.</a:t>
            </a:r>
            <a:r>
              <a:rPr lang="en-US" b="1" dirty="0" err="1"/>
              <a:t>message</a:t>
            </a:r>
            <a:r>
              <a:rPr lang="en-US" dirty="0"/>
              <a:t> ).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invoked by the EJB Container when a </a:t>
            </a:r>
            <a:r>
              <a:rPr lang="en-US" b="1" dirty="0"/>
              <a:t>message</a:t>
            </a:r>
            <a:r>
              <a:rPr lang="en-US" dirty="0"/>
              <a:t> is received from a JMS Queue or Topic. It acts as a simple </a:t>
            </a:r>
            <a:r>
              <a:rPr lang="en-US" b="1" dirty="0"/>
              <a:t>message</a:t>
            </a:r>
            <a:r>
              <a:rPr lang="en-US" dirty="0"/>
              <a:t> </a:t>
            </a:r>
            <a:r>
              <a:rPr lang="en-US" dirty="0" smtClean="0"/>
              <a:t>listener.</a:t>
            </a:r>
          </a:p>
          <a:p>
            <a:pPr lvl="1"/>
            <a:endParaRPr lang="en-US" dirty="0"/>
          </a:p>
          <a:p>
            <a:pPr lvl="1"/>
            <a:r>
              <a:rPr lang="en-US" smtClean="0"/>
              <a:t>MDB are EJB.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Driven Beans (MDB)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56</a:t>
            </a:fld>
            <a:endParaRPr lang="de-CH" dirty="0"/>
          </a:p>
        </p:txBody>
      </p:sp>
      <p:pic>
        <p:nvPicPr>
          <p:cNvPr id="7170" name="Picture 2" descr="Image result for message driven b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780033"/>
            <a:ext cx="41624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MessageDriven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activationConfig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ActivationConfigProperty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"destination",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"java:/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/queue/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SomeQueue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lvl="1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SomeMDB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 message)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</a:t>
            </a:r>
          </a:p>
          <a:p>
            <a:pPr marL="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("Received message" + message);</a:t>
            </a:r>
          </a:p>
          <a:p>
            <a:pPr marL="0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JMSException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MDB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74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addition to server and client code, the container </a:t>
            </a:r>
            <a:r>
              <a:rPr lang="en-US" dirty="0" smtClean="0"/>
              <a:t>needs </a:t>
            </a:r>
            <a:r>
              <a:rPr lang="en-US" dirty="0"/>
              <a:t>to be aware of </a:t>
            </a:r>
            <a:r>
              <a:rPr lang="en-US" b="1" dirty="0" smtClean="0"/>
              <a:t>Administered </a:t>
            </a:r>
            <a:r>
              <a:rPr lang="en-US" b="1" dirty="0"/>
              <a:t>Objects </a:t>
            </a:r>
            <a:r>
              <a:rPr lang="en-US" b="1" dirty="0" smtClean="0"/>
              <a:t>-  </a:t>
            </a:r>
            <a:r>
              <a:rPr lang="en-US" dirty="0" smtClean="0"/>
              <a:t>objects </a:t>
            </a:r>
            <a:r>
              <a:rPr lang="en-US" dirty="0"/>
              <a:t>containing configuration information that are created by an administrator and later used by JMS clients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Typically configured objects in a JNDI namespace, clients then access via Resource Injection.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Administered Objects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58</a:t>
            </a:fld>
            <a:endParaRPr lang="de-CH" dirty="0"/>
          </a:p>
        </p:txBody>
      </p:sp>
      <p:pic>
        <p:nvPicPr>
          <p:cNvPr id="5122" name="Picture 2" descr="Image result for jms jms con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039" y="1465311"/>
            <a:ext cx="54483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Foobars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Administered Objects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59</a:t>
            </a:fld>
            <a:endParaRPr lang="de-CH" dirty="0"/>
          </a:p>
        </p:txBody>
      </p:sp>
      <p:pic>
        <p:nvPicPr>
          <p:cNvPr id="5124" name="Picture 4" descr="Image result for jms2 jmscon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557511"/>
            <a:ext cx="38862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9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Java Enterprise Edition (</a:t>
            </a:r>
            <a:r>
              <a:rPr lang="en-GB" dirty="0" err="1" smtClean="0"/>
              <a:t>JavaEE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Huh?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Lookup the admin objects from JNDI space</a:t>
            </a:r>
          </a:p>
          <a:p>
            <a:pPr marL="0" lvl="1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jndiContext.lookup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RemoteConnectionFactory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(Destination)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jndiContext.lookup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-concepts/queue/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BookOrderQueue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create the JMS Context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JMSContext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connectionFactory.createContext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“password"))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 object message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JMSProducer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producer =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context.createProducer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producer.send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msgBody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Client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Services - SOAP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8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A </a:t>
            </a:r>
            <a:r>
              <a:rPr lang="en-US" b="1" dirty="0" smtClean="0"/>
              <a:t>standardized</a:t>
            </a:r>
            <a:r>
              <a:rPr lang="en-US" dirty="0" smtClean="0"/>
              <a:t> way of </a:t>
            </a:r>
            <a:r>
              <a:rPr lang="en-US" dirty="0"/>
              <a:t>integrating Web-based applications using the XML, SOAP, </a:t>
            </a:r>
            <a:r>
              <a:rPr lang="en-US" dirty="0" smtClean="0"/>
              <a:t>and WSDL over </a:t>
            </a:r>
            <a:r>
              <a:rPr lang="en-US" dirty="0"/>
              <a:t>an Internet protocol backbone.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XML </a:t>
            </a:r>
            <a:r>
              <a:rPr lang="en-US" dirty="0"/>
              <a:t>is the data format used to contain the data and provide metadata around </a:t>
            </a:r>
            <a:r>
              <a:rPr lang="en-US" dirty="0" smtClean="0"/>
              <a:t>it.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SOAP </a:t>
            </a:r>
            <a:r>
              <a:rPr lang="en-US" dirty="0"/>
              <a:t>is used to transfer the </a:t>
            </a:r>
            <a:r>
              <a:rPr lang="en-US" dirty="0" smtClean="0"/>
              <a:t>data.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WSDL </a:t>
            </a:r>
            <a:r>
              <a:rPr lang="en-US" dirty="0"/>
              <a:t>is used for describing the </a:t>
            </a:r>
            <a:r>
              <a:rPr lang="en-US" dirty="0" smtClean="0"/>
              <a:t>services.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1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messaging protocol that allows programs that run on disparate operating systems (such as Windows and Linux) to communicate using Hypertext Transfer Protocol (HTTP) and its Extensible Markup Language (XML</a:t>
            </a:r>
            <a:r>
              <a:rPr lang="en-US" dirty="0" smtClean="0"/>
              <a:t>).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Object Access Protocol - SOAP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63</a:t>
            </a:fld>
            <a:endParaRPr lang="de-CH" dirty="0"/>
          </a:p>
        </p:txBody>
      </p:sp>
      <p:pic>
        <p:nvPicPr>
          <p:cNvPr id="1026" name="Picture 2" descr="http://tr1.cbsistatic.com/hub/i/2015/06/03/3cbd3636-098c-11e5-940f-14feb5cc3d2a/r00520010402gcn01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996952"/>
            <a:ext cx="41243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An</a:t>
            </a:r>
            <a:r>
              <a:rPr lang="en-US" b="1" dirty="0" smtClean="0"/>
              <a:t> </a:t>
            </a:r>
            <a:r>
              <a:rPr lang="en-US" dirty="0" smtClean="0"/>
              <a:t>XML </a:t>
            </a:r>
            <a:r>
              <a:rPr lang="en-US" dirty="0"/>
              <a:t>format for describing network services as a set of endpoints operating on messages containing either document-oriented or procedure-oriented information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Forms a contract between the consumer and the service.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 Language – WSDL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64</a:t>
            </a:fld>
            <a:endParaRPr lang="de-CH" dirty="0"/>
          </a:p>
        </p:txBody>
      </p:sp>
      <p:pic>
        <p:nvPicPr>
          <p:cNvPr id="2050" name="Picture 2" descr="http://cdn.crunchify.com/wp-content/uploads/2012/10/Web-Service-Description-Langu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26" y="3274491"/>
            <a:ext cx="6700748" cy="20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 smtClean="0"/>
              <a:t>Top down / contract first. </a:t>
            </a:r>
          </a:p>
          <a:p>
            <a:pPr lvl="2"/>
            <a:r>
              <a:rPr lang="en-US" dirty="0" smtClean="0"/>
              <a:t>Start with the WSDL and generate the code for the service and consumer from that.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Bottom up</a:t>
            </a:r>
          </a:p>
          <a:p>
            <a:pPr lvl="2"/>
            <a:r>
              <a:rPr lang="en-US" dirty="0" smtClean="0"/>
              <a:t>Start with the service implementation, generate the WSDL from this.</a:t>
            </a:r>
          </a:p>
          <a:p>
            <a:pPr lvl="2"/>
            <a:endParaRPr lang="en-US" dirty="0"/>
          </a:p>
          <a:p>
            <a:pPr marL="270000" lvl="2" indent="0"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 Language – WSDL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8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The Java API for XML Web Services (</a:t>
            </a:r>
            <a:r>
              <a:rPr lang="en-US" b="1" dirty="0"/>
              <a:t>JAX-WS</a:t>
            </a:r>
            <a:r>
              <a:rPr lang="en-US" dirty="0"/>
              <a:t>) is </a:t>
            </a:r>
            <a:r>
              <a:rPr lang="en-US" dirty="0" smtClean="0"/>
              <a:t>the component of </a:t>
            </a:r>
            <a:r>
              <a:rPr lang="en-US" dirty="0" err="1" smtClean="0"/>
              <a:t>JavaEE</a:t>
            </a:r>
            <a:r>
              <a:rPr lang="en-US" dirty="0" smtClean="0"/>
              <a:t> for creating SOAP Web Services.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JAX-WS supports the bottom-up approach, annotating the service implementation to identify it to be exposed as a Web Service.</a:t>
            </a:r>
          </a:p>
          <a:p>
            <a:pPr lvl="1"/>
            <a:endParaRPr lang="en-US" dirty="0"/>
          </a:p>
          <a:p>
            <a:pPr marL="2700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CardValidator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0000" lvl="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00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creditCard.getLastNumber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2700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700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and Creating a Web Service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53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JBoss</a:t>
            </a:r>
            <a:r>
              <a:rPr lang="en-US" dirty="0" smtClean="0"/>
              <a:t> used Apache CXF for it’s </a:t>
            </a:r>
            <a:r>
              <a:rPr lang="en-US" dirty="0" err="1" smtClean="0"/>
              <a:t>WebService</a:t>
            </a:r>
            <a:r>
              <a:rPr lang="en-US" dirty="0" smtClean="0"/>
              <a:t> implementation.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localhost:8080/ws/CardValidator?wsdl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and Apache CXF 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67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2798341"/>
            <a:ext cx="2771775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1" y="3508970"/>
            <a:ext cx="7534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JBoss</a:t>
            </a:r>
            <a:r>
              <a:rPr lang="en-US" dirty="0" smtClean="0"/>
              <a:t> used Apache CXF for it’s </a:t>
            </a:r>
            <a:r>
              <a:rPr lang="en-US" dirty="0" err="1" smtClean="0"/>
              <a:t>WebService</a:t>
            </a:r>
            <a:r>
              <a:rPr lang="en-US" dirty="0" smtClean="0"/>
              <a:t> implementation.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localhost:8080/ws/CardValidator?wsdl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/>
              <a:t> </a:t>
            </a:r>
            <a:r>
              <a:rPr lang="en-US" dirty="0" smtClean="0"/>
              <a:t>and Apache CXF 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68</a:t>
            </a:fld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996952"/>
            <a:ext cx="83058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/>
              <a:t>The </a:t>
            </a:r>
            <a:r>
              <a:rPr lang="en-US" b="1" dirty="0" err="1"/>
              <a:t>wsimport</a:t>
            </a:r>
            <a:r>
              <a:rPr lang="en-US" dirty="0"/>
              <a:t> tool is used to parse an existing Web Services Description Language (WSDL) file and generate required files (JAX-WS portable artifacts) for web service client to access the published web services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WSDL -&gt; Java skeleton code for client.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(WSDL to Client Implementation)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69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71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Groan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3314" name="Picture 2" descr="Image result for wrox professional java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1556792"/>
            <a:ext cx="3600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6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REST</a:t>
            </a:r>
            <a:r>
              <a:rPr lang="en-US" dirty="0"/>
              <a:t> stands for Representational State Transfer. (It is sometimes spelled "</a:t>
            </a:r>
            <a:r>
              <a:rPr lang="en-US" b="1" dirty="0" err="1"/>
              <a:t>ReST</a:t>
            </a:r>
            <a:r>
              <a:rPr lang="en-US" dirty="0"/>
              <a:t>".) It relies on a stateless, client-server, cacheable communications protocol -- and in virtually all cases, the HTTP protocol is used. 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architecture </a:t>
            </a:r>
            <a:r>
              <a:rPr lang="en-US" dirty="0" smtClean="0"/>
              <a:t>style.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JAX-RS</a:t>
            </a:r>
          </a:p>
          <a:p>
            <a:pPr lvl="1"/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</a:t>
            </a:r>
            <a:r>
              <a:rPr lang="en-US" dirty="0" smtClean="0"/>
              <a:t>- REST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61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Foo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and Creating a Web Service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30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journey has just begun…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73</a:t>
            </a:fld>
            <a:endParaRPr lang="de-CH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Find it in the </a:t>
            </a:r>
            <a:r>
              <a:rPr lang="en-US" b="0" dirty="0" smtClean="0"/>
              <a:t>your nearest library</a:t>
            </a:r>
            <a:endParaRPr lang="en-GB" b="0" dirty="0"/>
          </a:p>
        </p:txBody>
      </p:sp>
      <p:pic>
        <p:nvPicPr>
          <p:cNvPr id="3076" name="Picture 4" descr="Image result for apress beginning javaee7 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64346"/>
            <a:ext cx="3460750" cy="45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?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74</a:t>
            </a:fld>
            <a:endParaRPr lang="de-CH" dirty="0"/>
          </a:p>
        </p:txBody>
      </p:sp>
      <p:pic>
        <p:nvPicPr>
          <p:cNvPr id="1026" name="Picture 2" descr="Image result for java ee 8 road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8199"/>
            <a:ext cx="7048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75</a:t>
            </a:fld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9565">
            <a:off x="4770909" y="1554464"/>
            <a:ext cx="3725391" cy="402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5295">
            <a:off x="667854" y="1919585"/>
            <a:ext cx="3717653" cy="402699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514893"/>
            <a:ext cx="7848600" cy="47879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 smtClean="0"/>
              <a:t>Thank you for your attention.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 smtClean="0"/>
              <a:t>Simon Nattrass</a:t>
            </a:r>
            <a:endParaRPr lang="en-GB" dirty="0"/>
          </a:p>
          <a:p>
            <a:r>
              <a:rPr lang="en-US" dirty="0" smtClean="0"/>
              <a:t>Simon.Nattrass@avaloq.com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1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Image result for jav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9" y="957085"/>
            <a:ext cx="4536504" cy="274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Image result for java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356992"/>
            <a:ext cx="6768752" cy="28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JavaSE</a:t>
            </a:r>
            <a:r>
              <a:rPr lang="en-GB" dirty="0" smtClean="0"/>
              <a:t> &amp; </a:t>
            </a:r>
            <a:r>
              <a:rPr lang="en-GB" dirty="0" err="1" smtClean="0"/>
              <a:t>JavaEE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1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nod off!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5E36-B941-428B-BC6B-EDC3E07F8BBB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8194" name="Picture 2" descr="Image result for dry des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3" y="1381167"/>
            <a:ext cx="7152795" cy="536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_Template">
  <a:themeElements>
    <a:clrScheme name="Avaloq">
      <a:dk1>
        <a:srgbClr val="000000"/>
      </a:dk1>
      <a:lt1>
        <a:srgbClr val="FFFFFF"/>
      </a:lt1>
      <a:dk2>
        <a:srgbClr val="004893"/>
      </a:dk2>
      <a:lt2>
        <a:srgbClr val="D0CEBA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 anchorCtr="0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noAutofit/>
      </a:bodyPr>
      <a:lstStyle>
        <a:defPPr marL="270000" indent="-270000">
          <a:spcBef>
            <a:spcPts val="600"/>
          </a:spcBef>
          <a:buClr>
            <a:srgbClr val="004893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>
    <a:extraClrScheme>
      <a:clrScheme name="Avaloq">
        <a:dk1>
          <a:srgbClr val="000000"/>
        </a:dk1>
        <a:lt1>
          <a:srgbClr val="FFFFFF"/>
        </a:lt1>
        <a:dk2>
          <a:srgbClr val="004893"/>
        </a:dk2>
        <a:lt2>
          <a:srgbClr val="D0CEBA"/>
        </a:lt2>
        <a:accent1>
          <a:srgbClr val="004893"/>
        </a:accent1>
        <a:accent2>
          <a:srgbClr val="009EE0"/>
        </a:accent2>
        <a:accent3>
          <a:srgbClr val="9ED6F5"/>
        </a:accent3>
        <a:accent4>
          <a:srgbClr val="7E746A"/>
        </a:accent4>
        <a:accent5>
          <a:srgbClr val="75B726"/>
        </a:accent5>
        <a:accent6>
          <a:srgbClr val="EB5B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valoq blue">
      <a:srgbClr val="004893"/>
    </a:custClr>
    <a:custClr name="Dark grey">
      <a:srgbClr val="7E746A"/>
    </a:custClr>
    <a:custClr name="Dark green">
      <a:srgbClr val="00775D"/>
    </a:custClr>
    <a:custClr name="Dark orange">
      <a:srgbClr val="B3002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edium blue">
      <a:srgbClr val="009EE0"/>
    </a:custClr>
    <a:custClr name="Medium grey">
      <a:srgbClr val="A09991"/>
    </a:custClr>
    <a:custClr name="Medium green">
      <a:srgbClr val="75B726"/>
    </a:custClr>
    <a:custClr name="Medium orange">
      <a:srgbClr val="EB5B3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blue">
      <a:srgbClr val="9ED6F5"/>
    </a:custClr>
    <a:custClr name="Light grey">
      <a:srgbClr val="D0CEBA"/>
    </a:custClr>
    <a:custClr name="Light green">
      <a:srgbClr val="BAD581"/>
    </a:custClr>
    <a:custClr name="Light orange">
      <a:srgbClr val="FDCA5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C1D53B02-1CE0-4073-927C-758C3101F203}" vid="{AC0D08DB-16E7-457D-8709-F0B594084F6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valoq">
      <a:dk1>
        <a:srgbClr val="000000"/>
      </a:dk1>
      <a:lt1>
        <a:srgbClr val="FFFFFF"/>
      </a:lt1>
      <a:dk2>
        <a:srgbClr val="D0CEBA"/>
      </a:dk2>
      <a:lt2>
        <a:srgbClr val="004893"/>
      </a:lt2>
      <a:accent1>
        <a:srgbClr val="004893"/>
      </a:accent1>
      <a:accent2>
        <a:srgbClr val="009EE0"/>
      </a:accent2>
      <a:accent3>
        <a:srgbClr val="9ED6F5"/>
      </a:accent3>
      <a:accent4>
        <a:srgbClr val="7E746A"/>
      </a:accent4>
      <a:accent5>
        <a:srgbClr val="75B726"/>
      </a:accent5>
      <a:accent6>
        <a:srgbClr val="EB5B3E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4185</TotalTime>
  <Words>1859</Words>
  <Application>Microsoft Office PowerPoint</Application>
  <PresentationFormat>On-screen Show (4:3)</PresentationFormat>
  <Paragraphs>630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Courier New</vt:lpstr>
      <vt:lpstr>Wingdings 2</vt:lpstr>
      <vt:lpstr>General_Template</vt:lpstr>
      <vt:lpstr>PowerPoint Presentation</vt:lpstr>
      <vt:lpstr>Agenda</vt:lpstr>
      <vt:lpstr>Why?</vt:lpstr>
      <vt:lpstr>Expectations</vt:lpstr>
      <vt:lpstr>“It is no way comprehensive and omits much” </vt:lpstr>
      <vt:lpstr>PowerPoint Presentation</vt:lpstr>
      <vt:lpstr>Groan</vt:lpstr>
      <vt:lpstr>JavaSE &amp; JavaEE</vt:lpstr>
      <vt:lpstr>Don’t nod off!</vt:lpstr>
      <vt:lpstr>Java EE History</vt:lpstr>
      <vt:lpstr>Java EE Specs</vt:lpstr>
      <vt:lpstr>Spec Popularity</vt:lpstr>
      <vt:lpstr>Java “Application Server” / Java EE Server / The Container</vt:lpstr>
      <vt:lpstr>Avaloq Front Platform </vt:lpstr>
      <vt:lpstr>Agenda</vt:lpstr>
      <vt:lpstr>Not the only kid on the block</vt:lpstr>
      <vt:lpstr>PowerPoint Presentation</vt:lpstr>
      <vt:lpstr>Inversion of Control</vt:lpstr>
      <vt:lpstr>Context and Dependency Injection</vt:lpstr>
      <vt:lpstr>Injections Points</vt:lpstr>
      <vt:lpstr>Manual creation</vt:lpstr>
      <vt:lpstr>DI via @Inject</vt:lpstr>
      <vt:lpstr>Interceptors</vt:lpstr>
      <vt:lpstr>BeforeAndAfterLoggingInterceptor</vt:lpstr>
      <vt:lpstr>BeforeAndAfterLoggingInterceptor</vt:lpstr>
      <vt:lpstr>Scopes and Contexts</vt:lpstr>
      <vt:lpstr>Scopes and Contexts</vt:lpstr>
      <vt:lpstr>Lifecycle</vt:lpstr>
      <vt:lpstr>Lifecycle</vt:lpstr>
      <vt:lpstr>PowerPoint Presentation</vt:lpstr>
      <vt:lpstr>Java Persistent Architecture (JPA)</vt:lpstr>
      <vt:lpstr>Object Relational Mapping</vt:lpstr>
      <vt:lpstr>Entities</vt:lpstr>
      <vt:lpstr>Entities and ORM</vt:lpstr>
      <vt:lpstr>ORM - Relationship Mapping</vt:lpstr>
      <vt:lpstr>Persistence Unit, Persistence Context and Entity Manager </vt:lpstr>
      <vt:lpstr>Persistence Unit, Persistence Context and Entity Manager </vt:lpstr>
      <vt:lpstr>Entity Manager </vt:lpstr>
      <vt:lpstr>Entity Lifecycle</vt:lpstr>
      <vt:lpstr>PowerPoint Presentation</vt:lpstr>
      <vt:lpstr>Java Beans ?</vt:lpstr>
      <vt:lpstr>Java Bean == Component</vt:lpstr>
      <vt:lpstr>Enterprise Java Beans ?</vt:lpstr>
      <vt:lpstr>EJB Types</vt:lpstr>
      <vt:lpstr>EJB Services</vt:lpstr>
      <vt:lpstr>EJB Views </vt:lpstr>
      <vt:lpstr>Concurrency</vt:lpstr>
      <vt:lpstr>Java Naming and Directory Interface (JNDI)</vt:lpstr>
      <vt:lpstr>Java Naming and Directory Interface (JNDI)</vt:lpstr>
      <vt:lpstr>JNDI Naming</vt:lpstr>
      <vt:lpstr>PowerPoint Presentation</vt:lpstr>
      <vt:lpstr>Messaging</vt:lpstr>
      <vt:lpstr>Java Messaging Service (JMS)</vt:lpstr>
      <vt:lpstr>JMS Destinations – Queues and Topics</vt:lpstr>
      <vt:lpstr>JMS Destinations – Queues and Topics</vt:lpstr>
      <vt:lpstr>Message Driven Beans (MDB)</vt:lpstr>
      <vt:lpstr>MDB</vt:lpstr>
      <vt:lpstr>Administered Objects</vt:lpstr>
      <vt:lpstr>Administered Objects</vt:lpstr>
      <vt:lpstr>JMS Client</vt:lpstr>
      <vt:lpstr>PowerPoint Presentation</vt:lpstr>
      <vt:lpstr>Web Services</vt:lpstr>
      <vt:lpstr>Simple Object Access Protocol - SOAP</vt:lpstr>
      <vt:lpstr>Web Service Definition Language – WSDL</vt:lpstr>
      <vt:lpstr>Web Service Definition Language – WSDL</vt:lpstr>
      <vt:lpstr>JAX-WS and Creating a Web Service</vt:lpstr>
      <vt:lpstr>JBoss and Apache CXF </vt:lpstr>
      <vt:lpstr>JBoss and Apache CXF </vt:lpstr>
      <vt:lpstr>Top Down (WSDL to Client Implementation)</vt:lpstr>
      <vt:lpstr>PowerPoint Presentation</vt:lpstr>
      <vt:lpstr>Representational State Transfer - REST</vt:lpstr>
      <vt:lpstr>JAX-WS and Creating a Web Service</vt:lpstr>
      <vt:lpstr>Your journey has just begun…</vt:lpstr>
      <vt:lpstr>The Future ?</vt:lpstr>
      <vt:lpstr>But…</vt:lpstr>
      <vt:lpstr>PowerPoint Presentation</vt:lpstr>
    </vt:vector>
  </TitlesOfParts>
  <Company>Avaloq Evolution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Nattrass Simon</dc:creator>
  <cp:lastModifiedBy>Nattrass Simon</cp:lastModifiedBy>
  <cp:revision>99</cp:revision>
  <dcterms:created xsi:type="dcterms:W3CDTF">2016-10-31T15:26:08Z</dcterms:created>
  <dcterms:modified xsi:type="dcterms:W3CDTF">2016-11-23T18:29:12Z</dcterms:modified>
</cp:coreProperties>
</file>