
<file path=[Content_Types].xml><?xml version="1.0" encoding="utf-8"?>
<Types xmlns="http://schemas.openxmlformats.org/package/2006/content-types">
  <Override PartName="/_rels/.rels" ContentType="application/vnd.openxmlformats-package.relationships+xml"/>
  <Override PartName="/ppt/notesSlides/_rels/notesSlide16.xml.rels" ContentType="application/vnd.openxmlformats-package.relationships+xml"/>
  <Override PartName="/ppt/notesSlides/_rels/notesSlide15.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2.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6.xml" ContentType="application/vnd.openxmlformats-officedocument.presentationml.notesSlide+xml"/>
  <Override PartName="/ppt/notesSlides/notesSlide9.xml" ContentType="application/vnd.openxmlformats-officedocument.presentationml.notesSlide+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15.xml" ContentType="application/vnd.openxmlformats-officedocument.presentationml.notesSlide+xml"/>
  <Override PartName="/ppt/notesSlides/notesSlide8.xml" ContentType="application/vnd.openxmlformats-officedocument.presentationml.notesSlide+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8.png" ContentType="image/png"/>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rIns="0" tIns="0" bIns="0"/>
          <a:p>
            <a:r>
              <a:rPr b="0" lang="en-GB" sz="2000" spc="-1" strike="noStrike">
                <a:solidFill>
                  <a:srgbClr val="000000"/>
                </a:solidFill>
                <a:uFill>
                  <a:solidFill>
                    <a:srgbClr val="ffffff"/>
                  </a:solidFill>
                </a:uFill>
                <a:latin typeface="Arial"/>
              </a:rPr>
              <a:t>Click to edit the notes' format</a:t>
            </a:r>
            <a:endParaRPr b="0" lang="en-GB" sz="2000" spc="-1" strike="noStrike">
              <a:solidFill>
                <a:srgbClr val="000000"/>
              </a:solidFill>
              <a:uFill>
                <a:solidFill>
                  <a:srgbClr val="ffffff"/>
                </a:solidFill>
              </a:uFill>
              <a:latin typeface="Arial"/>
            </a:endParaRPr>
          </a:p>
        </p:txBody>
      </p:sp>
      <p:sp>
        <p:nvSpPr>
          <p:cNvPr id="73" name="PlaceHolder 2"/>
          <p:cNvSpPr>
            <a:spLocks noGrp="1"/>
          </p:cNvSpPr>
          <p:nvPr>
            <p:ph type="hdr"/>
          </p:nvPr>
        </p:nvSpPr>
        <p:spPr>
          <a:xfrm>
            <a:off x="0" y="0"/>
            <a:ext cx="3280680" cy="534240"/>
          </a:xfrm>
          <a:prstGeom prst="rect">
            <a:avLst/>
          </a:prstGeom>
        </p:spPr>
        <p:txBody>
          <a:bodyPr lIns="0" rIns="0" tIns="0" bIns="0"/>
          <a:p>
            <a:r>
              <a:rPr b="0" lang="en-GB" sz="1400" spc="-1" strike="noStrike">
                <a:solidFill>
                  <a:srgbClr val="000000"/>
                </a:solidFill>
                <a:uFill>
                  <a:solidFill>
                    <a:srgbClr val="ffffff"/>
                  </a:solidFill>
                </a:uFill>
                <a:latin typeface="Times New Roman"/>
              </a:rPr>
              <a:t> </a:t>
            </a:r>
            <a:endParaRPr b="0" lang="en-GB" sz="1400" spc="-1" strike="noStrike">
              <a:solidFill>
                <a:srgbClr val="000000"/>
              </a:solidFill>
              <a:uFill>
                <a:solidFill>
                  <a:srgbClr val="ffffff"/>
                </a:solidFill>
              </a:uFill>
              <a:latin typeface="Times New Roman"/>
            </a:endParaRPr>
          </a:p>
        </p:txBody>
      </p:sp>
      <p:sp>
        <p:nvSpPr>
          <p:cNvPr id="74" name="PlaceHolder 3"/>
          <p:cNvSpPr>
            <a:spLocks noGrp="1"/>
          </p:cNvSpPr>
          <p:nvPr>
            <p:ph type="dt"/>
          </p:nvPr>
        </p:nvSpPr>
        <p:spPr>
          <a:xfrm>
            <a:off x="4278960" y="0"/>
            <a:ext cx="3280680" cy="534240"/>
          </a:xfrm>
          <a:prstGeom prst="rect">
            <a:avLst/>
          </a:prstGeom>
        </p:spPr>
        <p:txBody>
          <a:bodyPr lIns="0" rIns="0" tIns="0" bIns="0"/>
          <a:p>
            <a:pPr algn="r"/>
            <a:r>
              <a:rPr b="0" lang="en-GB" sz="1400" spc="-1" strike="noStrike">
                <a:solidFill>
                  <a:srgbClr val="000000"/>
                </a:solidFill>
                <a:uFill>
                  <a:solidFill>
                    <a:srgbClr val="ffffff"/>
                  </a:solidFill>
                </a:uFill>
                <a:latin typeface="Times New Roman"/>
              </a:rPr>
              <a:t> </a:t>
            </a:r>
            <a:endParaRPr b="0" lang="en-GB" sz="1400" spc="-1" strike="noStrike">
              <a:solidFill>
                <a:srgbClr val="000000"/>
              </a:solidFill>
              <a:uFill>
                <a:solidFill>
                  <a:srgbClr val="ffffff"/>
                </a:solidFill>
              </a:uFill>
              <a:latin typeface="Times New Roman"/>
            </a:endParaRPr>
          </a:p>
        </p:txBody>
      </p:sp>
      <p:sp>
        <p:nvSpPr>
          <p:cNvPr id="75" name="PlaceHolder 4"/>
          <p:cNvSpPr>
            <a:spLocks noGrp="1"/>
          </p:cNvSpPr>
          <p:nvPr>
            <p:ph type="ftr"/>
          </p:nvPr>
        </p:nvSpPr>
        <p:spPr>
          <a:xfrm>
            <a:off x="0" y="10157400"/>
            <a:ext cx="3280680" cy="534240"/>
          </a:xfrm>
          <a:prstGeom prst="rect">
            <a:avLst/>
          </a:prstGeom>
        </p:spPr>
        <p:txBody>
          <a:bodyPr lIns="0" rIns="0" tIns="0" bIns="0" anchor="b"/>
          <a:p>
            <a:r>
              <a:rPr b="0" lang="en-GB" sz="1400" spc="-1" strike="noStrike">
                <a:solidFill>
                  <a:srgbClr val="000000"/>
                </a:solidFill>
                <a:uFill>
                  <a:solidFill>
                    <a:srgbClr val="ffffff"/>
                  </a:solidFill>
                </a:uFill>
                <a:latin typeface="Times New Roman"/>
              </a:rPr>
              <a:t> </a:t>
            </a:r>
            <a:endParaRPr b="0" lang="en-GB" sz="1400" spc="-1" strike="noStrike">
              <a:solidFill>
                <a:srgbClr val="000000"/>
              </a:solidFill>
              <a:uFill>
                <a:solidFill>
                  <a:srgbClr val="ffffff"/>
                </a:solidFill>
              </a:uFill>
              <a:latin typeface="Times New Roman"/>
            </a:endParaRPr>
          </a:p>
        </p:txBody>
      </p:sp>
      <p:sp>
        <p:nvSpPr>
          <p:cNvPr id="76" name="PlaceHolder 5"/>
          <p:cNvSpPr>
            <a:spLocks noGrp="1"/>
          </p:cNvSpPr>
          <p:nvPr>
            <p:ph type="sldNum"/>
          </p:nvPr>
        </p:nvSpPr>
        <p:spPr>
          <a:xfrm>
            <a:off x="4278960" y="10157400"/>
            <a:ext cx="3280680" cy="534240"/>
          </a:xfrm>
          <a:prstGeom prst="rect">
            <a:avLst/>
          </a:prstGeom>
        </p:spPr>
        <p:txBody>
          <a:bodyPr lIns="0" rIns="0" tIns="0" bIns="0" anchor="b"/>
          <a:p>
            <a:pPr algn="r"/>
            <a:fld id="{1C8C943F-3CB8-46BD-8523-843A6E827627}" type="slidenum">
              <a:rPr b="0" lang="en-GB" sz="1400" spc="-1" strike="noStrike">
                <a:solidFill>
                  <a:srgbClr val="000000"/>
                </a:solidFill>
                <a:uFill>
                  <a:solidFill>
                    <a:srgbClr val="ffffff"/>
                  </a:solidFill>
                </a:uFill>
                <a:latin typeface="Times New Roman"/>
              </a:rPr>
              <a:t>1</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body"/>
          </p:nvPr>
        </p:nvSpPr>
        <p:spPr>
          <a:xfrm>
            <a:off x="755640" y="5145120"/>
            <a:ext cx="6048000" cy="4209840"/>
          </a:xfrm>
          <a:prstGeom prst="rect">
            <a:avLst/>
          </a:prstGeom>
        </p:spPr>
        <p:txBody>
          <a:bodyPr/>
          <a:p>
            <a:endParaRPr b="0" lang="en-GB" sz="2000" spc="-1" strike="noStrike">
              <a:solidFill>
                <a:srgbClr val="000000"/>
              </a:solidFill>
              <a:uFill>
                <a:solidFill>
                  <a:srgbClr val="ffffff"/>
                </a:solidFill>
              </a:uFill>
              <a:latin typeface="Arial"/>
            </a:endParaRPr>
          </a:p>
        </p:txBody>
      </p:sp>
      <p:sp>
        <p:nvSpPr>
          <p:cNvPr id="144" name="TextShape 2"/>
          <p:cNvSpPr txBox="1"/>
          <p:nvPr/>
        </p:nvSpPr>
        <p:spPr>
          <a:xfrm>
            <a:off x="4281480" y="10155240"/>
            <a:ext cx="3276360" cy="536040"/>
          </a:xfrm>
          <a:prstGeom prst="rect">
            <a:avLst/>
          </a:prstGeom>
          <a:noFill/>
          <a:ln>
            <a:noFill/>
          </a:ln>
        </p:spPr>
        <p:txBody>
          <a:bodyPr anchor="b"/>
          <a:p>
            <a:pPr algn="r">
              <a:lnSpc>
                <a:spcPct val="100000"/>
              </a:lnSpc>
            </a:pPr>
            <a:fld id="{D6EC50EB-2757-4C9D-A801-B02FE0DD0AA4}" type="slidenum">
              <a:rPr b="0" lang="en-GB" sz="1200" spc="-1" strike="noStrike">
                <a:solidFill>
                  <a:srgbClr val="000000"/>
                </a:solidFill>
                <a:uFill>
                  <a:solidFill>
                    <a:srgbClr val="ffffff"/>
                  </a:solidFill>
                </a:uFill>
                <a:latin typeface="+mn-lt"/>
                <a:ea typeface="+mn-ea"/>
              </a:rPr>
              <a:t>&lt;number&gt;</a:t>
            </a:fld>
            <a:endParaRPr b="0" lang="en-GB" sz="1200" spc="-1" strike="noStrike">
              <a:solidFill>
                <a:srgbClr val="000000"/>
              </a:solidFill>
              <a:uFill>
                <a:solidFill>
                  <a:srgbClr val="ffffff"/>
                </a:solidFill>
              </a:u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body"/>
          </p:nvPr>
        </p:nvSpPr>
        <p:spPr>
          <a:xfrm>
            <a:off x="755640" y="5145120"/>
            <a:ext cx="6048000" cy="4209840"/>
          </a:xfrm>
          <a:prstGeom prst="rect">
            <a:avLst/>
          </a:prstGeom>
        </p:spPr>
        <p:txBody>
          <a:bodyPr/>
          <a:p>
            <a:r>
              <a:rPr b="0" lang="en-GB" sz="2000" spc="-1" strike="noStrike">
                <a:solidFill>
                  <a:srgbClr val="000000"/>
                </a:solidFill>
                <a:uFill>
                  <a:solidFill>
                    <a:srgbClr val="ffffff"/>
                  </a:solidFill>
                </a:uFill>
                <a:latin typeface="Arial"/>
              </a:rPr>
              <a:t>Kwame – Impacts to long haul flights. </a:t>
            </a:r>
            <a:endParaRPr b="0" lang="en-GB" sz="2000" spc="-1" strike="noStrike">
              <a:solidFill>
                <a:srgbClr val="000000"/>
              </a:solidFill>
              <a:uFill>
                <a:solidFill>
                  <a:srgbClr val="ffffff"/>
                </a:solidFill>
              </a:uFill>
              <a:latin typeface="Arial"/>
            </a:endParaRPr>
          </a:p>
        </p:txBody>
      </p:sp>
      <p:sp>
        <p:nvSpPr>
          <p:cNvPr id="146" name="TextShape 2"/>
          <p:cNvSpPr txBox="1"/>
          <p:nvPr/>
        </p:nvSpPr>
        <p:spPr>
          <a:xfrm>
            <a:off x="4281480" y="10155240"/>
            <a:ext cx="3276360" cy="536040"/>
          </a:xfrm>
          <a:prstGeom prst="rect">
            <a:avLst/>
          </a:prstGeom>
          <a:noFill/>
          <a:ln>
            <a:noFill/>
          </a:ln>
        </p:spPr>
        <p:txBody>
          <a:bodyPr anchor="b"/>
          <a:p>
            <a:pPr algn="r">
              <a:lnSpc>
                <a:spcPct val="100000"/>
              </a:lnSpc>
            </a:pPr>
            <a:fld id="{84FE6B46-FC36-404C-83E6-857EDEA6DCB5}" type="slidenum">
              <a:rPr b="0" lang="en-GB" sz="1200" spc="-1" strike="noStrike">
                <a:solidFill>
                  <a:srgbClr val="000000"/>
                </a:solidFill>
                <a:uFill>
                  <a:solidFill>
                    <a:srgbClr val="ffffff"/>
                  </a:solidFill>
                </a:uFill>
                <a:latin typeface="+mn-lt"/>
                <a:ea typeface="+mn-ea"/>
              </a:rPr>
              <a:t>&lt;number&gt;</a:t>
            </a:fld>
            <a:endParaRPr b="0" lang="en-GB" sz="1200" spc="-1" strike="noStrike">
              <a:solidFill>
                <a:srgbClr val="000000"/>
              </a:solidFill>
              <a:uFill>
                <a:solidFill>
                  <a:srgbClr val="ffffff"/>
                </a:solidFill>
              </a:u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body"/>
          </p:nvPr>
        </p:nvSpPr>
        <p:spPr>
          <a:xfrm>
            <a:off x="755640" y="5145120"/>
            <a:ext cx="6048000" cy="4209840"/>
          </a:xfrm>
          <a:prstGeom prst="rect">
            <a:avLst/>
          </a:prstGeom>
        </p:spPr>
        <p:txBody>
          <a:bodyPr/>
          <a:p>
            <a:endParaRPr b="0" lang="en-GB" sz="2000" spc="-1" strike="noStrike">
              <a:solidFill>
                <a:srgbClr val="000000"/>
              </a:solidFill>
              <a:uFill>
                <a:solidFill>
                  <a:srgbClr val="ffffff"/>
                </a:solidFill>
              </a:uFill>
              <a:latin typeface="Arial"/>
            </a:endParaRPr>
          </a:p>
        </p:txBody>
      </p:sp>
      <p:sp>
        <p:nvSpPr>
          <p:cNvPr id="148" name="TextShape 2"/>
          <p:cNvSpPr txBox="1"/>
          <p:nvPr/>
        </p:nvSpPr>
        <p:spPr>
          <a:xfrm>
            <a:off x="4281480" y="10155240"/>
            <a:ext cx="3276360" cy="536040"/>
          </a:xfrm>
          <a:prstGeom prst="rect">
            <a:avLst/>
          </a:prstGeom>
          <a:noFill/>
          <a:ln>
            <a:noFill/>
          </a:ln>
        </p:spPr>
        <p:txBody>
          <a:bodyPr anchor="b"/>
          <a:p>
            <a:pPr algn="r">
              <a:lnSpc>
                <a:spcPct val="100000"/>
              </a:lnSpc>
            </a:pPr>
            <a:fld id="{FE5C945E-2E3D-4A8F-9497-9442894FD33A}" type="slidenum">
              <a:rPr b="0" lang="en-GB" sz="1200" spc="-1" strike="noStrike">
                <a:solidFill>
                  <a:srgbClr val="000000"/>
                </a:solidFill>
                <a:uFill>
                  <a:solidFill>
                    <a:srgbClr val="ffffff"/>
                  </a:solidFill>
                </a:uFill>
                <a:latin typeface="+mn-lt"/>
                <a:ea typeface="+mn-ea"/>
              </a:rPr>
              <a:t>&lt;number&gt;</a:t>
            </a:fld>
            <a:endParaRPr b="0" lang="en-GB" sz="1200" spc="-1" strike="noStrike">
              <a:solidFill>
                <a:srgbClr val="000000"/>
              </a:solidFill>
              <a:uFill>
                <a:solidFill>
                  <a:srgbClr val="ffffff"/>
                </a:solidFill>
              </a:u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body"/>
          </p:nvPr>
        </p:nvSpPr>
        <p:spPr>
          <a:xfrm>
            <a:off x="755640" y="5145120"/>
            <a:ext cx="6048000" cy="4209840"/>
          </a:xfrm>
          <a:prstGeom prst="rect">
            <a:avLst/>
          </a:prstGeom>
        </p:spPr>
        <p:txBody>
          <a:bodyPr/>
          <a:p>
            <a:r>
              <a:rPr b="0" lang="en-GB" sz="2000" spc="-1" strike="noStrike">
                <a:solidFill>
                  <a:srgbClr val="000000"/>
                </a:solidFill>
                <a:uFill>
                  <a:solidFill>
                    <a:srgbClr val="ffffff"/>
                  </a:solidFill>
                </a:uFill>
                <a:latin typeface="Arial"/>
              </a:rPr>
              <a:t>Start up disruptive enough?</a:t>
            </a:r>
            <a:endParaRPr b="0" lang="en-GB" sz="2000" spc="-1" strike="noStrike">
              <a:solidFill>
                <a:srgbClr val="000000"/>
              </a:solidFill>
              <a:uFill>
                <a:solidFill>
                  <a:srgbClr val="ffffff"/>
                </a:solidFill>
              </a:uFill>
              <a:latin typeface="Arial"/>
            </a:endParaRPr>
          </a:p>
        </p:txBody>
      </p:sp>
      <p:sp>
        <p:nvSpPr>
          <p:cNvPr id="150" name="TextShape 2"/>
          <p:cNvSpPr txBox="1"/>
          <p:nvPr/>
        </p:nvSpPr>
        <p:spPr>
          <a:xfrm>
            <a:off x="4281480" y="10155240"/>
            <a:ext cx="3276360" cy="536040"/>
          </a:xfrm>
          <a:prstGeom prst="rect">
            <a:avLst/>
          </a:prstGeom>
          <a:noFill/>
          <a:ln>
            <a:noFill/>
          </a:ln>
        </p:spPr>
        <p:txBody>
          <a:bodyPr anchor="b"/>
          <a:p>
            <a:pPr algn="r">
              <a:lnSpc>
                <a:spcPct val="100000"/>
              </a:lnSpc>
            </a:pPr>
            <a:fld id="{C4279501-1DD9-4E81-9642-31C8E6FCAAFB}" type="slidenum">
              <a:rPr b="0" lang="en-GB" sz="1200" spc="-1" strike="noStrike">
                <a:solidFill>
                  <a:srgbClr val="000000"/>
                </a:solidFill>
                <a:uFill>
                  <a:solidFill>
                    <a:srgbClr val="ffffff"/>
                  </a:solidFill>
                </a:uFill>
                <a:latin typeface="+mn-lt"/>
                <a:ea typeface="+mn-ea"/>
              </a:rPr>
              <a:t>&lt;number&gt;</a:t>
            </a:fld>
            <a:endParaRPr b="0" lang="en-GB" sz="1200" spc="-1" strike="noStrike">
              <a:solidFill>
                <a:srgbClr val="000000"/>
              </a:solidFill>
              <a:uFill>
                <a:solidFill>
                  <a:srgbClr val="ffffff"/>
                </a:solidFill>
              </a:u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body"/>
          </p:nvPr>
        </p:nvSpPr>
        <p:spPr>
          <a:xfrm>
            <a:off x="755640" y="5145120"/>
            <a:ext cx="6048000" cy="4209840"/>
          </a:xfrm>
          <a:prstGeom prst="rect">
            <a:avLst/>
          </a:prstGeom>
        </p:spPr>
        <p:txBody>
          <a:bodyPr/>
          <a:p>
            <a:r>
              <a:rPr b="0" lang="en-GB" sz="2000" spc="-1" strike="noStrike">
                <a:solidFill>
                  <a:srgbClr val="000000"/>
                </a:solidFill>
                <a:uFill>
                  <a:solidFill>
                    <a:srgbClr val="ffffff"/>
                  </a:solidFill>
                </a:uFill>
                <a:latin typeface="Arial"/>
              </a:rPr>
              <a:t>Uber </a:t>
            </a:r>
            <a:endParaRPr b="0" lang="en-GB" sz="20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rPr>
              <a:t>Incumbent </a:t>
            </a:r>
            <a:endParaRPr b="0" lang="en-GB" sz="2000" spc="-1" strike="noStrike">
              <a:solidFill>
                <a:srgbClr val="000000"/>
              </a:solidFill>
              <a:uFill>
                <a:solidFill>
                  <a:srgbClr val="ffffff"/>
                </a:solidFill>
              </a:uFill>
              <a:latin typeface="Arial"/>
            </a:endParaRPr>
          </a:p>
        </p:txBody>
      </p:sp>
      <p:sp>
        <p:nvSpPr>
          <p:cNvPr id="134" name="TextShape 2"/>
          <p:cNvSpPr txBox="1"/>
          <p:nvPr/>
        </p:nvSpPr>
        <p:spPr>
          <a:xfrm>
            <a:off x="4281480" y="10155240"/>
            <a:ext cx="3276360" cy="536040"/>
          </a:xfrm>
          <a:prstGeom prst="rect">
            <a:avLst/>
          </a:prstGeom>
          <a:noFill/>
          <a:ln>
            <a:noFill/>
          </a:ln>
        </p:spPr>
        <p:txBody>
          <a:bodyPr anchor="b"/>
          <a:p>
            <a:pPr algn="r">
              <a:lnSpc>
                <a:spcPct val="100000"/>
              </a:lnSpc>
            </a:pPr>
            <a:fld id="{1F79D950-B9A5-4C4F-B540-9D813E411CBA}" type="slidenum">
              <a:rPr b="0" lang="en-GB" sz="1200" spc="-1" strike="noStrike">
                <a:solidFill>
                  <a:srgbClr val="000000"/>
                </a:solidFill>
                <a:uFill>
                  <a:solidFill>
                    <a:srgbClr val="ffffff"/>
                  </a:solidFill>
                </a:uFill>
                <a:latin typeface="+mn-lt"/>
                <a:ea typeface="+mn-ea"/>
              </a:rPr>
              <a:t>1</a:t>
            </a:fld>
            <a:endParaRPr b="0" lang="en-GB" sz="1200" spc="-1" strike="noStrike">
              <a:solidFill>
                <a:srgbClr val="000000"/>
              </a:solidFill>
              <a:uFill>
                <a:solidFill>
                  <a:srgbClr val="ffffff"/>
                </a:solidFill>
              </a:u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body"/>
          </p:nvPr>
        </p:nvSpPr>
        <p:spPr>
          <a:xfrm>
            <a:off x="755640" y="5145120"/>
            <a:ext cx="6048000" cy="4209840"/>
          </a:xfrm>
          <a:prstGeom prst="rect">
            <a:avLst/>
          </a:prstGeom>
        </p:spPr>
        <p:txBody>
          <a:bodyPr/>
          <a:p>
            <a:endParaRPr b="0" lang="en-GB" sz="2000" spc="-1" strike="noStrike">
              <a:solidFill>
                <a:srgbClr val="000000"/>
              </a:solidFill>
              <a:uFill>
                <a:solidFill>
                  <a:srgbClr val="ffffff"/>
                </a:solidFill>
              </a:uFill>
              <a:latin typeface="Arial"/>
            </a:endParaRPr>
          </a:p>
        </p:txBody>
      </p:sp>
      <p:sp>
        <p:nvSpPr>
          <p:cNvPr id="136" name="TextShape 2"/>
          <p:cNvSpPr txBox="1"/>
          <p:nvPr/>
        </p:nvSpPr>
        <p:spPr>
          <a:xfrm>
            <a:off x="4281480" y="10155240"/>
            <a:ext cx="3276360" cy="536040"/>
          </a:xfrm>
          <a:prstGeom prst="rect">
            <a:avLst/>
          </a:prstGeom>
          <a:noFill/>
          <a:ln>
            <a:noFill/>
          </a:ln>
        </p:spPr>
        <p:txBody>
          <a:bodyPr anchor="b"/>
          <a:p>
            <a:pPr algn="r">
              <a:lnSpc>
                <a:spcPct val="100000"/>
              </a:lnSpc>
            </a:pPr>
            <a:fld id="{E1B6A044-D67A-4667-8173-229E9656693C}" type="slidenum">
              <a:rPr b="0" lang="en-GB" sz="1200" spc="-1" strike="noStrike">
                <a:solidFill>
                  <a:srgbClr val="000000"/>
                </a:solidFill>
                <a:uFill>
                  <a:solidFill>
                    <a:srgbClr val="ffffff"/>
                  </a:solidFill>
                </a:uFill>
                <a:latin typeface="+mn-lt"/>
                <a:ea typeface="+mn-ea"/>
              </a:rPr>
              <a:t>1</a:t>
            </a:fld>
            <a:endParaRPr b="0" lang="en-GB" sz="1200" spc="-1" strike="noStrike">
              <a:solidFill>
                <a:srgbClr val="000000"/>
              </a:solidFill>
              <a:uFill>
                <a:solidFill>
                  <a:srgbClr val="ffffff"/>
                </a:solidFill>
              </a:u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body"/>
          </p:nvPr>
        </p:nvSpPr>
        <p:spPr>
          <a:xfrm>
            <a:off x="755640" y="5145120"/>
            <a:ext cx="6048000" cy="4209840"/>
          </a:xfrm>
          <a:prstGeom prst="rect">
            <a:avLst/>
          </a:prstGeom>
        </p:spPr>
        <p:txBody>
          <a:bodyPr/>
          <a:p>
            <a:endParaRPr b="0" lang="en-GB" sz="2000" spc="-1" strike="noStrike">
              <a:solidFill>
                <a:srgbClr val="000000"/>
              </a:solidFill>
              <a:uFill>
                <a:solidFill>
                  <a:srgbClr val="ffffff"/>
                </a:solidFill>
              </a:uFill>
              <a:latin typeface="Arial"/>
            </a:endParaRPr>
          </a:p>
        </p:txBody>
      </p:sp>
      <p:sp>
        <p:nvSpPr>
          <p:cNvPr id="138" name="TextShape 2"/>
          <p:cNvSpPr txBox="1"/>
          <p:nvPr/>
        </p:nvSpPr>
        <p:spPr>
          <a:xfrm>
            <a:off x="4281480" y="10155240"/>
            <a:ext cx="3276360" cy="536040"/>
          </a:xfrm>
          <a:prstGeom prst="rect">
            <a:avLst/>
          </a:prstGeom>
          <a:noFill/>
          <a:ln>
            <a:noFill/>
          </a:ln>
        </p:spPr>
        <p:txBody>
          <a:bodyPr anchor="b"/>
          <a:p>
            <a:pPr algn="r">
              <a:lnSpc>
                <a:spcPct val="100000"/>
              </a:lnSpc>
            </a:pPr>
            <a:fld id="{60A94600-8C76-47CB-92B1-C79E2AAC9712}" type="slidenum">
              <a:rPr b="0" lang="en-GB" sz="1200" spc="-1" strike="noStrike">
                <a:solidFill>
                  <a:srgbClr val="000000"/>
                </a:solidFill>
                <a:uFill>
                  <a:solidFill>
                    <a:srgbClr val="ffffff"/>
                  </a:solidFill>
                </a:uFill>
                <a:latin typeface="+mn-lt"/>
                <a:ea typeface="+mn-ea"/>
              </a:rPr>
              <a:t>1</a:t>
            </a:fld>
            <a:endParaRPr b="0" lang="en-GB" sz="1200" spc="-1" strike="noStrike">
              <a:solidFill>
                <a:srgbClr val="000000"/>
              </a:solidFill>
              <a:uFill>
                <a:solidFill>
                  <a:srgbClr val="ffffff"/>
                </a:solidFill>
              </a:u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body"/>
          </p:nvPr>
        </p:nvSpPr>
        <p:spPr>
          <a:xfrm>
            <a:off x="755640" y="5145120"/>
            <a:ext cx="6048000" cy="4209840"/>
          </a:xfrm>
          <a:prstGeom prst="rect">
            <a:avLst/>
          </a:prstGeom>
        </p:spPr>
        <p:txBody>
          <a:bodyPr/>
          <a:p>
            <a:endParaRPr b="0" lang="en-GB" sz="2000" spc="-1" strike="noStrike">
              <a:solidFill>
                <a:srgbClr val="000000"/>
              </a:solidFill>
              <a:uFill>
                <a:solidFill>
                  <a:srgbClr val="ffffff"/>
                </a:solidFill>
              </a:uFill>
              <a:latin typeface="Arial"/>
            </a:endParaRPr>
          </a:p>
        </p:txBody>
      </p:sp>
      <p:sp>
        <p:nvSpPr>
          <p:cNvPr id="140" name="TextShape 2"/>
          <p:cNvSpPr txBox="1"/>
          <p:nvPr/>
        </p:nvSpPr>
        <p:spPr>
          <a:xfrm>
            <a:off x="4281480" y="10155240"/>
            <a:ext cx="3276360" cy="536040"/>
          </a:xfrm>
          <a:prstGeom prst="rect">
            <a:avLst/>
          </a:prstGeom>
          <a:noFill/>
          <a:ln>
            <a:noFill/>
          </a:ln>
        </p:spPr>
        <p:txBody>
          <a:bodyPr anchor="b"/>
          <a:p>
            <a:pPr algn="r">
              <a:lnSpc>
                <a:spcPct val="100000"/>
              </a:lnSpc>
            </a:pPr>
            <a:fld id="{3EA15F72-6B77-4FE4-9E2E-23BBEB058218}" type="slidenum">
              <a:rPr b="0" lang="en-GB" sz="1200" spc="-1" strike="noStrike">
                <a:solidFill>
                  <a:srgbClr val="000000"/>
                </a:solidFill>
                <a:uFill>
                  <a:solidFill>
                    <a:srgbClr val="ffffff"/>
                  </a:solidFill>
                </a:uFill>
                <a:latin typeface="+mn-lt"/>
                <a:ea typeface="+mn-ea"/>
              </a:rPr>
              <a:t>1</a:t>
            </a:fld>
            <a:endParaRPr b="0" lang="en-GB" sz="1200" spc="-1" strike="noStrike">
              <a:solidFill>
                <a:srgbClr val="000000"/>
              </a:solidFill>
              <a:uFill>
                <a:solidFill>
                  <a:srgbClr val="ffffff"/>
                </a:solidFill>
              </a:u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body"/>
          </p:nvPr>
        </p:nvSpPr>
        <p:spPr>
          <a:xfrm>
            <a:off x="755640" y="5145120"/>
            <a:ext cx="6048000" cy="4209840"/>
          </a:xfrm>
          <a:prstGeom prst="rect">
            <a:avLst/>
          </a:prstGeom>
        </p:spPr>
        <p:txBody>
          <a:bodyPr/>
          <a:p>
            <a:endParaRPr b="0" lang="en-GB" sz="2000" spc="-1" strike="noStrike">
              <a:solidFill>
                <a:srgbClr val="000000"/>
              </a:solidFill>
              <a:uFill>
                <a:solidFill>
                  <a:srgbClr val="ffffff"/>
                </a:solidFill>
              </a:uFill>
              <a:latin typeface="Arial"/>
            </a:endParaRPr>
          </a:p>
        </p:txBody>
      </p:sp>
      <p:sp>
        <p:nvSpPr>
          <p:cNvPr id="142" name="TextShape 2"/>
          <p:cNvSpPr txBox="1"/>
          <p:nvPr/>
        </p:nvSpPr>
        <p:spPr>
          <a:xfrm>
            <a:off x="4281480" y="10155240"/>
            <a:ext cx="3276360" cy="536040"/>
          </a:xfrm>
          <a:prstGeom prst="rect">
            <a:avLst/>
          </a:prstGeom>
          <a:noFill/>
          <a:ln>
            <a:noFill/>
          </a:ln>
        </p:spPr>
        <p:txBody>
          <a:bodyPr anchor="b"/>
          <a:p>
            <a:pPr algn="r">
              <a:lnSpc>
                <a:spcPct val="100000"/>
              </a:lnSpc>
            </a:pPr>
            <a:fld id="{38069182-C1E5-477A-A0C9-9C5F6FFD5518}" type="slidenum">
              <a:rPr b="0" lang="en-GB" sz="1200" spc="-1" strike="noStrike">
                <a:solidFill>
                  <a:srgbClr val="000000"/>
                </a:solidFill>
                <a:uFill>
                  <a:solidFill>
                    <a:srgbClr val="ffffff"/>
                  </a:solidFill>
                </a:uFill>
                <a:latin typeface="+mn-lt"/>
                <a:ea typeface="+mn-ea"/>
              </a:rPr>
              <a:t>1</a:t>
            </a:fld>
            <a:endParaRPr b="0" lang="en-GB" sz="12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28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28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28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480" y="1768680"/>
            <a:ext cx="5494680" cy="4384080"/>
          </a:xfrm>
          <a:prstGeom prst="rect">
            <a:avLst/>
          </a:prstGeom>
          <a:ln>
            <a:noFill/>
          </a:ln>
        </p:spPr>
      </p:pic>
      <p:pic>
        <p:nvPicPr>
          <p:cNvPr id="35"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28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128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128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128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1280" cy="58503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128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28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28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128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28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28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28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92480" y="1768680"/>
            <a:ext cx="5494680" cy="4384080"/>
          </a:xfrm>
          <a:prstGeom prst="rect">
            <a:avLst/>
          </a:prstGeom>
          <a:ln>
            <a:noFill/>
          </a:ln>
        </p:spPr>
      </p:pic>
      <p:pic>
        <p:nvPicPr>
          <p:cNvPr id="71" name="" descr=""/>
          <p:cNvPicPr/>
          <p:nvPr/>
        </p:nvPicPr>
        <p:blipFill>
          <a:blip r:embed="rId3"/>
          <a:stretch/>
        </p:blipFill>
        <p:spPr>
          <a:xfrm>
            <a:off x="2292480" y="176868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128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28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28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1280" cy="58503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28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28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28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28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280" cy="1261800"/>
          </a:xfrm>
          <a:prstGeom prst="rect">
            <a:avLst/>
          </a:prstGeom>
        </p:spPr>
        <p:txBody>
          <a:bodyPr lIns="0" rIns="0" tIns="0" bIns="0" anchor="ctr"/>
          <a:p>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1280" cy="1261800"/>
          </a:xfrm>
          <a:prstGeom prst="rect">
            <a:avLst/>
          </a:prstGeom>
        </p:spPr>
        <p:txBody>
          <a:bodyPr lIns="0" rIns="0" tIns="0" bIns="0" anchor="ctr"/>
          <a:p>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9040"/>
            <a:ext cx="907128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uFill>
                  <a:solidFill>
                    <a:srgbClr val="ffffff"/>
                  </a:solidFill>
                </a:uFill>
                <a:latin typeface="Arial"/>
              </a:rPr>
              <a:t>Third Outline Level</a:t>
            </a:r>
            <a:endParaRPr b="0" lang="en-US" sz="28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Fourth Outline Level</a:t>
            </a:r>
            <a:endParaRPr b="0" lang="en-US" sz="28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uFill>
                  <a:solidFill>
                    <a:srgbClr val="ffffff"/>
                  </a:solidFill>
                </a:uFill>
                <a:latin typeface="Arial"/>
              </a:rPr>
              <a:t>Fifth Outline Level</a:t>
            </a:r>
            <a:endParaRPr b="0" lang="en-US" sz="28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uFill>
                  <a:solidFill>
                    <a:srgbClr val="ffffff"/>
                  </a:solidFill>
                </a:uFill>
                <a:latin typeface="Arial"/>
              </a:rPr>
              <a:t>Sixth Outline Level</a:t>
            </a:r>
            <a:endParaRPr b="0" lang="en-US" sz="28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uFill>
                  <a:solidFill>
                    <a:srgbClr val="ffffff"/>
                  </a:solidFill>
                </a:uFill>
                <a:latin typeface="Arial"/>
              </a:rPr>
              <a:t>Seventh Outline Level</a:t>
            </a:r>
            <a:endParaRPr b="0" lang="en-US" sz="2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hyperlink" Target="https://hbr.org/2015/12/what-is-disruptive-innovation" TargetMode="External"/><Relationship Id="rId3" Type="http://schemas.openxmlformats.org/officeDocument/2006/relationships/slideLayout" Target="../slideLayouts/slideLayout13.xml"/><Relationship Id="rId4"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hyperlink" Target="http://go-digital.net/blog/2011/02/netflix-vs-blockbuster-perfect-example-of-an-industry-replaced-by-a-more-efficient-version-of-itself/" TargetMode="External"/><Relationship Id="rId3"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hyperlink" Target="https://blog.intercom.com/what-everyone-needs-to-know-about-disruption/" TargetMode="External"/><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ea typeface="DejaVu Sans"/>
              </a:rPr>
              <a:t>Disruptive Innovation</a:t>
            </a:r>
            <a:endParaRPr b="0" lang="en-GB" sz="4400" spc="-1" strike="noStrike">
              <a:solidFill>
                <a:srgbClr val="000000"/>
              </a:solidFill>
              <a:uFill>
                <a:solidFill>
                  <a:srgbClr val="ffffff"/>
                </a:solidFill>
              </a:uFill>
              <a:latin typeface="Arial"/>
            </a:endParaRPr>
          </a:p>
        </p:txBody>
      </p:sp>
      <p:sp>
        <p:nvSpPr>
          <p:cNvPr id="78"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chor="ctr"/>
          <a:p>
            <a:pPr>
              <a:lnSpc>
                <a:spcPct val="100000"/>
              </a:lnSpc>
            </a:pP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0" lang="en-GB" sz="3200" spc="-1" strike="noStrike">
                <a:solidFill>
                  <a:srgbClr val="000000"/>
                </a:solidFill>
                <a:uFill>
                  <a:solidFill>
                    <a:srgbClr val="ffffff"/>
                  </a:solidFill>
                </a:uFill>
                <a:latin typeface="Arial"/>
                <a:ea typeface="DejaVu Sans"/>
              </a:rPr>
              <a:t>Definitions:</a:t>
            </a:r>
            <a:endParaRPr b="0" lang="en-GB" sz="3200" spc="-1" strike="noStrike">
              <a:solidFill>
                <a:srgbClr val="000000"/>
              </a:solidFill>
              <a:uFill>
                <a:solidFill>
                  <a:srgbClr val="ffffff"/>
                </a:solidFill>
              </a:uFill>
              <a:latin typeface="Arial"/>
            </a:endParaRPr>
          </a:p>
          <a:p>
            <a:pPr>
              <a:lnSpc>
                <a:spcPct val="100000"/>
              </a:lnSpc>
            </a:pPr>
            <a:endParaRPr b="0" lang="en-GB" sz="3200" spc="-1" strike="noStrike">
              <a:solidFill>
                <a:srgbClr val="000000"/>
              </a:solidFill>
              <a:uFill>
                <a:solidFill>
                  <a:srgbClr val="ffffff"/>
                </a:solidFill>
              </a:uFill>
              <a:latin typeface="Arial"/>
            </a:endParaRPr>
          </a:p>
          <a:p>
            <a:pPr>
              <a:lnSpc>
                <a:spcPct val="100000"/>
              </a:lnSpc>
            </a:pPr>
            <a:endParaRPr b="0" lang="en-GB" sz="3200" spc="-1" strike="noStrike">
              <a:solidFill>
                <a:srgbClr val="000000"/>
              </a:solidFill>
              <a:uFill>
                <a:solidFill>
                  <a:srgbClr val="ffffff"/>
                </a:solidFill>
              </a:uFill>
              <a:latin typeface="Arial"/>
            </a:endParaRPr>
          </a:p>
          <a:p>
            <a:pPr marL="514440" indent="-514080">
              <a:lnSpc>
                <a:spcPct val="100000"/>
              </a:lnSpc>
              <a:buClr>
                <a:srgbClr val="000000"/>
              </a:buClr>
              <a:buFont typeface="StarSymbol"/>
              <a:buAutoNum type="arabicPeriod"/>
            </a:pPr>
            <a:r>
              <a:rPr b="0" lang="en-GB" sz="2000" spc="-1" strike="noStrike">
                <a:solidFill>
                  <a:srgbClr val="000000"/>
                </a:solidFill>
                <a:uFill>
                  <a:solidFill>
                    <a:srgbClr val="ffffff"/>
                  </a:solidFill>
                </a:uFill>
                <a:latin typeface="Arial"/>
                <a:ea typeface="DejaVu Sans"/>
              </a:rPr>
              <a:t>Christensen - “disruptive innovation refers to a technological or market advance that fundamentally transforms or creates entirely new markets”. As shown by the definition, a disruptive innovation can either completely alter the economics and the means of exchange of an existing market (for example, Amazon for the Book market), or result in the creation of an entirely new market for products/services (for example, the Internet). Blockchain, has the capability to operate both as a “market distruptor” and a “new market creator”.</a:t>
            </a:r>
            <a:endParaRPr b="0" lang="en-GB" sz="2000" spc="-1" strike="noStrike">
              <a:solidFill>
                <a:srgbClr val="000000"/>
              </a:solidFill>
              <a:uFill>
                <a:solidFill>
                  <a:srgbClr val="ffffff"/>
                </a:solidFill>
              </a:uFill>
              <a:latin typeface="Arial"/>
            </a:endParaRPr>
          </a:p>
          <a:p>
            <a:pPr>
              <a:lnSpc>
                <a:spcPct val="100000"/>
              </a:lnSpc>
            </a:pPr>
            <a:endParaRPr b="0" lang="en-GB" sz="2000" spc="-1" strike="noStrike">
              <a:solidFill>
                <a:srgbClr val="000000"/>
              </a:solidFill>
              <a:uFill>
                <a:solidFill>
                  <a:srgbClr val="ffffff"/>
                </a:solidFill>
              </a:uFill>
              <a:latin typeface="Arial"/>
            </a:endParaRPr>
          </a:p>
          <a:p>
            <a:pPr marL="514440" indent="-514080">
              <a:lnSpc>
                <a:spcPct val="100000"/>
              </a:lnSpc>
              <a:buClr>
                <a:srgbClr val="000000"/>
              </a:buClr>
              <a:buFont typeface="StarSymbol"/>
              <a:buAutoNum type="arabicPeriod"/>
            </a:pPr>
            <a:r>
              <a:rPr b="0" lang="en-GB" sz="2000" spc="-1" strike="noStrike">
                <a:solidFill>
                  <a:srgbClr val="000000"/>
                </a:solidFill>
                <a:uFill>
                  <a:solidFill>
                    <a:srgbClr val="ffffff"/>
                  </a:solidFill>
                </a:uFill>
                <a:latin typeface="Arial"/>
                <a:ea typeface="DejaVu Sans"/>
              </a:rPr>
              <a:t>The four principles: </a:t>
            </a:r>
            <a:endParaRPr b="0" lang="en-GB" sz="2000" spc="-1" strike="noStrike">
              <a:solidFill>
                <a:srgbClr val="000000"/>
              </a:solidFill>
              <a:uFill>
                <a:solidFill>
                  <a:srgbClr val="ffffff"/>
                </a:solidFill>
              </a:uFill>
              <a:latin typeface="Arial"/>
            </a:endParaRPr>
          </a:p>
          <a:p>
            <a:pPr lvl="1" marL="971640" indent="-514080">
              <a:lnSpc>
                <a:spcPct val="100000"/>
              </a:lnSpc>
              <a:buClr>
                <a:srgbClr val="000000"/>
              </a:buClr>
              <a:buFont typeface="Arial"/>
              <a:buAutoNum type="romanLcPeriod"/>
            </a:pPr>
            <a:r>
              <a:rPr b="0" lang="en-GB" sz="2000" spc="-1" strike="noStrike">
                <a:solidFill>
                  <a:srgbClr val="000000"/>
                </a:solidFill>
                <a:uFill>
                  <a:solidFill>
                    <a:srgbClr val="ffffff"/>
                  </a:solidFill>
                </a:uFill>
                <a:latin typeface="Arial"/>
                <a:ea typeface="DejaVu Sans"/>
              </a:rPr>
              <a:t>Incumbents improvement along a trajectory of innovation </a:t>
            </a:r>
            <a:endParaRPr b="0" lang="en-GB" sz="2000" spc="-1" strike="noStrike">
              <a:solidFill>
                <a:srgbClr val="000000"/>
              </a:solidFill>
              <a:uFill>
                <a:solidFill>
                  <a:srgbClr val="ffffff"/>
                </a:solidFill>
              </a:uFill>
              <a:latin typeface="Arial"/>
            </a:endParaRPr>
          </a:p>
          <a:p>
            <a:pPr lvl="1" marL="971640" indent="-514080">
              <a:lnSpc>
                <a:spcPct val="100000"/>
              </a:lnSpc>
              <a:buClr>
                <a:srgbClr val="000000"/>
              </a:buClr>
              <a:buFont typeface="Arial"/>
              <a:buAutoNum type="romanLcPeriod"/>
            </a:pPr>
            <a:r>
              <a:rPr b="0" lang="en-GB" sz="2000" spc="-1" strike="noStrike">
                <a:solidFill>
                  <a:srgbClr val="000000"/>
                </a:solidFill>
                <a:uFill>
                  <a:solidFill>
                    <a:srgbClr val="ffffff"/>
                  </a:solidFill>
                </a:uFill>
                <a:latin typeface="Arial"/>
                <a:ea typeface="DejaVu Sans"/>
              </a:rPr>
              <a:t>The pace of sustaining innovation overshoots the customer needs </a:t>
            </a:r>
            <a:endParaRPr b="0" lang="en-GB" sz="2000" spc="-1" strike="noStrike">
              <a:solidFill>
                <a:srgbClr val="000000"/>
              </a:solidFill>
              <a:uFill>
                <a:solidFill>
                  <a:srgbClr val="ffffff"/>
                </a:solidFill>
              </a:uFill>
              <a:latin typeface="Arial"/>
            </a:endParaRPr>
          </a:p>
          <a:p>
            <a:pPr lvl="1" marL="971640" indent="-514080">
              <a:lnSpc>
                <a:spcPct val="100000"/>
              </a:lnSpc>
              <a:buClr>
                <a:srgbClr val="000000"/>
              </a:buClr>
              <a:buFont typeface="Arial"/>
              <a:buAutoNum type="romanLcPeriod"/>
            </a:pPr>
            <a:r>
              <a:rPr b="0" lang="en-GB" sz="2000" spc="-1" strike="noStrike">
                <a:solidFill>
                  <a:srgbClr val="000000"/>
                </a:solidFill>
                <a:uFill>
                  <a:solidFill>
                    <a:srgbClr val="ffffff"/>
                  </a:solidFill>
                </a:uFill>
                <a:latin typeface="Arial"/>
                <a:ea typeface="DejaVu Sans"/>
              </a:rPr>
              <a:t>Incumbents have the capability to respond but fail to exploit it</a:t>
            </a:r>
            <a:endParaRPr b="0" lang="en-GB" sz="2000" spc="-1" strike="noStrike">
              <a:solidFill>
                <a:srgbClr val="000000"/>
              </a:solidFill>
              <a:uFill>
                <a:solidFill>
                  <a:srgbClr val="ffffff"/>
                </a:solidFill>
              </a:uFill>
              <a:latin typeface="Arial"/>
            </a:endParaRPr>
          </a:p>
          <a:p>
            <a:pPr lvl="1" marL="971640" indent="-514080">
              <a:lnSpc>
                <a:spcPct val="100000"/>
              </a:lnSpc>
              <a:buClr>
                <a:srgbClr val="000000"/>
              </a:buClr>
              <a:buFont typeface="Arial"/>
              <a:buAutoNum type="romanLcPeriod"/>
            </a:pPr>
            <a:r>
              <a:rPr b="0" lang="en-GB" sz="2000" spc="-1" strike="noStrike">
                <a:solidFill>
                  <a:srgbClr val="000000"/>
                </a:solidFill>
                <a:uFill>
                  <a:solidFill>
                    <a:srgbClr val="ffffff"/>
                  </a:solidFill>
                </a:uFill>
                <a:latin typeface="Arial"/>
                <a:ea typeface="DejaVu Sans"/>
              </a:rPr>
              <a:t>Incumbents flounder as a result of the disruption </a:t>
            </a:r>
            <a:endParaRPr b="0" lang="en-GB" sz="2000" spc="-1" strike="noStrike">
              <a:solidFill>
                <a:srgbClr val="000000"/>
              </a:solidFill>
              <a:uFill>
                <a:solidFill>
                  <a:srgbClr val="ffffff"/>
                </a:solidFill>
              </a:uFill>
              <a:latin typeface="Arial"/>
            </a:endParaRPr>
          </a:p>
          <a:p>
            <a:pPr>
              <a:lnSpc>
                <a:spcPct val="100000"/>
              </a:lnSpc>
            </a:pPr>
            <a:endParaRPr b="0" lang="en-GB" sz="2000" spc="-1" strike="noStrike">
              <a:solidFill>
                <a:srgbClr val="000000"/>
              </a:solidFill>
              <a:uFill>
                <a:solidFill>
                  <a:srgbClr val="ffffff"/>
                </a:solidFill>
              </a:uFill>
              <a:latin typeface="Arial"/>
            </a:endParaRPr>
          </a:p>
          <a:p>
            <a:pPr lvl="1" marL="971640" indent="-514080">
              <a:lnSpc>
                <a:spcPct val="100000"/>
              </a:lnSpc>
              <a:buClr>
                <a:srgbClr val="000000"/>
              </a:buClr>
              <a:buFont typeface="Arial"/>
              <a:buAutoNum type="romanLcPeriod"/>
            </a:pPr>
            <a:r>
              <a:rPr b="0" lang="en-GB" sz="2000" spc="-1" strike="noStrike">
                <a:solidFill>
                  <a:srgbClr val="000000"/>
                </a:solidFill>
                <a:uFill>
                  <a:solidFill>
                    <a:srgbClr val="ffffff"/>
                  </a:solidFill>
                </a:uFill>
                <a:latin typeface="Arial"/>
                <a:ea typeface="DejaVu Sans"/>
              </a:rPr>
              <a:t>The big idea </a:t>
            </a:r>
            <a:endParaRPr b="0" lang="en-GB" sz="2000" spc="-1" strike="noStrike">
              <a:solidFill>
                <a:srgbClr val="000000"/>
              </a:solidFill>
              <a:uFill>
                <a:solidFill>
                  <a:srgbClr val="ffffff"/>
                </a:solidFill>
              </a:uFill>
              <a:latin typeface="Arial"/>
            </a:endParaRPr>
          </a:p>
          <a:p>
            <a:pPr algn="ctr">
              <a:lnSpc>
                <a:spcPct val="100000"/>
              </a:lnSpc>
            </a:pPr>
            <a:r>
              <a:rPr b="0" lang="en-GB" sz="3200" spc="-1" strike="noStrike">
                <a:solidFill>
                  <a:srgbClr val="000000"/>
                </a:solidFill>
                <a:uFill>
                  <a:solidFill>
                    <a:srgbClr val="ffffff"/>
                  </a:solidFill>
                </a:uFill>
                <a:latin typeface="Arial"/>
                <a:ea typeface="DejaVu Sans"/>
              </a:rPr>
              <a:t>…</a:t>
            </a:r>
            <a:r>
              <a:rPr b="0" lang="en-GB" sz="3200" spc="-1" strike="noStrike">
                <a:solidFill>
                  <a:srgbClr val="000000"/>
                </a:solidFill>
                <a:uFill>
                  <a:solidFill>
                    <a:srgbClr val="ffffff"/>
                  </a:solidFill>
                </a:uFill>
                <a:latin typeface="Arial"/>
                <a:ea typeface="DejaVu Sans"/>
              </a:rPr>
              <a:t>.</a:t>
            </a:r>
            <a:endParaRPr b="0" lang="en-GB"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ea typeface="DejaVu Sans"/>
              </a:rPr>
              <a:t>Incumbents could have reacted</a:t>
            </a:r>
            <a:endParaRPr b="0" lang="en-GB" sz="4400" spc="-1" strike="noStrike">
              <a:solidFill>
                <a:srgbClr val="000000"/>
              </a:solidFill>
              <a:uFill>
                <a:solidFill>
                  <a:srgbClr val="ffffff"/>
                </a:solidFill>
              </a:uFill>
              <a:latin typeface="Arial"/>
            </a:endParaRPr>
          </a:p>
        </p:txBody>
      </p:sp>
      <p:sp>
        <p:nvSpPr>
          <p:cNvPr id="105"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rmAutofit/>
          </a:bodyPr>
          <a:p>
            <a:pPr>
              <a:lnSpc>
                <a:spcPct val="100000"/>
              </a:lnSpc>
            </a:pPr>
            <a:r>
              <a:rPr b="0" lang="en-GB" sz="3200" spc="-1" strike="noStrike">
                <a:solidFill>
                  <a:srgbClr val="000000"/>
                </a:solidFill>
                <a:uFill>
                  <a:solidFill>
                    <a:srgbClr val="ffffff"/>
                  </a:solidFill>
                </a:uFill>
                <a:latin typeface="Arial"/>
                <a:ea typeface="DejaVu Sans"/>
              </a:rPr>
              <a:t>KLM and BA could have bootstrapped their product but would loose reputation and existing customers</a:t>
            </a:r>
            <a:endParaRPr b="0" lang="en-GB" sz="3200" spc="-1" strike="noStrike">
              <a:solidFill>
                <a:srgbClr val="000000"/>
              </a:solidFill>
              <a:uFill>
                <a:solidFill>
                  <a:srgbClr val="ffffff"/>
                </a:solidFill>
              </a:uFill>
              <a:latin typeface="Arial"/>
            </a:endParaRPr>
          </a:p>
          <a:p>
            <a:pPr algn="ctr">
              <a:lnSpc>
                <a:spcPct val="100000"/>
              </a:lnSpc>
            </a:pPr>
            <a:endParaRPr b="0" lang="en-GB" sz="3200" spc="-1" strike="noStrike">
              <a:solidFill>
                <a:srgbClr val="000000"/>
              </a:solidFill>
              <a:uFill>
                <a:solidFill>
                  <a:srgbClr val="ffffff"/>
                </a:solidFill>
              </a:uFill>
              <a:latin typeface="Arial"/>
            </a:endParaRPr>
          </a:p>
          <a:p>
            <a:pPr>
              <a:lnSpc>
                <a:spcPct val="100000"/>
              </a:lnSpc>
            </a:pPr>
            <a:endParaRPr b="0" lang="en-GB" sz="3200" spc="-1" strike="noStrike">
              <a:solidFill>
                <a:srgbClr val="000000"/>
              </a:solidFill>
              <a:uFill>
                <a:solidFill>
                  <a:srgbClr val="ffffff"/>
                </a:solidFill>
              </a:uFill>
              <a:latin typeface="Arial"/>
            </a:endParaRPr>
          </a:p>
          <a:p>
            <a:pPr>
              <a:lnSpc>
                <a:spcPct val="100000"/>
              </a:lnSpc>
            </a:pPr>
            <a:endParaRPr b="0" lang="en-GB" sz="3200" spc="-1" strike="noStrike">
              <a:solidFill>
                <a:srgbClr val="000000"/>
              </a:solidFill>
              <a:uFill>
                <a:solidFill>
                  <a:srgbClr val="ffffff"/>
                </a:solidFill>
              </a:uFill>
              <a:latin typeface="Arial"/>
            </a:endParaRPr>
          </a:p>
          <a:p>
            <a:pPr>
              <a:lnSpc>
                <a:spcPct val="100000"/>
              </a:lnSpc>
            </a:pPr>
            <a:endParaRPr b="0" lang="en-GB" sz="3200" spc="-1" strike="noStrike">
              <a:solidFill>
                <a:srgbClr val="000000"/>
              </a:solidFill>
              <a:uFill>
                <a:solidFill>
                  <a:srgbClr val="ffffff"/>
                </a:solidFill>
              </a:uFill>
              <a:latin typeface="Arial"/>
            </a:endParaRPr>
          </a:p>
          <a:p>
            <a:pPr>
              <a:lnSpc>
                <a:spcPct val="100000"/>
              </a:lnSpc>
            </a:pPr>
            <a:endParaRPr b="0" lang="en-GB" sz="3200" spc="-1" strike="noStrike">
              <a:solidFill>
                <a:srgbClr val="000000"/>
              </a:solidFill>
              <a:uFill>
                <a:solidFill>
                  <a:srgbClr val="ffffff"/>
                </a:solidFill>
              </a:uFill>
              <a:latin typeface="Arial"/>
            </a:endParaRPr>
          </a:p>
          <a:p>
            <a:pPr>
              <a:lnSpc>
                <a:spcPct val="100000"/>
              </a:lnSpc>
            </a:pPr>
            <a:endParaRPr b="0" lang="en-GB" sz="32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ea typeface="DejaVu Sans"/>
              </a:rPr>
              <a:t>What can you say against it</a:t>
            </a:r>
            <a:endParaRPr b="0" lang="en-GB" sz="4400" spc="-1" strike="noStrike">
              <a:solidFill>
                <a:srgbClr val="000000"/>
              </a:solidFill>
              <a:uFill>
                <a:solidFill>
                  <a:srgbClr val="ffffff"/>
                </a:solidFill>
              </a:uFill>
              <a:latin typeface="Arial"/>
            </a:endParaRPr>
          </a:p>
        </p:txBody>
      </p:sp>
      <p:sp>
        <p:nvSpPr>
          <p:cNvPr id="107" name="CustomShape 2"/>
          <p:cNvSpPr/>
          <p:nvPr/>
        </p:nvSpPr>
        <p:spPr>
          <a:xfrm>
            <a:off x="504000" y="1769040"/>
            <a:ext cx="9071280" cy="4384080"/>
          </a:xfrm>
          <a:prstGeom prst="rect">
            <a:avLst/>
          </a:prstGeom>
          <a:noFill/>
          <a:ln>
            <a:noFill/>
          </a:ln>
        </p:spPr>
        <p:style>
          <a:lnRef idx="0"/>
          <a:fillRef idx="0"/>
          <a:effectRef idx="0"/>
          <a:fontRef idx="minor"/>
        </p:style>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504000" y="301320"/>
            <a:ext cx="9071280" cy="1261800"/>
          </a:xfrm>
          <a:prstGeom prst="rect">
            <a:avLst/>
          </a:prstGeom>
          <a:noFill/>
          <a:ln>
            <a:noFill/>
          </a:ln>
        </p:spPr>
        <p:style>
          <a:lnRef idx="0"/>
          <a:fillRef idx="0"/>
          <a:effectRef idx="0"/>
          <a:fontRef idx="minor"/>
        </p:style>
      </p:sp>
      <p:sp>
        <p:nvSpPr>
          <p:cNvPr id="109" name="CustomShape 2"/>
          <p:cNvSpPr/>
          <p:nvPr/>
        </p:nvSpPr>
        <p:spPr>
          <a:xfrm>
            <a:off x="504000" y="1769040"/>
            <a:ext cx="9071280" cy="4384080"/>
          </a:xfrm>
          <a:prstGeom prst="rect">
            <a:avLst/>
          </a:prstGeom>
          <a:noFill/>
          <a:ln>
            <a:noFill/>
          </a:ln>
        </p:spPr>
        <p:style>
          <a:lnRef idx="0"/>
          <a:fillRef idx="0"/>
          <a:effectRef idx="0"/>
          <a:fontRef idx="minor"/>
        </p:style>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ea typeface="DejaVu Sans"/>
              </a:rPr>
              <a:t>Example 2</a:t>
            </a:r>
            <a:endParaRPr b="0" lang="en-GB" sz="4400" spc="-1" strike="noStrike">
              <a:solidFill>
                <a:srgbClr val="000000"/>
              </a:solidFill>
              <a:uFill>
                <a:solidFill>
                  <a:srgbClr val="ffffff"/>
                </a:solidFill>
              </a:uFill>
              <a:latin typeface="Arial"/>
            </a:endParaRPr>
          </a:p>
        </p:txBody>
      </p:sp>
      <p:sp>
        <p:nvSpPr>
          <p:cNvPr id="111"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Apple increase </a:t>
            </a:r>
            <a:endParaRPr b="0" lang="en-GB" sz="32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ea typeface="DejaVu Sans"/>
              </a:rPr>
              <a:t>How they made use of disruptive innovation</a:t>
            </a:r>
            <a:endParaRPr b="0" lang="en-GB" sz="4400" spc="-1" strike="noStrike">
              <a:solidFill>
                <a:srgbClr val="000000"/>
              </a:solidFill>
              <a:uFill>
                <a:solidFill>
                  <a:srgbClr val="ffffff"/>
                </a:solidFill>
              </a:uFill>
              <a:latin typeface="Arial"/>
            </a:endParaRPr>
          </a:p>
        </p:txBody>
      </p:sp>
      <p:sp>
        <p:nvSpPr>
          <p:cNvPr id="113" name="CustomShape 2"/>
          <p:cNvSpPr/>
          <p:nvPr/>
        </p:nvSpPr>
        <p:spPr>
          <a:xfrm>
            <a:off x="504000" y="1769040"/>
            <a:ext cx="9071280" cy="4384080"/>
          </a:xfrm>
          <a:prstGeom prst="rect">
            <a:avLst/>
          </a:prstGeom>
          <a:noFill/>
          <a:ln>
            <a:noFill/>
          </a:ln>
        </p:spPr>
        <p:style>
          <a:lnRef idx="0"/>
          <a:fillRef idx="0"/>
          <a:effectRef idx="0"/>
          <a:fontRef idx="minor"/>
        </p:style>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ea typeface="DejaVu Sans"/>
              </a:rPr>
              <a:t>What can you say against it</a:t>
            </a:r>
            <a:endParaRPr b="0" lang="en-GB" sz="4400" spc="-1" strike="noStrike">
              <a:solidFill>
                <a:srgbClr val="000000"/>
              </a:solidFill>
              <a:uFill>
                <a:solidFill>
                  <a:srgbClr val="ffffff"/>
                </a:solidFill>
              </a:uFill>
              <a:latin typeface="Arial"/>
            </a:endParaRPr>
          </a:p>
        </p:txBody>
      </p:sp>
      <p:sp>
        <p:nvSpPr>
          <p:cNvPr id="115" name="CustomShape 2"/>
          <p:cNvSpPr/>
          <p:nvPr/>
        </p:nvSpPr>
        <p:spPr>
          <a:xfrm>
            <a:off x="504000" y="1769040"/>
            <a:ext cx="9071280" cy="4384080"/>
          </a:xfrm>
          <a:prstGeom prst="rect">
            <a:avLst/>
          </a:prstGeom>
          <a:noFill/>
          <a:ln>
            <a:noFill/>
          </a:ln>
        </p:spPr>
        <p:style>
          <a:lnRef idx="0"/>
          <a:fillRef idx="0"/>
          <a:effectRef idx="0"/>
          <a:fontRef idx="minor"/>
        </p:style>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ea typeface="DejaVu Sans"/>
              </a:rPr>
              <a:t>Example 3 – Against </a:t>
            </a:r>
            <a:endParaRPr b="0" lang="en-GB" sz="4400" spc="-1" strike="noStrike">
              <a:solidFill>
                <a:srgbClr val="000000"/>
              </a:solidFill>
              <a:uFill>
                <a:solidFill>
                  <a:srgbClr val="ffffff"/>
                </a:solidFill>
              </a:uFill>
              <a:latin typeface="Arial"/>
            </a:endParaRPr>
          </a:p>
        </p:txBody>
      </p:sp>
      <p:sp>
        <p:nvSpPr>
          <p:cNvPr id="117"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Tata Group (Vistra Airlines)</a:t>
            </a:r>
            <a:endParaRPr b="0" lang="en-GB" sz="32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ea typeface="DejaVu Sans"/>
              </a:rPr>
              <a:t>How they made use of disruptive innovation</a:t>
            </a:r>
            <a:endParaRPr b="0" lang="en-GB" sz="4400" spc="-1" strike="noStrike">
              <a:solidFill>
                <a:srgbClr val="000000"/>
              </a:solidFill>
              <a:uFill>
                <a:solidFill>
                  <a:srgbClr val="ffffff"/>
                </a:solidFill>
              </a:uFill>
              <a:latin typeface="Arial"/>
            </a:endParaRPr>
          </a:p>
        </p:txBody>
      </p:sp>
      <p:sp>
        <p:nvSpPr>
          <p:cNvPr id="119" name="CustomShape 2"/>
          <p:cNvSpPr/>
          <p:nvPr/>
        </p:nvSpPr>
        <p:spPr>
          <a:xfrm>
            <a:off x="504000" y="1769040"/>
            <a:ext cx="9071280" cy="4384080"/>
          </a:xfrm>
          <a:prstGeom prst="rect">
            <a:avLst/>
          </a:prstGeom>
          <a:noFill/>
          <a:ln>
            <a:noFill/>
          </a:ln>
        </p:spPr>
        <p:style>
          <a:lnRef idx="0"/>
          <a:fillRef idx="0"/>
          <a:effectRef idx="0"/>
          <a:fontRef idx="minor"/>
        </p:style>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ea typeface="DejaVu Sans"/>
              </a:rPr>
              <a:t>What can you say against it</a:t>
            </a:r>
            <a:endParaRPr b="0" lang="en-GB" sz="4400" spc="-1" strike="noStrike">
              <a:solidFill>
                <a:srgbClr val="000000"/>
              </a:solidFill>
              <a:uFill>
                <a:solidFill>
                  <a:srgbClr val="ffffff"/>
                </a:solidFill>
              </a:uFill>
              <a:latin typeface="Arial"/>
            </a:endParaRPr>
          </a:p>
        </p:txBody>
      </p:sp>
      <p:sp>
        <p:nvSpPr>
          <p:cNvPr id="121" name="CustomShape 2"/>
          <p:cNvSpPr/>
          <p:nvPr/>
        </p:nvSpPr>
        <p:spPr>
          <a:xfrm>
            <a:off x="504000" y="1769040"/>
            <a:ext cx="9071280" cy="4384080"/>
          </a:xfrm>
          <a:prstGeom prst="rect">
            <a:avLst/>
          </a:prstGeom>
          <a:noFill/>
          <a:ln>
            <a:noFill/>
          </a:ln>
        </p:spPr>
        <p:style>
          <a:lnRef idx="0"/>
          <a:fillRef idx="0"/>
          <a:effectRef idx="0"/>
          <a:fontRef idx="minor"/>
        </p:style>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ea typeface="DejaVu Sans"/>
              </a:rPr>
              <a:t>Questions</a:t>
            </a:r>
            <a:endParaRPr b="0" lang="en-GB" sz="4400" spc="-1" strike="noStrike">
              <a:solidFill>
                <a:srgbClr val="000000"/>
              </a:solidFill>
              <a:uFill>
                <a:solidFill>
                  <a:srgbClr val="ffffff"/>
                </a:solidFill>
              </a:uFill>
              <a:latin typeface="Arial"/>
            </a:endParaRPr>
          </a:p>
        </p:txBody>
      </p:sp>
      <p:sp>
        <p:nvSpPr>
          <p:cNvPr id="123"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Does disruptive technologies exist or does it not based upon Tata’s example?</a:t>
            </a:r>
            <a:endParaRPr b="0" lang="en-GB" sz="32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ea typeface="DejaVu Sans"/>
              </a:rPr>
              <a:t>graph of disruptive innovation </a:t>
            </a:r>
            <a:endParaRPr b="0" lang="en-GB" sz="4400" spc="-1" strike="noStrike">
              <a:solidFill>
                <a:srgbClr val="000000"/>
              </a:solidFill>
              <a:uFill>
                <a:solidFill>
                  <a:srgbClr val="ffffff"/>
                </a:solidFill>
              </a:uFill>
              <a:latin typeface="Arial"/>
            </a:endParaRPr>
          </a:p>
        </p:txBody>
      </p:sp>
      <p:sp>
        <p:nvSpPr>
          <p:cNvPr id="80" name="CustomShape 2"/>
          <p:cNvSpPr/>
          <p:nvPr/>
        </p:nvSpPr>
        <p:spPr>
          <a:xfrm>
            <a:off x="504000" y="1769040"/>
            <a:ext cx="9071280" cy="4384080"/>
          </a:xfrm>
          <a:prstGeom prst="rect">
            <a:avLst/>
          </a:prstGeom>
          <a:noFill/>
          <a:ln>
            <a:noFill/>
          </a:ln>
        </p:spPr>
        <p:style>
          <a:lnRef idx="0"/>
          <a:fillRef idx="0"/>
          <a:effectRef idx="0"/>
          <a:fontRef idx="minor"/>
        </p:style>
      </p:sp>
      <p:pic>
        <p:nvPicPr>
          <p:cNvPr id="81" name="Picture 1" descr=""/>
          <p:cNvPicPr/>
          <p:nvPr/>
        </p:nvPicPr>
        <p:blipFill>
          <a:blip r:embed="rId1"/>
          <a:stretch/>
        </p:blipFill>
        <p:spPr>
          <a:xfrm>
            <a:off x="1015920" y="1752480"/>
            <a:ext cx="8026200" cy="4038120"/>
          </a:xfrm>
          <a:prstGeom prst="rect">
            <a:avLst/>
          </a:prstGeom>
          <a:ln>
            <a:noFill/>
          </a:ln>
        </p:spPr>
      </p:pic>
      <p:sp>
        <p:nvSpPr>
          <p:cNvPr id="82" name="CustomShape 3"/>
          <p:cNvSpPr/>
          <p:nvPr/>
        </p:nvSpPr>
        <p:spPr>
          <a:xfrm>
            <a:off x="1015920" y="5996880"/>
            <a:ext cx="8159040" cy="9133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uFill>
                  <a:solidFill>
                    <a:srgbClr val="ffffff"/>
                  </a:solidFill>
                </a:uFill>
                <a:latin typeface="Arial"/>
                <a:ea typeface="DejaVu Sans"/>
              </a:rPr>
              <a:t>Low end disruption model, source: </a:t>
            </a:r>
            <a:r>
              <a:rPr b="0" lang="en-GB" sz="1800" spc="-1" strike="noStrike">
                <a:solidFill>
                  <a:srgbClr val="0000ff"/>
                </a:solidFill>
                <a:uFill>
                  <a:solidFill>
                    <a:srgbClr val="ffffff"/>
                  </a:solidFill>
                </a:uFill>
                <a:latin typeface="Arial"/>
                <a:ea typeface="DejaVu Sans"/>
                <a:hlinkClick r:id="rId2"/>
              </a:rPr>
              <a:t>https://hbr.org/2015/12/what-is-disruptive-innovation</a:t>
            </a:r>
            <a:br/>
            <a:endParaRPr b="0" lang="en-GB"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ea typeface="DejaVu Sans"/>
              </a:rPr>
              <a:t>Questions</a:t>
            </a:r>
            <a:endParaRPr b="0" lang="en-GB" sz="4400" spc="-1" strike="noStrike">
              <a:solidFill>
                <a:srgbClr val="000000"/>
              </a:solidFill>
              <a:uFill>
                <a:solidFill>
                  <a:srgbClr val="ffffff"/>
                </a:solidFill>
              </a:uFill>
              <a:latin typeface="Arial"/>
            </a:endParaRPr>
          </a:p>
        </p:txBody>
      </p:sp>
      <p:sp>
        <p:nvSpPr>
          <p:cNvPr id="125"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Thank you!</a:t>
            </a:r>
            <a:endParaRPr b="0" lang="en-GB" sz="32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504000" y="301320"/>
            <a:ext cx="9071280" cy="1261800"/>
          </a:xfrm>
          <a:prstGeom prst="rect">
            <a:avLst/>
          </a:prstGeom>
          <a:noFill/>
          <a:ln>
            <a:noFill/>
          </a:ln>
        </p:spPr>
        <p:txBody>
          <a:bodyPr lIns="0" rIns="0" tIns="0" bIns="0" anchor="ctr"/>
          <a:p>
            <a:pPr>
              <a:lnSpc>
                <a:spcPct val="90000"/>
              </a:lnSpc>
            </a:pPr>
            <a:r>
              <a:rPr b="0" lang="en-US" sz="4400" spc="-1" strike="noStrike">
                <a:solidFill>
                  <a:srgbClr val="000000"/>
                </a:solidFill>
                <a:uFill>
                  <a:solidFill>
                    <a:srgbClr val="ffffff"/>
                  </a:solidFill>
                </a:uFill>
                <a:latin typeface="Arial"/>
                <a:ea typeface="DejaVu Sans"/>
              </a:rPr>
              <a:t>Notes: </a:t>
            </a:r>
            <a:endParaRPr b="0" lang="en-US" sz="4400" spc="-1" strike="noStrike">
              <a:solidFill>
                <a:srgbClr val="000000"/>
              </a:solidFill>
              <a:uFill>
                <a:solidFill>
                  <a:srgbClr val="ffffff"/>
                </a:solidFill>
              </a:uFill>
              <a:latin typeface="Arial"/>
            </a:endParaRPr>
          </a:p>
        </p:txBody>
      </p:sp>
      <p:sp>
        <p:nvSpPr>
          <p:cNvPr id="127" name="TextShape 2"/>
          <p:cNvSpPr txBox="1"/>
          <p:nvPr/>
        </p:nvSpPr>
        <p:spPr>
          <a:xfrm>
            <a:off x="504000" y="1769040"/>
            <a:ext cx="9071280" cy="4384080"/>
          </a:xfrm>
          <a:prstGeom prst="rect">
            <a:avLst/>
          </a:prstGeom>
          <a:noFill/>
          <a:ln>
            <a:noFill/>
          </a:ln>
        </p:spPr>
        <p:txBody>
          <a:bodyPr lIns="0" rIns="0" tIns="0" bIns="0"/>
          <a:p>
            <a:endParaRPr b="0" lang="en-US" sz="2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504000" y="301320"/>
            <a:ext cx="9071280" cy="1261800"/>
          </a:xfrm>
          <a:prstGeom prst="rect">
            <a:avLst/>
          </a:prstGeom>
          <a:noFill/>
          <a:ln>
            <a:noFill/>
          </a:ln>
        </p:spPr>
        <p:txBody>
          <a:bodyPr lIns="0" rIns="0" tIns="0" bIns="0" anchor="ctr"/>
          <a:p>
            <a:pPr>
              <a:lnSpc>
                <a:spcPct val="90000"/>
              </a:lnSpc>
            </a:pPr>
            <a:r>
              <a:rPr b="0" lang="en-US" sz="4400" spc="-1" strike="noStrike">
                <a:solidFill>
                  <a:srgbClr val="000000"/>
                </a:solidFill>
                <a:uFill>
                  <a:solidFill>
                    <a:srgbClr val="ffffff"/>
                  </a:solidFill>
                </a:uFill>
                <a:latin typeface="Arial"/>
                <a:ea typeface="DejaVu Sans"/>
              </a:rPr>
              <a:t>References:</a:t>
            </a:r>
            <a:endParaRPr b="0" lang="en-US" sz="4400" spc="-1" strike="noStrike">
              <a:solidFill>
                <a:srgbClr val="000000"/>
              </a:solidFill>
              <a:uFill>
                <a:solidFill>
                  <a:srgbClr val="ffffff"/>
                </a:solidFill>
              </a:uFill>
              <a:latin typeface="Arial"/>
            </a:endParaRPr>
          </a:p>
        </p:txBody>
      </p:sp>
      <p:sp>
        <p:nvSpPr>
          <p:cNvPr id="129" name="TextShape 2"/>
          <p:cNvSpPr txBox="1"/>
          <p:nvPr/>
        </p:nvSpPr>
        <p:spPr>
          <a:xfrm>
            <a:off x="504000" y="1791360"/>
            <a:ext cx="9071280" cy="4384080"/>
          </a:xfrm>
          <a:prstGeom prst="rect">
            <a:avLst/>
          </a:prstGeom>
          <a:noFill/>
          <a:ln>
            <a:noFill/>
          </a:ln>
        </p:spPr>
        <p:txBody>
          <a:bodyPr lIns="0" rIns="0" tIns="0" bIns="0"/>
          <a:p>
            <a:pPr marL="228600" indent="-228240">
              <a:lnSpc>
                <a:spcPct val="90000"/>
              </a:lnSpc>
              <a:spcBef>
                <a:spcPts val="1001"/>
              </a:spcBef>
              <a:buClr>
                <a:srgbClr val="000000"/>
              </a:buClr>
              <a:buFont typeface="Arial"/>
              <a:buChar char="•"/>
            </a:pPr>
            <a:r>
              <a:rPr b="0" lang="en-US" sz="2800" spc="-1" strike="noStrike">
                <a:solidFill>
                  <a:srgbClr val="000000"/>
                </a:solidFill>
                <a:uFill>
                  <a:solidFill>
                    <a:srgbClr val="ffffff"/>
                  </a:solidFill>
                </a:uFill>
                <a:latin typeface="Arial"/>
                <a:ea typeface="DejaVu Sans"/>
              </a:rPr>
              <a:t>http://pedrotrillo.com/wp-content/uploads/2016/01/Whatisdisruptiveinnovation.pdf</a:t>
            </a:r>
            <a:endParaRPr b="0" lang="en-US" sz="28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504000" y="301320"/>
            <a:ext cx="9071280" cy="1261800"/>
          </a:xfrm>
          <a:prstGeom prst="rect">
            <a:avLst/>
          </a:prstGeom>
          <a:noFill/>
          <a:ln>
            <a:noFill/>
          </a:ln>
        </p:spPr>
        <p:txBody>
          <a:bodyPr lIns="0" rIns="0" tIns="0" bIns="0" anchor="ctr"/>
          <a:p>
            <a:endParaRPr b="0" lang="en-US" sz="1800" spc="-1" strike="noStrike">
              <a:solidFill>
                <a:srgbClr val="000000"/>
              </a:solidFill>
              <a:uFill>
                <a:solidFill>
                  <a:srgbClr val="ffffff"/>
                </a:solidFill>
              </a:uFill>
              <a:latin typeface="Arial"/>
            </a:endParaRPr>
          </a:p>
        </p:txBody>
      </p:sp>
      <p:pic>
        <p:nvPicPr>
          <p:cNvPr id="131" name="Picture 3" descr=""/>
          <p:cNvPicPr/>
          <p:nvPr/>
        </p:nvPicPr>
        <p:blipFill>
          <a:blip r:embed="rId1"/>
          <a:stretch/>
        </p:blipFill>
        <p:spPr>
          <a:xfrm>
            <a:off x="504000" y="1875600"/>
            <a:ext cx="9071280" cy="5071320"/>
          </a:xfrm>
          <a:prstGeom prst="rect">
            <a:avLst/>
          </a:prstGeom>
          <a:ln>
            <a:noFill/>
          </a:ln>
        </p:spPr>
      </p:pic>
      <p:sp>
        <p:nvSpPr>
          <p:cNvPr id="132" name="CustomShape 2"/>
          <p:cNvSpPr/>
          <p:nvPr/>
        </p:nvSpPr>
        <p:spPr>
          <a:xfrm>
            <a:off x="912960" y="6793920"/>
            <a:ext cx="8283240" cy="63900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uFill>
                  <a:solidFill>
                    <a:srgbClr val="ffffff"/>
                  </a:solidFill>
                </a:uFill>
                <a:latin typeface="medium-content-sans-serif-font"/>
                <a:ea typeface="DejaVu Sans"/>
              </a:rPr>
              <a:t>source: </a:t>
            </a:r>
            <a:r>
              <a:rPr b="0" lang="en-GB" sz="1800" spc="-1" strike="noStrike">
                <a:solidFill>
                  <a:srgbClr val="0000ff"/>
                </a:solidFill>
                <a:uFill>
                  <a:solidFill>
                    <a:srgbClr val="ffffff"/>
                  </a:solidFill>
                </a:uFill>
                <a:latin typeface="medium-content-sans-serif-font"/>
                <a:ea typeface="DejaVu Sans"/>
                <a:hlinkClick r:id="rId2"/>
              </a:rPr>
              <a:t>http://go-digital.net/blog/2011/02/netflix-vs-blockbuster-perfect-example-of-an-industry-replaced-by-a-more-efficient-version-of-itself/</a:t>
            </a:r>
            <a:endParaRPr b="0" lang="en-GB" sz="18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504000" y="301320"/>
            <a:ext cx="9071280" cy="1261800"/>
          </a:xfrm>
          <a:prstGeom prst="rect">
            <a:avLst/>
          </a:prstGeom>
          <a:noFill/>
          <a:ln>
            <a:noFill/>
          </a:ln>
        </p:spPr>
        <p:txBody>
          <a:bodyPr lIns="0" rIns="0" tIns="0" bIns="0" anchor="ctr"/>
          <a:p>
            <a:endParaRPr b="0" lang="en-US" sz="1800" spc="-1" strike="noStrike">
              <a:solidFill>
                <a:srgbClr val="000000"/>
              </a:solidFill>
              <a:uFill>
                <a:solidFill>
                  <a:srgbClr val="ffffff"/>
                </a:solidFill>
              </a:uFill>
              <a:latin typeface="Arial"/>
            </a:endParaRPr>
          </a:p>
        </p:txBody>
      </p:sp>
      <p:sp>
        <p:nvSpPr>
          <p:cNvPr id="84" name="CustomShape 2"/>
          <p:cNvSpPr/>
          <p:nvPr/>
        </p:nvSpPr>
        <p:spPr>
          <a:xfrm>
            <a:off x="504000" y="6502680"/>
            <a:ext cx="9071280" cy="63900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uFill>
                  <a:solidFill>
                    <a:srgbClr val="ffffff"/>
                  </a:solidFill>
                </a:uFill>
                <a:latin typeface="medium-content-sans-serif-font"/>
                <a:ea typeface="DejaVu Sans"/>
              </a:rPr>
              <a:t>Low end and new market disruption model, source: </a:t>
            </a:r>
            <a:r>
              <a:rPr b="0" lang="en-GB" sz="1800" spc="-1" strike="noStrike">
                <a:solidFill>
                  <a:srgbClr val="0000ff"/>
                </a:solidFill>
                <a:uFill>
                  <a:solidFill>
                    <a:srgbClr val="ffffff"/>
                  </a:solidFill>
                </a:uFill>
                <a:latin typeface="medium-content-sans-serif-font"/>
                <a:ea typeface="DejaVu Sans"/>
                <a:hlinkClick r:id="rId1"/>
              </a:rPr>
              <a:t>https://blog.intercom.com/what-everyone-needs-to-know-about-disruption/</a:t>
            </a:r>
            <a:endParaRPr b="0" lang="en-GB" sz="1800" spc="-1" strike="noStrike">
              <a:solidFill>
                <a:srgbClr val="000000"/>
              </a:solidFill>
              <a:uFill>
                <a:solidFill>
                  <a:srgbClr val="ffffff"/>
                </a:solidFill>
              </a:uFill>
              <a:latin typeface="Arial"/>
            </a:endParaRPr>
          </a:p>
        </p:txBody>
      </p:sp>
      <p:pic>
        <p:nvPicPr>
          <p:cNvPr id="85" name="Picture 4" descr=""/>
          <p:cNvPicPr/>
          <p:nvPr/>
        </p:nvPicPr>
        <p:blipFill>
          <a:blip r:embed="rId2"/>
          <a:stretch/>
        </p:blipFill>
        <p:spPr>
          <a:xfrm>
            <a:off x="504000" y="1734120"/>
            <a:ext cx="9196560" cy="467676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504000" y="301320"/>
            <a:ext cx="9071280" cy="1261800"/>
          </a:xfrm>
          <a:prstGeom prst="rect">
            <a:avLst/>
          </a:prstGeom>
          <a:noFill/>
          <a:ln>
            <a:noFill/>
          </a:ln>
        </p:spPr>
        <p:txBody>
          <a:bodyPr lIns="0" rIns="0" tIns="0" bIns="0" anchor="ctr"/>
          <a:p>
            <a:pPr>
              <a:lnSpc>
                <a:spcPct val="90000"/>
              </a:lnSpc>
            </a:pPr>
            <a:r>
              <a:rPr b="0" lang="en-US" sz="4400" spc="-1" strike="noStrike">
                <a:solidFill>
                  <a:srgbClr val="000000"/>
                </a:solidFill>
                <a:uFill>
                  <a:solidFill>
                    <a:srgbClr val="ffffff"/>
                  </a:solidFill>
                </a:uFill>
                <a:latin typeface="Arial"/>
                <a:ea typeface="DejaVu Sans"/>
              </a:rPr>
              <a:t>Advantages &amp; Disadvantages </a:t>
            </a:r>
            <a:endParaRPr b="0" lang="en-US" sz="4400" spc="-1" strike="noStrike">
              <a:solidFill>
                <a:srgbClr val="000000"/>
              </a:solidFill>
              <a:uFill>
                <a:solidFill>
                  <a:srgbClr val="ffffff"/>
                </a:solidFill>
              </a:uFill>
              <a:latin typeface="Arial"/>
            </a:endParaRPr>
          </a:p>
        </p:txBody>
      </p:sp>
      <p:sp>
        <p:nvSpPr>
          <p:cNvPr id="87" name="TextShape 2"/>
          <p:cNvSpPr txBox="1"/>
          <p:nvPr/>
        </p:nvSpPr>
        <p:spPr>
          <a:xfrm>
            <a:off x="504000" y="1769040"/>
            <a:ext cx="9071280" cy="4384080"/>
          </a:xfrm>
          <a:prstGeom prst="rect">
            <a:avLst/>
          </a:prstGeom>
          <a:noFill/>
          <a:ln>
            <a:noFill/>
          </a:ln>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504000" y="301320"/>
            <a:ext cx="9071280" cy="1261800"/>
          </a:xfrm>
          <a:prstGeom prst="rect">
            <a:avLst/>
          </a:prstGeom>
          <a:noFill/>
          <a:ln>
            <a:noFill/>
          </a:ln>
        </p:spPr>
        <p:style>
          <a:lnRef idx="0"/>
          <a:fillRef idx="0"/>
          <a:effectRef idx="0"/>
          <a:fontRef idx="minor"/>
        </p:style>
      </p:sp>
      <p:sp>
        <p:nvSpPr>
          <p:cNvPr id="89"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Incumbents like BA and KLM </a:t>
            </a:r>
            <a:endParaRPr b="0" lang="en-GB" sz="3200" spc="-1" strike="noStrike">
              <a:solidFill>
                <a:srgbClr val="000000"/>
              </a:solidFill>
              <a:uFill>
                <a:solidFill>
                  <a:srgbClr val="ffffff"/>
                </a:solidFill>
              </a:uFill>
              <a:latin typeface="Arial"/>
            </a:endParaRPr>
          </a:p>
          <a:p>
            <a:pPr marL="432000" indent="-323640">
              <a:lnSpc>
                <a:spcPct val="100000"/>
              </a:lnSpc>
              <a:spcBef>
                <a:spcPts val="1417"/>
              </a:spcBef>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 Sustain growth: free food &amp; drinks, lounge, prime time departure, main airports, airmiles, generous baggage allowance. Improving performance!</a:t>
            </a:r>
            <a:endParaRPr b="0" lang="en-GB" sz="3200" spc="-1" strike="noStrike">
              <a:solidFill>
                <a:srgbClr val="000000"/>
              </a:solidFill>
              <a:uFill>
                <a:solidFill>
                  <a:srgbClr val="ffffff"/>
                </a:solidFill>
              </a:uFill>
              <a:latin typeface="Arial"/>
            </a:endParaRPr>
          </a:p>
          <a:p>
            <a:pPr marL="432000" indent="-323640">
              <a:lnSpc>
                <a:spcPct val="100000"/>
              </a:lnSpc>
              <a:spcBef>
                <a:spcPts val="1417"/>
              </a:spcBef>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Disrupters Easy Jet, Ryan Air</a:t>
            </a:r>
            <a:endParaRPr b="0" lang="en-GB" sz="3200" spc="-1" strike="noStrike">
              <a:solidFill>
                <a:srgbClr val="000000"/>
              </a:solidFill>
              <a:uFill>
                <a:solidFill>
                  <a:srgbClr val="ffffff"/>
                </a:solidFill>
              </a:uFill>
              <a:latin typeface="Arial"/>
            </a:endParaRPr>
          </a:p>
          <a:p>
            <a:pPr marL="432000" indent="-323640">
              <a:lnSpc>
                <a:spcPct val="100000"/>
              </a:lnSpc>
              <a:spcBef>
                <a:spcPts val="1417"/>
              </a:spcBef>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DejaVu Sans"/>
              </a:rPr>
              <a:t>- Inferior product: no free food, drinks, lounges or allocated seats, limited luggage allowance, no ‘frills’ Just a safe flight</a:t>
            </a:r>
            <a:endParaRPr b="0" lang="en-GB" sz="3200" spc="-1" strike="noStrike">
              <a:solidFill>
                <a:srgbClr val="000000"/>
              </a:solidFill>
              <a:uFill>
                <a:solidFill>
                  <a:srgbClr val="ffffff"/>
                </a:solidFill>
              </a:uFill>
              <a:latin typeface="Arial"/>
            </a:endParaRPr>
          </a:p>
          <a:p>
            <a:pPr>
              <a:lnSpc>
                <a:spcPct val="100000"/>
              </a:lnSpc>
              <a:spcBef>
                <a:spcPts val="1417"/>
              </a:spcBef>
            </a:pPr>
            <a:endParaRPr b="0" lang="en-GB" sz="3200" spc="-1" strike="noStrike">
              <a:solidFill>
                <a:srgbClr val="000000"/>
              </a:solidFill>
              <a:uFill>
                <a:solidFill>
                  <a:srgbClr val="ffffff"/>
                </a:solidFill>
              </a:uFill>
              <a:latin typeface="Arial"/>
            </a:endParaRPr>
          </a:p>
        </p:txBody>
      </p:sp>
      <p:sp>
        <p:nvSpPr>
          <p:cNvPr id="90" name="TextShape 3"/>
          <p:cNvSpPr txBox="1"/>
          <p:nvPr/>
        </p:nvSpPr>
        <p:spPr>
          <a:xfrm>
            <a:off x="504000" y="301320"/>
            <a:ext cx="9071280" cy="1261800"/>
          </a:xfrm>
          <a:prstGeom prst="rect">
            <a:avLst/>
          </a:prstGeom>
          <a:noFill/>
          <a:ln>
            <a:noFill/>
          </a:ln>
        </p:spPr>
        <p:txBody>
          <a:bodyPr lIns="0" rIns="0" tIns="0" bIns="0" anchor="ctr"/>
          <a:p>
            <a:r>
              <a:rPr b="0" lang="en-US" sz="4400" spc="-1" strike="noStrike">
                <a:solidFill>
                  <a:srgbClr val="000000"/>
                </a:solidFill>
                <a:uFill>
                  <a:solidFill>
                    <a:srgbClr val="ffffff"/>
                  </a:solidFill>
                </a:uFill>
                <a:latin typeface="Arial"/>
                <a:ea typeface="DejaVu Sans"/>
              </a:rPr>
              <a:t>How Low Cost Carriers (LLC) disrupted flight market </a:t>
            </a:r>
            <a:endParaRPr b="0" lang="en-US" sz="4400" spc="-1" strike="noStrike">
              <a:solidFill>
                <a:srgbClr val="000000"/>
              </a:solidFill>
              <a:uFill>
                <a:solidFill>
                  <a:srgbClr val="ffffff"/>
                </a:solidFill>
              </a:uFill>
              <a:latin typeface="Arial"/>
            </a:endParaRPr>
          </a:p>
        </p:txBody>
      </p:sp>
      <p:sp>
        <p:nvSpPr>
          <p:cNvPr id="91" name="TextShape 4"/>
          <p:cNvSpPr txBox="1"/>
          <p:nvPr/>
        </p:nvSpPr>
        <p:spPr>
          <a:xfrm>
            <a:off x="504000" y="1769040"/>
            <a:ext cx="9071280" cy="4384080"/>
          </a:xfrm>
          <a:prstGeom prst="rect">
            <a:avLst/>
          </a:prstGeom>
          <a:noFill/>
          <a:ln>
            <a:noFill/>
          </a:ln>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504000" y="301320"/>
            <a:ext cx="9071280" cy="1261800"/>
          </a:xfrm>
          <a:prstGeom prst="rect">
            <a:avLst/>
          </a:prstGeom>
          <a:noFill/>
          <a:ln>
            <a:noFill/>
          </a:ln>
        </p:spPr>
        <p:style>
          <a:lnRef idx="0"/>
          <a:fillRef idx="0"/>
          <a:effectRef idx="0"/>
          <a:fontRef idx="minor"/>
        </p:style>
      </p:sp>
      <p:sp>
        <p:nvSpPr>
          <p:cNvPr id="93"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rmAutofit/>
          </a:bodyPr>
          <a:p>
            <a:pPr algn="ctr">
              <a:lnSpc>
                <a:spcPct val="100000"/>
              </a:lnSpc>
            </a:pP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p:txBody>
      </p:sp>
      <p:sp>
        <p:nvSpPr>
          <p:cNvPr id="94" name="TextShape 3"/>
          <p:cNvSpPr txBox="1"/>
          <p:nvPr/>
        </p:nvSpPr>
        <p:spPr>
          <a:xfrm>
            <a:off x="504000" y="301320"/>
            <a:ext cx="9071280" cy="1261800"/>
          </a:xfrm>
          <a:prstGeom prst="rect">
            <a:avLst/>
          </a:prstGeom>
          <a:noFill/>
          <a:ln>
            <a:noFill/>
          </a:ln>
        </p:spPr>
        <p:txBody>
          <a:bodyPr lIns="0" rIns="0" tIns="0" bIns="0" anchor="ctr"/>
          <a:p>
            <a:r>
              <a:rPr b="0" lang="en-US" sz="4400" spc="-1" strike="noStrike">
                <a:solidFill>
                  <a:srgbClr val="000000"/>
                </a:solidFill>
                <a:uFill>
                  <a:solidFill>
                    <a:srgbClr val="ffffff"/>
                  </a:solidFill>
                </a:uFill>
                <a:latin typeface="Arial"/>
              </a:rPr>
              <a:t>4 Principles</a:t>
            </a:r>
            <a:endParaRPr b="0" lang="en-US" sz="4400" spc="-1" strike="noStrike">
              <a:solidFill>
                <a:srgbClr val="000000"/>
              </a:solidFill>
              <a:uFill>
                <a:solidFill>
                  <a:srgbClr val="ffffff"/>
                </a:solidFill>
              </a:uFill>
              <a:latin typeface="Arial"/>
            </a:endParaRPr>
          </a:p>
        </p:txBody>
      </p:sp>
      <p:sp>
        <p:nvSpPr>
          <p:cNvPr id="95" name="TextShape 4"/>
          <p:cNvSpPr txBox="1"/>
          <p:nvPr/>
        </p:nvSpPr>
        <p:spPr>
          <a:xfrm>
            <a:off x="504000" y="1321920"/>
            <a:ext cx="9071280" cy="5097960"/>
          </a:xfrm>
          <a:prstGeom prst="rect">
            <a:avLst/>
          </a:prstGeom>
          <a:noFill/>
          <a:ln>
            <a:noFill/>
          </a:ln>
        </p:spPr>
        <p:txBody>
          <a:bodyPr lIns="0" rIns="0" tIns="0" bIns="0" anchor="ctr"/>
          <a:p>
            <a:pPr>
              <a:lnSpc>
                <a:spcPct val="100000"/>
              </a:lnSpc>
            </a:pPr>
            <a:r>
              <a:rPr b="1" lang="en-GB" sz="2400" spc="-1" strike="noStrike">
                <a:solidFill>
                  <a:srgbClr val="000000"/>
                </a:solidFill>
                <a:uFill>
                  <a:solidFill>
                    <a:srgbClr val="ffffff"/>
                  </a:solidFill>
                </a:uFill>
                <a:latin typeface="Arial"/>
                <a:ea typeface="DejaVu Sans"/>
              </a:rPr>
              <a:t>Incumbents Overshoot</a:t>
            </a:r>
            <a:endParaRPr b="0" lang="en-GB" sz="2400" spc="-1" strike="noStrike">
              <a:solidFill>
                <a:srgbClr val="000000"/>
              </a:solidFill>
              <a:uFill>
                <a:solidFill>
                  <a:srgbClr val="ffffff"/>
                </a:solidFill>
              </a:uFill>
              <a:latin typeface="Arial"/>
            </a:endParaRPr>
          </a:p>
          <a:p>
            <a:pPr>
              <a:lnSpc>
                <a:spcPct val="100000"/>
              </a:lnSpc>
            </a:pPr>
            <a:r>
              <a:rPr b="0" lang="en-GB" sz="2400" spc="-1" strike="noStrike">
                <a:solidFill>
                  <a:srgbClr val="000000"/>
                </a:solidFill>
                <a:uFill>
                  <a:solidFill>
                    <a:srgbClr val="ffffff"/>
                  </a:solidFill>
                </a:uFill>
                <a:latin typeface="Arial"/>
                <a:ea typeface="DejaVu Sans"/>
              </a:rPr>
              <a:t>KLM and BA adding more choices on food and seating arrangements for a high price</a:t>
            </a:r>
            <a:endParaRPr b="0" lang="en-GB" sz="2400" spc="-1" strike="noStrike">
              <a:solidFill>
                <a:srgbClr val="000000"/>
              </a:solidFill>
              <a:uFill>
                <a:solidFill>
                  <a:srgbClr val="ffffff"/>
                </a:solidFill>
              </a:uFill>
              <a:latin typeface="Arial"/>
            </a:endParaRPr>
          </a:p>
          <a:p>
            <a:pPr>
              <a:lnSpc>
                <a:spcPct val="100000"/>
              </a:lnSpc>
            </a:pPr>
            <a:endParaRPr b="0" lang="en-GB" sz="2400" spc="-1" strike="noStrike">
              <a:solidFill>
                <a:srgbClr val="000000"/>
              </a:solidFill>
              <a:uFill>
                <a:solidFill>
                  <a:srgbClr val="ffffff"/>
                </a:solidFill>
              </a:uFill>
              <a:latin typeface="Arial"/>
            </a:endParaRPr>
          </a:p>
          <a:p>
            <a:pPr>
              <a:lnSpc>
                <a:spcPct val="100000"/>
              </a:lnSpc>
            </a:pPr>
            <a:r>
              <a:rPr b="1" lang="en-GB" sz="2400" spc="-1" strike="noStrike">
                <a:solidFill>
                  <a:srgbClr val="000000"/>
                </a:solidFill>
                <a:uFill>
                  <a:solidFill>
                    <a:srgbClr val="ffffff"/>
                  </a:solidFill>
                </a:uFill>
                <a:latin typeface="Arial"/>
                <a:ea typeface="DejaVu Sans"/>
              </a:rPr>
              <a:t>LLC looked for new market at the ‘fringe’</a:t>
            </a:r>
            <a:endParaRPr b="0" lang="en-GB" sz="2400" spc="-1" strike="noStrike">
              <a:solidFill>
                <a:srgbClr val="000000"/>
              </a:solidFill>
              <a:uFill>
                <a:solidFill>
                  <a:srgbClr val="ffffff"/>
                </a:solidFill>
              </a:uFill>
              <a:latin typeface="Arial"/>
            </a:endParaRPr>
          </a:p>
          <a:p>
            <a:pPr>
              <a:lnSpc>
                <a:spcPct val="100000"/>
              </a:lnSpc>
            </a:pPr>
            <a:r>
              <a:rPr b="0" lang="en-GB" sz="2400" spc="-1" strike="noStrike">
                <a:solidFill>
                  <a:srgbClr val="000000"/>
                </a:solidFill>
                <a:uFill>
                  <a:solidFill>
                    <a:srgbClr val="ffffff"/>
                  </a:solidFill>
                </a:uFill>
                <a:latin typeface="Arial"/>
                <a:ea typeface="DejaVu Sans"/>
              </a:rPr>
              <a:t>A new market of people that would otherwise not fly. New users talk about this new product and get attention from existing users</a:t>
            </a:r>
            <a:endParaRPr b="0" lang="en-GB" sz="2400" spc="-1" strike="noStrike">
              <a:solidFill>
                <a:srgbClr val="000000"/>
              </a:solidFill>
              <a:uFill>
                <a:solidFill>
                  <a:srgbClr val="ffffff"/>
                </a:solidFill>
              </a:uFill>
              <a:latin typeface="Arial"/>
            </a:endParaRPr>
          </a:p>
          <a:p>
            <a:pPr>
              <a:lnSpc>
                <a:spcPct val="100000"/>
              </a:lnSpc>
            </a:pPr>
            <a:endParaRPr b="0" lang="en-GB" sz="2400" spc="-1" strike="noStrike">
              <a:solidFill>
                <a:srgbClr val="000000"/>
              </a:solidFill>
              <a:uFill>
                <a:solidFill>
                  <a:srgbClr val="ffffff"/>
                </a:solidFill>
              </a:uFill>
              <a:latin typeface="Arial"/>
            </a:endParaRPr>
          </a:p>
          <a:p>
            <a:pPr>
              <a:lnSpc>
                <a:spcPct val="100000"/>
              </a:lnSpc>
            </a:pPr>
            <a:r>
              <a:rPr b="1" lang="en-GB" sz="2400" spc="-1" strike="noStrike">
                <a:solidFill>
                  <a:srgbClr val="000000"/>
                </a:solidFill>
                <a:uFill>
                  <a:solidFill>
                    <a:srgbClr val="ffffff"/>
                  </a:solidFill>
                </a:uFill>
                <a:latin typeface="Arial"/>
                <a:ea typeface="DejaVu Sans"/>
              </a:rPr>
              <a:t>Incumbents could have reacted</a:t>
            </a:r>
            <a:endParaRPr b="0" lang="en-GB" sz="2400" spc="-1" strike="noStrike">
              <a:solidFill>
                <a:srgbClr val="000000"/>
              </a:solidFill>
              <a:uFill>
                <a:solidFill>
                  <a:srgbClr val="ffffff"/>
                </a:solidFill>
              </a:uFill>
              <a:latin typeface="Arial"/>
            </a:endParaRPr>
          </a:p>
          <a:p>
            <a:pPr>
              <a:lnSpc>
                <a:spcPct val="100000"/>
              </a:lnSpc>
            </a:pPr>
            <a:r>
              <a:rPr b="0" lang="en-GB" sz="2400" spc="-1" strike="noStrike">
                <a:solidFill>
                  <a:srgbClr val="000000"/>
                </a:solidFill>
                <a:uFill>
                  <a:solidFill>
                    <a:srgbClr val="ffffff"/>
                  </a:solidFill>
                </a:uFill>
                <a:latin typeface="Arial"/>
                <a:ea typeface="DejaVu Sans"/>
              </a:rPr>
              <a:t>KLM and BA could have bootstrapped their product but would loose reputation and existing customers</a:t>
            </a:r>
            <a:endParaRPr b="0" lang="en-GB" sz="2400" spc="-1" strike="noStrike">
              <a:solidFill>
                <a:srgbClr val="000000"/>
              </a:solidFill>
              <a:uFill>
                <a:solidFill>
                  <a:srgbClr val="ffffff"/>
                </a:solidFill>
              </a:uFill>
              <a:latin typeface="Arial"/>
            </a:endParaRPr>
          </a:p>
          <a:p>
            <a:pPr>
              <a:lnSpc>
                <a:spcPct val="100000"/>
              </a:lnSpc>
            </a:pPr>
            <a:endParaRPr b="0" lang="en-GB" sz="2400" spc="-1" strike="noStrike">
              <a:solidFill>
                <a:srgbClr val="000000"/>
              </a:solidFill>
              <a:uFill>
                <a:solidFill>
                  <a:srgbClr val="ffffff"/>
                </a:solidFill>
              </a:uFill>
              <a:latin typeface="Arial"/>
            </a:endParaRPr>
          </a:p>
          <a:p>
            <a:pPr>
              <a:lnSpc>
                <a:spcPct val="100000"/>
              </a:lnSpc>
            </a:pPr>
            <a:r>
              <a:rPr b="1" lang="en-GB" sz="2400" spc="-1" strike="noStrike">
                <a:solidFill>
                  <a:srgbClr val="000000"/>
                </a:solidFill>
                <a:uFill>
                  <a:solidFill>
                    <a:srgbClr val="ffffff"/>
                  </a:solidFill>
                </a:uFill>
                <a:latin typeface="Arial"/>
                <a:ea typeface="DejaVu Sans"/>
              </a:rPr>
              <a:t>Incumbents fail</a:t>
            </a:r>
            <a:endParaRPr b="0" lang="en-GB" sz="2400" spc="-1" strike="noStrike">
              <a:solidFill>
                <a:srgbClr val="000000"/>
              </a:solidFill>
              <a:uFill>
                <a:solidFill>
                  <a:srgbClr val="ffffff"/>
                </a:solidFill>
              </a:uFill>
              <a:latin typeface="Arial"/>
            </a:endParaRPr>
          </a:p>
          <a:p>
            <a:pPr>
              <a:lnSpc>
                <a:spcPct val="100000"/>
              </a:lnSpc>
            </a:pPr>
            <a:r>
              <a:rPr b="0" lang="en-GB" sz="2400" spc="-1" strike="noStrike">
                <a:solidFill>
                  <a:srgbClr val="000000"/>
                </a:solidFill>
                <a:uFill>
                  <a:solidFill>
                    <a:srgbClr val="ffffff"/>
                  </a:solidFill>
                </a:uFill>
                <a:latin typeface="Arial"/>
                <a:ea typeface="DejaVu Sans"/>
              </a:rPr>
              <a:t>KLM and BA are loosing market-share but will the LLC crush the incumbents? </a:t>
            </a:r>
            <a:endParaRPr b="0" lang="en-GB" sz="24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1800000" y="-1368000"/>
            <a:ext cx="9071280" cy="1261800"/>
          </a:xfrm>
          <a:prstGeom prst="rect">
            <a:avLst/>
          </a:prstGeom>
          <a:noFill/>
          <a:ln>
            <a:noFill/>
          </a:ln>
        </p:spPr>
        <p:txBody>
          <a:bodyPr lIns="0" rIns="0" tIns="0" bIns="0" anchor="ctr"/>
          <a:p>
            <a:pPr>
              <a:lnSpc>
                <a:spcPct val="90000"/>
              </a:lnSpc>
            </a:pPr>
            <a:r>
              <a:rPr b="0" lang="en-US" sz="4400" spc="-1" strike="noStrike">
                <a:solidFill>
                  <a:srgbClr val="000000"/>
                </a:solidFill>
                <a:uFill>
                  <a:solidFill>
                    <a:srgbClr val="ffffff"/>
                  </a:solidFill>
                </a:uFill>
                <a:latin typeface="Arial"/>
                <a:ea typeface="DejaVu Sans"/>
              </a:rPr>
              <a:t>Impacts and options </a:t>
            </a:r>
            <a:endParaRPr b="0" lang="en-US" sz="4400" spc="-1" strike="noStrike">
              <a:solidFill>
                <a:srgbClr val="000000"/>
              </a:solidFill>
              <a:uFill>
                <a:solidFill>
                  <a:srgbClr val="ffffff"/>
                </a:solidFill>
              </a:uFill>
              <a:latin typeface="Arial"/>
            </a:endParaRPr>
          </a:p>
        </p:txBody>
      </p:sp>
      <p:pic>
        <p:nvPicPr>
          <p:cNvPr id="97" name="" descr=""/>
          <p:cNvPicPr/>
          <p:nvPr/>
        </p:nvPicPr>
        <p:blipFill>
          <a:blip r:embed="rId1"/>
          <a:stretch/>
        </p:blipFill>
        <p:spPr>
          <a:xfrm>
            <a:off x="504000" y="1769040"/>
            <a:ext cx="4661280" cy="3054960"/>
          </a:xfrm>
          <a:prstGeom prst="rect">
            <a:avLst/>
          </a:prstGeom>
          <a:ln>
            <a:noFill/>
          </a:ln>
        </p:spPr>
      </p:pic>
      <p:sp>
        <p:nvSpPr>
          <p:cNvPr id="98" name="TextShape 2"/>
          <p:cNvSpPr txBox="1"/>
          <p:nvPr/>
        </p:nvSpPr>
        <p:spPr>
          <a:xfrm>
            <a:off x="469440" y="4893120"/>
            <a:ext cx="4426560" cy="2090880"/>
          </a:xfrm>
          <a:prstGeom prst="rect">
            <a:avLst/>
          </a:prstGeom>
          <a:noFill/>
          <a:ln>
            <a:noFill/>
          </a:ln>
        </p:spPr>
        <p:txBody>
          <a:bodyPr lIns="0" rIns="0" tIns="0" bIns="0">
            <a:normAutofit/>
          </a:bodyPr>
          <a:p>
            <a:r>
              <a:rPr b="0" lang="en-US" sz="2800" spc="-1" strike="noStrike">
                <a:solidFill>
                  <a:srgbClr val="000000"/>
                </a:solidFill>
                <a:uFill>
                  <a:solidFill>
                    <a:srgbClr val="ffffff"/>
                  </a:solidFill>
                </a:uFill>
                <a:latin typeface="Arial"/>
              </a:rPr>
              <a:t>STATFOR figures flight traffic</a:t>
            </a:r>
            <a:endParaRPr b="0" lang="en-US" sz="2800" spc="-1" strike="noStrike">
              <a:solidFill>
                <a:srgbClr val="000000"/>
              </a:solidFill>
              <a:uFill>
                <a:solidFill>
                  <a:srgbClr val="ffffff"/>
                </a:solidFill>
              </a:uFill>
              <a:latin typeface="Arial"/>
            </a:endParaRPr>
          </a:p>
          <a:p>
            <a:endParaRPr b="0" lang="en-US" sz="2800" spc="-1" strike="noStrike">
              <a:solidFill>
                <a:srgbClr val="000000"/>
              </a:solidFill>
              <a:uFill>
                <a:solidFill>
                  <a:srgbClr val="ffffff"/>
                </a:solidFill>
              </a:uFill>
              <a:latin typeface="Arial"/>
            </a:endParaRPr>
          </a:p>
          <a:p>
            <a:endParaRPr b="0" lang="en-US" sz="2800" spc="-1" strike="noStrike">
              <a:solidFill>
                <a:srgbClr val="000000"/>
              </a:solidFill>
              <a:uFill>
                <a:solidFill>
                  <a:srgbClr val="ffffff"/>
                </a:solidFill>
              </a:uFill>
              <a:latin typeface="Arial"/>
            </a:endParaRPr>
          </a:p>
          <a:p>
            <a:r>
              <a:rPr b="0" lang="en-US" sz="2800" spc="-1" strike="noStrike">
                <a:solidFill>
                  <a:srgbClr val="000000"/>
                </a:solidFill>
                <a:uFill>
                  <a:solidFill>
                    <a:srgbClr val="ffffff"/>
                  </a:solidFill>
                </a:uFill>
                <a:latin typeface="Arial"/>
              </a:rPr>
              <a:t>Eurocontrol 2017</a:t>
            </a:r>
            <a:endParaRPr b="0" lang="en-US" sz="2800" spc="-1" strike="noStrike">
              <a:solidFill>
                <a:srgbClr val="000000"/>
              </a:solidFill>
              <a:uFill>
                <a:solidFill>
                  <a:srgbClr val="ffffff"/>
                </a:solidFill>
              </a:uFill>
              <a:latin typeface="Arial"/>
            </a:endParaRPr>
          </a:p>
          <a:p>
            <a:r>
              <a:rPr b="0" lang="en-US" sz="2800" spc="-1" strike="noStrike">
                <a:solidFill>
                  <a:srgbClr val="000000"/>
                </a:solidFill>
                <a:uFill>
                  <a:solidFill>
                    <a:srgbClr val="ffffff"/>
                  </a:solidFill>
                </a:uFill>
                <a:latin typeface="Arial"/>
              </a:rPr>
              <a:t>www.eurocontrol.int/news</a:t>
            </a:r>
            <a:endParaRPr b="0" lang="en-US" sz="2800" spc="-1" strike="noStrike">
              <a:solidFill>
                <a:srgbClr val="000000"/>
              </a:solidFill>
              <a:uFill>
                <a:solidFill>
                  <a:srgbClr val="ffffff"/>
                </a:solidFill>
              </a:uFill>
              <a:latin typeface="Arial"/>
            </a:endParaRPr>
          </a:p>
        </p:txBody>
      </p:sp>
      <p:sp>
        <p:nvSpPr>
          <p:cNvPr id="99" name="TextShape 3"/>
          <p:cNvSpPr txBox="1"/>
          <p:nvPr/>
        </p:nvSpPr>
        <p:spPr>
          <a:xfrm>
            <a:off x="5688000" y="1769040"/>
            <a:ext cx="3890880" cy="43840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uFill>
                  <a:solidFill>
                    <a:srgbClr val="ffffff"/>
                  </a:solidFill>
                </a:uFill>
                <a:latin typeface="Arial"/>
              </a:rPr>
              <a:t>LCC inspite of recession grew from 20% to 30% of total traffic 2007-2016 </a:t>
            </a:r>
            <a:endParaRPr b="0" lang="en-US" sz="28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2800" spc="-1" strike="noStrike">
                <a:solidFill>
                  <a:srgbClr val="000000"/>
                </a:solidFill>
                <a:uFill>
                  <a:solidFill>
                    <a:srgbClr val="ffffff"/>
                  </a:solidFill>
                </a:uFill>
                <a:latin typeface="Arial"/>
              </a:rPr>
              <a:t>LCC flying from main airports to enlarge their market</a:t>
            </a:r>
            <a:endParaRPr b="0" lang="en-US" sz="28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2800" spc="-1" strike="noStrike">
                <a:solidFill>
                  <a:srgbClr val="000000"/>
                </a:solidFill>
                <a:uFill>
                  <a:solidFill>
                    <a:srgbClr val="ffffff"/>
                  </a:solidFill>
                </a:uFill>
                <a:latin typeface="Arial"/>
              </a:rPr>
              <a:t>BA and KLM started to charge for service </a:t>
            </a:r>
            <a:endParaRPr b="0" lang="en-US" sz="28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endParaRPr b="0" lang="en-US" sz="2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ea typeface="DejaVu Sans"/>
              </a:rPr>
              <a:t>Incumbents could have reacted</a:t>
            </a:r>
            <a:endParaRPr b="0" lang="en-GB" sz="4400" spc="-1" strike="noStrike">
              <a:solidFill>
                <a:srgbClr val="000000"/>
              </a:solidFill>
              <a:uFill>
                <a:solidFill>
                  <a:srgbClr val="ffffff"/>
                </a:solidFill>
              </a:uFill>
              <a:latin typeface="Arial"/>
            </a:endParaRPr>
          </a:p>
        </p:txBody>
      </p:sp>
      <p:sp>
        <p:nvSpPr>
          <p:cNvPr id="101"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rmAutofit/>
          </a:bodyPr>
          <a:p>
            <a:pPr>
              <a:lnSpc>
                <a:spcPct val="100000"/>
              </a:lnSpc>
            </a:pPr>
            <a:r>
              <a:rPr b="0" lang="en-GB" sz="3200" spc="-1" strike="noStrike">
                <a:solidFill>
                  <a:srgbClr val="000000"/>
                </a:solidFill>
                <a:uFill>
                  <a:solidFill>
                    <a:srgbClr val="ffffff"/>
                  </a:solidFill>
                </a:uFill>
                <a:latin typeface="Arial"/>
                <a:ea typeface="DejaVu Sans"/>
              </a:rPr>
              <a:t>KLM and BA could have bootstrapped their product but would loose reputation and existing customers</a:t>
            </a:r>
            <a:endParaRPr b="0" lang="en-GB" sz="3200" spc="-1" strike="noStrike">
              <a:solidFill>
                <a:srgbClr val="000000"/>
              </a:solidFill>
              <a:uFill>
                <a:solidFill>
                  <a:srgbClr val="ffffff"/>
                </a:solidFill>
              </a:uFill>
              <a:latin typeface="Arial"/>
            </a:endParaRPr>
          </a:p>
          <a:p>
            <a:pPr algn="ctr">
              <a:lnSpc>
                <a:spcPct val="100000"/>
              </a:lnSpc>
            </a:pPr>
            <a:endParaRPr b="0" lang="en-GB" sz="3200" spc="-1" strike="noStrike">
              <a:solidFill>
                <a:srgbClr val="000000"/>
              </a:solidFill>
              <a:uFill>
                <a:solidFill>
                  <a:srgbClr val="ffffff"/>
                </a:solidFill>
              </a:uFill>
              <a:latin typeface="Arial"/>
            </a:endParaRPr>
          </a:p>
          <a:p>
            <a:pPr>
              <a:lnSpc>
                <a:spcPct val="100000"/>
              </a:lnSpc>
            </a:pPr>
            <a:endParaRPr b="0" lang="en-GB" sz="3200" spc="-1" strike="noStrike">
              <a:solidFill>
                <a:srgbClr val="000000"/>
              </a:solidFill>
              <a:uFill>
                <a:solidFill>
                  <a:srgbClr val="ffffff"/>
                </a:solidFill>
              </a:uFill>
              <a:latin typeface="Arial"/>
            </a:endParaRPr>
          </a:p>
          <a:p>
            <a:pPr>
              <a:lnSpc>
                <a:spcPct val="100000"/>
              </a:lnSpc>
            </a:pPr>
            <a:endParaRPr b="0" lang="en-GB" sz="3200" spc="-1" strike="noStrike">
              <a:solidFill>
                <a:srgbClr val="000000"/>
              </a:solidFill>
              <a:uFill>
                <a:solidFill>
                  <a:srgbClr val="ffffff"/>
                </a:solidFill>
              </a:uFill>
              <a:latin typeface="Arial"/>
            </a:endParaRPr>
          </a:p>
          <a:p>
            <a:pPr>
              <a:lnSpc>
                <a:spcPct val="100000"/>
              </a:lnSpc>
            </a:pPr>
            <a:endParaRPr b="0" lang="en-GB" sz="3200" spc="-1" strike="noStrike">
              <a:solidFill>
                <a:srgbClr val="000000"/>
              </a:solidFill>
              <a:uFill>
                <a:solidFill>
                  <a:srgbClr val="ffffff"/>
                </a:solidFill>
              </a:uFill>
              <a:latin typeface="Arial"/>
            </a:endParaRPr>
          </a:p>
          <a:p>
            <a:pPr>
              <a:lnSpc>
                <a:spcPct val="100000"/>
              </a:lnSpc>
            </a:pPr>
            <a:endParaRPr b="0" lang="en-GB" sz="3200" spc="-1" strike="noStrike">
              <a:solidFill>
                <a:srgbClr val="000000"/>
              </a:solidFill>
              <a:uFill>
                <a:solidFill>
                  <a:srgbClr val="ffffff"/>
                </a:solidFill>
              </a:uFill>
              <a:latin typeface="Arial"/>
            </a:endParaRPr>
          </a:p>
          <a:p>
            <a:pPr>
              <a:lnSpc>
                <a:spcPct val="100000"/>
              </a:lnSpc>
            </a:pPr>
            <a:endParaRPr b="0" lang="en-GB" sz="32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solidFill>
                  <a:srgbClr val="000000"/>
                </a:solidFill>
                <a:uFill>
                  <a:solidFill>
                    <a:srgbClr val="ffffff"/>
                  </a:solidFill>
                </a:uFill>
                <a:latin typeface="Arial"/>
                <a:ea typeface="DejaVu Sans"/>
              </a:rPr>
              <a:t>Incumbents could have reacted</a:t>
            </a:r>
            <a:endParaRPr b="0" lang="en-GB" sz="4400" spc="-1" strike="noStrike">
              <a:solidFill>
                <a:srgbClr val="000000"/>
              </a:solidFill>
              <a:uFill>
                <a:solidFill>
                  <a:srgbClr val="ffffff"/>
                </a:solidFill>
              </a:uFill>
              <a:latin typeface="Arial"/>
            </a:endParaRPr>
          </a:p>
        </p:txBody>
      </p:sp>
      <p:sp>
        <p:nvSpPr>
          <p:cNvPr id="103"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ormAutofit/>
          </a:bodyPr>
          <a:p>
            <a:pPr>
              <a:lnSpc>
                <a:spcPct val="100000"/>
              </a:lnSpc>
            </a:pPr>
            <a:r>
              <a:rPr b="0" lang="en-GB" sz="3200" spc="-1" strike="noStrike">
                <a:solidFill>
                  <a:srgbClr val="000000"/>
                </a:solidFill>
                <a:uFill>
                  <a:solidFill>
                    <a:srgbClr val="ffffff"/>
                  </a:solidFill>
                </a:uFill>
                <a:latin typeface="Arial"/>
                <a:ea typeface="DejaVu Sans"/>
              </a:rPr>
              <a:t>KLM and BA could have bootstrapped their product but would loose reputation and existing customers</a:t>
            </a:r>
            <a:endParaRPr b="0" lang="en-GB" sz="3200" spc="-1" strike="noStrike">
              <a:solidFill>
                <a:srgbClr val="000000"/>
              </a:solidFill>
              <a:uFill>
                <a:solidFill>
                  <a:srgbClr val="ffffff"/>
                </a:solidFill>
              </a:uFill>
              <a:latin typeface="Arial"/>
            </a:endParaRPr>
          </a:p>
          <a:p>
            <a:pPr algn="ctr">
              <a:lnSpc>
                <a:spcPct val="100000"/>
              </a:lnSpc>
            </a:pPr>
            <a:endParaRPr b="0" lang="en-GB" sz="3200" spc="-1" strike="noStrike">
              <a:solidFill>
                <a:srgbClr val="000000"/>
              </a:solidFill>
              <a:uFill>
                <a:solidFill>
                  <a:srgbClr val="ffffff"/>
                </a:solidFill>
              </a:uFill>
              <a:latin typeface="Arial"/>
            </a:endParaRPr>
          </a:p>
          <a:p>
            <a:pPr>
              <a:lnSpc>
                <a:spcPct val="100000"/>
              </a:lnSpc>
            </a:pPr>
            <a:endParaRPr b="0" lang="en-GB" sz="3200" spc="-1" strike="noStrike">
              <a:solidFill>
                <a:srgbClr val="000000"/>
              </a:solidFill>
              <a:uFill>
                <a:solidFill>
                  <a:srgbClr val="ffffff"/>
                </a:solidFill>
              </a:uFill>
              <a:latin typeface="Arial"/>
            </a:endParaRPr>
          </a:p>
          <a:p>
            <a:pPr>
              <a:lnSpc>
                <a:spcPct val="100000"/>
              </a:lnSpc>
            </a:pPr>
            <a:endParaRPr b="0" lang="en-GB" sz="3200" spc="-1" strike="noStrike">
              <a:solidFill>
                <a:srgbClr val="000000"/>
              </a:solidFill>
              <a:uFill>
                <a:solidFill>
                  <a:srgbClr val="ffffff"/>
                </a:solidFill>
              </a:uFill>
              <a:latin typeface="Arial"/>
            </a:endParaRPr>
          </a:p>
          <a:p>
            <a:pPr>
              <a:lnSpc>
                <a:spcPct val="100000"/>
              </a:lnSpc>
            </a:pPr>
            <a:endParaRPr b="0" lang="en-GB" sz="3200" spc="-1" strike="noStrike">
              <a:solidFill>
                <a:srgbClr val="000000"/>
              </a:solidFill>
              <a:uFill>
                <a:solidFill>
                  <a:srgbClr val="ffffff"/>
                </a:solidFill>
              </a:uFill>
              <a:latin typeface="Arial"/>
            </a:endParaRPr>
          </a:p>
          <a:p>
            <a:pPr>
              <a:lnSpc>
                <a:spcPct val="100000"/>
              </a:lnSpc>
            </a:pPr>
            <a:endParaRPr b="0" lang="en-GB" sz="3200" spc="-1" strike="noStrike">
              <a:solidFill>
                <a:srgbClr val="000000"/>
              </a:solidFill>
              <a:uFill>
                <a:solidFill>
                  <a:srgbClr val="ffffff"/>
                </a:solidFill>
              </a:uFill>
              <a:latin typeface="Arial"/>
            </a:endParaRPr>
          </a:p>
          <a:p>
            <a:pPr>
              <a:lnSpc>
                <a:spcPct val="100000"/>
              </a:lnSpc>
            </a:pPr>
            <a:endParaRPr b="0" lang="en-GB" sz="32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77</TotalTime>
  <Application>LibreOffice/5.2.7.2$Linux_X86_64 LibreOffice_project/20m0$Build-2</Application>
  <Words>323</Words>
  <Paragraphs>57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2018-10-11T09:08:38Z</dcterms:created>
  <dc:creator/>
  <dc:description/>
  <dc:language>en-GB</dc:language>
  <cp:lastModifiedBy/>
  <dcterms:modified xsi:type="dcterms:W3CDTF">2018-10-15T14:26:43Z</dcterms:modified>
  <cp:revision>11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6</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20</vt:i4>
  </property>
</Properties>
</file>