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embeddedFontLst>
    <p:embeddedFont>
      <p:font typeface="Questrial"/>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FEC4182-C258-49FD-A11D-9F7028077925}">
  <a:tblStyle styleId="{AFEC4182-C258-49FD-A11D-9F70280779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Questrial-regular.fnt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1000"/>
              </a:spcBef>
              <a:spcAft>
                <a:spcPts val="0"/>
              </a:spcAft>
              <a:buNone/>
            </a:pPr>
            <a:r>
              <a:rPr lang="en-US" sz="1800">
                <a:solidFill>
                  <a:schemeClr val="dk1"/>
                </a:solidFill>
                <a:latin typeface="Questrial"/>
                <a:ea typeface="Questrial"/>
                <a:cs typeface="Questrial"/>
                <a:sym typeface="Questrial"/>
              </a:rPr>
              <a:t>Use “General purpose v2”  but taking in account that there are pricing differences:  v2 has lower storage prices but higher transaction prices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5m León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 NAVARRO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   se puede montar con sas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10 minutes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8" name="Shape 4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Navarro</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15 mins… incluida DEMO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Activar el logging en azure para demostrarlo</a:t>
            </a:r>
            <a:endParaRPr/>
          </a:p>
        </p:txBody>
      </p:sp>
      <p:sp>
        <p:nvSpPr>
          <p:cNvPr id="441" name="Shape 4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5 m</a:t>
            </a:r>
            <a:endParaRPr/>
          </a:p>
        </p:txBody>
      </p:sp>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5 m</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5 m</a:t>
            </a:r>
            <a:endParaRPr/>
          </a:p>
        </p:txBody>
      </p:sp>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Leon</a:t>
            </a:r>
            <a:endParaRPr/>
          </a:p>
          <a:p>
            <a:pPr indent="0" lvl="0" marL="0" marR="25400" rtl="0">
              <a:lnSpc>
                <a:spcPct val="115000"/>
              </a:lnSpc>
              <a:spcBef>
                <a:spcPts val="0"/>
              </a:spcBef>
              <a:spcAft>
                <a:spcPts val="0"/>
              </a:spcAft>
              <a:buNone/>
            </a:pPr>
            <a:r>
              <a:rPr lang="en-US">
                <a:solidFill>
                  <a:srgbClr val="212121"/>
                </a:solidFill>
                <a:highlight>
                  <a:srgbClr val="FFFFFF"/>
                </a:highlight>
              </a:rPr>
              <a:t>Una geografía de Azure asegura que los requisitos de residencia, soberanía, cumplimiento y resistencia de datos se respeten dentro de los límites geográficos.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Availability Zone = Alta disponibilidad en VMs</a:t>
            </a:r>
            <a:endParaRPr/>
          </a:p>
          <a:p>
            <a:pPr indent="0" lvl="0" marL="0">
              <a:spcBef>
                <a:spcPts val="0"/>
              </a:spcBef>
              <a:spcAft>
                <a:spcPts val="0"/>
              </a:spcAft>
              <a:buNone/>
            </a:pPr>
            <a:r>
              <a:rPr lang="en-US"/>
              <a:t>Al menos 3 en cada región</a:t>
            </a:r>
            <a:endParaRPr/>
          </a:p>
          <a:p>
            <a:pPr indent="0" lvl="0" marL="0">
              <a:spcBef>
                <a:spcPts val="0"/>
              </a:spcBef>
              <a:spcAft>
                <a:spcPts val="0"/>
              </a:spcAft>
              <a:buNone/>
            </a:pPr>
            <a:r>
              <a:rPr lang="en-US"/>
              <a:t>FD - Fault Domain, protegerse contra el fallo de hardware/rack </a:t>
            </a:r>
            <a:endParaRPr/>
          </a:p>
          <a:p>
            <a:pPr indent="0" lvl="0" marL="0">
              <a:spcBef>
                <a:spcPts val="0"/>
              </a:spcBef>
              <a:spcAft>
                <a:spcPts val="0"/>
              </a:spcAft>
              <a:buNone/>
            </a:pPr>
            <a:r>
              <a:rPr lang="en-US"/>
              <a:t>UD - Update Domain, no actualizar todo a la vez, si no por grupos</a:t>
            </a:r>
            <a:endParaRPr/>
          </a:p>
          <a:p>
            <a:pPr indent="0" lvl="0" marL="0">
              <a:spcBef>
                <a:spcPts val="0"/>
              </a:spcBef>
              <a:spcAft>
                <a:spcPts val="0"/>
              </a:spcAft>
              <a:buNone/>
            </a:pPr>
            <a:r>
              <a:rPr lang="en-US"/>
              <a:t>No en todas las regiones, en Europa, West Europe sólo</a:t>
            </a:r>
            <a:endParaRPr/>
          </a:p>
          <a:p>
            <a:pPr indent="0" lvl="0" marL="0" rtl="0">
              <a:spcBef>
                <a:spcPts val="0"/>
              </a:spcBef>
              <a:spcAft>
                <a:spcPts val="0"/>
              </a:spcAft>
              <a:buNone/>
            </a:pPr>
            <a:r>
              <a:rPr lang="en-US"/>
              <a:t>No todos los servicios, los más relevantes VMs (Managed disks), SQL Azure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descr="Droplets-HD-Title-R1d.png" id="13" name="Shape 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Shape 14"/>
          <p:cNvSpPr txBox="1"/>
          <p:nvPr>
            <p:ph type="ctrTitle"/>
          </p:nvPr>
        </p:nvSpPr>
        <p:spPr>
          <a:xfrm>
            <a:off x="1751012" y="1300785"/>
            <a:ext cx="8689976" cy="2509213"/>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4800"/>
              <a:buFont typeface="Questrial"/>
              <a:buNone/>
              <a:defRPr b="0" i="0" sz="48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Shape 15"/>
          <p:cNvSpPr txBox="1"/>
          <p:nvPr>
            <p:ph idx="1" type="subTitle"/>
          </p:nvPr>
        </p:nvSpPr>
        <p:spPr>
          <a:xfrm>
            <a:off x="1751012" y="3886200"/>
            <a:ext cx="8689976" cy="1371599"/>
          </a:xfrm>
          <a:prstGeom prst="rect">
            <a:avLst/>
          </a:prstGeom>
          <a:noFill/>
          <a:ln>
            <a:noFill/>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2200"/>
              <a:buFont typeface="Arial"/>
              <a:buNone/>
              <a:defRPr b="0" i="0" sz="2200" u="none" cap="none" strike="noStrike">
                <a:solidFill>
                  <a:srgbClr val="7F7F7F"/>
                </a:solidFill>
                <a:latin typeface="Questrial"/>
                <a:ea typeface="Questrial"/>
                <a:cs typeface="Questrial"/>
                <a:sym typeface="Questrial"/>
              </a:defRPr>
            </a:lvl1pPr>
            <a:lvl2pPr lvl="1" marR="0" rtl="0" algn="ctr">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2pPr>
            <a:lvl3pPr lvl="2" marR="0" rtl="0" algn="ctr">
              <a:lnSpc>
                <a:spcPct val="120000"/>
              </a:lnSpc>
              <a:spcBef>
                <a:spcPts val="500"/>
              </a:spcBef>
              <a:spcAft>
                <a:spcPts val="0"/>
              </a:spcAft>
              <a:buClr>
                <a:schemeClr val="dk1"/>
              </a:buClr>
              <a:buSzPts val="1800"/>
              <a:buFont typeface="Arial"/>
              <a:buNone/>
              <a:defRPr b="0" i="0" sz="1800" u="none" cap="none" strike="noStrike">
                <a:solidFill>
                  <a:schemeClr val="dk1"/>
                </a:solidFill>
                <a:latin typeface="Questrial"/>
                <a:ea typeface="Questrial"/>
                <a:cs typeface="Questrial"/>
                <a:sym typeface="Questrial"/>
              </a:defRPr>
            </a:lvl3pPr>
            <a:lvl4pPr lvl="3"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6" name="Shape 16"/>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7" name="Shape 17"/>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8" name="Shape 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Shape 7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Shape 80"/>
          <p:cNvSpPr txBox="1"/>
          <p:nvPr>
            <p:ph type="title"/>
          </p:nvPr>
        </p:nvSpPr>
        <p:spPr>
          <a:xfrm>
            <a:off x="913794" y="4289374"/>
            <a:ext cx="10364432" cy="81161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Shape 81"/>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82" name="Shape 82"/>
          <p:cNvSpPr txBox="1"/>
          <p:nvPr>
            <p:ph idx="1" type="body"/>
          </p:nvPr>
        </p:nvSpPr>
        <p:spPr>
          <a:xfrm>
            <a:off x="913774" y="5108728"/>
            <a:ext cx="10364452" cy="682472"/>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83" name="Shape 83"/>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4" name="Shape 84"/>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5" name="Shape 8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6" name="Shape 86"/>
        <p:cNvGrpSpPr/>
        <p:nvPr/>
      </p:nvGrpSpPr>
      <p:grpSpPr>
        <a:xfrm>
          <a:off x="0" y="0"/>
          <a:ext cx="0" cy="0"/>
          <a:chOff x="0" y="0"/>
          <a:chExt cx="0" cy="0"/>
        </a:xfrm>
      </p:grpSpPr>
      <p:pic>
        <p:nvPicPr>
          <p:cNvPr descr="Droplets-HD-Content-R1d.png" id="87" name="Shape 8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Shape 88"/>
          <p:cNvSpPr txBox="1"/>
          <p:nvPr>
            <p:ph type="title"/>
          </p:nvPr>
        </p:nvSpPr>
        <p:spPr>
          <a:xfrm>
            <a:off x="913774" y="609599"/>
            <a:ext cx="10364452" cy="3427245"/>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Shape 89"/>
          <p:cNvSpPr txBox="1"/>
          <p:nvPr>
            <p:ph idx="1" type="body"/>
          </p:nvPr>
        </p:nvSpPr>
        <p:spPr>
          <a:xfrm>
            <a:off x="913775" y="4204821"/>
            <a:ext cx="10364452" cy="1586380"/>
          </a:xfrm>
          <a:prstGeom prst="rect">
            <a:avLst/>
          </a:prstGeom>
          <a:noFill/>
          <a:ln>
            <a:noFill/>
          </a:ln>
        </p:spPr>
        <p:txBody>
          <a:bodyPr anchorCtr="0" anchor="ctr"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0" name="Shape 90"/>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1" name="Shape 91"/>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2" name="Shape 9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3" name="Shape 93"/>
        <p:cNvGrpSpPr/>
        <p:nvPr/>
      </p:nvGrpSpPr>
      <p:grpSpPr>
        <a:xfrm>
          <a:off x="0" y="0"/>
          <a:ext cx="0" cy="0"/>
          <a:chOff x="0" y="0"/>
          <a:chExt cx="0" cy="0"/>
        </a:xfrm>
      </p:grpSpPr>
      <p:pic>
        <p:nvPicPr>
          <p:cNvPr descr="Droplets-HD-Content-R1d.png" id="94" name="Shape 9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Shape 95"/>
          <p:cNvSpPr txBox="1"/>
          <p:nvPr>
            <p:ph type="title"/>
          </p:nvPr>
        </p:nvSpPr>
        <p:spPr>
          <a:xfrm>
            <a:off x="1446212" y="609600"/>
            <a:ext cx="9302752" cy="2992904"/>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Shape 96"/>
          <p:cNvSpPr txBox="1"/>
          <p:nvPr>
            <p:ph idx="1" type="body"/>
          </p:nvPr>
        </p:nvSpPr>
        <p:spPr>
          <a:xfrm>
            <a:off x="1720644" y="3610032"/>
            <a:ext cx="8752299" cy="594788"/>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7" name="Shape 97"/>
          <p:cNvSpPr txBox="1"/>
          <p:nvPr>
            <p:ph idx="2" type="body"/>
          </p:nvPr>
        </p:nvSpPr>
        <p:spPr>
          <a:xfrm>
            <a:off x="913774" y="4372796"/>
            <a:ext cx="10364452" cy="1421053"/>
          </a:xfrm>
          <a:prstGeom prst="rect">
            <a:avLst/>
          </a:prstGeom>
          <a:noFill/>
          <a:ln>
            <a:noFill/>
          </a:ln>
        </p:spPr>
        <p:txBody>
          <a:bodyPr anchorCtr="0" anchor="ctr"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8" name="Shape 98"/>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9" name="Shape 99"/>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0" name="Shape 10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
        <p:nvSpPr>
          <p:cNvPr id="101" name="Shape 101"/>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Questrial"/>
              <a:buNone/>
            </a:pPr>
            <a:r>
              <a:rPr b="0" lang="en-US" sz="8000" cap="none">
                <a:solidFill>
                  <a:schemeClr val="dk1"/>
                </a:solidFill>
                <a:latin typeface="Questrial"/>
                <a:ea typeface="Questrial"/>
                <a:cs typeface="Questrial"/>
                <a:sym typeface="Questrial"/>
              </a:rPr>
              <a:t>“</a:t>
            </a:r>
            <a:endParaRPr/>
          </a:p>
        </p:txBody>
      </p:sp>
      <p:sp>
        <p:nvSpPr>
          <p:cNvPr id="102" name="Shape 102"/>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Questrial"/>
              <a:buNone/>
            </a:pPr>
            <a:r>
              <a:rPr b="0" lang="en-US" sz="8000" cap="none">
                <a:solidFill>
                  <a:schemeClr val="dk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3" name="Shape 103"/>
        <p:cNvGrpSpPr/>
        <p:nvPr/>
      </p:nvGrpSpPr>
      <p:grpSpPr>
        <a:xfrm>
          <a:off x="0" y="0"/>
          <a:ext cx="0" cy="0"/>
          <a:chOff x="0" y="0"/>
          <a:chExt cx="0" cy="0"/>
        </a:xfrm>
      </p:grpSpPr>
      <p:pic>
        <p:nvPicPr>
          <p:cNvPr descr="Droplets-HD-Content-R1d.png" id="104" name="Shape 10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Shape 105"/>
          <p:cNvSpPr txBox="1"/>
          <p:nvPr>
            <p:ph type="title"/>
          </p:nvPr>
        </p:nvSpPr>
        <p:spPr>
          <a:xfrm>
            <a:off x="913775" y="2138721"/>
            <a:ext cx="10364452" cy="2511835"/>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Shape 106"/>
          <p:cNvSpPr txBox="1"/>
          <p:nvPr>
            <p:ph idx="1" type="body"/>
          </p:nvPr>
        </p:nvSpPr>
        <p:spPr>
          <a:xfrm>
            <a:off x="913775" y="4662335"/>
            <a:ext cx="10364452" cy="1140644"/>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107" name="Shape 107"/>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8" name="Shape 108"/>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9" name="Shape 10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10" name="Shape 110"/>
        <p:cNvGrpSpPr/>
        <p:nvPr/>
      </p:nvGrpSpPr>
      <p:grpSpPr>
        <a:xfrm>
          <a:off x="0" y="0"/>
          <a:ext cx="0" cy="0"/>
          <a:chOff x="0" y="0"/>
          <a:chExt cx="0" cy="0"/>
        </a:xfrm>
      </p:grpSpPr>
      <p:pic>
        <p:nvPicPr>
          <p:cNvPr descr="Droplets-HD-Content-R1d.png" id="111" name="Shape 1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Shape 112"/>
          <p:cNvSpPr txBox="1"/>
          <p:nvPr>
            <p:ph type="title"/>
          </p:nvPr>
        </p:nvSpPr>
        <p:spPr>
          <a:xfrm>
            <a:off x="913774" y="609600"/>
            <a:ext cx="10364452" cy="1605094"/>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Shape 113"/>
          <p:cNvSpPr txBox="1"/>
          <p:nvPr>
            <p:ph idx="1" type="body"/>
          </p:nvPr>
        </p:nvSpPr>
        <p:spPr>
          <a:xfrm>
            <a:off x="913774" y="2367093"/>
            <a:ext cx="3298976"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4" name="Shape 114"/>
          <p:cNvSpPr txBox="1"/>
          <p:nvPr>
            <p:ph idx="2" type="body"/>
          </p:nvPr>
        </p:nvSpPr>
        <p:spPr>
          <a:xfrm>
            <a:off x="913774" y="2943355"/>
            <a:ext cx="3298976" cy="2847845"/>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5" name="Shape 115"/>
          <p:cNvSpPr txBox="1"/>
          <p:nvPr>
            <p:ph idx="3" type="body"/>
          </p:nvPr>
        </p:nvSpPr>
        <p:spPr>
          <a:xfrm>
            <a:off x="4452389" y="2367093"/>
            <a:ext cx="3291521"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6" name="Shape 116"/>
          <p:cNvSpPr txBox="1"/>
          <p:nvPr>
            <p:ph idx="4" type="body"/>
          </p:nvPr>
        </p:nvSpPr>
        <p:spPr>
          <a:xfrm>
            <a:off x="4441348" y="2943355"/>
            <a:ext cx="3303351" cy="2847845"/>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7" name="Shape 117"/>
          <p:cNvSpPr txBox="1"/>
          <p:nvPr>
            <p:ph idx="5" type="body"/>
          </p:nvPr>
        </p:nvSpPr>
        <p:spPr>
          <a:xfrm>
            <a:off x="7973298" y="2367093"/>
            <a:ext cx="3304928"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8" name="Shape 118"/>
          <p:cNvSpPr txBox="1"/>
          <p:nvPr>
            <p:ph idx="6" type="body"/>
          </p:nvPr>
        </p:nvSpPr>
        <p:spPr>
          <a:xfrm>
            <a:off x="7973298" y="2943355"/>
            <a:ext cx="3304928" cy="2847845"/>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9" name="Shape 119"/>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22" name="Shape 122"/>
        <p:cNvGrpSpPr/>
        <p:nvPr/>
      </p:nvGrpSpPr>
      <p:grpSpPr>
        <a:xfrm>
          <a:off x="0" y="0"/>
          <a:ext cx="0" cy="0"/>
          <a:chOff x="0" y="0"/>
          <a:chExt cx="0" cy="0"/>
        </a:xfrm>
      </p:grpSpPr>
      <p:pic>
        <p:nvPicPr>
          <p:cNvPr descr="Droplets-HD-Content-R1d.png" id="123" name="Shape 1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Shape 124"/>
          <p:cNvSpPr txBox="1"/>
          <p:nvPr>
            <p:ph type="title"/>
          </p:nvPr>
        </p:nvSpPr>
        <p:spPr>
          <a:xfrm>
            <a:off x="913774" y="610772"/>
            <a:ext cx="10364452" cy="1603922"/>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5" name="Shape 125"/>
          <p:cNvSpPr txBox="1"/>
          <p:nvPr>
            <p:ph idx="1" type="body"/>
          </p:nvPr>
        </p:nvSpPr>
        <p:spPr>
          <a:xfrm>
            <a:off x="913774" y="4204820"/>
            <a:ext cx="3296409"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26" name="Shape 126"/>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27" name="Shape 127"/>
          <p:cNvSpPr txBox="1"/>
          <p:nvPr>
            <p:ph idx="3" type="body"/>
          </p:nvPr>
        </p:nvSpPr>
        <p:spPr>
          <a:xfrm>
            <a:off x="913774" y="4781082"/>
            <a:ext cx="3296409" cy="1010118"/>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28" name="Shape 128"/>
          <p:cNvSpPr txBox="1"/>
          <p:nvPr>
            <p:ph idx="4" type="body"/>
          </p:nvPr>
        </p:nvSpPr>
        <p:spPr>
          <a:xfrm>
            <a:off x="4442759" y="4204820"/>
            <a:ext cx="3301828"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29" name="Shape 129"/>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30" name="Shape 130"/>
          <p:cNvSpPr txBox="1"/>
          <p:nvPr>
            <p:ph idx="6" type="body"/>
          </p:nvPr>
        </p:nvSpPr>
        <p:spPr>
          <a:xfrm>
            <a:off x="4441348" y="4781080"/>
            <a:ext cx="3303352" cy="1010119"/>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31" name="Shape 131"/>
          <p:cNvSpPr txBox="1"/>
          <p:nvPr>
            <p:ph idx="7" type="body"/>
          </p:nvPr>
        </p:nvSpPr>
        <p:spPr>
          <a:xfrm>
            <a:off x="7973298" y="4204820"/>
            <a:ext cx="3300681"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32" name="Shape 132"/>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33" name="Shape 133"/>
          <p:cNvSpPr txBox="1"/>
          <p:nvPr>
            <p:ph idx="9" type="body"/>
          </p:nvPr>
        </p:nvSpPr>
        <p:spPr>
          <a:xfrm>
            <a:off x="7973173" y="4781078"/>
            <a:ext cx="3305053" cy="1010121"/>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34" name="Shape 134"/>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35" name="Shape 135"/>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36" name="Shape 13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Shape 13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Shape 139"/>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0" name="Shape 140"/>
          <p:cNvSpPr txBox="1"/>
          <p:nvPr>
            <p:ph idx="1" type="body"/>
          </p:nvPr>
        </p:nvSpPr>
        <p:spPr>
          <a:xfrm rot="5400000">
            <a:off x="4383948" y="-1103079"/>
            <a:ext cx="3424107" cy="10364452"/>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141" name="Shape 141"/>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2" name="Shape 142"/>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3" name="Shape 14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Shape 14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Shape 146"/>
          <p:cNvSpPr txBox="1"/>
          <p:nvPr>
            <p:ph type="title"/>
          </p:nvPr>
        </p:nvSpPr>
        <p:spPr>
          <a:xfrm rot="5400000">
            <a:off x="7410763" y="1923737"/>
            <a:ext cx="5181599" cy="255332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Shape 147"/>
          <p:cNvSpPr txBox="1"/>
          <p:nvPr>
            <p:ph idx="1" type="body"/>
          </p:nvPr>
        </p:nvSpPr>
        <p:spPr>
          <a:xfrm rot="5400000">
            <a:off x="2152338" y="-628961"/>
            <a:ext cx="5181599" cy="7658724"/>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148" name="Shape 148"/>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9" name="Shape 149"/>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50" name="Shape 15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pic>
        <p:nvPicPr>
          <p:cNvPr descr="Droplets-HD-Content-R1d.png" id="20" name="Shape 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Shape 21"/>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2" name="Shape 22"/>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3" name="Shape 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4" name="Shape 24"/>
        <p:cNvGrpSpPr/>
        <p:nvPr/>
      </p:nvGrpSpPr>
      <p:grpSpPr>
        <a:xfrm>
          <a:off x="0" y="0"/>
          <a:ext cx="0" cy="0"/>
          <a:chOff x="0" y="0"/>
          <a:chExt cx="0" cy="0"/>
        </a:xfrm>
      </p:grpSpPr>
      <p:pic>
        <p:nvPicPr>
          <p:cNvPr descr="Droplets-HD-Content-R1d.png" id="25" name="Shape 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6" name="Shape 26"/>
          <p:cNvSpPr txBox="1"/>
          <p:nvPr>
            <p:ph type="title"/>
          </p:nvPr>
        </p:nvSpPr>
        <p:spPr>
          <a:xfrm>
            <a:off x="913775" y="609600"/>
            <a:ext cx="3935688" cy="2023252"/>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5078062" y="609600"/>
            <a:ext cx="6200163" cy="5181599"/>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28" name="Shape 28"/>
          <p:cNvSpPr txBox="1"/>
          <p:nvPr>
            <p:ph idx="2" type="body"/>
          </p:nvPr>
        </p:nvSpPr>
        <p:spPr>
          <a:xfrm>
            <a:off x="913774" y="2632852"/>
            <a:ext cx="3935689" cy="3158348"/>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29" name="Shape 29"/>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0" name="Shape 30"/>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1" name="Shape 3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pic>
        <p:nvPicPr>
          <p:cNvPr descr="Droplets-HD-Content-R1d.png" id="33" name="Shape 3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 name="Shape 34"/>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6" name="Shape 36"/>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7" name="Shape 3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8" name="Shape 38"/>
        <p:cNvGrpSpPr/>
        <p:nvPr/>
      </p:nvGrpSpPr>
      <p:grpSpPr>
        <a:xfrm>
          <a:off x="0" y="0"/>
          <a:ext cx="0" cy="0"/>
          <a:chOff x="0" y="0"/>
          <a:chExt cx="0" cy="0"/>
        </a:xfrm>
      </p:grpSpPr>
      <p:pic>
        <p:nvPicPr>
          <p:cNvPr descr="Droplets-HD-Content-R1d.png" id="39" name="Shape 3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0" name="Shape 40"/>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Shape 41"/>
          <p:cNvSpPr txBox="1"/>
          <p:nvPr>
            <p:ph idx="1" type="body"/>
          </p:nvPr>
        </p:nvSpPr>
        <p:spPr>
          <a:xfrm>
            <a:off x="913774" y="2367092"/>
            <a:ext cx="10363826" cy="342410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42" name="Shape 42"/>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3" name="Shape 43"/>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4" name="Shape 4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pic>
        <p:nvPicPr>
          <p:cNvPr descr="Droplets-HD-Content-R1d.png" id="46" name="Shape 4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7" name="Shape 47"/>
          <p:cNvSpPr txBox="1"/>
          <p:nvPr>
            <p:ph type="title"/>
          </p:nvPr>
        </p:nvSpPr>
        <p:spPr>
          <a:xfrm>
            <a:off x="913774" y="828563"/>
            <a:ext cx="10351752" cy="2736819"/>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4000"/>
              <a:buFont typeface="Questrial"/>
              <a:buNone/>
              <a:defRPr b="0" i="0" sz="40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Shape 48"/>
          <p:cNvSpPr txBox="1"/>
          <p:nvPr>
            <p:ph idx="1" type="body"/>
          </p:nvPr>
        </p:nvSpPr>
        <p:spPr>
          <a:xfrm>
            <a:off x="913774" y="3657457"/>
            <a:ext cx="10351752" cy="1368183"/>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2000"/>
              <a:buFont typeface="Arial"/>
              <a:buNone/>
              <a:defRPr b="0" i="0" sz="2000" u="none" cap="none" strike="noStrike">
                <a:solidFill>
                  <a:srgbClr val="7F7F7F"/>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0" i="0" sz="2000" u="none" cap="none" strike="noStrike">
                <a:solidFill>
                  <a:srgbClr val="888888"/>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0" i="0" sz="1800" u="none" cap="none" strike="noStrike">
                <a:solidFill>
                  <a:srgbClr val="888888"/>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9pPr>
          </a:lstStyle>
          <a:p/>
        </p:txBody>
      </p:sp>
      <p:sp>
        <p:nvSpPr>
          <p:cNvPr id="49" name="Shape 49"/>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0" name="Shape 50"/>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1" name="Shape 5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2" name="Shape 52"/>
        <p:cNvGrpSpPr/>
        <p:nvPr/>
      </p:nvGrpSpPr>
      <p:grpSpPr>
        <a:xfrm>
          <a:off x="0" y="0"/>
          <a:ext cx="0" cy="0"/>
          <a:chOff x="0" y="0"/>
          <a:chExt cx="0" cy="0"/>
        </a:xfrm>
      </p:grpSpPr>
      <p:pic>
        <p:nvPicPr>
          <p:cNvPr descr="Droplets-HD-Content-R1d.png" id="53" name="Shape 5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4" name="Shape 54"/>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Shape 55"/>
          <p:cNvSpPr txBox="1"/>
          <p:nvPr>
            <p:ph idx="1" type="body"/>
          </p:nvPr>
        </p:nvSpPr>
        <p:spPr>
          <a:xfrm>
            <a:off x="913774" y="2367092"/>
            <a:ext cx="5106026" cy="342410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56" name="Shape 56"/>
          <p:cNvSpPr txBox="1"/>
          <p:nvPr>
            <p:ph idx="2" type="body"/>
          </p:nvPr>
        </p:nvSpPr>
        <p:spPr>
          <a:xfrm>
            <a:off x="6172200" y="2367092"/>
            <a:ext cx="5105400" cy="342410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57" name="Shape 57"/>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9" name="Shape 5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0" name="Shape 60"/>
        <p:cNvGrpSpPr/>
        <p:nvPr/>
      </p:nvGrpSpPr>
      <p:grpSpPr>
        <a:xfrm>
          <a:off x="0" y="0"/>
          <a:ext cx="0" cy="0"/>
          <a:chOff x="0" y="0"/>
          <a:chExt cx="0" cy="0"/>
        </a:xfrm>
      </p:grpSpPr>
      <p:pic>
        <p:nvPicPr>
          <p:cNvPr descr="Droplets-HD-Content-R1d.png" id="61" name="Shape 6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2" name="Shape 62"/>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txBox="1"/>
          <p:nvPr>
            <p:ph idx="1" type="body"/>
          </p:nvPr>
        </p:nvSpPr>
        <p:spPr>
          <a:xfrm>
            <a:off x="1146328" y="2371018"/>
            <a:ext cx="4873474" cy="679994"/>
          </a:xfrm>
          <a:prstGeom prst="rect">
            <a:avLst/>
          </a:prstGeom>
          <a:noFill/>
          <a:ln>
            <a:noFill/>
          </a:ln>
        </p:spPr>
        <p:txBody>
          <a:bodyPr anchorCtr="0" anchor="b" bIns="91425" lIns="91425" spcFirstLastPara="1" rIns="91425" wrap="square" tIns="91425"/>
          <a:lstStyle>
            <a:lvl1pPr indent="-228600" lvl="0" marL="457200" marR="0" rtl="0" algn="l">
              <a:lnSpc>
                <a:spcPct val="85000"/>
              </a:lnSpc>
              <a:spcBef>
                <a:spcPts val="1000"/>
              </a:spcBef>
              <a:spcAft>
                <a:spcPts val="0"/>
              </a:spcAft>
              <a:buClr>
                <a:schemeClr val="dk1"/>
              </a:buClr>
              <a:buSzPts val="2600"/>
              <a:buFont typeface="Arial"/>
              <a:buNone/>
              <a:defRPr b="0" i="0" sz="2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64" name="Shape 64"/>
          <p:cNvSpPr txBox="1"/>
          <p:nvPr>
            <p:ph idx="2" type="body"/>
          </p:nvPr>
        </p:nvSpPr>
        <p:spPr>
          <a:xfrm>
            <a:off x="913774" y="3051012"/>
            <a:ext cx="5106027" cy="274018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65" name="Shape 65"/>
          <p:cNvSpPr txBox="1"/>
          <p:nvPr>
            <p:ph idx="3" type="body"/>
          </p:nvPr>
        </p:nvSpPr>
        <p:spPr>
          <a:xfrm>
            <a:off x="6396423" y="2371018"/>
            <a:ext cx="4881804" cy="679994"/>
          </a:xfrm>
          <a:prstGeom prst="rect">
            <a:avLst/>
          </a:prstGeom>
          <a:noFill/>
          <a:ln>
            <a:noFill/>
          </a:ln>
        </p:spPr>
        <p:txBody>
          <a:bodyPr anchorCtr="0" anchor="b" bIns="91425" lIns="91425" spcFirstLastPara="1" rIns="91425" wrap="square" tIns="91425"/>
          <a:lstStyle>
            <a:lvl1pPr indent="-228600" lvl="0" marL="457200" marR="0" rtl="0" algn="l">
              <a:lnSpc>
                <a:spcPct val="85000"/>
              </a:lnSpc>
              <a:spcBef>
                <a:spcPts val="1000"/>
              </a:spcBef>
              <a:spcAft>
                <a:spcPts val="0"/>
              </a:spcAft>
              <a:buClr>
                <a:schemeClr val="dk1"/>
              </a:buClr>
              <a:buSzPts val="2600"/>
              <a:buFont typeface="Arial"/>
              <a:buNone/>
              <a:defRPr b="0" i="0" sz="2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66" name="Shape 66"/>
          <p:cNvSpPr txBox="1"/>
          <p:nvPr>
            <p:ph idx="4" type="body"/>
          </p:nvPr>
        </p:nvSpPr>
        <p:spPr>
          <a:xfrm>
            <a:off x="6172200" y="3051012"/>
            <a:ext cx="5105401" cy="274018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67" name="Shape 67"/>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8" name="Shape 68"/>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9" name="Shape 6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Shape 7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Shape 72"/>
          <p:cNvSpPr txBox="1"/>
          <p:nvPr>
            <p:ph type="title"/>
          </p:nvPr>
        </p:nvSpPr>
        <p:spPr>
          <a:xfrm>
            <a:off x="913774" y="609600"/>
            <a:ext cx="5934969" cy="2023254"/>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Shape 73"/>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txBody>
          <a:bodyPr anchorCtr="0" anchor="t" bIns="91425" lIns="91425" spcFirstLastPara="1" rIns="91425" wrap="square" tIns="91425"/>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74" name="Shape 74"/>
          <p:cNvSpPr txBox="1"/>
          <p:nvPr>
            <p:ph idx="1" type="body"/>
          </p:nvPr>
        </p:nvSpPr>
        <p:spPr>
          <a:xfrm>
            <a:off x="913794" y="2632852"/>
            <a:ext cx="5934949" cy="3158347"/>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75" name="Shape 75"/>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6" name="Shape 76"/>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7" name="Shape 7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Shape 6"/>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Shape 7"/>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Shape 8"/>
          <p:cNvSpPr txBox="1"/>
          <p:nvPr>
            <p:ph idx="1" type="body"/>
          </p:nvPr>
        </p:nvSpPr>
        <p:spPr>
          <a:xfrm>
            <a:off x="913775" y="2367093"/>
            <a:ext cx="10364452" cy="342410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9" name="Shape 9"/>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 name="Shape 10"/>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1" name="Shape 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azurespeed.com/" TargetMode="External"/><Relationship Id="rId4" Type="http://schemas.openxmlformats.org/officeDocument/2006/relationships/hyperlink" Target="https://azure.microsoft.com/en-gb/global-infrastructure/services/" TargetMode="External"/><Relationship Id="rId5" Type="http://schemas.openxmlformats.org/officeDocument/2006/relationships/hyperlink" Target="https://azure.microsoft.com/es-es/pricing/calculator" TargetMode="External"/><Relationship Id="rId6" Type="http://schemas.openxmlformats.org/officeDocument/2006/relationships/image" Target="../media/image5.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ocs.microsoft.com/en-us/azure/storage/blobs/storage-blob-storage-ti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azure.microsoft.com/en-us/pricing/details/storage/" TargetMode="External"/><Relationship Id="rId4" Type="http://schemas.openxmlformats.org/officeDocument/2006/relationships/hyperlink" Target="https://azureprice.n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azure.microsoft.com/es-es/downloads/" TargetMode="External"/><Relationship Id="rId4" Type="http://schemas.openxmlformats.org/officeDocument/2006/relationships/hyperlink" Target="https://azure.microsoft.com/es-es/downloads/" TargetMode="External"/><Relationship Id="rId9" Type="http://schemas.openxmlformats.org/officeDocument/2006/relationships/hyperlink" Target="https://docs.microsoft.com/en-us/rest/api/" TargetMode="External"/><Relationship Id="rId5" Type="http://schemas.openxmlformats.org/officeDocument/2006/relationships/hyperlink" Target="https://azure.microsoft.com/en-us/features/storage-explorer/" TargetMode="External"/><Relationship Id="rId6" Type="http://schemas.openxmlformats.org/officeDocument/2006/relationships/hyperlink" Target="https://azure.microsoft.com/en-us/features/storage-explorer/" TargetMode="External"/><Relationship Id="rId7" Type="http://schemas.openxmlformats.org/officeDocument/2006/relationships/hyperlink" Target="https://go.microsoft.com/fwlink/?linkid=717179&amp;clcid=0x409" TargetMode="External"/><Relationship Id="rId8" Type="http://schemas.openxmlformats.org/officeDocument/2006/relationships/hyperlink" Target="https://docs.microsoft.com/en-us/azure/storage/common/storage-use-azco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panicoenlaxbox.blogspot.com.es/" TargetMode="External"/><Relationship Id="rId5" Type="http://schemas.openxmlformats.org/officeDocument/2006/relationships/hyperlink" Target="http://www.serginet.com/" TargetMode="External"/><Relationship Id="rId6" Type="http://schemas.openxmlformats.org/officeDocument/2006/relationships/image" Target="../media/image7.jpg"/><Relationship Id="rId7"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www.microsoft.com/web/downloads/platform.aspx" TargetMode="Externa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mailto:98486e3b-1508-4f20-b0ef-34382c4c32b0@sergioleonanalyticalways.onmicrosoft.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docs.microsoft.com/en-us/cli/azure/run-azure-cli-docker?view=azure-cli-lates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docs.microsoft.com/en-us/azure/storage/files/storage-files-faq"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logs.msdn.microsoft.com/windowsazurestorage/2015/04/28/client-side-encryption-for-microsoft-azure-storage-pre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zure.microsoft.com/en-us/support/legal/sla/storage/v1_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hyperlink" Target="https://docs.microsoft.com/en-us/azure/storage/common/storage-scalability-targe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Questrial"/>
              <a:buNone/>
            </a:pPr>
            <a:r>
              <a:rPr b="0" i="0" lang="en-US" sz="4800" u="none" cap="none" strike="noStrike">
                <a:solidFill>
                  <a:schemeClr val="dk1"/>
                </a:solidFill>
                <a:latin typeface="Questrial"/>
                <a:ea typeface="Questrial"/>
                <a:cs typeface="Questrial"/>
                <a:sym typeface="Questrial"/>
              </a:rPr>
              <a:t>AZURE STORAGE </a:t>
            </a:r>
            <a:br>
              <a:rPr b="0" i="0" lang="en-US" sz="4800" u="none" cap="none" strike="noStrike">
                <a:solidFill>
                  <a:schemeClr val="dk1"/>
                </a:solidFill>
                <a:latin typeface="Questrial"/>
                <a:ea typeface="Questrial"/>
                <a:cs typeface="Questrial"/>
                <a:sym typeface="Questrial"/>
              </a:rPr>
            </a:br>
            <a:r>
              <a:rPr b="0" i="0" lang="en-US" sz="4800" u="none" cap="none" strike="noStrike">
                <a:solidFill>
                  <a:schemeClr val="dk1"/>
                </a:solidFill>
                <a:latin typeface="Questrial"/>
                <a:ea typeface="Questrial"/>
                <a:cs typeface="Questrial"/>
                <a:sym typeface="Questrial"/>
              </a:rPr>
              <a:t>DEEP DIVE</a:t>
            </a:r>
            <a:endParaRPr b="0" i="0" sz="4800" u="none" cap="none" strike="noStrike">
              <a:solidFill>
                <a:schemeClr val="dk1"/>
              </a:solidFill>
              <a:latin typeface="Questrial"/>
              <a:ea typeface="Questrial"/>
              <a:cs typeface="Questrial"/>
              <a:sym typeface="Questrial"/>
            </a:endParaRPr>
          </a:p>
        </p:txBody>
      </p:sp>
      <p:sp>
        <p:nvSpPr>
          <p:cNvPr id="156" name="Shape 156"/>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200"/>
              <a:buFont typeface="Arial"/>
              <a:buNone/>
            </a:pPr>
            <a:r>
              <a:t/>
            </a:r>
            <a:endParaRPr/>
          </a:p>
          <a:p>
            <a:pPr indent="0" lvl="0" marL="0" marR="0" rtl="0" algn="ctr">
              <a:lnSpc>
                <a:spcPct val="120000"/>
              </a:lnSpc>
              <a:spcBef>
                <a:spcPts val="0"/>
              </a:spcBef>
              <a:spcAft>
                <a:spcPts val="0"/>
              </a:spcAft>
              <a:buClr>
                <a:schemeClr val="dk1"/>
              </a:buClr>
              <a:buSzPts val="2200"/>
              <a:buFont typeface="Arial"/>
              <a:buNone/>
            </a:pPr>
            <a:r>
              <a:rPr lang="en-US"/>
              <a:t>The Azure Foundation</a:t>
            </a:r>
            <a:endParaRPr b="0" i="0" sz="2200" u="none" cap="none" strike="noStrike">
              <a:solidFill>
                <a:srgbClr val="7F7F7F"/>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913800" y="111020"/>
            <a:ext cx="10364400" cy="69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Tips for choosing a r</a:t>
            </a:r>
            <a:r>
              <a:rPr lang="en-US"/>
              <a:t>egions</a:t>
            </a:r>
            <a:endParaRPr/>
          </a:p>
        </p:txBody>
      </p:sp>
      <p:sp>
        <p:nvSpPr>
          <p:cNvPr id="214" name="Shape 214"/>
          <p:cNvSpPr txBox="1"/>
          <p:nvPr/>
        </p:nvSpPr>
        <p:spPr>
          <a:xfrm>
            <a:off x="768075" y="801013"/>
            <a:ext cx="10794600" cy="30981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US" sz="2000">
                <a:solidFill>
                  <a:schemeClr val="dk1"/>
                </a:solidFill>
                <a:latin typeface="Questrial"/>
                <a:ea typeface="Questrial"/>
                <a:cs typeface="Questrial"/>
                <a:sym typeface="Questrial"/>
              </a:rPr>
              <a:t>Take in account following points:</a:t>
            </a:r>
            <a:endParaRPr sz="2000">
              <a:solidFill>
                <a:schemeClr val="dk1"/>
              </a:solidFill>
              <a:latin typeface="Questrial"/>
              <a:ea typeface="Questrial"/>
              <a:cs typeface="Questrial"/>
              <a:sym typeface="Questrial"/>
            </a:endParaRPr>
          </a:p>
          <a:p>
            <a:pPr indent="0" lvl="0" marL="0" rtl="0">
              <a:lnSpc>
                <a:spcPct val="115000"/>
              </a:lnSpc>
              <a:spcBef>
                <a:spcPts val="0"/>
              </a:spcBef>
              <a:spcAft>
                <a:spcPts val="0"/>
              </a:spcAft>
              <a:buNone/>
            </a:pPr>
            <a:r>
              <a:t/>
            </a:r>
            <a:endParaRPr sz="20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Latency to the region: </a:t>
            </a:r>
            <a:endParaRPr sz="2000">
              <a:solidFill>
                <a:schemeClr val="dk1"/>
              </a:solidFill>
              <a:latin typeface="Questrial"/>
              <a:ea typeface="Questrial"/>
              <a:cs typeface="Questrial"/>
              <a:sym typeface="Questrial"/>
            </a:endParaRPr>
          </a:p>
          <a:p>
            <a:pPr indent="457200" lvl="0" marL="0" rtl="0">
              <a:lnSpc>
                <a:spcPct val="115000"/>
              </a:lnSpc>
              <a:spcBef>
                <a:spcPts val="0"/>
              </a:spcBef>
              <a:spcAft>
                <a:spcPts val="0"/>
              </a:spcAft>
              <a:buNone/>
            </a:pPr>
            <a:r>
              <a:rPr lang="en-US" sz="2000" u="sng">
                <a:solidFill>
                  <a:schemeClr val="hlink"/>
                </a:solidFill>
                <a:latin typeface="Questrial"/>
                <a:ea typeface="Questrial"/>
                <a:cs typeface="Questrial"/>
                <a:sym typeface="Questrial"/>
                <a:hlinkClick r:id="rId3"/>
              </a:rPr>
              <a:t>http://www.azurespeed.com/</a:t>
            </a:r>
            <a:r>
              <a:rPr lang="en-US" sz="2000">
                <a:solidFill>
                  <a:schemeClr val="dk1"/>
                </a:solidFill>
                <a:latin typeface="Questrial"/>
                <a:ea typeface="Questrial"/>
                <a:cs typeface="Questrial"/>
                <a:sym typeface="Questrial"/>
              </a:rPr>
              <a:t> </a:t>
            </a:r>
            <a:endParaRPr sz="20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Services you do wish to consume: </a:t>
            </a:r>
            <a:r>
              <a:rPr lang="en-US" sz="2000" u="sng">
                <a:solidFill>
                  <a:schemeClr val="hlink"/>
                </a:solidFill>
                <a:latin typeface="Questrial"/>
                <a:ea typeface="Questrial"/>
                <a:cs typeface="Questrial"/>
                <a:sym typeface="Questrial"/>
                <a:hlinkClick r:id="rId4"/>
              </a:rPr>
              <a:t>https://azure.microsoft.com/en-gb/global-infrastructure/services/</a:t>
            </a:r>
            <a:r>
              <a:rPr lang="en-US" sz="2000">
                <a:solidFill>
                  <a:schemeClr val="dk1"/>
                </a:solidFill>
                <a:latin typeface="Questrial"/>
                <a:ea typeface="Questrial"/>
                <a:cs typeface="Questrial"/>
                <a:sym typeface="Questrial"/>
              </a:rPr>
              <a:t> </a:t>
            </a:r>
            <a:endParaRPr sz="20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Price:</a:t>
            </a:r>
            <a:endParaRPr sz="2000">
              <a:solidFill>
                <a:schemeClr val="dk1"/>
              </a:solidFill>
              <a:latin typeface="Questrial"/>
              <a:ea typeface="Questrial"/>
              <a:cs typeface="Questrial"/>
              <a:sym typeface="Questrial"/>
            </a:endParaRPr>
          </a:p>
          <a:p>
            <a:pPr indent="457200" lvl="0" marL="0" rtl="0">
              <a:lnSpc>
                <a:spcPct val="115000"/>
              </a:lnSpc>
              <a:spcBef>
                <a:spcPts val="0"/>
              </a:spcBef>
              <a:spcAft>
                <a:spcPts val="0"/>
              </a:spcAft>
              <a:buNone/>
            </a:pPr>
            <a:r>
              <a:rPr lang="en-US" sz="2000" u="sng">
                <a:solidFill>
                  <a:schemeClr val="hlink"/>
                </a:solidFill>
                <a:latin typeface="Questrial"/>
                <a:ea typeface="Questrial"/>
                <a:cs typeface="Questrial"/>
                <a:sym typeface="Questrial"/>
                <a:hlinkClick r:id="rId5"/>
              </a:rPr>
              <a:t>https://azure.microsoft.com/es-es/pricing/calculator</a:t>
            </a:r>
            <a:r>
              <a:rPr lang="en-US" sz="2000">
                <a:solidFill>
                  <a:schemeClr val="dk1"/>
                </a:solidFill>
                <a:latin typeface="Questrial"/>
                <a:ea typeface="Questrial"/>
                <a:cs typeface="Questrial"/>
                <a:sym typeface="Questrial"/>
              </a:rPr>
              <a:t> </a:t>
            </a:r>
            <a:endParaRPr sz="20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Data Sovereignty issues.</a:t>
            </a:r>
            <a:endParaRPr sz="2000">
              <a:solidFill>
                <a:schemeClr val="dk1"/>
              </a:solidFill>
              <a:latin typeface="Questrial"/>
              <a:ea typeface="Questrial"/>
              <a:cs typeface="Questrial"/>
              <a:sym typeface="Questrial"/>
            </a:endParaRPr>
          </a:p>
        </p:txBody>
      </p:sp>
      <p:pic>
        <p:nvPicPr>
          <p:cNvPr id="215" name="Shape 215"/>
          <p:cNvPicPr preferRelativeResize="0"/>
          <p:nvPr/>
        </p:nvPicPr>
        <p:blipFill>
          <a:blip r:embed="rId6">
            <a:alphaModFix/>
          </a:blip>
          <a:stretch>
            <a:fillRect/>
          </a:stretch>
        </p:blipFill>
        <p:spPr>
          <a:xfrm>
            <a:off x="6238525" y="4271150"/>
            <a:ext cx="5861099" cy="2345450"/>
          </a:xfrm>
          <a:prstGeom prst="rect">
            <a:avLst/>
          </a:prstGeom>
          <a:noFill/>
          <a:ln>
            <a:noFill/>
          </a:ln>
        </p:spPr>
      </p:pic>
      <p:pic>
        <p:nvPicPr>
          <p:cNvPr id="216" name="Shape 216"/>
          <p:cNvPicPr preferRelativeResize="0"/>
          <p:nvPr/>
        </p:nvPicPr>
        <p:blipFill>
          <a:blip r:embed="rId7">
            <a:alphaModFix/>
          </a:blip>
          <a:stretch>
            <a:fillRect/>
          </a:stretch>
        </p:blipFill>
        <p:spPr>
          <a:xfrm>
            <a:off x="179850" y="4260773"/>
            <a:ext cx="5861100" cy="23558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863900" y="219522"/>
            <a:ext cx="10364400" cy="106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Sorts of storage accounts 5 m</a:t>
            </a:r>
            <a:endParaRPr/>
          </a:p>
        </p:txBody>
      </p:sp>
      <p:sp>
        <p:nvSpPr>
          <p:cNvPr id="222" name="Shape 222"/>
          <p:cNvSpPr txBox="1"/>
          <p:nvPr>
            <p:ph idx="4294967295" type="body"/>
          </p:nvPr>
        </p:nvSpPr>
        <p:spPr>
          <a:xfrm>
            <a:off x="9214425" y="1151175"/>
            <a:ext cx="2575800" cy="22779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Recommendation:</a:t>
            </a:r>
            <a:endParaRPr/>
          </a:p>
          <a:p>
            <a:pPr indent="-355600" lvl="0" marL="457200">
              <a:spcBef>
                <a:spcPts val="1000"/>
              </a:spcBef>
              <a:spcAft>
                <a:spcPts val="0"/>
              </a:spcAft>
              <a:buSzPts val="2000"/>
              <a:buChar char="•"/>
            </a:pPr>
            <a:r>
              <a:rPr lang="en-US"/>
              <a:t>v2</a:t>
            </a:r>
            <a:endParaRPr/>
          </a:p>
          <a:p>
            <a:pPr indent="-355600" lvl="0" marL="457200">
              <a:spcBef>
                <a:spcPts val="0"/>
              </a:spcBef>
              <a:spcAft>
                <a:spcPts val="0"/>
              </a:spcAft>
              <a:buSzPts val="2000"/>
              <a:buChar char="•"/>
            </a:pPr>
            <a:r>
              <a:rPr lang="en-US"/>
              <a:t>Standard</a:t>
            </a:r>
            <a:endParaRPr/>
          </a:p>
          <a:p>
            <a:pPr indent="-355600" lvl="0" marL="457200">
              <a:spcBef>
                <a:spcPts val="0"/>
              </a:spcBef>
              <a:spcAft>
                <a:spcPts val="0"/>
              </a:spcAft>
              <a:buSzPts val="2000"/>
              <a:buChar char="•"/>
            </a:pPr>
            <a:r>
              <a:rPr lang="en-US"/>
              <a:t>Hot</a:t>
            </a:r>
            <a:endParaRPr/>
          </a:p>
          <a:p>
            <a:pPr indent="-355600" lvl="0" marL="457200" rtl="0">
              <a:spcBef>
                <a:spcPts val="0"/>
              </a:spcBef>
              <a:spcAft>
                <a:spcPts val="0"/>
              </a:spcAft>
              <a:buSzPts val="2000"/>
              <a:buChar char="•"/>
            </a:pPr>
            <a:r>
              <a:rPr lang="en-US"/>
              <a:t>LRS</a:t>
            </a:r>
            <a:endParaRPr/>
          </a:p>
          <a:p>
            <a:pPr indent="0" lvl="0" marL="0" rtl="0">
              <a:spcBef>
                <a:spcPts val="1000"/>
              </a:spcBef>
              <a:spcAft>
                <a:spcPts val="0"/>
              </a:spcAft>
              <a:buNone/>
            </a:pPr>
            <a:r>
              <a:t/>
            </a:r>
            <a:endParaRPr/>
          </a:p>
        </p:txBody>
      </p:sp>
      <p:pic>
        <p:nvPicPr>
          <p:cNvPr id="223" name="Shape 223"/>
          <p:cNvPicPr preferRelativeResize="0"/>
          <p:nvPr/>
        </p:nvPicPr>
        <p:blipFill>
          <a:blip r:embed="rId3">
            <a:alphaModFix/>
          </a:blip>
          <a:stretch>
            <a:fillRect/>
          </a:stretch>
        </p:blipFill>
        <p:spPr>
          <a:xfrm>
            <a:off x="1517525" y="1151172"/>
            <a:ext cx="7595454" cy="52689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4294967295" type="body"/>
          </p:nvPr>
        </p:nvSpPr>
        <p:spPr>
          <a:xfrm>
            <a:off x="920100" y="1370350"/>
            <a:ext cx="8878500" cy="15663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Hot / cold must be set on account creation, in order to set default blob tier</a:t>
            </a:r>
            <a:endParaRPr/>
          </a:p>
          <a:p>
            <a:pPr indent="457200" lvl="0" marL="0" rtl="0">
              <a:spcBef>
                <a:spcPts val="1000"/>
              </a:spcBef>
              <a:spcAft>
                <a:spcPts val="0"/>
              </a:spcAft>
              <a:buNone/>
            </a:pPr>
            <a:r>
              <a:rPr lang="en-US"/>
              <a:t>In any case we can set the</a:t>
            </a:r>
            <a:r>
              <a:rPr lang="en-US"/>
              <a:t> desired tier </a:t>
            </a:r>
            <a:r>
              <a:rPr lang="en-US"/>
              <a:t>for each blob</a:t>
            </a:r>
            <a:endParaRPr/>
          </a:p>
          <a:p>
            <a:pPr indent="0" lvl="0" marL="0">
              <a:spcBef>
                <a:spcPts val="1000"/>
              </a:spcBef>
              <a:spcAft>
                <a:spcPts val="0"/>
              </a:spcAft>
              <a:buNone/>
            </a:pPr>
            <a:r>
              <a:rPr lang="en-US"/>
              <a:t>Archive (the coolest one) can only be set at blob level. </a:t>
            </a:r>
            <a:endParaRPr/>
          </a:p>
          <a:p>
            <a:pPr indent="0" lvl="0" marL="0">
              <a:spcBef>
                <a:spcPts val="1000"/>
              </a:spcBef>
              <a:spcAft>
                <a:spcPts val="0"/>
              </a:spcAft>
              <a:buNone/>
            </a:pPr>
            <a:r>
              <a:t/>
            </a:r>
            <a:endParaRPr/>
          </a:p>
          <a:p>
            <a:pPr indent="0" lvl="0" marL="0" rtl="0">
              <a:spcBef>
                <a:spcPts val="1000"/>
              </a:spcBef>
              <a:spcAft>
                <a:spcPts val="0"/>
              </a:spcAft>
              <a:buClr>
                <a:schemeClr val="dk1"/>
              </a:buClr>
              <a:buSzPts val="1100"/>
              <a:buFont typeface="Arial"/>
              <a:buNone/>
            </a:pPr>
            <a:r>
              <a:t/>
            </a:r>
            <a:endParaRPr/>
          </a:p>
        </p:txBody>
      </p:sp>
      <p:sp>
        <p:nvSpPr>
          <p:cNvPr id="229" name="Shape 229"/>
          <p:cNvSpPr txBox="1"/>
          <p:nvPr>
            <p:ph type="title"/>
          </p:nvPr>
        </p:nvSpPr>
        <p:spPr>
          <a:xfrm>
            <a:off x="726600" y="373553"/>
            <a:ext cx="10364400" cy="871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Access t</a:t>
            </a:r>
            <a:r>
              <a:rPr lang="en-US"/>
              <a:t>ie</a:t>
            </a:r>
            <a:r>
              <a:rPr lang="en-US"/>
              <a:t>rs: hot/cold/archive  (blobs)</a:t>
            </a:r>
            <a:endParaRPr/>
          </a:p>
        </p:txBody>
      </p:sp>
      <p:graphicFrame>
        <p:nvGraphicFramePr>
          <p:cNvPr id="230" name="Shape 230"/>
          <p:cNvGraphicFramePr/>
          <p:nvPr/>
        </p:nvGraphicFramePr>
        <p:xfrm>
          <a:off x="458100" y="3718175"/>
          <a:ext cx="3000000" cy="3000000"/>
        </p:xfrm>
        <a:graphic>
          <a:graphicData uri="http://schemas.openxmlformats.org/drawingml/2006/table">
            <a:tbl>
              <a:tblPr>
                <a:noFill/>
                <a:tableStyleId>{AFEC4182-C258-49FD-A11D-9F7028077925}</a:tableStyleId>
              </a:tblPr>
              <a:tblGrid>
                <a:gridCol w="2070975"/>
                <a:gridCol w="2170975"/>
                <a:gridCol w="2558575"/>
              </a:tblGrid>
              <a:tr h="381000">
                <a:tc>
                  <a:txBody>
                    <a:bodyPr>
                      <a:noAutofit/>
                    </a:bodyPr>
                    <a:lstStyle/>
                    <a:p>
                      <a:pPr indent="0" lvl="0" marL="0">
                        <a:spcBef>
                          <a:spcPts val="0"/>
                        </a:spcBef>
                        <a:spcAft>
                          <a:spcPts val="0"/>
                        </a:spcAft>
                        <a:buNone/>
                      </a:pPr>
                      <a:r>
                        <a:rPr b="1" lang="en-US"/>
                        <a:t>Account type</a:t>
                      </a:r>
                      <a:endParaRPr b="1"/>
                    </a:p>
                  </a:txBody>
                  <a:tcPr marT="91425" marB="91425" marR="91425" marL="91425"/>
                </a:tc>
                <a:tc>
                  <a:txBody>
                    <a:bodyPr>
                      <a:noAutofit/>
                    </a:bodyPr>
                    <a:lstStyle/>
                    <a:p>
                      <a:pPr indent="0" lvl="0" marL="0">
                        <a:spcBef>
                          <a:spcPts val="0"/>
                        </a:spcBef>
                        <a:spcAft>
                          <a:spcPts val="0"/>
                        </a:spcAft>
                        <a:buNone/>
                      </a:pPr>
                      <a:r>
                        <a:rPr b="1" lang="en-US"/>
                        <a:t>Performance</a:t>
                      </a:r>
                      <a:endParaRPr b="1"/>
                    </a:p>
                  </a:txBody>
                  <a:tcPr marT="91425" marB="91425" marR="91425" marL="91425"/>
                </a:tc>
                <a:tc>
                  <a:txBody>
                    <a:bodyPr>
                      <a:noAutofit/>
                    </a:bodyPr>
                    <a:lstStyle/>
                    <a:p>
                      <a:pPr indent="0" lvl="0" marL="0">
                        <a:spcBef>
                          <a:spcPts val="0"/>
                        </a:spcBef>
                        <a:spcAft>
                          <a:spcPts val="0"/>
                        </a:spcAft>
                        <a:buNone/>
                      </a:pPr>
                      <a:r>
                        <a:rPr b="1" lang="en-US"/>
                        <a:t>Tier can be set?</a:t>
                      </a:r>
                      <a:endParaRPr b="1"/>
                    </a:p>
                  </a:txBody>
                  <a:tcPr marT="91425" marB="91425" marR="91425" marL="91425"/>
                </a:tc>
              </a:tr>
              <a:tr h="381000">
                <a:tc>
                  <a:txBody>
                    <a:bodyPr>
                      <a:noAutofit/>
                    </a:bodyPr>
                    <a:lstStyle/>
                    <a:p>
                      <a:pPr indent="0" lvl="0" marL="0">
                        <a:spcBef>
                          <a:spcPts val="0"/>
                        </a:spcBef>
                        <a:spcAft>
                          <a:spcPts val="0"/>
                        </a:spcAft>
                        <a:buNone/>
                      </a:pPr>
                      <a:r>
                        <a:rPr lang="en-US"/>
                        <a:t>General purpose</a:t>
                      </a:r>
                      <a:endParaRPr/>
                    </a:p>
                  </a:txBody>
                  <a:tcPr marT="91425" marB="91425" marR="91425" marL="91425"/>
                </a:tc>
                <a:tc>
                  <a:txBody>
                    <a:bodyPr>
                      <a:noAutofit/>
                    </a:bodyPr>
                    <a:lstStyle/>
                    <a:p>
                      <a:pPr indent="0" lvl="0" marL="0">
                        <a:spcBef>
                          <a:spcPts val="0"/>
                        </a:spcBef>
                        <a:spcAft>
                          <a:spcPts val="0"/>
                        </a:spcAft>
                        <a:buNone/>
                      </a:pPr>
                      <a:r>
                        <a:rPr lang="en-US"/>
                        <a:t>Standard</a:t>
                      </a:r>
                      <a:endParaRPr/>
                    </a:p>
                  </a:txBody>
                  <a:tcPr marT="91425" marB="91425" marR="91425" marL="91425"/>
                </a:tc>
                <a:tc>
                  <a:txBody>
                    <a:bodyPr>
                      <a:noAutofit/>
                    </a:bodyPr>
                    <a:lstStyle/>
                    <a:p>
                      <a:pPr indent="0" lvl="0" marL="0">
                        <a:spcBef>
                          <a:spcPts val="0"/>
                        </a:spcBef>
                        <a:spcAft>
                          <a:spcPts val="0"/>
                        </a:spcAft>
                        <a:buNone/>
                      </a:pPr>
                      <a:r>
                        <a:rPr lang="en-US"/>
                        <a:t>No</a:t>
                      </a:r>
                      <a:endParaRPr/>
                    </a:p>
                  </a:txBody>
                  <a:tcPr marT="91425" marB="91425" marR="91425" marL="91425"/>
                </a:tc>
              </a:tr>
              <a:tr h="411550">
                <a:tc>
                  <a:txBody>
                    <a:bodyPr>
                      <a:noAutofit/>
                    </a:bodyPr>
                    <a:lstStyle/>
                    <a:p>
                      <a:pPr indent="0" lvl="0" marL="0" rtl="0">
                        <a:spcBef>
                          <a:spcPts val="0"/>
                        </a:spcBef>
                        <a:spcAft>
                          <a:spcPts val="0"/>
                        </a:spcAft>
                        <a:buClr>
                          <a:schemeClr val="dk1"/>
                        </a:buClr>
                        <a:buSzPts val="1100"/>
                        <a:buFont typeface="Arial"/>
                        <a:buNone/>
                      </a:pPr>
                      <a:r>
                        <a:rPr lang="en-US">
                          <a:solidFill>
                            <a:schemeClr val="dk1"/>
                          </a:solidFill>
                        </a:rPr>
                        <a:t>General purpose</a:t>
                      </a:r>
                      <a:endParaRPr/>
                    </a:p>
                  </a:txBody>
                  <a:tcPr marT="91425" marB="91425" marR="91425" marL="91425"/>
                </a:tc>
                <a:tc>
                  <a:txBody>
                    <a:bodyPr>
                      <a:noAutofit/>
                    </a:bodyPr>
                    <a:lstStyle/>
                    <a:p>
                      <a:pPr indent="0" lvl="0" marL="0" rtl="0">
                        <a:spcBef>
                          <a:spcPts val="0"/>
                        </a:spcBef>
                        <a:spcAft>
                          <a:spcPts val="0"/>
                        </a:spcAft>
                        <a:buNone/>
                      </a:pPr>
                      <a:r>
                        <a:rPr lang="en-US"/>
                        <a:t>Premium</a:t>
                      </a:r>
                      <a:endParaRPr/>
                    </a:p>
                  </a:txBody>
                  <a:tcPr marT="91425" marB="91425" marR="91425" marL="91425"/>
                </a:tc>
                <a:tc>
                  <a:txBody>
                    <a:bodyPr>
                      <a:noAutofit/>
                    </a:bodyPr>
                    <a:lstStyle/>
                    <a:p>
                      <a:pPr indent="0" lvl="0" marL="0" rtl="0">
                        <a:spcBef>
                          <a:spcPts val="0"/>
                        </a:spcBef>
                        <a:spcAft>
                          <a:spcPts val="0"/>
                        </a:spcAft>
                        <a:buNone/>
                      </a:pPr>
                      <a:r>
                        <a:rPr lang="en-US"/>
                        <a:t>No</a:t>
                      </a:r>
                      <a:endParaRPr/>
                    </a:p>
                  </a:txBody>
                  <a:tcPr marT="91425" marB="91425" marR="91425" marL="91425"/>
                </a:tc>
              </a:tr>
              <a:tr h="381000">
                <a:tc>
                  <a:txBody>
                    <a:bodyPr>
                      <a:noAutofit/>
                    </a:bodyPr>
                    <a:lstStyle/>
                    <a:p>
                      <a:pPr indent="0" lvl="0" marL="0" rtl="0">
                        <a:spcBef>
                          <a:spcPts val="0"/>
                        </a:spcBef>
                        <a:spcAft>
                          <a:spcPts val="0"/>
                        </a:spcAft>
                        <a:buNone/>
                      </a:pPr>
                      <a:r>
                        <a:rPr lang="en-US">
                          <a:solidFill>
                            <a:schemeClr val="dk1"/>
                          </a:solidFill>
                        </a:rPr>
                        <a:t>Blob storage</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t>Only standard is allowed</a:t>
                      </a:r>
                      <a:endParaRPr/>
                    </a:p>
                  </a:txBody>
                  <a:tcPr marT="91425" marB="91425" marR="91425" marL="91425"/>
                </a:tc>
                <a:tc>
                  <a:txBody>
                    <a:bodyPr>
                      <a:noAutofit/>
                    </a:bodyPr>
                    <a:lstStyle/>
                    <a:p>
                      <a:pPr indent="0" lvl="0" marL="0" rtl="0">
                        <a:spcBef>
                          <a:spcPts val="0"/>
                        </a:spcBef>
                        <a:spcAft>
                          <a:spcPts val="0"/>
                        </a:spcAft>
                        <a:buNone/>
                      </a:pPr>
                      <a:r>
                        <a:rPr lang="en-US"/>
                        <a:t>Yes</a:t>
                      </a:r>
                      <a:endParaRPr/>
                    </a:p>
                  </a:txBody>
                  <a:tcPr marT="91425" marB="91425" marR="91425" marL="91425"/>
                </a:tc>
              </a:tr>
              <a:tr h="381000">
                <a:tc>
                  <a:txBody>
                    <a:bodyPr>
                      <a:noAutofit/>
                    </a:bodyPr>
                    <a:lstStyle/>
                    <a:p>
                      <a:pPr indent="0" lvl="0" marL="0" rtl="0">
                        <a:spcBef>
                          <a:spcPts val="0"/>
                        </a:spcBef>
                        <a:spcAft>
                          <a:spcPts val="0"/>
                        </a:spcAft>
                        <a:buClr>
                          <a:schemeClr val="dk1"/>
                        </a:buClr>
                        <a:buSzPts val="1100"/>
                        <a:buFont typeface="Arial"/>
                        <a:buNone/>
                      </a:pPr>
                      <a:r>
                        <a:rPr lang="en-US">
                          <a:solidFill>
                            <a:schemeClr val="dk1"/>
                          </a:solidFill>
                        </a:rPr>
                        <a:t>General purpose v2</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t>Standard</a:t>
                      </a:r>
                      <a:endParaRPr/>
                    </a:p>
                  </a:txBody>
                  <a:tcPr marT="91425" marB="91425" marR="91425" marL="91425"/>
                </a:tc>
                <a:tc>
                  <a:txBody>
                    <a:bodyPr>
                      <a:noAutofit/>
                    </a:bodyPr>
                    <a:lstStyle/>
                    <a:p>
                      <a:pPr indent="0" lvl="0" marL="0" rtl="0">
                        <a:spcBef>
                          <a:spcPts val="0"/>
                        </a:spcBef>
                        <a:spcAft>
                          <a:spcPts val="0"/>
                        </a:spcAft>
                        <a:buNone/>
                      </a:pPr>
                      <a:r>
                        <a:rPr lang="en-US"/>
                        <a:t>Yes</a:t>
                      </a:r>
                      <a:endParaRPr/>
                    </a:p>
                  </a:txBody>
                  <a:tcPr marT="91425" marB="91425" marR="91425" marL="91425"/>
                </a:tc>
              </a:tr>
              <a:tr h="381000">
                <a:tc>
                  <a:txBody>
                    <a:bodyPr>
                      <a:noAutofit/>
                    </a:bodyPr>
                    <a:lstStyle/>
                    <a:p>
                      <a:pPr indent="0" lvl="0" marL="0" rtl="0">
                        <a:spcBef>
                          <a:spcPts val="0"/>
                        </a:spcBef>
                        <a:spcAft>
                          <a:spcPts val="0"/>
                        </a:spcAft>
                        <a:buClr>
                          <a:schemeClr val="dk1"/>
                        </a:buClr>
                        <a:buSzPts val="1100"/>
                        <a:buFont typeface="Arial"/>
                        <a:buNone/>
                      </a:pPr>
                      <a:r>
                        <a:rPr lang="en-US">
                          <a:solidFill>
                            <a:schemeClr val="dk1"/>
                          </a:solidFill>
                        </a:rPr>
                        <a:t>General purpose v2</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t>Premium</a:t>
                      </a:r>
                      <a:endParaRPr/>
                    </a:p>
                  </a:txBody>
                  <a:tcPr marT="91425" marB="91425" marR="91425" marL="91425"/>
                </a:tc>
                <a:tc>
                  <a:txBody>
                    <a:bodyPr>
                      <a:noAutofit/>
                    </a:bodyPr>
                    <a:lstStyle/>
                    <a:p>
                      <a:pPr indent="0" lvl="0" marL="0" rtl="0">
                        <a:spcBef>
                          <a:spcPts val="0"/>
                        </a:spcBef>
                        <a:spcAft>
                          <a:spcPts val="0"/>
                        </a:spcAft>
                        <a:buNone/>
                      </a:pPr>
                      <a:r>
                        <a:rPr lang="en-US"/>
                        <a:t>No (WTF!)</a:t>
                      </a:r>
                      <a:endParaRPr/>
                    </a:p>
                  </a:txBody>
                  <a:tcPr marT="91425" marB="91425" marR="91425" marL="91425"/>
                </a:tc>
              </a:tr>
            </a:tbl>
          </a:graphicData>
        </a:graphic>
      </p:graphicFrame>
      <p:sp>
        <p:nvSpPr>
          <p:cNvPr id="231" name="Shape 231"/>
          <p:cNvSpPr txBox="1"/>
          <p:nvPr>
            <p:ph idx="4294967295" type="body"/>
          </p:nvPr>
        </p:nvSpPr>
        <p:spPr>
          <a:xfrm>
            <a:off x="7335150" y="5354025"/>
            <a:ext cx="948300" cy="7377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lang="en-US"/>
              <a:t>cooler        </a:t>
            </a:r>
            <a:endParaRPr/>
          </a:p>
        </p:txBody>
      </p:sp>
      <p:cxnSp>
        <p:nvCxnSpPr>
          <p:cNvPr id="232" name="Shape 232"/>
          <p:cNvCxnSpPr/>
          <p:nvPr/>
        </p:nvCxnSpPr>
        <p:spPr>
          <a:xfrm flipH="1">
            <a:off x="8273850" y="3179975"/>
            <a:ext cx="9600" cy="2701200"/>
          </a:xfrm>
          <a:prstGeom prst="straightConnector1">
            <a:avLst/>
          </a:prstGeom>
          <a:noFill/>
          <a:ln cap="flat" cmpd="sng" w="9525">
            <a:solidFill>
              <a:schemeClr val="dk2"/>
            </a:solidFill>
            <a:prstDash val="solid"/>
            <a:round/>
            <a:headEnd len="med" w="med" type="none"/>
            <a:tailEnd len="med" w="med" type="triangle"/>
          </a:ln>
        </p:spPr>
      </p:cxnSp>
      <p:sp>
        <p:nvSpPr>
          <p:cNvPr id="233" name="Shape 233"/>
          <p:cNvSpPr txBox="1"/>
          <p:nvPr/>
        </p:nvSpPr>
        <p:spPr>
          <a:xfrm>
            <a:off x="8408825" y="4760650"/>
            <a:ext cx="3000000" cy="1734900"/>
          </a:xfrm>
          <a:prstGeom prst="rect">
            <a:avLst/>
          </a:prstGeom>
          <a:noFill/>
          <a:ln>
            <a:noFill/>
          </a:ln>
        </p:spPr>
        <p:txBody>
          <a:bodyPr anchorCtr="0" anchor="ctr" bIns="91425" lIns="91425" spcFirstLastPara="1" rIns="91425" wrap="square" tIns="91425">
            <a:noAutofit/>
          </a:bodyPr>
          <a:lstStyle/>
          <a:p>
            <a:pPr indent="-336550" lvl="0" marL="457200" rtl="0">
              <a:lnSpc>
                <a:spcPct val="120000"/>
              </a:lnSpc>
              <a:spcBef>
                <a:spcPts val="1000"/>
              </a:spcBef>
              <a:spcAft>
                <a:spcPts val="0"/>
              </a:spcAft>
              <a:buClr>
                <a:schemeClr val="dk1"/>
              </a:buClr>
              <a:buSzPts val="1700"/>
              <a:buFont typeface="Questrial"/>
              <a:buChar char="-"/>
            </a:pPr>
            <a:r>
              <a:rPr lang="en-US" sz="1700">
                <a:solidFill>
                  <a:schemeClr val="dk1"/>
                </a:solidFill>
                <a:latin typeface="Questrial"/>
                <a:ea typeface="Questrial"/>
                <a:cs typeface="Questrial"/>
                <a:sym typeface="Questrial"/>
              </a:rPr>
              <a:t>Cheap storage</a:t>
            </a:r>
            <a:endParaRPr sz="1700">
              <a:solidFill>
                <a:schemeClr val="dk1"/>
              </a:solidFill>
              <a:latin typeface="Questrial"/>
              <a:ea typeface="Questrial"/>
              <a:cs typeface="Questrial"/>
              <a:sym typeface="Questrial"/>
            </a:endParaRPr>
          </a:p>
          <a:p>
            <a:pPr indent="-336550" lvl="0" marL="457200" rtl="0">
              <a:lnSpc>
                <a:spcPct val="120000"/>
              </a:lnSpc>
              <a:spcBef>
                <a:spcPts val="0"/>
              </a:spcBef>
              <a:spcAft>
                <a:spcPts val="0"/>
              </a:spcAft>
              <a:buClr>
                <a:schemeClr val="dk1"/>
              </a:buClr>
              <a:buSzPts val="1700"/>
              <a:buFont typeface="Questrial"/>
              <a:buChar char="-"/>
            </a:pPr>
            <a:r>
              <a:rPr lang="en-US" sz="1700">
                <a:solidFill>
                  <a:schemeClr val="dk1"/>
                </a:solidFill>
                <a:latin typeface="Questrial"/>
                <a:ea typeface="Questrial"/>
                <a:cs typeface="Questrial"/>
                <a:sym typeface="Questrial"/>
              </a:rPr>
              <a:t>Expensive transactions</a:t>
            </a:r>
            <a:endParaRPr sz="1700">
              <a:solidFill>
                <a:schemeClr val="dk1"/>
              </a:solidFill>
              <a:latin typeface="Questrial"/>
              <a:ea typeface="Questrial"/>
              <a:cs typeface="Questrial"/>
              <a:sym typeface="Questrial"/>
            </a:endParaRPr>
          </a:p>
        </p:txBody>
      </p:sp>
      <p:sp>
        <p:nvSpPr>
          <p:cNvPr id="234" name="Shape 234"/>
          <p:cNvSpPr txBox="1"/>
          <p:nvPr/>
        </p:nvSpPr>
        <p:spPr>
          <a:xfrm>
            <a:off x="8465450" y="2633350"/>
            <a:ext cx="3000000" cy="1734900"/>
          </a:xfrm>
          <a:prstGeom prst="rect">
            <a:avLst/>
          </a:prstGeom>
          <a:noFill/>
          <a:ln>
            <a:noFill/>
          </a:ln>
        </p:spPr>
        <p:txBody>
          <a:bodyPr anchorCtr="0" anchor="ctr" bIns="91425" lIns="91425" spcFirstLastPara="1" rIns="91425" wrap="square" tIns="91425">
            <a:noAutofit/>
          </a:bodyPr>
          <a:lstStyle/>
          <a:p>
            <a:pPr indent="-336550" lvl="0" marL="457200" rtl="0">
              <a:lnSpc>
                <a:spcPct val="120000"/>
              </a:lnSpc>
              <a:spcBef>
                <a:spcPts val="1000"/>
              </a:spcBef>
              <a:spcAft>
                <a:spcPts val="0"/>
              </a:spcAft>
              <a:buClr>
                <a:schemeClr val="dk1"/>
              </a:buClr>
              <a:buSzPts val="1700"/>
              <a:buFont typeface="Questrial"/>
              <a:buChar char="-"/>
            </a:pPr>
            <a:r>
              <a:rPr lang="en-US" sz="1700">
                <a:solidFill>
                  <a:schemeClr val="dk1"/>
                </a:solidFill>
                <a:latin typeface="Questrial"/>
                <a:ea typeface="Questrial"/>
                <a:cs typeface="Questrial"/>
                <a:sym typeface="Questrial"/>
              </a:rPr>
              <a:t>Expensive</a:t>
            </a:r>
            <a:r>
              <a:rPr lang="en-US" sz="1700">
                <a:solidFill>
                  <a:schemeClr val="dk1"/>
                </a:solidFill>
                <a:latin typeface="Questrial"/>
                <a:ea typeface="Questrial"/>
                <a:cs typeface="Questrial"/>
                <a:sym typeface="Questrial"/>
              </a:rPr>
              <a:t> storage</a:t>
            </a:r>
            <a:endParaRPr sz="1700">
              <a:solidFill>
                <a:schemeClr val="dk1"/>
              </a:solidFill>
              <a:latin typeface="Questrial"/>
              <a:ea typeface="Questrial"/>
              <a:cs typeface="Questrial"/>
              <a:sym typeface="Questrial"/>
            </a:endParaRPr>
          </a:p>
          <a:p>
            <a:pPr indent="-336550" lvl="0" marL="457200" rtl="0">
              <a:lnSpc>
                <a:spcPct val="120000"/>
              </a:lnSpc>
              <a:spcBef>
                <a:spcPts val="0"/>
              </a:spcBef>
              <a:spcAft>
                <a:spcPts val="0"/>
              </a:spcAft>
              <a:buClr>
                <a:schemeClr val="dk1"/>
              </a:buClr>
              <a:buSzPts val="1700"/>
              <a:buFont typeface="Questrial"/>
              <a:buChar char="-"/>
            </a:pPr>
            <a:r>
              <a:rPr lang="en-US" sz="1700">
                <a:solidFill>
                  <a:schemeClr val="dk1"/>
                </a:solidFill>
                <a:latin typeface="Questrial"/>
                <a:ea typeface="Questrial"/>
                <a:cs typeface="Questrial"/>
                <a:sym typeface="Questrial"/>
              </a:rPr>
              <a:t>Cheap transactions</a:t>
            </a:r>
            <a:endParaRPr sz="1700">
              <a:solidFill>
                <a:schemeClr val="dk1"/>
              </a:solidFill>
              <a:latin typeface="Questrial"/>
              <a:ea typeface="Questrial"/>
              <a:cs typeface="Questrial"/>
              <a:sym typeface="Quest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4294967295" type="body"/>
          </p:nvPr>
        </p:nvSpPr>
        <p:spPr>
          <a:xfrm>
            <a:off x="858275" y="1815150"/>
            <a:ext cx="8878500" cy="3604500"/>
          </a:xfrm>
          <a:prstGeom prst="rect">
            <a:avLst/>
          </a:prstGeom>
        </p:spPr>
        <p:txBody>
          <a:bodyPr anchorCtr="0" anchor="t" bIns="91425" lIns="91425" spcFirstLastPara="1" rIns="91425" wrap="square" tIns="91425">
            <a:noAutofit/>
          </a:bodyPr>
          <a:lstStyle/>
          <a:p>
            <a:pPr indent="-342900" lvl="0" marL="457200" rtl="0">
              <a:spcBef>
                <a:spcPts val="1000"/>
              </a:spcBef>
              <a:spcAft>
                <a:spcPts val="0"/>
              </a:spcAft>
              <a:buSzPts val="1800"/>
              <a:buChar char="•"/>
            </a:pPr>
            <a:r>
              <a:rPr lang="en-US" sz="1800"/>
              <a:t>All operations among hot and cools are 100% consistent</a:t>
            </a:r>
            <a:endParaRPr sz="1800"/>
          </a:p>
          <a:p>
            <a:pPr indent="0" lvl="0" marL="0" rtl="0">
              <a:spcBef>
                <a:spcPts val="1000"/>
              </a:spcBef>
              <a:spcAft>
                <a:spcPts val="0"/>
              </a:spcAft>
              <a:buNone/>
            </a:pPr>
            <a:r>
              <a:t/>
            </a:r>
            <a:endParaRPr sz="1800"/>
          </a:p>
          <a:p>
            <a:pPr indent="-342900" lvl="0" marL="457200" rtl="0">
              <a:spcBef>
                <a:spcPts val="1000"/>
              </a:spcBef>
              <a:spcAft>
                <a:spcPts val="0"/>
              </a:spcAft>
              <a:buSzPts val="1800"/>
              <a:buChar char="•"/>
            </a:pPr>
            <a:r>
              <a:rPr lang="en-US" sz="1800"/>
              <a:t>However i</a:t>
            </a:r>
            <a:r>
              <a:rPr lang="en-US" sz="1800"/>
              <a:t>n order to read or modify the blob must be rehydrated (ask for a change to tier hot or cold)</a:t>
            </a:r>
            <a:endParaRPr sz="1800"/>
          </a:p>
          <a:p>
            <a:pPr indent="-342900" lvl="1" marL="914400" rtl="0">
              <a:spcBef>
                <a:spcPts val="0"/>
              </a:spcBef>
              <a:spcAft>
                <a:spcPts val="0"/>
              </a:spcAft>
              <a:buSzPts val="1800"/>
              <a:buChar char="•"/>
            </a:pPr>
            <a:r>
              <a:rPr lang="en-US"/>
              <a:t>Long-term data retention</a:t>
            </a:r>
            <a:endParaRPr sz="1800"/>
          </a:p>
          <a:p>
            <a:pPr indent="0" lvl="0" marL="0" rtl="0">
              <a:spcBef>
                <a:spcPts val="1000"/>
              </a:spcBef>
              <a:spcAft>
                <a:spcPts val="0"/>
              </a:spcAft>
              <a:buNone/>
            </a:pPr>
            <a:r>
              <a:t/>
            </a:r>
            <a:endParaRPr sz="1800"/>
          </a:p>
          <a:p>
            <a:pPr indent="-342900" lvl="0" marL="457200" rtl="0">
              <a:spcBef>
                <a:spcPts val="1000"/>
              </a:spcBef>
              <a:spcAft>
                <a:spcPts val="0"/>
              </a:spcAft>
              <a:buSzPts val="1800"/>
              <a:buChar char="•"/>
            </a:pPr>
            <a:r>
              <a:rPr lang="en-US" sz="1800"/>
              <a:t>Up to </a:t>
            </a:r>
            <a:r>
              <a:rPr b="1" lang="en-US" sz="1800"/>
              <a:t>15 hours to rehydrate</a:t>
            </a:r>
            <a:r>
              <a:rPr lang="en-US" sz="1800"/>
              <a:t>  an archived blob</a:t>
            </a:r>
            <a:endParaRPr sz="1800"/>
          </a:p>
        </p:txBody>
      </p:sp>
      <p:sp>
        <p:nvSpPr>
          <p:cNvPr id="240" name="Shape 240"/>
          <p:cNvSpPr txBox="1"/>
          <p:nvPr>
            <p:ph type="title"/>
          </p:nvPr>
        </p:nvSpPr>
        <p:spPr>
          <a:xfrm>
            <a:off x="726600" y="373553"/>
            <a:ext cx="10364400" cy="871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Access tiers: hot/cold/archive  (blobs)</a:t>
            </a:r>
            <a:endParaRPr/>
          </a:p>
        </p:txBody>
      </p:sp>
      <p:sp>
        <p:nvSpPr>
          <p:cNvPr id="241" name="Shape 241"/>
          <p:cNvSpPr txBox="1"/>
          <p:nvPr/>
        </p:nvSpPr>
        <p:spPr>
          <a:xfrm>
            <a:off x="275175" y="5419650"/>
            <a:ext cx="7499700" cy="996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Reference: </a:t>
            </a:r>
            <a:r>
              <a:rPr lang="en-US" u="sng">
                <a:solidFill>
                  <a:schemeClr val="hlink"/>
                </a:solidFill>
                <a:hlinkClick r:id="rId3"/>
              </a:rPr>
              <a:t>https://docs.microsoft.com/en-us/azure/storage/blobs/storage-blob-storage-tiers</a:t>
            </a: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913800" y="234476"/>
            <a:ext cx="10364400" cy="648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Azure Storage </a:t>
            </a:r>
            <a:r>
              <a:rPr lang="en-US"/>
              <a:t>Replication</a:t>
            </a:r>
            <a:endParaRPr/>
          </a:p>
        </p:txBody>
      </p:sp>
      <p:sp>
        <p:nvSpPr>
          <p:cNvPr id="247" name="Shape 247"/>
          <p:cNvSpPr txBox="1"/>
          <p:nvPr/>
        </p:nvSpPr>
        <p:spPr>
          <a:xfrm>
            <a:off x="480050" y="946425"/>
            <a:ext cx="10972800" cy="2337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sz="2000">
                <a:latin typeface="Questrial"/>
                <a:ea typeface="Questrial"/>
                <a:cs typeface="Questrial"/>
                <a:sym typeface="Questrial"/>
              </a:rPr>
              <a:t>The data in your Microsoft Azure storage account is always replicated </a:t>
            </a:r>
            <a:r>
              <a:rPr b="1" lang="en-US" sz="2000">
                <a:latin typeface="Questrial"/>
                <a:ea typeface="Questrial"/>
                <a:cs typeface="Questrial"/>
                <a:sym typeface="Questrial"/>
              </a:rPr>
              <a:t>to ensure durability and high availability.</a:t>
            </a:r>
            <a:r>
              <a:rPr lang="en-US" sz="2000">
                <a:latin typeface="Questrial"/>
                <a:ea typeface="Questrial"/>
                <a:cs typeface="Questrial"/>
                <a:sym typeface="Questrial"/>
              </a:rPr>
              <a:t> Replication copies your data so that it is protected from transient hardware failures, preserving your application up-time.</a:t>
            </a:r>
            <a:endParaRPr sz="2000">
              <a:latin typeface="Questrial"/>
              <a:ea typeface="Questrial"/>
              <a:cs typeface="Questrial"/>
              <a:sym typeface="Questrial"/>
            </a:endParaRPr>
          </a:p>
          <a:p>
            <a:pPr indent="0" lvl="0" marL="0">
              <a:spcBef>
                <a:spcPts val="0"/>
              </a:spcBef>
              <a:spcAft>
                <a:spcPts val="0"/>
              </a:spcAft>
              <a:buNone/>
            </a:pPr>
            <a:r>
              <a:t/>
            </a:r>
            <a:endParaRPr sz="2000">
              <a:latin typeface="Questrial"/>
              <a:ea typeface="Questrial"/>
              <a:cs typeface="Questrial"/>
              <a:sym typeface="Questrial"/>
            </a:endParaRPr>
          </a:p>
          <a:p>
            <a:pPr indent="0" lvl="0" marL="0" rtl="0" algn="ctr">
              <a:spcBef>
                <a:spcPts val="0"/>
              </a:spcBef>
              <a:spcAft>
                <a:spcPts val="0"/>
              </a:spcAft>
              <a:buNone/>
            </a:pPr>
            <a:r>
              <a:rPr b="1" lang="en-US" sz="2000">
                <a:latin typeface="Questrial"/>
                <a:ea typeface="Questrial"/>
                <a:cs typeface="Questrial"/>
                <a:sym typeface="Questrial"/>
              </a:rPr>
              <a:t>Replication is not a backup system!</a:t>
            </a:r>
            <a:endParaRPr b="1" sz="2000">
              <a:latin typeface="Questrial"/>
              <a:ea typeface="Questrial"/>
              <a:cs typeface="Questrial"/>
              <a:sym typeface="Questrial"/>
            </a:endParaRPr>
          </a:p>
          <a:p>
            <a:pPr indent="0" lvl="0" marL="0" rtl="0" algn="ctr">
              <a:spcBef>
                <a:spcPts val="0"/>
              </a:spcBef>
              <a:spcAft>
                <a:spcPts val="0"/>
              </a:spcAft>
              <a:buNone/>
            </a:pPr>
            <a:r>
              <a:rPr lang="en-US" sz="2000">
                <a:latin typeface="Questrial"/>
                <a:ea typeface="Questrial"/>
                <a:cs typeface="Questrial"/>
                <a:sym typeface="Questrial"/>
              </a:rPr>
              <a:t>If you want a backup system use third party tools (Cerebrata for example) or tools like azcopy</a:t>
            </a:r>
            <a:endParaRPr sz="2000">
              <a:latin typeface="Questrial"/>
              <a:ea typeface="Questrial"/>
              <a:cs typeface="Questrial"/>
              <a:sym typeface="Questrial"/>
            </a:endParaRPr>
          </a:p>
        </p:txBody>
      </p:sp>
      <p:sp>
        <p:nvSpPr>
          <p:cNvPr id="248" name="Shape 248"/>
          <p:cNvSpPr txBox="1"/>
          <p:nvPr/>
        </p:nvSpPr>
        <p:spPr>
          <a:xfrm>
            <a:off x="397775" y="2784275"/>
            <a:ext cx="5582400" cy="28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sz="1800">
                <a:latin typeface="Questrial"/>
                <a:ea typeface="Questrial"/>
                <a:cs typeface="Questrial"/>
                <a:sym typeface="Questrial"/>
              </a:rPr>
              <a:t>Locally redundant storage</a:t>
            </a:r>
            <a:r>
              <a:rPr lang="en-US" sz="1800">
                <a:latin typeface="Questrial"/>
                <a:ea typeface="Questrial"/>
                <a:cs typeface="Questrial"/>
                <a:sym typeface="Questrial"/>
              </a:rPr>
              <a:t> (LRS)</a:t>
            </a:r>
            <a:endParaRPr sz="1800">
              <a:latin typeface="Questrial"/>
              <a:ea typeface="Questrial"/>
              <a:cs typeface="Questrial"/>
              <a:sym typeface="Questrial"/>
            </a:endParaRPr>
          </a:p>
          <a:p>
            <a:pPr indent="0" lvl="0" marL="0">
              <a:spcBef>
                <a:spcPts val="0"/>
              </a:spcBef>
              <a:spcAft>
                <a:spcPts val="0"/>
              </a:spcAft>
              <a:buNone/>
            </a:pPr>
            <a:r>
              <a:t/>
            </a:r>
            <a:endParaRPr sz="1800">
              <a:latin typeface="Questrial"/>
              <a:ea typeface="Questrial"/>
              <a:cs typeface="Questrial"/>
              <a:sym typeface="Questrial"/>
            </a:endParaRPr>
          </a:p>
          <a:p>
            <a:pPr indent="0" lvl="0" marL="0" rtl="0">
              <a:spcBef>
                <a:spcPts val="0"/>
              </a:spcBef>
              <a:spcAft>
                <a:spcPts val="0"/>
              </a:spcAft>
              <a:buNone/>
            </a:pPr>
            <a:r>
              <a:t/>
            </a:r>
            <a:endParaRPr sz="1800">
              <a:latin typeface="Questrial"/>
              <a:ea typeface="Questrial"/>
              <a:cs typeface="Questrial"/>
              <a:sym typeface="Questrial"/>
            </a:endParaRPr>
          </a:p>
          <a:p>
            <a:pPr indent="0" lvl="0" marL="0" rtl="0">
              <a:spcBef>
                <a:spcPts val="0"/>
              </a:spcBef>
              <a:spcAft>
                <a:spcPts val="0"/>
              </a:spcAft>
              <a:buNone/>
            </a:pPr>
            <a:r>
              <a:rPr b="1" lang="en-US" sz="1800">
                <a:latin typeface="Questrial"/>
                <a:ea typeface="Questrial"/>
                <a:cs typeface="Questrial"/>
                <a:sym typeface="Questrial"/>
              </a:rPr>
              <a:t>Zone-redundant storage </a:t>
            </a:r>
            <a:r>
              <a:rPr lang="en-US" sz="1800">
                <a:latin typeface="Questrial"/>
                <a:ea typeface="Questrial"/>
                <a:cs typeface="Questrial"/>
                <a:sym typeface="Questrial"/>
              </a:rPr>
              <a:t>(ZRS *)</a:t>
            </a:r>
            <a:endParaRPr sz="2000">
              <a:latin typeface="Questrial"/>
              <a:ea typeface="Questrial"/>
              <a:cs typeface="Questrial"/>
              <a:sym typeface="Questrial"/>
            </a:endParaRPr>
          </a:p>
        </p:txBody>
      </p:sp>
      <p:sp>
        <p:nvSpPr>
          <p:cNvPr id="249" name="Shape 249"/>
          <p:cNvSpPr txBox="1"/>
          <p:nvPr/>
        </p:nvSpPr>
        <p:spPr>
          <a:xfrm>
            <a:off x="5349350" y="3612800"/>
            <a:ext cx="6103500" cy="2016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sz="2000">
                <a:latin typeface="Questrial"/>
                <a:ea typeface="Questrial"/>
                <a:cs typeface="Questrial"/>
                <a:sym typeface="Questrial"/>
              </a:rPr>
              <a:t>Geo-redundant storage </a:t>
            </a:r>
            <a:r>
              <a:rPr lang="en-US" sz="2000">
                <a:latin typeface="Questrial"/>
                <a:ea typeface="Questrial"/>
                <a:cs typeface="Questrial"/>
                <a:sym typeface="Questrial"/>
              </a:rPr>
              <a:t>(GRS)</a:t>
            </a:r>
            <a:endParaRPr sz="2000">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a:p>
            <a:pPr indent="0" lvl="0" marL="0" rtl="0">
              <a:spcBef>
                <a:spcPts val="0"/>
              </a:spcBef>
              <a:spcAft>
                <a:spcPts val="0"/>
              </a:spcAft>
              <a:buNone/>
            </a:pPr>
            <a:r>
              <a:rPr b="1" lang="en-US" sz="2000">
                <a:latin typeface="Questrial"/>
                <a:ea typeface="Questrial"/>
                <a:cs typeface="Questrial"/>
                <a:sym typeface="Questrial"/>
              </a:rPr>
              <a:t>Read-access geo-redundant storage</a:t>
            </a:r>
            <a:r>
              <a:rPr lang="en-US" sz="2000">
                <a:latin typeface="Questrial"/>
                <a:ea typeface="Questrial"/>
                <a:cs typeface="Questrial"/>
                <a:sym typeface="Questrial"/>
              </a:rPr>
              <a:t> (RA-GRS)</a:t>
            </a:r>
            <a:endParaRPr sz="2000">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a:p>
            <a:pPr indent="0" lvl="0" marL="0" rtl="0">
              <a:spcBef>
                <a:spcPts val="0"/>
              </a:spcBef>
              <a:spcAft>
                <a:spcPts val="0"/>
              </a:spcAft>
              <a:buNone/>
            </a:pPr>
            <a:r>
              <a:t/>
            </a:r>
            <a:endParaRPr b="1" sz="2000">
              <a:latin typeface="Questrial"/>
              <a:ea typeface="Questrial"/>
              <a:cs typeface="Questrial"/>
              <a:sym typeface="Questrial"/>
            </a:endParaRPr>
          </a:p>
        </p:txBody>
      </p:sp>
      <p:pic>
        <p:nvPicPr>
          <p:cNvPr id="250" name="Shape 250"/>
          <p:cNvPicPr preferRelativeResize="0"/>
          <p:nvPr/>
        </p:nvPicPr>
        <p:blipFill>
          <a:blip r:embed="rId3">
            <a:alphaModFix/>
          </a:blip>
          <a:stretch>
            <a:fillRect/>
          </a:stretch>
        </p:blipFill>
        <p:spPr>
          <a:xfrm>
            <a:off x="1194425" y="5352275"/>
            <a:ext cx="9010275" cy="136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913800" y="234476"/>
            <a:ext cx="10364400" cy="648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Azure Storage Replication</a:t>
            </a:r>
            <a:endParaRPr/>
          </a:p>
        </p:txBody>
      </p:sp>
      <p:sp>
        <p:nvSpPr>
          <p:cNvPr id="256" name="Shape 256"/>
          <p:cNvSpPr txBox="1"/>
          <p:nvPr/>
        </p:nvSpPr>
        <p:spPr>
          <a:xfrm>
            <a:off x="411500" y="1390800"/>
            <a:ext cx="5582400" cy="5020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sz="1800">
                <a:latin typeface="Questrial"/>
                <a:ea typeface="Questrial"/>
                <a:cs typeface="Questrial"/>
                <a:sym typeface="Questrial"/>
              </a:rPr>
              <a:t>Locally redundant storage</a:t>
            </a:r>
            <a:r>
              <a:rPr lang="en-US" sz="1800">
                <a:latin typeface="Questrial"/>
                <a:ea typeface="Questrial"/>
                <a:cs typeface="Questrial"/>
                <a:sym typeface="Questrial"/>
              </a:rPr>
              <a:t> (LRS): </a:t>
            </a:r>
            <a:endParaRPr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3 replicas in same datacenter. </a:t>
            </a:r>
            <a:endParaRPr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Lowest price, highest performance</a:t>
            </a:r>
            <a:endParaRPr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Offers least durability compared to other options.</a:t>
            </a:r>
            <a:endParaRPr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Synchronous write</a:t>
            </a:r>
            <a:endParaRPr sz="1800">
              <a:latin typeface="Questrial"/>
              <a:ea typeface="Questrial"/>
              <a:cs typeface="Questrial"/>
              <a:sym typeface="Questrial"/>
            </a:endParaRPr>
          </a:p>
          <a:p>
            <a:pPr indent="0" lvl="0" marL="0" rtl="0">
              <a:spcBef>
                <a:spcPts val="0"/>
              </a:spcBef>
              <a:spcAft>
                <a:spcPts val="0"/>
              </a:spcAft>
              <a:buNone/>
            </a:pPr>
            <a:r>
              <a:t/>
            </a:r>
            <a:endParaRPr sz="1800">
              <a:latin typeface="Questrial"/>
              <a:ea typeface="Questrial"/>
              <a:cs typeface="Questrial"/>
              <a:sym typeface="Questrial"/>
            </a:endParaRPr>
          </a:p>
          <a:p>
            <a:pPr indent="0" lvl="0" marL="0" rtl="0">
              <a:spcBef>
                <a:spcPts val="0"/>
              </a:spcBef>
              <a:spcAft>
                <a:spcPts val="0"/>
              </a:spcAft>
              <a:buNone/>
            </a:pPr>
            <a:r>
              <a:rPr b="1" lang="en-US" sz="1800">
                <a:latin typeface="Questrial"/>
                <a:ea typeface="Questrial"/>
                <a:cs typeface="Questrial"/>
                <a:sym typeface="Questrial"/>
              </a:rPr>
              <a:t>Zone-redundant storage (ZRS *):</a:t>
            </a:r>
            <a:endParaRPr b="1"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3 replicas in 2 or 3 facilities, usually across 2 regions</a:t>
            </a:r>
            <a:endParaRPr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Designed to simplify the development of highly available applications</a:t>
            </a:r>
            <a:endParaRPr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Inserts and updates to data are made synchronously and are strongly consistent</a:t>
            </a:r>
            <a:endParaRPr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Classic ZRS only supports Block blobs</a:t>
            </a:r>
            <a:endParaRPr sz="1800">
              <a:latin typeface="Questrial"/>
              <a:ea typeface="Questrial"/>
              <a:cs typeface="Questrial"/>
              <a:sym typeface="Questrial"/>
            </a:endParaRPr>
          </a:p>
          <a:p>
            <a:pPr indent="-342900" lvl="0" marL="457200" rtl="0">
              <a:spcBef>
                <a:spcPts val="0"/>
              </a:spcBef>
              <a:spcAft>
                <a:spcPts val="0"/>
              </a:spcAft>
              <a:buSzPts val="1800"/>
              <a:buFont typeface="Questrial"/>
              <a:buChar char="●"/>
            </a:pPr>
            <a:r>
              <a:rPr lang="en-US" sz="1800">
                <a:latin typeface="Questrial"/>
                <a:ea typeface="Questrial"/>
                <a:cs typeface="Questrial"/>
                <a:sym typeface="Questrial"/>
              </a:rPr>
              <a:t>New version currently  in preview in some regions</a:t>
            </a:r>
            <a:endParaRPr sz="1800">
              <a:latin typeface="Questrial"/>
              <a:ea typeface="Questrial"/>
              <a:cs typeface="Questrial"/>
              <a:sym typeface="Questrial"/>
            </a:endParaRPr>
          </a:p>
        </p:txBody>
      </p:sp>
      <p:sp>
        <p:nvSpPr>
          <p:cNvPr id="257" name="Shape 257"/>
          <p:cNvSpPr txBox="1"/>
          <p:nvPr/>
        </p:nvSpPr>
        <p:spPr>
          <a:xfrm>
            <a:off x="6068575" y="1390800"/>
            <a:ext cx="5685900" cy="3360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sz="2000">
                <a:latin typeface="Questrial"/>
                <a:ea typeface="Questrial"/>
                <a:cs typeface="Questrial"/>
                <a:sym typeface="Questrial"/>
              </a:rPr>
              <a:t>Geo-redundant storage </a:t>
            </a:r>
            <a:r>
              <a:rPr lang="en-US" sz="2000">
                <a:latin typeface="Questrial"/>
                <a:ea typeface="Questrial"/>
                <a:cs typeface="Questrial"/>
                <a:sym typeface="Questrial"/>
              </a:rPr>
              <a:t>(GRS)</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3 </a:t>
            </a:r>
            <a:r>
              <a:rPr lang="en-US" sz="2000">
                <a:latin typeface="Questrial"/>
                <a:ea typeface="Questrial"/>
                <a:cs typeface="Questrial"/>
                <a:sym typeface="Questrial"/>
              </a:rPr>
              <a:t>additional</a:t>
            </a:r>
            <a:r>
              <a:rPr lang="en-US" sz="2000">
                <a:latin typeface="Questrial"/>
                <a:ea typeface="Questrial"/>
                <a:cs typeface="Questrial"/>
                <a:sym typeface="Questrial"/>
              </a:rPr>
              <a:t> replicas in a secondary datacenter (pairs are already defined)</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1800">
                <a:solidFill>
                  <a:schemeClr val="dk1"/>
                </a:solidFill>
                <a:latin typeface="Questrial"/>
                <a:ea typeface="Questrial"/>
                <a:cs typeface="Questrial"/>
                <a:sym typeface="Questrial"/>
              </a:rPr>
              <a:t>Asynchronous write on secondary datacenter</a:t>
            </a:r>
            <a:endParaRPr sz="1800">
              <a:solidFill>
                <a:schemeClr val="dk1"/>
              </a:solidFill>
              <a:latin typeface="Questrial"/>
              <a:ea typeface="Questrial"/>
              <a:cs typeface="Questrial"/>
              <a:sym typeface="Questrial"/>
            </a:endParaRPr>
          </a:p>
          <a:p>
            <a:pPr indent="-342900" lvl="0" marL="457200" rtl="0">
              <a:spcBef>
                <a:spcPts val="0"/>
              </a:spcBef>
              <a:spcAft>
                <a:spcPts val="0"/>
              </a:spcAft>
              <a:buClr>
                <a:schemeClr val="dk1"/>
              </a:buClr>
              <a:buSzPts val="1800"/>
              <a:buFont typeface="Questrial"/>
              <a:buChar char="●"/>
            </a:pPr>
            <a:r>
              <a:rPr lang="en-US" sz="1800">
                <a:solidFill>
                  <a:schemeClr val="dk1"/>
                </a:solidFill>
                <a:latin typeface="Questrial"/>
                <a:ea typeface="Questrial"/>
                <a:cs typeface="Questrial"/>
                <a:sym typeface="Questrial"/>
              </a:rPr>
              <a:t>A failover process is required in order to allow data to be accessed in secondary datacenter</a:t>
            </a:r>
            <a:endParaRPr sz="1800">
              <a:solidFill>
                <a:schemeClr val="dk1"/>
              </a:solidFill>
              <a:latin typeface="Questrial"/>
              <a:ea typeface="Questrial"/>
              <a:cs typeface="Questrial"/>
              <a:sym typeface="Questrial"/>
            </a:endParaRPr>
          </a:p>
          <a:p>
            <a:pPr indent="0" lvl="0" marL="0">
              <a:spcBef>
                <a:spcPts val="0"/>
              </a:spcBef>
              <a:spcAft>
                <a:spcPts val="0"/>
              </a:spcAft>
              <a:buNone/>
            </a:pPr>
            <a:r>
              <a:t/>
            </a:r>
            <a:endParaRPr sz="2000">
              <a:latin typeface="Questrial"/>
              <a:ea typeface="Questrial"/>
              <a:cs typeface="Questrial"/>
              <a:sym typeface="Questrial"/>
            </a:endParaRPr>
          </a:p>
          <a:p>
            <a:pPr indent="0" lvl="0" marL="0" rtl="0">
              <a:spcBef>
                <a:spcPts val="0"/>
              </a:spcBef>
              <a:spcAft>
                <a:spcPts val="0"/>
              </a:spcAft>
              <a:buNone/>
            </a:pPr>
            <a:r>
              <a:rPr b="1" lang="en-US" sz="2000">
                <a:latin typeface="Questrial"/>
                <a:ea typeface="Questrial"/>
                <a:cs typeface="Questrial"/>
                <a:sym typeface="Questrial"/>
              </a:rPr>
              <a:t>Read-access geo-redundant storage</a:t>
            </a:r>
            <a:r>
              <a:rPr lang="en-US" sz="2000">
                <a:latin typeface="Questrial"/>
                <a:ea typeface="Questrial"/>
                <a:cs typeface="Questrial"/>
                <a:sym typeface="Questrial"/>
              </a:rPr>
              <a:t> (RA-GRS)</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Secondary read-only endpoint</a:t>
            </a:r>
            <a:endParaRPr sz="2000">
              <a:latin typeface="Questrial"/>
              <a:ea typeface="Questrial"/>
              <a:cs typeface="Questrial"/>
              <a:sym typeface="Questrial"/>
            </a:endParaRPr>
          </a:p>
          <a:p>
            <a:pPr indent="-342900" lvl="0" marL="457200" rtl="0">
              <a:spcBef>
                <a:spcPts val="0"/>
              </a:spcBef>
              <a:spcAft>
                <a:spcPts val="0"/>
              </a:spcAft>
              <a:buClr>
                <a:schemeClr val="dk1"/>
              </a:buClr>
              <a:buSzPts val="1800"/>
              <a:buFont typeface="Questrial"/>
              <a:buChar char="●"/>
            </a:pPr>
            <a:r>
              <a:rPr lang="en-US" sz="1800">
                <a:solidFill>
                  <a:schemeClr val="dk1"/>
                </a:solidFill>
                <a:latin typeface="Questrial"/>
                <a:ea typeface="Questrial"/>
                <a:cs typeface="Questrial"/>
                <a:sym typeface="Questrial"/>
              </a:rPr>
              <a:t>A failover process is required in order to allow data to be written in the secondary datacenter</a:t>
            </a:r>
            <a:endParaRPr sz="2000">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913800" y="344201"/>
            <a:ext cx="10364400" cy="648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Azure Storage Replication</a:t>
            </a:r>
            <a:endParaRPr/>
          </a:p>
        </p:txBody>
      </p:sp>
      <p:pic>
        <p:nvPicPr>
          <p:cNvPr id="263" name="Shape 263"/>
          <p:cNvPicPr preferRelativeResize="0"/>
          <p:nvPr/>
        </p:nvPicPr>
        <p:blipFill>
          <a:blip r:embed="rId3">
            <a:alphaModFix/>
          </a:blip>
          <a:stretch>
            <a:fillRect/>
          </a:stretch>
        </p:blipFill>
        <p:spPr>
          <a:xfrm>
            <a:off x="1168500" y="1858725"/>
            <a:ext cx="9990051" cy="409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58900" y="371642"/>
            <a:ext cx="10364400" cy="67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Pricing</a:t>
            </a:r>
            <a:endParaRPr/>
          </a:p>
        </p:txBody>
      </p:sp>
      <p:sp>
        <p:nvSpPr>
          <p:cNvPr id="269" name="Shape 269"/>
          <p:cNvSpPr txBox="1"/>
          <p:nvPr>
            <p:ph idx="4294967295" type="body"/>
          </p:nvPr>
        </p:nvSpPr>
        <p:spPr>
          <a:xfrm>
            <a:off x="920100" y="1370350"/>
            <a:ext cx="8878500" cy="47388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It depends on several factors:</a:t>
            </a:r>
            <a:endParaRPr/>
          </a:p>
          <a:p>
            <a:pPr indent="0" lvl="0" marL="0">
              <a:spcBef>
                <a:spcPts val="1000"/>
              </a:spcBef>
              <a:spcAft>
                <a:spcPts val="0"/>
              </a:spcAft>
              <a:buNone/>
            </a:pPr>
            <a:r>
              <a:t/>
            </a:r>
            <a:endParaRPr/>
          </a:p>
          <a:p>
            <a:pPr indent="-355600" lvl="0" marL="457200" rtl="0">
              <a:spcBef>
                <a:spcPts val="1000"/>
              </a:spcBef>
              <a:spcAft>
                <a:spcPts val="0"/>
              </a:spcAft>
              <a:buSzPts val="2000"/>
              <a:buChar char="•"/>
            </a:pPr>
            <a:r>
              <a:rPr lang="en-US"/>
              <a:t>Region</a:t>
            </a:r>
            <a:endParaRPr/>
          </a:p>
          <a:p>
            <a:pPr indent="-355600" lvl="0" marL="457200" rtl="0">
              <a:spcBef>
                <a:spcPts val="0"/>
              </a:spcBef>
              <a:spcAft>
                <a:spcPts val="0"/>
              </a:spcAft>
              <a:buSzPts val="2000"/>
              <a:buChar char="•"/>
            </a:pPr>
            <a:r>
              <a:rPr lang="en-US"/>
              <a:t>Amount of stored data (Gb’s)</a:t>
            </a:r>
            <a:endParaRPr/>
          </a:p>
          <a:p>
            <a:pPr indent="-355600" lvl="0" marL="457200" rtl="0">
              <a:spcBef>
                <a:spcPts val="0"/>
              </a:spcBef>
              <a:spcAft>
                <a:spcPts val="0"/>
              </a:spcAft>
              <a:buSzPts val="2000"/>
              <a:buChar char="•"/>
            </a:pPr>
            <a:r>
              <a:rPr lang="en-US"/>
              <a:t>Acces tier in caso of blob (hot/cold/archive)</a:t>
            </a:r>
            <a:endParaRPr/>
          </a:p>
          <a:p>
            <a:pPr indent="-355600" lvl="0" marL="457200" rtl="0">
              <a:spcBef>
                <a:spcPts val="0"/>
              </a:spcBef>
              <a:spcAft>
                <a:spcPts val="0"/>
              </a:spcAft>
              <a:buSzPts val="2000"/>
              <a:buChar char="•"/>
            </a:pPr>
            <a:r>
              <a:rPr lang="en-US"/>
              <a:t>Performance tier (standard/premium) in case of page blobs</a:t>
            </a:r>
            <a:endParaRPr/>
          </a:p>
          <a:p>
            <a:pPr indent="-355600" lvl="0" marL="457200" rtl="0">
              <a:spcBef>
                <a:spcPts val="0"/>
              </a:spcBef>
              <a:spcAft>
                <a:spcPts val="0"/>
              </a:spcAft>
              <a:buSzPts val="2000"/>
              <a:buChar char="•"/>
            </a:pPr>
            <a:r>
              <a:rPr lang="en-US"/>
              <a:t>Replication option</a:t>
            </a:r>
            <a:endParaRPr/>
          </a:p>
          <a:p>
            <a:pPr indent="-355600" lvl="0" marL="457200" rtl="0">
              <a:spcBef>
                <a:spcPts val="0"/>
              </a:spcBef>
              <a:spcAft>
                <a:spcPts val="0"/>
              </a:spcAft>
              <a:buSzPts val="2000"/>
              <a:buChar char="•"/>
            </a:pPr>
            <a:r>
              <a:rPr lang="en-US"/>
              <a:t>Transactions (operations)</a:t>
            </a:r>
            <a:endParaRPr/>
          </a:p>
          <a:p>
            <a:pPr indent="-355600" lvl="0" marL="457200" rtl="0">
              <a:spcBef>
                <a:spcPts val="0"/>
              </a:spcBef>
              <a:spcAft>
                <a:spcPts val="0"/>
              </a:spcAft>
              <a:buSzPts val="2000"/>
              <a:buChar char="•"/>
            </a:pPr>
            <a:r>
              <a:rPr lang="en-US"/>
              <a:t>Data transfer</a:t>
            </a:r>
            <a:endParaRPr/>
          </a:p>
          <a:p>
            <a:pPr indent="0" lvl="0" marL="0" rtl="0">
              <a:spcBef>
                <a:spcPts val="1000"/>
              </a:spcBef>
              <a:spcAft>
                <a:spcPts val="0"/>
              </a:spcAft>
              <a:buNone/>
            </a:pPr>
            <a:r>
              <a:rPr lang="en-US" u="sng">
                <a:solidFill>
                  <a:schemeClr val="hlink"/>
                </a:solidFill>
                <a:hlinkClick r:id="rId3"/>
              </a:rPr>
              <a:t>https://azure.microsoft.com/en-us/pricing/details/storage/</a:t>
            </a:r>
            <a:endParaRPr/>
          </a:p>
          <a:p>
            <a:pPr indent="0" lvl="0" marL="0" rtl="0">
              <a:spcBef>
                <a:spcPts val="1000"/>
              </a:spcBef>
              <a:spcAft>
                <a:spcPts val="0"/>
              </a:spcAft>
              <a:buNone/>
            </a:pPr>
            <a:r>
              <a:rPr lang="en-US" u="sng">
                <a:solidFill>
                  <a:schemeClr val="hlink"/>
                </a:solidFill>
                <a:hlinkClick r:id="rId4"/>
              </a:rPr>
              <a:t>https://azureprice.net/</a:t>
            </a:r>
            <a:r>
              <a:rPr lang="en-US"/>
              <a:t> </a:t>
            </a:r>
            <a:endParaRPr/>
          </a:p>
          <a:p>
            <a:pPr indent="0" lvl="0" marL="0" rtl="0">
              <a:spcBef>
                <a:spcPts val="1000"/>
              </a:spcBef>
              <a:spcAft>
                <a:spcPts val="0"/>
              </a:spcAft>
              <a:buNone/>
            </a:pPr>
            <a:r>
              <a:t/>
            </a:r>
            <a:endParaRPr/>
          </a:p>
          <a:p>
            <a:pPr indent="0" lvl="0" marL="0" rtl="0">
              <a:spcBef>
                <a:spcPts val="1000"/>
              </a:spcBef>
              <a:spcAft>
                <a:spcPts val="0"/>
              </a:spcAft>
              <a:buClr>
                <a:schemeClr val="dk1"/>
              </a:buClr>
              <a:buSzPts val="11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Shape 274"/>
          <p:cNvPicPr preferRelativeResize="0"/>
          <p:nvPr/>
        </p:nvPicPr>
        <p:blipFill rotWithShape="1">
          <a:blip r:embed="rId3">
            <a:alphaModFix/>
          </a:blip>
          <a:srcRect b="0" l="0" r="0" t="0"/>
          <a:stretch/>
        </p:blipFill>
        <p:spPr>
          <a:xfrm>
            <a:off x="3525911" y="2111017"/>
            <a:ext cx="6090248" cy="2107691"/>
          </a:xfrm>
          <a:prstGeom prst="rect">
            <a:avLst/>
          </a:prstGeom>
          <a:noFill/>
          <a:ln>
            <a:noFill/>
          </a:ln>
        </p:spPr>
      </p:pic>
      <p:sp>
        <p:nvSpPr>
          <p:cNvPr id="275" name="Shape 275"/>
          <p:cNvSpPr/>
          <p:nvPr/>
        </p:nvSpPr>
        <p:spPr>
          <a:xfrm>
            <a:off x="686350" y="5367002"/>
            <a:ext cx="8929800" cy="149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Questrial"/>
                <a:ea typeface="Questrial"/>
                <a:cs typeface="Questrial"/>
                <a:sym typeface="Questrial"/>
              </a:rPr>
              <a:t>Demo, crear cuenta geo-replication</a:t>
            </a:r>
            <a:endParaRPr sz="2400">
              <a:solidFill>
                <a:schemeClr val="dk1"/>
              </a:solidFill>
              <a:latin typeface="Questrial"/>
              <a:ea typeface="Questrial"/>
              <a:cs typeface="Questrial"/>
              <a:sym typeface="Quest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Tooling</a:t>
            </a:r>
            <a:endParaRPr/>
          </a:p>
        </p:txBody>
      </p:sp>
      <p:sp>
        <p:nvSpPr>
          <p:cNvPr id="281" name="Shape 281"/>
          <p:cNvSpPr txBox="1"/>
          <p:nvPr>
            <p:ph idx="4294967295" type="body"/>
          </p:nvPr>
        </p:nvSpPr>
        <p:spPr>
          <a:xfrm>
            <a:off x="960000" y="952075"/>
            <a:ext cx="10272000" cy="5290500"/>
          </a:xfrm>
          <a:prstGeom prst="rect">
            <a:avLst/>
          </a:prstGeom>
        </p:spPr>
        <p:txBody>
          <a:bodyPr anchorCtr="0" anchor="t" bIns="91425" lIns="91425" spcFirstLastPara="1" rIns="91425" wrap="square" tIns="91425">
            <a:noAutofit/>
          </a:bodyPr>
          <a:lstStyle/>
          <a:p>
            <a:pPr indent="-355600" lvl="0" marL="457200">
              <a:spcBef>
                <a:spcPts val="1000"/>
              </a:spcBef>
              <a:spcAft>
                <a:spcPts val="0"/>
              </a:spcAft>
              <a:buSzPts val="2000"/>
              <a:buChar char="•"/>
            </a:pPr>
            <a:r>
              <a:rPr lang="en-US"/>
              <a:t>PowerShell</a:t>
            </a:r>
            <a:endParaRPr/>
          </a:p>
          <a:p>
            <a:pPr indent="-355600" lvl="0" marL="457200">
              <a:spcBef>
                <a:spcPts val="0"/>
              </a:spcBef>
              <a:spcAft>
                <a:spcPts val="0"/>
              </a:spcAft>
              <a:buSzPts val="2000"/>
              <a:buChar char="•"/>
            </a:pPr>
            <a:r>
              <a:rPr lang="en-US"/>
              <a:t>CLI</a:t>
            </a:r>
            <a:endParaRPr/>
          </a:p>
          <a:p>
            <a:pPr indent="-298450" lvl="1" marL="914400">
              <a:spcBef>
                <a:spcPts val="0"/>
              </a:spcBef>
              <a:spcAft>
                <a:spcPts val="0"/>
              </a:spcAft>
              <a:buSzPts val="1100"/>
              <a:buFont typeface="Arial"/>
              <a:buChar char="•"/>
            </a:pPr>
            <a:r>
              <a:rPr lang="en-US" sz="1100" u="sng">
                <a:solidFill>
                  <a:schemeClr val="hlink"/>
                </a:solidFill>
                <a:latin typeface="Arial"/>
                <a:ea typeface="Arial"/>
                <a:cs typeface="Arial"/>
                <a:sym typeface="Arial"/>
                <a:hlinkClick r:id="rId3"/>
              </a:rPr>
              <a:t>https://azure.microsoft.com/es-es/downloads/</a:t>
            </a:r>
            <a:endParaRPr sz="1100" u="sng">
              <a:solidFill>
                <a:schemeClr val="hlink"/>
              </a:solidFill>
              <a:latin typeface="Arial"/>
              <a:ea typeface="Arial"/>
              <a:cs typeface="Arial"/>
              <a:sym typeface="Arial"/>
              <a:hlinkClick r:id="rId4"/>
            </a:endParaRPr>
          </a:p>
          <a:p>
            <a:pPr indent="-355600" lvl="0" marL="457200">
              <a:spcBef>
                <a:spcPts val="0"/>
              </a:spcBef>
              <a:spcAft>
                <a:spcPts val="0"/>
              </a:spcAft>
              <a:buSzPts val="2000"/>
              <a:buChar char="•"/>
            </a:pPr>
            <a:r>
              <a:rPr lang="en-US"/>
              <a:t>Storage Explorer</a:t>
            </a:r>
            <a:endParaRPr/>
          </a:p>
          <a:p>
            <a:pPr indent="-298450" lvl="1" marL="914400">
              <a:spcBef>
                <a:spcPts val="0"/>
              </a:spcBef>
              <a:spcAft>
                <a:spcPts val="0"/>
              </a:spcAft>
              <a:buSzPts val="1100"/>
              <a:buFont typeface="Arial"/>
              <a:buChar char="•"/>
            </a:pPr>
            <a:r>
              <a:rPr lang="en-US" sz="1100" u="sng">
                <a:solidFill>
                  <a:schemeClr val="hlink"/>
                </a:solidFill>
                <a:latin typeface="Arial"/>
                <a:ea typeface="Arial"/>
                <a:cs typeface="Arial"/>
                <a:sym typeface="Arial"/>
                <a:hlinkClick r:id="rId5"/>
              </a:rPr>
              <a:t>https://azure.microsoft.com/en-us/features/storage-explorer/</a:t>
            </a:r>
            <a:endParaRPr sz="1100" u="sng">
              <a:solidFill>
                <a:schemeClr val="hlink"/>
              </a:solidFill>
              <a:latin typeface="Arial"/>
              <a:ea typeface="Arial"/>
              <a:cs typeface="Arial"/>
              <a:sym typeface="Arial"/>
              <a:hlinkClick r:id="rId6"/>
            </a:endParaRPr>
          </a:p>
          <a:p>
            <a:pPr indent="-355600" lvl="0" marL="457200">
              <a:spcBef>
                <a:spcPts val="0"/>
              </a:spcBef>
              <a:spcAft>
                <a:spcPts val="0"/>
              </a:spcAft>
              <a:buSzPts val="2000"/>
              <a:buChar char="•"/>
            </a:pPr>
            <a:r>
              <a:rPr lang="en-US"/>
              <a:t>Storage Emulator</a:t>
            </a:r>
            <a:endParaRPr/>
          </a:p>
          <a:p>
            <a:pPr indent="-298450" lvl="1" marL="914400">
              <a:spcBef>
                <a:spcPts val="0"/>
              </a:spcBef>
              <a:spcAft>
                <a:spcPts val="0"/>
              </a:spcAft>
              <a:buSzPts val="1100"/>
              <a:buFont typeface="Arial"/>
              <a:buChar char="•"/>
            </a:pPr>
            <a:r>
              <a:rPr lang="en-US" sz="1100" u="sng">
                <a:solidFill>
                  <a:schemeClr val="hlink"/>
                </a:solidFill>
                <a:latin typeface="Arial"/>
                <a:ea typeface="Arial"/>
                <a:cs typeface="Arial"/>
                <a:sym typeface="Arial"/>
                <a:hlinkClick r:id="rId7"/>
              </a:rPr>
              <a:t>https://go.microsoft.com/fwlink/?linkid=717179&amp;clcid=0x409</a:t>
            </a:r>
            <a:endParaRPr sz="1100">
              <a:latin typeface="Arial"/>
              <a:ea typeface="Arial"/>
              <a:cs typeface="Arial"/>
              <a:sym typeface="Arial"/>
            </a:endParaRPr>
          </a:p>
          <a:p>
            <a:pPr indent="-355600" lvl="0" marL="457200">
              <a:spcBef>
                <a:spcPts val="0"/>
              </a:spcBef>
              <a:spcAft>
                <a:spcPts val="0"/>
              </a:spcAft>
              <a:buSzPts val="2000"/>
              <a:buChar char="•"/>
            </a:pPr>
            <a:r>
              <a:rPr lang="en-US"/>
              <a:t>Storage Tools</a:t>
            </a:r>
            <a:endParaRPr/>
          </a:p>
          <a:p>
            <a:pPr indent="-298450" lvl="1" marL="914400">
              <a:spcBef>
                <a:spcPts val="0"/>
              </a:spcBef>
              <a:spcAft>
                <a:spcPts val="0"/>
              </a:spcAft>
              <a:buSzPts val="1100"/>
              <a:buFont typeface="Arial"/>
              <a:buChar char="•"/>
            </a:pPr>
            <a:r>
              <a:rPr lang="en-US" sz="1100" u="sng">
                <a:solidFill>
                  <a:schemeClr val="hlink"/>
                </a:solidFill>
                <a:latin typeface="Arial"/>
                <a:ea typeface="Arial"/>
                <a:cs typeface="Arial"/>
                <a:sym typeface="Arial"/>
                <a:hlinkClick r:id="rId8"/>
              </a:rPr>
              <a:t>https://docs.microsoft.com/en-us/azure/storage/common/storage-use-azcopy</a:t>
            </a:r>
            <a:endParaRPr/>
          </a:p>
          <a:p>
            <a:pPr indent="-355600" lvl="0" marL="457200">
              <a:spcBef>
                <a:spcPts val="0"/>
              </a:spcBef>
              <a:spcAft>
                <a:spcPts val="0"/>
              </a:spcAft>
              <a:buSzPts val="2000"/>
              <a:buChar char="•"/>
            </a:pPr>
            <a:r>
              <a:rPr lang="en-US"/>
              <a:t>REST API</a:t>
            </a:r>
            <a:endParaRPr/>
          </a:p>
          <a:p>
            <a:pPr indent="-298450" lvl="1" marL="914400">
              <a:spcBef>
                <a:spcPts val="0"/>
              </a:spcBef>
              <a:spcAft>
                <a:spcPts val="0"/>
              </a:spcAft>
              <a:buSzPts val="1100"/>
              <a:buChar char="•"/>
            </a:pPr>
            <a:r>
              <a:rPr lang="en-US" sz="1100" u="sng">
                <a:solidFill>
                  <a:schemeClr val="hlink"/>
                </a:solidFill>
                <a:hlinkClick r:id="rId9"/>
              </a:rPr>
              <a:t>https://docs.microsoft.com/en-us/rest/api/</a:t>
            </a:r>
            <a:r>
              <a:rPr lang="en-US" sz="1100"/>
              <a:t> </a:t>
            </a:r>
            <a:endParaRPr sz="1100"/>
          </a:p>
          <a:p>
            <a:pPr indent="-355600" lvl="0" marL="457200">
              <a:spcBef>
                <a:spcPts val="0"/>
              </a:spcBef>
              <a:spcAft>
                <a:spcPts val="0"/>
              </a:spcAft>
              <a:buSzPts val="2000"/>
              <a:buChar char="•"/>
            </a:pPr>
            <a:r>
              <a:rPr lang="en-US"/>
              <a:t>Visual Studio</a:t>
            </a:r>
            <a:endParaRPr/>
          </a:p>
          <a:p>
            <a:pPr indent="-342900" lvl="1" marL="914400">
              <a:spcBef>
                <a:spcPts val="0"/>
              </a:spcBef>
              <a:spcAft>
                <a:spcPts val="0"/>
              </a:spcAft>
              <a:buSzPts val="1800"/>
              <a:buChar char="•"/>
            </a:pPr>
            <a:r>
              <a:rPr lang="en-US"/>
              <a:t>Cloud Explorer</a:t>
            </a:r>
            <a:endParaRPr/>
          </a:p>
          <a:p>
            <a:pPr indent="-342900" lvl="1" marL="914400">
              <a:spcBef>
                <a:spcPts val="0"/>
              </a:spcBef>
              <a:spcAft>
                <a:spcPts val="0"/>
              </a:spcAft>
              <a:buSzPts val="1800"/>
              <a:buChar char="•"/>
            </a:pPr>
            <a:r>
              <a:rPr lang="en-US"/>
              <a:t>Server Explorer</a:t>
            </a:r>
            <a:endParaRPr/>
          </a:p>
          <a:p>
            <a:pPr indent="-342900" lvl="1" marL="914400">
              <a:spcBef>
                <a:spcPts val="0"/>
              </a:spcBef>
              <a:spcAft>
                <a:spcPts val="0"/>
              </a:spcAft>
              <a:buSzPts val="1800"/>
              <a:buChar char="•"/>
            </a:pPr>
            <a:r>
              <a:rPr lang="en-US"/>
              <a:t>Templates</a:t>
            </a:r>
            <a:endParaRPr/>
          </a:p>
          <a:p>
            <a:pPr indent="0" lvl="0" marL="0">
              <a:spcBef>
                <a:spcPts val="1000"/>
              </a:spcBef>
              <a:spcAft>
                <a:spcPts val="0"/>
              </a:spcAft>
              <a:buNone/>
            </a:pPr>
            <a:r>
              <a:t/>
            </a:r>
            <a:endParaRPr i="1"/>
          </a:p>
          <a:p>
            <a:pPr indent="0" lvl="0" marL="0" rtl="0" algn="ctr">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b="0" l="0" r="0" t="0"/>
          <a:stretch/>
        </p:blipFill>
        <p:spPr>
          <a:xfrm>
            <a:off x="7523111" y="679835"/>
            <a:ext cx="1971675" cy="2000250"/>
          </a:xfrm>
          <a:prstGeom prst="rect">
            <a:avLst/>
          </a:prstGeom>
          <a:noFill/>
          <a:ln>
            <a:noFill/>
          </a:ln>
        </p:spPr>
      </p:pic>
      <p:sp>
        <p:nvSpPr>
          <p:cNvPr id="162" name="Shape 162"/>
          <p:cNvSpPr/>
          <p:nvPr/>
        </p:nvSpPr>
        <p:spPr>
          <a:xfrm>
            <a:off x="615500" y="1568427"/>
            <a:ext cx="6852000" cy="469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dk1"/>
                </a:solidFill>
                <a:latin typeface="Questrial"/>
                <a:ea typeface="Questrial"/>
                <a:cs typeface="Questrial"/>
                <a:sym typeface="Questrial"/>
              </a:rPr>
              <a:t>Sergio Navarro Pino </a:t>
            </a:r>
            <a:r>
              <a:rPr lang="en-US" sz="2800">
                <a:solidFill>
                  <a:schemeClr val="dk1"/>
                </a:solidFill>
                <a:latin typeface="Questrial"/>
                <a:ea typeface="Questrial"/>
                <a:cs typeface="Questrial"/>
                <a:sym typeface="Questrial"/>
              </a:rPr>
              <a:t>@snavarropino</a:t>
            </a:r>
            <a:endParaRPr/>
          </a:p>
          <a:p>
            <a:pPr indent="0" lvl="0" marL="0" marR="0" rtl="0" algn="l">
              <a:spcBef>
                <a:spcPts val="0"/>
              </a:spcBef>
              <a:spcAft>
                <a:spcPts val="0"/>
              </a:spcAft>
              <a:buNone/>
            </a:pPr>
            <a:r>
              <a:rPr b="1" lang="en-US" sz="2800">
                <a:solidFill>
                  <a:schemeClr val="dk1"/>
                </a:solidFill>
                <a:latin typeface="Questrial"/>
                <a:ea typeface="Questrial"/>
                <a:cs typeface="Questrial"/>
                <a:sym typeface="Questrial"/>
              </a:rPr>
              <a:t>Sergio León González</a:t>
            </a:r>
            <a:r>
              <a:rPr lang="en-US" sz="2800">
                <a:solidFill>
                  <a:schemeClr val="dk1"/>
                </a:solidFill>
                <a:latin typeface="Questrial"/>
                <a:ea typeface="Questrial"/>
                <a:cs typeface="Questrial"/>
                <a:sym typeface="Questrial"/>
              </a:rPr>
              <a:t>  @panicoenlaxbox</a:t>
            </a:r>
            <a:endParaRPr sz="2800">
              <a:solidFill>
                <a:schemeClr val="dk1"/>
              </a:solidFill>
              <a:latin typeface="Questrial"/>
              <a:ea typeface="Questrial"/>
              <a:cs typeface="Questrial"/>
              <a:sym typeface="Questrial"/>
            </a:endParaRPr>
          </a:p>
          <a:p>
            <a:pPr indent="0" lvl="0" marL="0" marR="0" rtl="0" algn="l">
              <a:spcBef>
                <a:spcPts val="0"/>
              </a:spcBef>
              <a:spcAft>
                <a:spcPts val="0"/>
              </a:spcAft>
              <a:buNone/>
            </a:pPr>
            <a:r>
              <a:t/>
            </a:r>
            <a:endParaRPr sz="2800">
              <a:solidFill>
                <a:schemeClr val="dk1"/>
              </a:solidFill>
              <a:latin typeface="Questrial"/>
              <a:ea typeface="Questrial"/>
              <a:cs typeface="Questrial"/>
              <a:sym typeface="Questrial"/>
            </a:endParaRPr>
          </a:p>
          <a:p>
            <a:pPr indent="0" lvl="0" marL="0" marR="0" rtl="0" algn="l">
              <a:spcBef>
                <a:spcPts val="0"/>
              </a:spcBef>
              <a:spcAft>
                <a:spcPts val="0"/>
              </a:spcAft>
              <a:buNone/>
            </a:pPr>
            <a:r>
              <a:rPr lang="en-US" sz="2800">
                <a:solidFill>
                  <a:schemeClr val="dk1"/>
                </a:solidFill>
                <a:latin typeface="Questrial"/>
                <a:ea typeface="Questrial"/>
                <a:cs typeface="Questrial"/>
                <a:sym typeface="Questrial"/>
              </a:rPr>
              <a:t>We work as Software Development Engineers at AnalyticAlways</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Questrial"/>
              <a:ea typeface="Questrial"/>
              <a:cs typeface="Questrial"/>
              <a:sym typeface="Questrial"/>
            </a:endParaRPr>
          </a:p>
          <a:p>
            <a:pPr indent="0" lvl="0" marL="0" marR="0" rtl="0" algn="l">
              <a:spcBef>
                <a:spcPts val="0"/>
              </a:spcBef>
              <a:spcAft>
                <a:spcPts val="0"/>
              </a:spcAft>
              <a:buNone/>
            </a:pPr>
            <a:r>
              <a:rPr lang="en-US" sz="2800">
                <a:solidFill>
                  <a:schemeClr val="dk1"/>
                </a:solidFill>
                <a:latin typeface="Questrial"/>
                <a:ea typeface="Questrial"/>
                <a:cs typeface="Questrial"/>
                <a:sym typeface="Questrial"/>
              </a:rPr>
              <a:t>We also have blogs:</a:t>
            </a:r>
            <a:endParaRPr sz="2800">
              <a:solidFill>
                <a:schemeClr val="dk1"/>
              </a:solidFill>
              <a:latin typeface="Questrial"/>
              <a:ea typeface="Questrial"/>
              <a:cs typeface="Questrial"/>
              <a:sym typeface="Questrial"/>
            </a:endParaRPr>
          </a:p>
          <a:p>
            <a:pPr indent="0" lvl="0" marL="0" marR="0" rtl="0" algn="l">
              <a:spcBef>
                <a:spcPts val="0"/>
              </a:spcBef>
              <a:spcAft>
                <a:spcPts val="0"/>
              </a:spcAft>
              <a:buNone/>
            </a:pPr>
            <a:r>
              <a:t/>
            </a:r>
            <a:endParaRPr sz="2800">
              <a:solidFill>
                <a:schemeClr val="dk1"/>
              </a:solidFill>
              <a:latin typeface="Questrial"/>
              <a:ea typeface="Questrial"/>
              <a:cs typeface="Questrial"/>
              <a:sym typeface="Questrial"/>
            </a:endParaRPr>
          </a:p>
          <a:p>
            <a:pPr indent="0" lvl="0" marL="0" marR="0" rtl="0" algn="l">
              <a:spcBef>
                <a:spcPts val="0"/>
              </a:spcBef>
              <a:spcAft>
                <a:spcPts val="0"/>
              </a:spcAft>
              <a:buNone/>
            </a:pPr>
            <a:r>
              <a:rPr lang="en-US" sz="2800" u="sng">
                <a:solidFill>
                  <a:schemeClr val="hlink"/>
                </a:solidFill>
                <a:latin typeface="Questrial"/>
                <a:ea typeface="Questrial"/>
                <a:cs typeface="Questrial"/>
                <a:sym typeface="Questrial"/>
                <a:hlinkClick r:id="rId4"/>
              </a:rPr>
              <a:t>http://panicoenlaxbox.blogspot.com.es/</a:t>
            </a:r>
            <a:r>
              <a:rPr lang="en-US" sz="2800">
                <a:solidFill>
                  <a:schemeClr val="dk1"/>
                </a:solidFill>
                <a:latin typeface="Questrial"/>
                <a:ea typeface="Questrial"/>
                <a:cs typeface="Questrial"/>
                <a:sym typeface="Questrial"/>
              </a:rPr>
              <a:t> </a:t>
            </a:r>
            <a:endParaRPr sz="2800">
              <a:solidFill>
                <a:schemeClr val="dk1"/>
              </a:solidFill>
              <a:latin typeface="Questrial"/>
              <a:ea typeface="Questrial"/>
              <a:cs typeface="Questrial"/>
              <a:sym typeface="Questrial"/>
            </a:endParaRPr>
          </a:p>
          <a:p>
            <a:pPr indent="0" lvl="0" marL="0" marR="0" rtl="0" algn="l">
              <a:spcBef>
                <a:spcPts val="0"/>
              </a:spcBef>
              <a:spcAft>
                <a:spcPts val="0"/>
              </a:spcAft>
              <a:buNone/>
            </a:pPr>
            <a:r>
              <a:rPr lang="en-US" sz="2800" u="sng">
                <a:solidFill>
                  <a:schemeClr val="hlink"/>
                </a:solidFill>
                <a:latin typeface="Questrial"/>
                <a:ea typeface="Questrial"/>
                <a:cs typeface="Questrial"/>
                <a:sym typeface="Questrial"/>
                <a:hlinkClick r:id="rId5"/>
              </a:rPr>
              <a:t>http://www.serginet.com</a:t>
            </a:r>
            <a:endParaRPr sz="2400">
              <a:solidFill>
                <a:schemeClr val="dk1"/>
              </a:solidFill>
              <a:latin typeface="Questrial"/>
              <a:ea typeface="Questrial"/>
              <a:cs typeface="Questrial"/>
              <a:sym typeface="Questrial"/>
            </a:endParaRPr>
          </a:p>
        </p:txBody>
      </p:sp>
      <p:pic>
        <p:nvPicPr>
          <p:cNvPr id="163" name="Shape 163"/>
          <p:cNvPicPr preferRelativeResize="0"/>
          <p:nvPr/>
        </p:nvPicPr>
        <p:blipFill rotWithShape="1">
          <a:blip r:embed="rId6">
            <a:alphaModFix/>
          </a:blip>
          <a:srcRect b="0" l="0" r="0" t="0"/>
          <a:stretch/>
        </p:blipFill>
        <p:spPr>
          <a:xfrm>
            <a:off x="8361795" y="3052070"/>
            <a:ext cx="2981600" cy="2981600"/>
          </a:xfrm>
          <a:prstGeom prst="rect">
            <a:avLst/>
          </a:prstGeom>
          <a:noFill/>
          <a:ln>
            <a:noFill/>
          </a:ln>
        </p:spPr>
      </p:pic>
      <p:pic>
        <p:nvPicPr>
          <p:cNvPr id="164" name="Shape 164"/>
          <p:cNvPicPr preferRelativeResize="0"/>
          <p:nvPr/>
        </p:nvPicPr>
        <p:blipFill>
          <a:blip r:embed="rId7">
            <a:alphaModFix/>
          </a:blip>
          <a:stretch>
            <a:fillRect/>
          </a:stretch>
        </p:blipFill>
        <p:spPr>
          <a:xfrm>
            <a:off x="9772325" y="679823"/>
            <a:ext cx="1865000" cy="186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PowerShell</a:t>
            </a:r>
            <a:endParaRPr/>
          </a:p>
        </p:txBody>
      </p:sp>
      <p:sp>
        <p:nvSpPr>
          <p:cNvPr id="287" name="Shape 287"/>
          <p:cNvSpPr txBox="1"/>
          <p:nvPr>
            <p:ph idx="4294967295" type="body"/>
          </p:nvPr>
        </p:nvSpPr>
        <p:spPr>
          <a:xfrm>
            <a:off x="960000" y="952075"/>
            <a:ext cx="10272000" cy="5290500"/>
          </a:xfrm>
          <a:prstGeom prst="rect">
            <a:avLst/>
          </a:prstGeom>
        </p:spPr>
        <p:txBody>
          <a:bodyPr anchorCtr="0" anchor="t" bIns="91425" lIns="91425" spcFirstLastPara="1" rIns="91425" wrap="square" tIns="91425">
            <a:noAutofit/>
          </a:bodyPr>
          <a:lstStyle/>
          <a:p>
            <a:pPr indent="0" lvl="0" marL="0">
              <a:spcBef>
                <a:spcPts val="1000"/>
              </a:spcBef>
              <a:spcAft>
                <a:spcPts val="0"/>
              </a:spcAft>
              <a:buClr>
                <a:schemeClr val="dk1"/>
              </a:buClr>
              <a:buSzPts val="1100"/>
              <a:buFont typeface="Arial"/>
              <a:buNone/>
            </a:pPr>
            <a:r>
              <a:rPr lang="en-US" sz="3000">
                <a:latin typeface="Courier New"/>
                <a:ea typeface="Courier New"/>
                <a:cs typeface="Courier New"/>
                <a:sym typeface="Courier New"/>
              </a:rPr>
              <a:t>Get-Module PowerShellGet -ListAvailable</a:t>
            </a:r>
            <a:endParaRPr sz="3000">
              <a:latin typeface="Courier New"/>
              <a:ea typeface="Courier New"/>
              <a:cs typeface="Courier New"/>
              <a:sym typeface="Courier New"/>
            </a:endParaRPr>
          </a:p>
          <a:p>
            <a:pPr indent="0" lvl="0" marL="0">
              <a:spcBef>
                <a:spcPts val="1000"/>
              </a:spcBef>
              <a:spcAft>
                <a:spcPts val="0"/>
              </a:spcAft>
              <a:buNone/>
            </a:pPr>
            <a:r>
              <a:rPr lang="en-US" sz="3000">
                <a:latin typeface="Courier New"/>
                <a:ea typeface="Courier New"/>
                <a:cs typeface="Courier New"/>
                <a:sym typeface="Courier New"/>
              </a:rPr>
              <a:t>Install-Module -Name AzureRM -AllowClobber</a:t>
            </a:r>
            <a:endParaRPr sz="3000">
              <a:latin typeface="Courier New"/>
              <a:ea typeface="Courier New"/>
              <a:cs typeface="Courier New"/>
              <a:sym typeface="Courier New"/>
            </a:endParaRPr>
          </a:p>
          <a:p>
            <a:pPr indent="0" lvl="0" marL="0" rtl="0">
              <a:spcBef>
                <a:spcPts val="1000"/>
              </a:spcBef>
              <a:spcAft>
                <a:spcPts val="0"/>
              </a:spcAft>
              <a:buNone/>
            </a:pPr>
            <a:r>
              <a:rPr lang="en-US" sz="3000">
                <a:latin typeface="Courier New"/>
                <a:ea typeface="Courier New"/>
                <a:cs typeface="Courier New"/>
                <a:sym typeface="Courier New"/>
              </a:rPr>
              <a:t>Get-Command -Module AzureRM.*</a:t>
            </a:r>
            <a:endParaRPr i="1"/>
          </a:p>
          <a:p>
            <a:pPr indent="0" lvl="0" marL="0" rtl="0" algn="ctr">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PowerShell</a:t>
            </a:r>
            <a:endParaRPr/>
          </a:p>
        </p:txBody>
      </p:sp>
      <p:sp>
        <p:nvSpPr>
          <p:cNvPr id="293" name="Shape 293"/>
          <p:cNvSpPr txBox="1"/>
          <p:nvPr>
            <p:ph idx="4294967295" type="body"/>
          </p:nvPr>
        </p:nvSpPr>
        <p:spPr>
          <a:xfrm>
            <a:off x="960000" y="952075"/>
            <a:ext cx="10272000" cy="52905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lang="en-US" sz="1100" u="sng">
                <a:solidFill>
                  <a:schemeClr val="hlink"/>
                </a:solidFill>
                <a:latin typeface="Arial"/>
                <a:ea typeface="Arial"/>
                <a:cs typeface="Arial"/>
                <a:sym typeface="Arial"/>
                <a:hlinkClick r:id="rId3"/>
              </a:rPr>
              <a:t>https://www.microsoft.com/web/downloads/platform.aspx</a:t>
            </a:r>
            <a:endParaRPr i="1"/>
          </a:p>
          <a:p>
            <a:pPr indent="0" lvl="0" marL="0" rtl="0" algn="ctr">
              <a:spcBef>
                <a:spcPts val="1000"/>
              </a:spcBef>
              <a:spcAft>
                <a:spcPts val="0"/>
              </a:spcAft>
              <a:buNone/>
            </a:pPr>
            <a:r>
              <a:t/>
            </a:r>
            <a:endParaRPr/>
          </a:p>
        </p:txBody>
      </p:sp>
      <p:pic>
        <p:nvPicPr>
          <p:cNvPr id="294" name="Shape 294"/>
          <p:cNvPicPr preferRelativeResize="0"/>
          <p:nvPr/>
        </p:nvPicPr>
        <p:blipFill>
          <a:blip r:embed="rId4">
            <a:alphaModFix/>
          </a:blip>
          <a:stretch>
            <a:fillRect/>
          </a:stretch>
        </p:blipFill>
        <p:spPr>
          <a:xfrm>
            <a:off x="3395663" y="1581150"/>
            <a:ext cx="5400675"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PowerShell</a:t>
            </a:r>
            <a:endParaRPr/>
          </a:p>
        </p:txBody>
      </p:sp>
      <p:sp>
        <p:nvSpPr>
          <p:cNvPr id="300" name="Shape 300"/>
          <p:cNvSpPr txBox="1"/>
          <p:nvPr>
            <p:ph idx="4294967295" type="body"/>
          </p:nvPr>
        </p:nvSpPr>
        <p:spPr>
          <a:xfrm>
            <a:off x="960000" y="952075"/>
            <a:ext cx="10272000" cy="52905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sz="1800">
                <a:latin typeface="Courier New"/>
                <a:ea typeface="Courier New"/>
                <a:cs typeface="Courier New"/>
                <a:sym typeface="Courier New"/>
              </a:rPr>
              <a:t>Login-AzureRmAccount</a:t>
            </a:r>
            <a:endParaRPr sz="1800">
              <a:latin typeface="Courier New"/>
              <a:ea typeface="Courier New"/>
              <a:cs typeface="Courier New"/>
              <a:sym typeface="Courier New"/>
            </a:endParaRPr>
          </a:p>
          <a:p>
            <a:pPr indent="0" lvl="0" marL="0" rtl="0">
              <a:spcBef>
                <a:spcPts val="1000"/>
              </a:spcBef>
              <a:spcAft>
                <a:spcPts val="0"/>
              </a:spcAft>
              <a:buNone/>
            </a:pPr>
            <a:r>
              <a:rPr lang="en-US" sz="1800">
                <a:latin typeface="Courier New"/>
                <a:ea typeface="Courier New"/>
                <a:cs typeface="Courier New"/>
                <a:sym typeface="Courier New"/>
              </a:rPr>
              <a:t>New-AzureRmResourceGroup -Location "West Europe" -Name &lt;resource_group_name&gt;</a:t>
            </a:r>
            <a:endParaRPr sz="1800">
              <a:latin typeface="Courier New"/>
              <a:ea typeface="Courier New"/>
              <a:cs typeface="Courier New"/>
              <a:sym typeface="Courier New"/>
            </a:endParaRPr>
          </a:p>
          <a:p>
            <a:pPr indent="0" lvl="0" marL="0" rtl="0">
              <a:spcBef>
                <a:spcPts val="1000"/>
              </a:spcBef>
              <a:spcAft>
                <a:spcPts val="0"/>
              </a:spcAft>
              <a:buNone/>
            </a:pPr>
            <a:r>
              <a:rPr lang="en-US" sz="1800">
                <a:latin typeface="Courier New"/>
                <a:ea typeface="Courier New"/>
                <a:cs typeface="Courier New"/>
                <a:sym typeface="Courier New"/>
              </a:rPr>
              <a:t>New-AzureRmStorageAccount -Location "West Europe" -Name &lt;storage_account_name&gt; -ResourceGroupName &lt;resource_group_name&gt; -SkuName Standard_RAGRS -Kind Storage</a:t>
            </a:r>
            <a:endParaRPr sz="1800">
              <a:latin typeface="Courier New"/>
              <a:ea typeface="Courier New"/>
              <a:cs typeface="Courier New"/>
              <a:sym typeface="Courier New"/>
            </a:endParaRPr>
          </a:p>
          <a:p>
            <a:pPr indent="0" lvl="0" marL="0" rtl="0">
              <a:spcBef>
                <a:spcPts val="1000"/>
              </a:spcBef>
              <a:spcAft>
                <a:spcPts val="0"/>
              </a:spcAft>
              <a:buNone/>
            </a:pPr>
            <a:r>
              <a:rPr lang="en-US" sz="1800">
                <a:latin typeface="Courier New"/>
                <a:ea typeface="Courier New"/>
                <a:cs typeface="Courier New"/>
                <a:sym typeface="Courier New"/>
              </a:rPr>
              <a:t>Get-AzureRMStorageAccount</a:t>
            </a:r>
            <a:endParaRPr sz="1800">
              <a:latin typeface="Courier New"/>
              <a:ea typeface="Courier New"/>
              <a:cs typeface="Courier New"/>
              <a:sym typeface="Courier New"/>
            </a:endParaRPr>
          </a:p>
          <a:p>
            <a:pPr indent="0" lvl="0" marL="0" rtl="0">
              <a:spcBef>
                <a:spcPts val="1000"/>
              </a:spcBef>
              <a:spcAft>
                <a:spcPts val="0"/>
              </a:spcAft>
              <a:buNone/>
            </a:pPr>
            <a:r>
              <a:rPr lang="en-US" sz="1800">
                <a:latin typeface="Courier New"/>
                <a:ea typeface="Courier New"/>
                <a:cs typeface="Courier New"/>
                <a:sym typeface="Courier New"/>
              </a:rPr>
              <a:t>Remove-AzureRmResourceGroup -Name &lt;storage_account_name&gt; -Force</a:t>
            </a:r>
            <a:endParaRPr sz="1800">
              <a:latin typeface="Courier New"/>
              <a:ea typeface="Courier New"/>
              <a:cs typeface="Courier New"/>
              <a:sym typeface="Courier New"/>
            </a:endParaRPr>
          </a:p>
          <a:p>
            <a:pPr indent="0" lvl="0" marL="0" rtl="0">
              <a:spcBef>
                <a:spcPts val="1000"/>
              </a:spcBef>
              <a:spcAft>
                <a:spcPts val="0"/>
              </a:spcAft>
              <a:buNone/>
            </a:pPr>
            <a:r>
              <a:rPr lang="en-US" sz="1800">
                <a:latin typeface="Courier New"/>
                <a:ea typeface="Courier New"/>
                <a:cs typeface="Courier New"/>
                <a:sym typeface="Courier New"/>
              </a:rPr>
              <a:t>Remove-AzureRmAccount</a:t>
            </a:r>
            <a:endParaRPr sz="1800">
              <a:latin typeface="Courier New"/>
              <a:ea typeface="Courier New"/>
              <a:cs typeface="Courier New"/>
              <a:sym typeface="Courier New"/>
            </a:endParaRPr>
          </a:p>
          <a:p>
            <a:pPr indent="0" lvl="0" marL="0" rtl="0">
              <a:spcBef>
                <a:spcPts val="1000"/>
              </a:spcBef>
              <a:spcAft>
                <a:spcPts val="0"/>
              </a:spcAft>
              <a:buNone/>
            </a:pPr>
            <a:r>
              <a:t/>
            </a:r>
            <a:endParaRPr i="1"/>
          </a:p>
          <a:p>
            <a:pPr indent="0" lvl="0" marL="0" rtl="0" algn="ctr">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PowerShell non-interactive login</a:t>
            </a:r>
            <a:endParaRPr/>
          </a:p>
        </p:txBody>
      </p:sp>
      <p:sp>
        <p:nvSpPr>
          <p:cNvPr id="306" name="Shape 306"/>
          <p:cNvSpPr txBox="1"/>
          <p:nvPr>
            <p:ph idx="4294967295" type="body"/>
          </p:nvPr>
        </p:nvSpPr>
        <p:spPr>
          <a:xfrm>
            <a:off x="960000" y="952075"/>
            <a:ext cx="10272000" cy="52905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sz="1200">
                <a:latin typeface="Courier New"/>
                <a:ea typeface="Courier New"/>
                <a:cs typeface="Courier New"/>
                <a:sym typeface="Courier New"/>
              </a:rPr>
              <a:t>Login-AzureRmAccount</a:t>
            </a:r>
            <a:endParaRPr sz="1200">
              <a:latin typeface="Courier New"/>
              <a:ea typeface="Courier New"/>
              <a:cs typeface="Courier New"/>
              <a:sym typeface="Courier New"/>
            </a:endParaRPr>
          </a:p>
          <a:p>
            <a:pPr indent="0" lvl="0" marL="0">
              <a:spcBef>
                <a:spcPts val="1000"/>
              </a:spcBef>
              <a:spcAft>
                <a:spcPts val="0"/>
              </a:spcAft>
              <a:buNone/>
            </a:pPr>
            <a:r>
              <a:rPr lang="en-US" sz="1200">
                <a:latin typeface="Courier New"/>
                <a:ea typeface="Courier New"/>
                <a:cs typeface="Courier New"/>
                <a:sym typeface="Courier New"/>
              </a:rPr>
              <a:t>$password = ConvertTo-SecureString "foo" -AsPlainText -Force</a:t>
            </a:r>
            <a:endParaRPr sz="1200">
              <a:latin typeface="Courier New"/>
              <a:ea typeface="Courier New"/>
              <a:cs typeface="Courier New"/>
              <a:sym typeface="Courier New"/>
            </a:endParaRPr>
          </a:p>
          <a:p>
            <a:pPr indent="0" lvl="0" marL="0">
              <a:spcBef>
                <a:spcPts val="1000"/>
              </a:spcBef>
              <a:spcAft>
                <a:spcPts val="0"/>
              </a:spcAft>
              <a:buNone/>
            </a:pPr>
            <a:r>
              <a:rPr lang="en-US" sz="1200">
                <a:latin typeface="Courier New"/>
                <a:ea typeface="Courier New"/>
                <a:cs typeface="Courier New"/>
                <a:sym typeface="Courier New"/>
              </a:rPr>
              <a:t>$app = New-AzureRmADApplication –DisplayName "foo" –IdentifierUris "http://foo.bar" –Password $password</a:t>
            </a:r>
            <a:endParaRPr sz="1200">
              <a:latin typeface="Courier New"/>
              <a:ea typeface="Courier New"/>
              <a:cs typeface="Courier New"/>
              <a:sym typeface="Courier New"/>
            </a:endParaRPr>
          </a:p>
          <a:p>
            <a:pPr indent="0" lvl="0" marL="0">
              <a:spcBef>
                <a:spcPts val="1000"/>
              </a:spcBef>
              <a:spcAft>
                <a:spcPts val="0"/>
              </a:spcAft>
              <a:buNone/>
            </a:pPr>
            <a:r>
              <a:rPr lang="en-US" sz="1200">
                <a:latin typeface="Courier New"/>
                <a:ea typeface="Courier New"/>
                <a:cs typeface="Courier New"/>
                <a:sym typeface="Courier New"/>
              </a:rPr>
              <a:t>New-AzureRmADServicePrincipal -ApplicationId $app.ApplicationId</a:t>
            </a:r>
            <a:endParaRPr sz="1200">
              <a:latin typeface="Courier New"/>
              <a:ea typeface="Courier New"/>
              <a:cs typeface="Courier New"/>
              <a:sym typeface="Courier New"/>
            </a:endParaRPr>
          </a:p>
          <a:p>
            <a:pPr indent="0" lvl="0" marL="0">
              <a:spcBef>
                <a:spcPts val="1000"/>
              </a:spcBef>
              <a:spcAft>
                <a:spcPts val="0"/>
              </a:spcAft>
              <a:buNone/>
            </a:pPr>
            <a:r>
              <a:rPr lang="en-US" sz="1200">
                <a:latin typeface="Courier New"/>
                <a:ea typeface="Courier New"/>
                <a:cs typeface="Courier New"/>
                <a:sym typeface="Courier New"/>
              </a:rPr>
              <a:t>New-AzureRmRoleAssignment –RoleDefinitionName Contributor –ServicePrincipalName $app.ApplicationId</a:t>
            </a:r>
            <a:endParaRPr sz="1200">
              <a:latin typeface="Courier New"/>
              <a:ea typeface="Courier New"/>
              <a:cs typeface="Courier New"/>
              <a:sym typeface="Courier New"/>
            </a:endParaRPr>
          </a:p>
          <a:p>
            <a:pPr indent="0" lvl="0" marL="0">
              <a:spcBef>
                <a:spcPts val="1000"/>
              </a:spcBef>
              <a:spcAft>
                <a:spcPts val="0"/>
              </a:spcAft>
              <a:buNone/>
            </a:pPr>
            <a:r>
              <a:rPr lang="en-US" sz="1200">
                <a:solidFill>
                  <a:srgbClr val="38761D"/>
                </a:solidFill>
                <a:latin typeface="Courier New"/>
                <a:ea typeface="Courier New"/>
                <a:cs typeface="Courier New"/>
                <a:sym typeface="Courier New"/>
              </a:rPr>
              <a:t># en otra ventana</a:t>
            </a:r>
            <a:endParaRPr sz="1200">
              <a:solidFill>
                <a:srgbClr val="38761D"/>
              </a:solidFill>
              <a:latin typeface="Courier New"/>
              <a:ea typeface="Courier New"/>
              <a:cs typeface="Courier New"/>
              <a:sym typeface="Courier New"/>
            </a:endParaRPr>
          </a:p>
          <a:p>
            <a:pPr indent="0" lvl="0" marL="0">
              <a:spcBef>
                <a:spcPts val="1000"/>
              </a:spcBef>
              <a:spcAft>
                <a:spcPts val="0"/>
              </a:spcAft>
              <a:buNone/>
            </a:pPr>
            <a:r>
              <a:rPr lang="en-US" sz="1200">
                <a:latin typeface="Courier New"/>
                <a:ea typeface="Courier New"/>
                <a:cs typeface="Courier New"/>
                <a:sym typeface="Courier New"/>
              </a:rPr>
              <a:t>$password = ConvertTo-SecureString "foo" -AsPlainText -Force</a:t>
            </a:r>
            <a:endParaRPr sz="1200">
              <a:latin typeface="Courier New"/>
              <a:ea typeface="Courier New"/>
              <a:cs typeface="Courier New"/>
              <a:sym typeface="Courier New"/>
            </a:endParaRPr>
          </a:p>
          <a:p>
            <a:pPr indent="0" lvl="0" marL="0">
              <a:spcBef>
                <a:spcPts val="1000"/>
              </a:spcBef>
              <a:spcAft>
                <a:spcPts val="0"/>
              </a:spcAft>
              <a:buNone/>
            </a:pPr>
            <a:r>
              <a:rPr lang="en-US" sz="1200">
                <a:solidFill>
                  <a:srgbClr val="38761D"/>
                </a:solidFill>
                <a:latin typeface="Courier New"/>
                <a:ea typeface="Courier New"/>
                <a:cs typeface="Courier New"/>
                <a:sym typeface="Courier New"/>
              </a:rPr>
              <a:t># </a:t>
            </a:r>
            <a:r>
              <a:rPr lang="en-US" sz="1200" u="sng">
                <a:solidFill>
                  <a:srgbClr val="38761D"/>
                </a:solidFill>
                <a:latin typeface="Courier New"/>
                <a:ea typeface="Courier New"/>
                <a:cs typeface="Courier New"/>
                <a:sym typeface="Courier New"/>
                <a:hlinkClick r:id="rId3"/>
              </a:rPr>
              <a:t>98486e3b-1508-4f20-b0ef-34382c4c32b0@sergioleonanalyticalways.onmicrosoft.com</a:t>
            </a:r>
            <a:endParaRPr sz="1200">
              <a:solidFill>
                <a:srgbClr val="38761D"/>
              </a:solidFill>
              <a:latin typeface="Courier New"/>
              <a:ea typeface="Courier New"/>
              <a:cs typeface="Courier New"/>
              <a:sym typeface="Courier New"/>
            </a:endParaRPr>
          </a:p>
          <a:p>
            <a:pPr indent="0" lvl="0" marL="0">
              <a:spcBef>
                <a:spcPts val="1000"/>
              </a:spcBef>
              <a:spcAft>
                <a:spcPts val="0"/>
              </a:spcAft>
              <a:buNone/>
            </a:pPr>
            <a:r>
              <a:rPr lang="en-US" sz="1200">
                <a:solidFill>
                  <a:srgbClr val="38761D"/>
                </a:solidFill>
                <a:latin typeface="Courier New"/>
                <a:ea typeface="Courier New"/>
                <a:cs typeface="Courier New"/>
                <a:sym typeface="Courier New"/>
              </a:rPr>
              <a:t># ApplicationId@&lt;your_tenant_name&gt;</a:t>
            </a:r>
            <a:endParaRPr sz="1200">
              <a:solidFill>
                <a:srgbClr val="38761D"/>
              </a:solidFill>
              <a:latin typeface="Courier New"/>
              <a:ea typeface="Courier New"/>
              <a:cs typeface="Courier New"/>
              <a:sym typeface="Courier New"/>
            </a:endParaRPr>
          </a:p>
          <a:p>
            <a:pPr indent="0" lvl="0" marL="0">
              <a:spcBef>
                <a:spcPts val="1000"/>
              </a:spcBef>
              <a:spcAft>
                <a:spcPts val="0"/>
              </a:spcAft>
              <a:buNone/>
            </a:pPr>
            <a:r>
              <a:rPr lang="en-US" sz="1200">
                <a:latin typeface="Courier New"/>
                <a:ea typeface="Courier New"/>
                <a:cs typeface="Courier New"/>
                <a:sym typeface="Courier New"/>
              </a:rPr>
              <a:t>$credential = New-Object -TypeName System.Management.Automation.PSCredential –ArgumentList "83483cd8-ecf5-4fd1-91d7-d52636885357@sergioleonanalyticalways.onmicrosoft.com", $password</a:t>
            </a:r>
            <a:endParaRPr sz="1200">
              <a:latin typeface="Courier New"/>
              <a:ea typeface="Courier New"/>
              <a:cs typeface="Courier New"/>
              <a:sym typeface="Courier New"/>
            </a:endParaRPr>
          </a:p>
          <a:p>
            <a:pPr indent="0" lvl="0" marL="0">
              <a:spcBef>
                <a:spcPts val="1000"/>
              </a:spcBef>
              <a:spcAft>
                <a:spcPts val="0"/>
              </a:spcAft>
              <a:buNone/>
            </a:pPr>
            <a:r>
              <a:rPr lang="en-US" sz="1200">
                <a:latin typeface="Courier New"/>
                <a:ea typeface="Courier New"/>
                <a:cs typeface="Courier New"/>
                <a:sym typeface="Courier New"/>
              </a:rPr>
              <a:t>Login-AzureRmAccount -Credential $credential -ServicePrincipal –TenantId d1ae8242-a985-4d12-ad41-afd92012af18</a:t>
            </a:r>
            <a:endParaRPr sz="1200">
              <a:latin typeface="Courier New"/>
              <a:ea typeface="Courier New"/>
              <a:cs typeface="Courier New"/>
              <a:sym typeface="Courier New"/>
            </a:endParaRPr>
          </a:p>
          <a:p>
            <a:pPr indent="0" lvl="0" marL="0">
              <a:spcBef>
                <a:spcPts val="1000"/>
              </a:spcBef>
              <a:spcAft>
                <a:spcPts val="0"/>
              </a:spcAft>
              <a:buNone/>
            </a:pPr>
            <a:r>
              <a:rPr lang="en-US" sz="1200">
                <a:latin typeface="Courier New"/>
                <a:ea typeface="Courier New"/>
                <a:cs typeface="Courier New"/>
                <a:sym typeface="Courier New"/>
              </a:rPr>
              <a:t>Get-AzureRMStorageAccount</a:t>
            </a:r>
            <a:endParaRPr sz="1200">
              <a:latin typeface="Courier New"/>
              <a:ea typeface="Courier New"/>
              <a:cs typeface="Courier New"/>
              <a:sym typeface="Courier New"/>
            </a:endParaRPr>
          </a:p>
          <a:p>
            <a:pPr indent="0" lvl="0" marL="0" rtl="0">
              <a:spcBef>
                <a:spcPts val="1000"/>
              </a:spcBef>
              <a:spcAft>
                <a:spcPts val="0"/>
              </a:spcAft>
              <a:buNone/>
            </a:pPr>
            <a:r>
              <a:rPr lang="en-US" sz="1200">
                <a:latin typeface="Courier New"/>
                <a:ea typeface="Courier New"/>
                <a:cs typeface="Courier New"/>
                <a:sym typeface="Courier New"/>
              </a:rPr>
              <a:t>Remove-AzureRmAccount</a:t>
            </a:r>
            <a:endParaRPr i="1"/>
          </a:p>
          <a:p>
            <a:pPr indent="0" lvl="0" marL="0" rtl="0" algn="ctr">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CLI</a:t>
            </a:r>
            <a:endParaRPr/>
          </a:p>
        </p:txBody>
      </p:sp>
      <p:sp>
        <p:nvSpPr>
          <p:cNvPr id="312" name="Shape 312"/>
          <p:cNvSpPr txBox="1"/>
          <p:nvPr>
            <p:ph idx="4294967295" type="body"/>
          </p:nvPr>
        </p:nvSpPr>
        <p:spPr>
          <a:xfrm>
            <a:off x="960000" y="952075"/>
            <a:ext cx="4192200" cy="52905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t/>
            </a:r>
            <a:endParaRPr i="1"/>
          </a:p>
          <a:p>
            <a:pPr indent="0" lvl="0" marL="0" rtl="0" algn="ctr">
              <a:spcBef>
                <a:spcPts val="1000"/>
              </a:spcBef>
              <a:spcAft>
                <a:spcPts val="0"/>
              </a:spcAft>
              <a:buNone/>
            </a:pPr>
            <a:r>
              <a:t/>
            </a:r>
            <a:endParaRPr/>
          </a:p>
        </p:txBody>
      </p:sp>
      <p:graphicFrame>
        <p:nvGraphicFramePr>
          <p:cNvPr id="313" name="Shape 313"/>
          <p:cNvGraphicFramePr/>
          <p:nvPr/>
        </p:nvGraphicFramePr>
        <p:xfrm>
          <a:off x="952500" y="2249900"/>
          <a:ext cx="3000000" cy="3000000"/>
        </p:xfrm>
        <a:graphic>
          <a:graphicData uri="http://schemas.openxmlformats.org/drawingml/2006/table">
            <a:tbl>
              <a:tblPr>
                <a:noFill/>
                <a:tableStyleId>{AFEC4182-C258-49FD-A11D-9F7028077925}</a:tableStyleId>
              </a:tblPr>
              <a:tblGrid>
                <a:gridCol w="5143500"/>
                <a:gridCol w="5143500"/>
              </a:tblGrid>
              <a:tr h="381000">
                <a:tc>
                  <a:txBody>
                    <a:bodyPr>
                      <a:noAutofit/>
                    </a:bodyPr>
                    <a:lstStyle/>
                    <a:p>
                      <a:pPr indent="0" lvl="0" marL="0">
                        <a:spcBef>
                          <a:spcPts val="0"/>
                        </a:spcBef>
                        <a:spcAft>
                          <a:spcPts val="0"/>
                        </a:spcAft>
                        <a:buNone/>
                      </a:pPr>
                      <a:r>
                        <a:rPr lang="en-US"/>
                        <a:t>1.0</a:t>
                      </a:r>
                      <a:endParaRPr/>
                    </a:p>
                  </a:txBody>
                  <a:tcPr marT="91425" marB="91425" marR="91425" marL="91425"/>
                </a:tc>
                <a:tc>
                  <a:txBody>
                    <a:bodyPr>
                      <a:noAutofit/>
                    </a:bodyPr>
                    <a:lstStyle/>
                    <a:p>
                      <a:pPr indent="0" lvl="0" marL="0">
                        <a:spcBef>
                          <a:spcPts val="0"/>
                        </a:spcBef>
                        <a:spcAft>
                          <a:spcPts val="0"/>
                        </a:spcAft>
                        <a:buNone/>
                      </a:pPr>
                      <a:r>
                        <a:rPr lang="en-US"/>
                        <a:t>2.0</a:t>
                      </a:r>
                      <a:endParaRPr/>
                    </a:p>
                  </a:txBody>
                  <a:tcPr marT="91425" marB="91425" marR="91425" marL="91425"/>
                </a:tc>
              </a:tr>
              <a:tr h="381000">
                <a:tc>
                  <a:txBody>
                    <a:bodyPr>
                      <a:noAutofit/>
                    </a:bodyPr>
                    <a:lstStyle/>
                    <a:p>
                      <a:pPr indent="0" lvl="0" marL="0">
                        <a:spcBef>
                          <a:spcPts val="0"/>
                        </a:spcBef>
                        <a:spcAft>
                          <a:spcPts val="0"/>
                        </a:spcAft>
                        <a:buNone/>
                      </a:pPr>
                      <a:r>
                        <a:rPr lang="en-US"/>
                        <a:t>Also know as X-Plat CLI</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381000">
                <a:tc>
                  <a:txBody>
                    <a:bodyPr>
                      <a:noAutofit/>
                    </a:bodyPr>
                    <a:lstStyle/>
                    <a:p>
                      <a:pPr indent="0" lvl="0" marL="0">
                        <a:spcBef>
                          <a:spcPts val="0"/>
                        </a:spcBef>
                        <a:spcAft>
                          <a:spcPts val="0"/>
                        </a:spcAft>
                        <a:buNone/>
                      </a:pPr>
                      <a:r>
                        <a:rPr lang="en-US"/>
                        <a:t>ASM</a:t>
                      </a:r>
                      <a:endParaRPr/>
                    </a:p>
                  </a:txBody>
                  <a:tcPr marT="91425" marB="91425" marR="91425" marL="91425"/>
                </a:tc>
                <a:tc>
                  <a:txBody>
                    <a:bodyPr>
                      <a:noAutofit/>
                    </a:bodyPr>
                    <a:lstStyle/>
                    <a:p>
                      <a:pPr indent="0" lvl="0" marL="0">
                        <a:spcBef>
                          <a:spcPts val="0"/>
                        </a:spcBef>
                        <a:spcAft>
                          <a:spcPts val="0"/>
                        </a:spcAft>
                        <a:buNone/>
                      </a:pPr>
                      <a:r>
                        <a:rPr lang="en-US"/>
                        <a:t>ARM</a:t>
                      </a:r>
                      <a:endParaRPr/>
                    </a:p>
                  </a:txBody>
                  <a:tcPr marT="91425" marB="91425" marR="91425" marL="91425"/>
                </a:tc>
              </a:tr>
              <a:tr h="381000">
                <a:tc>
                  <a:txBody>
                    <a:bodyPr>
                      <a:noAutofit/>
                    </a:bodyPr>
                    <a:lstStyle/>
                    <a:p>
                      <a:pPr indent="0" lvl="0" marL="0">
                        <a:spcBef>
                          <a:spcPts val="0"/>
                        </a:spcBef>
                        <a:spcAft>
                          <a:spcPts val="0"/>
                        </a:spcAft>
                        <a:buNone/>
                      </a:pPr>
                      <a:r>
                        <a:rPr lang="en-US"/>
                        <a:t>Node.js</a:t>
                      </a:r>
                      <a:endParaRPr/>
                    </a:p>
                  </a:txBody>
                  <a:tcPr marT="91425" marB="91425" marR="91425" marL="91425"/>
                </a:tc>
                <a:tc>
                  <a:txBody>
                    <a:bodyPr>
                      <a:noAutofit/>
                    </a:bodyPr>
                    <a:lstStyle/>
                    <a:p>
                      <a:pPr indent="0" lvl="0" marL="0" rtl="0">
                        <a:spcBef>
                          <a:spcPts val="0"/>
                        </a:spcBef>
                        <a:spcAft>
                          <a:spcPts val="0"/>
                        </a:spcAft>
                        <a:buNone/>
                      </a:pPr>
                      <a:r>
                        <a:rPr lang="en-US"/>
                        <a:t>Python</a:t>
                      </a:r>
                      <a:endParaRPr/>
                    </a:p>
                  </a:txBody>
                  <a:tcPr marT="91425" marB="91425" marR="91425" marL="91425"/>
                </a:tc>
              </a:tr>
              <a:tr h="381000">
                <a:tc>
                  <a:txBody>
                    <a:bodyPr>
                      <a:noAutofit/>
                    </a:bodyPr>
                    <a:lstStyle/>
                    <a:p>
                      <a:pPr indent="0" lvl="0" marL="0" rtl="0">
                        <a:spcBef>
                          <a:spcPts val="0"/>
                        </a:spcBef>
                        <a:spcAft>
                          <a:spcPts val="0"/>
                        </a:spcAft>
                        <a:buNone/>
                      </a:pPr>
                      <a:r>
                        <a:rPr lang="en-US"/>
                        <a:t>npm i -g azure-cli</a:t>
                      </a:r>
                      <a:endParaRPr/>
                    </a:p>
                  </a:txBody>
                  <a:tcPr marT="91425" marB="91425" marR="91425" marL="91425"/>
                </a:tc>
                <a:tc>
                  <a:txBody>
                    <a:bodyPr>
                      <a:noAutofit/>
                    </a:bodyPr>
                    <a:lstStyle/>
                    <a:p>
                      <a:pPr indent="0" lvl="0" marL="0" rtl="0">
                        <a:spcBef>
                          <a:spcPts val="0"/>
                        </a:spcBef>
                        <a:spcAft>
                          <a:spcPts val="0"/>
                        </a:spcAft>
                        <a:buNone/>
                      </a:pPr>
                      <a:r>
                        <a:rPr lang="en-US"/>
                        <a:t>Installer</a:t>
                      </a:r>
                      <a:endParaRPr/>
                    </a:p>
                  </a:txBody>
                  <a:tcPr marT="91425" marB="91425" marR="91425" marL="91425"/>
                </a:tc>
              </a:tr>
              <a:tr h="381000">
                <a:tc>
                  <a:txBody>
                    <a:bodyPr>
                      <a:noAutofit/>
                    </a:bodyPr>
                    <a:lstStyle/>
                    <a:p>
                      <a:pPr indent="0" lvl="0" marL="0" rtl="0">
                        <a:spcBef>
                          <a:spcPts val="0"/>
                        </a:spcBef>
                        <a:spcAft>
                          <a:spcPts val="0"/>
                        </a:spcAft>
                        <a:buNone/>
                      </a:pPr>
                      <a:r>
                        <a:rPr lang="en-US" sz="1800">
                          <a:latin typeface="Courier New"/>
                          <a:ea typeface="Courier New"/>
                          <a:cs typeface="Courier New"/>
                          <a:sym typeface="Courier New"/>
                        </a:rPr>
                        <a:t>azure</a:t>
                      </a:r>
                      <a:endParaRPr sz="1800">
                        <a:latin typeface="Courier New"/>
                        <a:ea typeface="Courier New"/>
                        <a:cs typeface="Courier New"/>
                        <a:sym typeface="Courier New"/>
                      </a:endParaRPr>
                    </a:p>
                  </a:txBody>
                  <a:tcPr marT="91425" marB="91425" marR="91425" marL="91425"/>
                </a:tc>
                <a:tc>
                  <a:txBody>
                    <a:bodyPr>
                      <a:noAutofit/>
                    </a:bodyPr>
                    <a:lstStyle/>
                    <a:p>
                      <a:pPr indent="0" lvl="0" marL="0" rtl="0">
                        <a:spcBef>
                          <a:spcPts val="0"/>
                        </a:spcBef>
                        <a:spcAft>
                          <a:spcPts val="0"/>
                        </a:spcAft>
                        <a:buNone/>
                      </a:pPr>
                      <a:r>
                        <a:rPr lang="en-US" sz="1800">
                          <a:latin typeface="Courier New"/>
                          <a:ea typeface="Courier New"/>
                          <a:cs typeface="Courier New"/>
                          <a:sym typeface="Courier New"/>
                        </a:rPr>
                        <a:t>az</a:t>
                      </a:r>
                      <a:endParaRPr sz="18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CLI - Docker</a:t>
            </a:r>
            <a:endParaRPr/>
          </a:p>
        </p:txBody>
      </p:sp>
      <p:sp>
        <p:nvSpPr>
          <p:cNvPr id="319" name="Shape 319"/>
          <p:cNvSpPr txBox="1"/>
          <p:nvPr/>
        </p:nvSpPr>
        <p:spPr>
          <a:xfrm>
            <a:off x="1213350" y="2250825"/>
            <a:ext cx="10065000" cy="214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100" u="sng">
                <a:solidFill>
                  <a:schemeClr val="hlink"/>
                </a:solidFill>
                <a:hlinkClick r:id="rId3"/>
              </a:rPr>
              <a:t>https://docs.microsoft.com/en-us/cli/azure/run-azure-cli-docker?view=azure-cli-latest</a:t>
            </a:r>
            <a:endParaRPr/>
          </a:p>
          <a:p>
            <a:pPr indent="0" lvl="0" marL="0">
              <a:spcBef>
                <a:spcPts val="0"/>
              </a:spcBef>
              <a:spcAft>
                <a:spcPts val="0"/>
              </a:spcAft>
              <a:buNone/>
            </a:pPr>
            <a:r>
              <a:t/>
            </a:r>
            <a:endParaRPr/>
          </a:p>
          <a:p>
            <a:pPr indent="0" lvl="0" marL="0">
              <a:spcBef>
                <a:spcPts val="0"/>
              </a:spcBef>
              <a:spcAft>
                <a:spcPts val="0"/>
              </a:spcAft>
              <a:buNone/>
            </a:pPr>
            <a:r>
              <a:rPr lang="en-US" sz="1800">
                <a:solidFill>
                  <a:schemeClr val="dk1"/>
                </a:solidFill>
                <a:latin typeface="Courier New"/>
                <a:ea typeface="Courier New"/>
                <a:cs typeface="Courier New"/>
                <a:sym typeface="Courier New"/>
              </a:rPr>
              <a:t>docker run -it microsoft/azure-cli</a:t>
            </a:r>
            <a:endParaRPr sz="1800">
              <a:solidFill>
                <a:schemeClr val="dk1"/>
              </a:solidFill>
              <a:latin typeface="Courier New"/>
              <a:ea typeface="Courier New"/>
              <a:cs typeface="Courier New"/>
              <a:sym typeface="Courier New"/>
            </a:endParaRPr>
          </a:p>
          <a:p>
            <a:pPr indent="0" lvl="0" marL="0">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a:spcBef>
                <a:spcPts val="0"/>
              </a:spcBef>
              <a:spcAft>
                <a:spcPts val="0"/>
              </a:spcAft>
              <a:buNone/>
            </a:pPr>
            <a:r>
              <a:rPr lang="en-US" sz="1800">
                <a:solidFill>
                  <a:schemeClr val="dk1"/>
                </a:solidFill>
                <a:latin typeface="Courier New"/>
                <a:ea typeface="Courier New"/>
                <a:cs typeface="Courier New"/>
                <a:sym typeface="Courier New"/>
              </a:rPr>
              <a:t>az</a:t>
            </a:r>
            <a:endParaRPr sz="1800">
              <a:solidFill>
                <a:schemeClr val="dk1"/>
              </a:solidFill>
              <a:latin typeface="Courier New"/>
              <a:ea typeface="Courier New"/>
              <a:cs typeface="Courier New"/>
              <a:sym typeface="Courier New"/>
            </a:endParaRPr>
          </a:p>
          <a:p>
            <a:pPr indent="0" lvl="0" marL="0">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a:spcBef>
                <a:spcPts val="0"/>
              </a:spcBef>
              <a:spcAft>
                <a:spcPts val="0"/>
              </a:spcAft>
              <a:buNone/>
            </a:pPr>
            <a:r>
              <a:rPr lang="en-US" sz="1800">
                <a:solidFill>
                  <a:schemeClr val="dk1"/>
                </a:solidFill>
                <a:latin typeface="Courier New"/>
                <a:ea typeface="Courier New"/>
                <a:cs typeface="Courier New"/>
                <a:sym typeface="Courier New"/>
              </a:rPr>
              <a:t>az login</a:t>
            </a:r>
            <a:endParaRPr sz="18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CLI non-interactive login</a:t>
            </a:r>
            <a:endParaRPr/>
          </a:p>
        </p:txBody>
      </p:sp>
      <p:sp>
        <p:nvSpPr>
          <p:cNvPr id="325" name="Shape 325"/>
          <p:cNvSpPr txBox="1"/>
          <p:nvPr/>
        </p:nvSpPr>
        <p:spPr>
          <a:xfrm>
            <a:off x="1213350" y="2250825"/>
            <a:ext cx="10065000" cy="214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solidFill>
                  <a:schemeClr val="dk1"/>
                </a:solidFill>
                <a:latin typeface="Courier New"/>
                <a:ea typeface="Courier New"/>
                <a:cs typeface="Courier New"/>
                <a:sym typeface="Courier New"/>
              </a:rPr>
              <a:t>az login -u &lt;usuario_azure_active_directory&gt; -p &lt;password&gt;</a:t>
            </a:r>
            <a:endParaRPr sz="1800">
              <a:solidFill>
                <a:schemeClr val="dk1"/>
              </a:solidFill>
              <a:latin typeface="Courier New"/>
              <a:ea typeface="Courier New"/>
              <a:cs typeface="Courier New"/>
              <a:sym typeface="Courier New"/>
            </a:endParaRPr>
          </a:p>
          <a:p>
            <a:pPr indent="0" lvl="0" marL="0">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spcBef>
                <a:spcPts val="0"/>
              </a:spcBef>
              <a:spcAft>
                <a:spcPts val="0"/>
              </a:spcAft>
              <a:buNone/>
            </a:pPr>
            <a:r>
              <a:rPr lang="en-US" sz="1800">
                <a:solidFill>
                  <a:schemeClr val="dk1"/>
                </a:solidFill>
                <a:latin typeface="Courier New"/>
                <a:ea typeface="Courier New"/>
                <a:cs typeface="Courier New"/>
                <a:sym typeface="Courier New"/>
              </a:rPr>
              <a:t>az login --service-principal -u 83483cd8-ecf5-4fd1-91d7-d52636885357@sergioleonanalyticalways.onmicrosoft.com -p foo --tenant d1ae8242-a985-4d12-ad41-afd92012af18</a:t>
            </a:r>
            <a:endParaRPr sz="90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Visual Studio</a:t>
            </a:r>
            <a:endParaRPr/>
          </a:p>
        </p:txBody>
      </p:sp>
      <p:sp>
        <p:nvSpPr>
          <p:cNvPr id="331" name="Shape 331"/>
          <p:cNvSpPr txBox="1"/>
          <p:nvPr/>
        </p:nvSpPr>
        <p:spPr>
          <a:xfrm>
            <a:off x="1213350" y="2250825"/>
            <a:ext cx="10065000" cy="145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p>
        </p:txBody>
      </p:sp>
      <p:pic>
        <p:nvPicPr>
          <p:cNvPr id="332" name="Shape 332"/>
          <p:cNvPicPr preferRelativeResize="0"/>
          <p:nvPr/>
        </p:nvPicPr>
        <p:blipFill>
          <a:blip r:embed="rId3">
            <a:alphaModFix/>
          </a:blip>
          <a:stretch>
            <a:fillRect/>
          </a:stretch>
        </p:blipFill>
        <p:spPr>
          <a:xfrm>
            <a:off x="627175" y="2007563"/>
            <a:ext cx="5100981" cy="2842875"/>
          </a:xfrm>
          <a:prstGeom prst="rect">
            <a:avLst/>
          </a:prstGeom>
          <a:noFill/>
          <a:ln>
            <a:noFill/>
          </a:ln>
        </p:spPr>
      </p:pic>
      <p:pic>
        <p:nvPicPr>
          <p:cNvPr id="333" name="Shape 333"/>
          <p:cNvPicPr preferRelativeResize="0"/>
          <p:nvPr/>
        </p:nvPicPr>
        <p:blipFill>
          <a:blip r:embed="rId4">
            <a:alphaModFix/>
          </a:blip>
          <a:stretch>
            <a:fillRect/>
          </a:stretch>
        </p:blipFill>
        <p:spPr>
          <a:xfrm>
            <a:off x="6082781" y="2007563"/>
            <a:ext cx="5100981" cy="2842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Visual Studio</a:t>
            </a:r>
            <a:endParaRPr/>
          </a:p>
        </p:txBody>
      </p:sp>
      <p:pic>
        <p:nvPicPr>
          <p:cNvPr id="339" name="Shape 339"/>
          <p:cNvPicPr preferRelativeResize="0"/>
          <p:nvPr/>
        </p:nvPicPr>
        <p:blipFill>
          <a:blip r:embed="rId3">
            <a:alphaModFix/>
          </a:blip>
          <a:stretch>
            <a:fillRect/>
          </a:stretch>
        </p:blipFill>
        <p:spPr>
          <a:xfrm>
            <a:off x="3182824" y="1647050"/>
            <a:ext cx="5694100" cy="3946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Files</a:t>
            </a:r>
            <a:endParaRPr/>
          </a:p>
        </p:txBody>
      </p:sp>
      <p:sp>
        <p:nvSpPr>
          <p:cNvPr id="345" name="Shape 345"/>
          <p:cNvSpPr txBox="1"/>
          <p:nvPr>
            <p:ph idx="4294967295" type="body"/>
          </p:nvPr>
        </p:nvSpPr>
        <p:spPr>
          <a:xfrm>
            <a:off x="960000" y="952075"/>
            <a:ext cx="10272000" cy="23544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i="1" lang="en-US"/>
              <a:t>Azure Files offers fully managed file shares in the cloud that are accessible via the industry standard SMB 3: we can mount the file share and see it as an standard disk</a:t>
            </a:r>
            <a:endParaRPr i="1"/>
          </a:p>
          <a:p>
            <a:pPr indent="0" lvl="0" marL="0" rtl="0" algn="ctr">
              <a:spcBef>
                <a:spcPts val="1000"/>
              </a:spcBef>
              <a:spcAft>
                <a:spcPts val="0"/>
              </a:spcAft>
              <a:buNone/>
            </a:pPr>
            <a:r>
              <a:t/>
            </a:r>
            <a:endParaRPr/>
          </a:p>
        </p:txBody>
      </p:sp>
      <p:sp>
        <p:nvSpPr>
          <p:cNvPr id="346" name="Shape 346"/>
          <p:cNvSpPr txBox="1"/>
          <p:nvPr/>
        </p:nvSpPr>
        <p:spPr>
          <a:xfrm>
            <a:off x="217513" y="2468275"/>
            <a:ext cx="3220500" cy="3255000"/>
          </a:xfrm>
          <a:prstGeom prst="rect">
            <a:avLst/>
          </a:prstGeom>
          <a:noFill/>
          <a:ln>
            <a:noFill/>
          </a:ln>
        </p:spPr>
        <p:txBody>
          <a:bodyPr anchorCtr="0" anchor="ctr" bIns="91425" lIns="91425" spcFirstLastPara="1" rIns="91425" wrap="square" tIns="91425">
            <a:noAutofit/>
          </a:bodyPr>
          <a:lstStyle/>
          <a:p>
            <a:pPr indent="0" lvl="0" marL="0" rtl="0">
              <a:lnSpc>
                <a:spcPct val="120000"/>
              </a:lnSpc>
              <a:spcBef>
                <a:spcPts val="1000"/>
              </a:spcBef>
              <a:spcAft>
                <a:spcPts val="0"/>
              </a:spcAft>
              <a:buNone/>
            </a:pPr>
            <a:r>
              <a:rPr b="1" lang="en-US" sz="2000">
                <a:solidFill>
                  <a:schemeClr val="dk1"/>
                </a:solidFill>
                <a:latin typeface="Questrial"/>
                <a:ea typeface="Questrial"/>
                <a:cs typeface="Questrial"/>
                <a:sym typeface="Questrial"/>
              </a:rPr>
              <a:t>Usage:</a:t>
            </a:r>
            <a:endParaRPr b="1" sz="2000">
              <a:solidFill>
                <a:schemeClr val="dk1"/>
              </a:solidFill>
              <a:latin typeface="Questrial"/>
              <a:ea typeface="Questrial"/>
              <a:cs typeface="Questrial"/>
              <a:sym typeface="Questrial"/>
            </a:endParaRPr>
          </a:p>
          <a:p>
            <a:pPr indent="-355600" lvl="0" marL="457200" rtl="0">
              <a:lnSpc>
                <a:spcPct val="120000"/>
              </a:lnSpc>
              <a:spcBef>
                <a:spcPts val="100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Replace or supplement on-premises file servers</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"Lift and shift" applications</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Support and simplify cloud development</a:t>
            </a:r>
            <a:endParaRPr sz="2000">
              <a:solidFill>
                <a:schemeClr val="dk1"/>
              </a:solidFill>
              <a:latin typeface="Questrial"/>
              <a:ea typeface="Questrial"/>
              <a:cs typeface="Questrial"/>
              <a:sym typeface="Questrial"/>
            </a:endParaRPr>
          </a:p>
        </p:txBody>
      </p:sp>
      <p:sp>
        <p:nvSpPr>
          <p:cNvPr id="347" name="Shape 347"/>
          <p:cNvSpPr txBox="1"/>
          <p:nvPr/>
        </p:nvSpPr>
        <p:spPr>
          <a:xfrm>
            <a:off x="7809288" y="2299125"/>
            <a:ext cx="4165200" cy="3255000"/>
          </a:xfrm>
          <a:prstGeom prst="rect">
            <a:avLst/>
          </a:prstGeom>
          <a:noFill/>
          <a:ln>
            <a:noFill/>
          </a:ln>
        </p:spPr>
        <p:txBody>
          <a:bodyPr anchorCtr="0" anchor="ctr" bIns="91425" lIns="91425" spcFirstLastPara="1" rIns="91425" wrap="square" tIns="91425">
            <a:noAutofit/>
          </a:bodyPr>
          <a:lstStyle/>
          <a:p>
            <a:pPr indent="0" lvl="0" marL="0" rtl="0">
              <a:lnSpc>
                <a:spcPct val="120000"/>
              </a:lnSpc>
              <a:spcBef>
                <a:spcPts val="1000"/>
              </a:spcBef>
              <a:spcAft>
                <a:spcPts val="0"/>
              </a:spcAft>
              <a:buNone/>
            </a:pPr>
            <a:r>
              <a:rPr b="1" lang="en-US" sz="2000">
                <a:solidFill>
                  <a:schemeClr val="dk1"/>
                </a:solidFill>
                <a:latin typeface="Questrial"/>
                <a:ea typeface="Questrial"/>
                <a:cs typeface="Questrial"/>
                <a:sym typeface="Questrial"/>
              </a:rPr>
              <a:t>Familiar programmability:</a:t>
            </a:r>
            <a:endParaRPr b="1" sz="2000">
              <a:solidFill>
                <a:schemeClr val="dk1"/>
              </a:solidFill>
              <a:latin typeface="Questrial"/>
              <a:ea typeface="Questrial"/>
              <a:cs typeface="Questrial"/>
              <a:sym typeface="Questrial"/>
            </a:endParaRPr>
          </a:p>
          <a:p>
            <a:pPr indent="-355600" lvl="0" marL="457200" rtl="0">
              <a:lnSpc>
                <a:spcPct val="120000"/>
              </a:lnSpc>
              <a:spcBef>
                <a:spcPts val="100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System.IO API's (SMB)</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Azure Storage REST API.</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Azure Storage Client Libraries (several languages)</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We can manage them from web apps or other PaaS and serverless technologies !</a:t>
            </a:r>
            <a:endParaRPr sz="2000">
              <a:solidFill>
                <a:schemeClr val="dk1"/>
              </a:solidFill>
              <a:latin typeface="Questrial"/>
              <a:ea typeface="Questrial"/>
              <a:cs typeface="Questrial"/>
              <a:sym typeface="Questrial"/>
            </a:endParaRPr>
          </a:p>
        </p:txBody>
      </p:sp>
      <p:sp>
        <p:nvSpPr>
          <p:cNvPr id="348" name="Shape 348"/>
          <p:cNvSpPr txBox="1"/>
          <p:nvPr/>
        </p:nvSpPr>
        <p:spPr>
          <a:xfrm>
            <a:off x="3557338" y="2299125"/>
            <a:ext cx="3950100" cy="3549300"/>
          </a:xfrm>
          <a:prstGeom prst="rect">
            <a:avLst/>
          </a:prstGeom>
          <a:noFill/>
          <a:ln>
            <a:noFill/>
          </a:ln>
        </p:spPr>
        <p:txBody>
          <a:bodyPr anchorCtr="0" anchor="ctr" bIns="91425" lIns="91425" spcFirstLastPara="1" rIns="91425" wrap="square" tIns="91425">
            <a:noAutofit/>
          </a:bodyPr>
          <a:lstStyle/>
          <a:p>
            <a:pPr indent="0" lvl="0" marL="0" rtl="0">
              <a:lnSpc>
                <a:spcPct val="120000"/>
              </a:lnSpc>
              <a:spcBef>
                <a:spcPts val="1000"/>
              </a:spcBef>
              <a:spcAft>
                <a:spcPts val="0"/>
              </a:spcAft>
              <a:buNone/>
            </a:pPr>
            <a:r>
              <a:rPr b="1" lang="en-US" sz="2000">
                <a:solidFill>
                  <a:schemeClr val="dk1"/>
                </a:solidFill>
                <a:latin typeface="Questrial"/>
                <a:ea typeface="Questrial"/>
                <a:cs typeface="Questrial"/>
                <a:sym typeface="Questrial"/>
              </a:rPr>
              <a:t>Benefits:</a:t>
            </a:r>
            <a:endParaRPr b="1" sz="2000">
              <a:solidFill>
                <a:schemeClr val="dk1"/>
              </a:solidFill>
              <a:latin typeface="Questrial"/>
              <a:ea typeface="Questrial"/>
              <a:cs typeface="Questrial"/>
              <a:sym typeface="Questrial"/>
            </a:endParaRPr>
          </a:p>
          <a:p>
            <a:pPr indent="-355600" lvl="0" marL="457200" rtl="0">
              <a:lnSpc>
                <a:spcPct val="120000"/>
              </a:lnSpc>
              <a:spcBef>
                <a:spcPts val="1000"/>
              </a:spcBef>
              <a:spcAft>
                <a:spcPts val="0"/>
              </a:spcAft>
              <a:buClr>
                <a:schemeClr val="dk1"/>
              </a:buClr>
              <a:buSzPts val="2000"/>
              <a:buFont typeface="Questrial"/>
              <a:buChar char="●"/>
            </a:pPr>
            <a:r>
              <a:rPr b="1" lang="en-US" sz="2000">
                <a:solidFill>
                  <a:schemeClr val="dk1"/>
                </a:solidFill>
                <a:latin typeface="Questrial"/>
                <a:ea typeface="Questrial"/>
                <a:cs typeface="Questrial"/>
                <a:sym typeface="Questrial"/>
              </a:rPr>
              <a:t>Shared access </a:t>
            </a:r>
            <a:r>
              <a:rPr lang="en-US" sz="2000">
                <a:solidFill>
                  <a:schemeClr val="dk1"/>
                </a:solidFill>
                <a:latin typeface="Questrial"/>
                <a:ea typeface="Questrial"/>
                <a:cs typeface="Questrial"/>
                <a:sym typeface="Questrial"/>
              </a:rPr>
              <a:t>(mont same share in several places)</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Fully managed</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Resilient</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Scriptable (powershell &amp; Azure CLI)</a:t>
            </a:r>
            <a:endParaRPr sz="2000">
              <a:solidFill>
                <a:schemeClr val="dk1"/>
              </a:solidFill>
              <a:latin typeface="Questrial"/>
              <a:ea typeface="Questrial"/>
              <a:cs typeface="Questrial"/>
              <a:sym typeface="Questrial"/>
            </a:endParaRPr>
          </a:p>
          <a:p>
            <a:pPr indent="-355600" lvl="0" marL="457200" rtl="0">
              <a:lnSpc>
                <a:spcPct val="12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Cache in Win Server with Azure File Sync (preview)</a:t>
            </a:r>
            <a:endParaRPr sz="2000">
              <a:solidFill>
                <a:schemeClr val="dk1"/>
              </a:solidFill>
              <a:latin typeface="Questrial"/>
              <a:ea typeface="Questrial"/>
              <a:cs typeface="Questrial"/>
              <a:sym typeface="Questrial"/>
            </a:endParaRPr>
          </a:p>
        </p:txBody>
      </p:sp>
      <p:sp>
        <p:nvSpPr>
          <p:cNvPr id="349" name="Shape 349"/>
          <p:cNvSpPr txBox="1"/>
          <p:nvPr/>
        </p:nvSpPr>
        <p:spPr>
          <a:xfrm>
            <a:off x="1639825" y="6062500"/>
            <a:ext cx="8695800" cy="6912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1000"/>
              </a:spcBef>
              <a:spcAft>
                <a:spcPts val="0"/>
              </a:spcAft>
              <a:buNone/>
            </a:pPr>
            <a:r>
              <a:rPr lang="en-US" sz="2000">
                <a:solidFill>
                  <a:schemeClr val="dk1"/>
                </a:solidFill>
                <a:latin typeface="Questrial"/>
                <a:ea typeface="Questrial"/>
                <a:cs typeface="Questrial"/>
                <a:sym typeface="Questrial"/>
              </a:rPr>
              <a:t>http(s)://&lt;storage account&gt;.file.core.windows.net/share</a:t>
            </a:r>
            <a:endParaRPr sz="2000">
              <a:solidFill>
                <a:schemeClr val="dk1"/>
              </a:solidFill>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1296775" y="552125"/>
            <a:ext cx="9473752" cy="575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Create a f</a:t>
            </a:r>
            <a:r>
              <a:rPr lang="en-US"/>
              <a:t>ile share</a:t>
            </a:r>
            <a:endParaRPr/>
          </a:p>
        </p:txBody>
      </p:sp>
      <p:sp>
        <p:nvSpPr>
          <p:cNvPr id="355" name="Shape 355"/>
          <p:cNvSpPr txBox="1"/>
          <p:nvPr>
            <p:ph idx="4294967295" type="body"/>
          </p:nvPr>
        </p:nvSpPr>
        <p:spPr>
          <a:xfrm>
            <a:off x="733675" y="1540950"/>
            <a:ext cx="10272000" cy="2354400"/>
          </a:xfrm>
          <a:prstGeom prst="rect">
            <a:avLst/>
          </a:prstGeom>
        </p:spPr>
        <p:txBody>
          <a:bodyPr anchorCtr="0" anchor="t" bIns="91425" lIns="91425" spcFirstLastPara="1" rIns="91425" wrap="square" tIns="91425">
            <a:noAutofit/>
          </a:bodyPr>
          <a:lstStyle/>
          <a:p>
            <a:pPr indent="0" lvl="0" marL="0" marR="0" rtl="0">
              <a:lnSpc>
                <a:spcPct val="120000"/>
              </a:lnSpc>
              <a:spcBef>
                <a:spcPts val="1000"/>
              </a:spcBef>
              <a:spcAft>
                <a:spcPts val="0"/>
              </a:spcAft>
              <a:buNone/>
            </a:pPr>
            <a:r>
              <a:rPr lang="en-US"/>
              <a:t>Azure portal</a:t>
            </a:r>
            <a:endParaRPr/>
          </a:p>
          <a:p>
            <a:pPr indent="0" lvl="0" marL="0" marR="0" rtl="0">
              <a:lnSpc>
                <a:spcPct val="120000"/>
              </a:lnSpc>
              <a:spcBef>
                <a:spcPts val="1000"/>
              </a:spcBef>
              <a:spcAft>
                <a:spcPts val="0"/>
              </a:spcAft>
              <a:buNone/>
            </a:pPr>
            <a:r>
              <a:rPr lang="en-US"/>
              <a:t>Or</a:t>
            </a:r>
            <a:endParaRPr/>
          </a:p>
          <a:p>
            <a:pPr indent="0" lvl="0" marL="0" marR="0" rtl="0">
              <a:lnSpc>
                <a:spcPct val="120000"/>
              </a:lnSpc>
              <a:spcBef>
                <a:spcPts val="1000"/>
              </a:spcBef>
              <a:spcAft>
                <a:spcPts val="0"/>
              </a:spcAft>
              <a:buNone/>
            </a:pPr>
            <a:r>
              <a:rPr lang="en-US"/>
              <a:t>CLI for example:</a:t>
            </a:r>
            <a:endParaRPr/>
          </a:p>
          <a:p>
            <a:pPr indent="0" lvl="0" marL="0" marR="0" rtl="0">
              <a:lnSpc>
                <a:spcPct val="120000"/>
              </a:lnSpc>
              <a:spcBef>
                <a:spcPts val="1000"/>
              </a:spcBef>
              <a:spcAft>
                <a:spcPts val="0"/>
              </a:spcAft>
              <a:buNone/>
            </a:pPr>
            <a:r>
              <a:rPr lang="en-US"/>
              <a:t>current_env_conn_string = $(az storage account show-connection-string -n &lt;storage-account&gt; -g &lt;resource-group&gt; --query 'connectionString' -o tsv)</a:t>
            </a:r>
            <a:endParaRPr/>
          </a:p>
          <a:p>
            <a:pPr indent="0" lvl="0" marL="0" marR="0" rtl="0">
              <a:lnSpc>
                <a:spcPct val="120000"/>
              </a:lnSpc>
              <a:spcBef>
                <a:spcPts val="1000"/>
              </a:spcBef>
              <a:spcAft>
                <a:spcPts val="0"/>
              </a:spcAft>
              <a:buClr>
                <a:srgbClr val="000000"/>
              </a:buClr>
              <a:buSzPts val="1100"/>
              <a:buFont typeface="Arial"/>
              <a:buNone/>
            </a:pPr>
            <a:r>
              <a:t/>
            </a:r>
            <a:endParaRPr/>
          </a:p>
          <a:p>
            <a:pPr indent="0" lvl="0" marL="0" rtl="0">
              <a:spcBef>
                <a:spcPts val="1000"/>
              </a:spcBef>
              <a:spcAft>
                <a:spcPts val="0"/>
              </a:spcAft>
              <a:buNone/>
            </a:pPr>
            <a:r>
              <a:rPr lang="en-US"/>
              <a:t>az storage share create --name files --quota 2048 --connection-string $current_env_conn_string 1 &gt; /dev/null</a:t>
            </a:r>
            <a:endParaRPr/>
          </a:p>
          <a:p>
            <a:pPr indent="0" lvl="0" marL="0" rtl="0">
              <a:spcBef>
                <a:spcPts val="1000"/>
              </a:spcBef>
              <a:spcAft>
                <a:spcPts val="0"/>
              </a:spcAft>
              <a:buNone/>
            </a:pPr>
            <a:r>
              <a:t/>
            </a:r>
            <a:endParaRPr/>
          </a:p>
          <a:p>
            <a:pPr indent="0" lvl="0" marL="0" rtl="0">
              <a:spcBef>
                <a:spcPts val="1000"/>
              </a:spcBef>
              <a:spcAft>
                <a:spcPts val="0"/>
              </a:spcAft>
              <a:buNone/>
            </a:pPr>
            <a:r>
              <a:rPr lang="en-US"/>
              <a:t>Quota: from o to 5TB (5120)</a:t>
            </a:r>
            <a:endParaRPr/>
          </a:p>
          <a:p>
            <a:pPr indent="0" lvl="0" marL="0" rtl="0" algn="ctr">
              <a:spcBef>
                <a:spcPts val="1000"/>
              </a:spcBef>
              <a:spcAft>
                <a:spcPts val="0"/>
              </a:spcAft>
              <a:buClr>
                <a:schemeClr val="dk1"/>
              </a:buClr>
              <a:buSzPts val="1100"/>
              <a:buFont typeface="Arial"/>
              <a:buNone/>
            </a:pPr>
            <a:r>
              <a:t/>
            </a:r>
            <a:endParaRPr/>
          </a:p>
          <a:p>
            <a:pPr indent="0" lvl="0" marL="0" rtl="0" algn="ctr">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Mount a file share</a:t>
            </a:r>
            <a:endParaRPr/>
          </a:p>
        </p:txBody>
      </p:sp>
      <p:pic>
        <p:nvPicPr>
          <p:cNvPr id="361" name="Shape 361"/>
          <p:cNvPicPr preferRelativeResize="0"/>
          <p:nvPr/>
        </p:nvPicPr>
        <p:blipFill>
          <a:blip r:embed="rId3">
            <a:alphaModFix/>
          </a:blip>
          <a:stretch>
            <a:fillRect/>
          </a:stretch>
        </p:blipFill>
        <p:spPr>
          <a:xfrm>
            <a:off x="289550" y="1253800"/>
            <a:ext cx="8132076" cy="2547375"/>
          </a:xfrm>
          <a:prstGeom prst="rect">
            <a:avLst/>
          </a:prstGeom>
          <a:noFill/>
          <a:ln>
            <a:noFill/>
          </a:ln>
        </p:spPr>
      </p:pic>
      <p:sp>
        <p:nvSpPr>
          <p:cNvPr id="362" name="Shape 362"/>
          <p:cNvSpPr txBox="1"/>
          <p:nvPr>
            <p:ph idx="4294967295" type="body"/>
          </p:nvPr>
        </p:nvSpPr>
        <p:spPr>
          <a:xfrm>
            <a:off x="289550" y="4157025"/>
            <a:ext cx="5772900" cy="23544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lang="en-US" sz="1900"/>
              <a:t>\\&lt;storage account&gt;.file.core.windows.net\share</a:t>
            </a:r>
            <a:endParaRPr sz="1900"/>
          </a:p>
          <a:p>
            <a:pPr indent="0" lvl="0" marL="0">
              <a:spcBef>
                <a:spcPts val="1000"/>
              </a:spcBef>
              <a:spcAft>
                <a:spcPts val="0"/>
              </a:spcAft>
              <a:buNone/>
            </a:pPr>
            <a:r>
              <a:rPr lang="en-US" sz="1900"/>
              <a:t>Or</a:t>
            </a:r>
            <a:endParaRPr sz="1900"/>
          </a:p>
          <a:p>
            <a:pPr indent="0" lvl="0" marL="0" rtl="0">
              <a:spcBef>
                <a:spcPts val="1000"/>
              </a:spcBef>
              <a:spcAft>
                <a:spcPts val="0"/>
              </a:spcAft>
              <a:buNone/>
            </a:pPr>
            <a:r>
              <a:rPr lang="en-US" sz="1900"/>
              <a:t>Navigate to share in azure portal,  click on connect and follow instructions</a:t>
            </a:r>
            <a:endParaRPr sz="1900"/>
          </a:p>
          <a:p>
            <a:pPr indent="0" lvl="0" marL="0" rtl="0">
              <a:spcBef>
                <a:spcPts val="1000"/>
              </a:spcBef>
              <a:spcAft>
                <a:spcPts val="0"/>
              </a:spcAft>
              <a:buNone/>
            </a:pPr>
            <a:r>
              <a:t/>
            </a:r>
            <a:endParaRPr/>
          </a:p>
        </p:txBody>
      </p:sp>
      <p:pic>
        <p:nvPicPr>
          <p:cNvPr id="363" name="Shape 363"/>
          <p:cNvPicPr preferRelativeResize="0"/>
          <p:nvPr/>
        </p:nvPicPr>
        <p:blipFill>
          <a:blip r:embed="rId4">
            <a:alphaModFix/>
          </a:blip>
          <a:stretch>
            <a:fillRect/>
          </a:stretch>
        </p:blipFill>
        <p:spPr>
          <a:xfrm>
            <a:off x="5866300" y="4284875"/>
            <a:ext cx="6228176" cy="2457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Some </a:t>
            </a:r>
            <a:r>
              <a:rPr lang="en-US"/>
              <a:t>disadvantages</a:t>
            </a:r>
            <a:endParaRPr/>
          </a:p>
        </p:txBody>
      </p:sp>
      <p:sp>
        <p:nvSpPr>
          <p:cNvPr id="369" name="Shape 369"/>
          <p:cNvSpPr txBox="1"/>
          <p:nvPr>
            <p:ph idx="4294967295" type="body"/>
          </p:nvPr>
        </p:nvSpPr>
        <p:spPr>
          <a:xfrm>
            <a:off x="719950" y="1307800"/>
            <a:ext cx="10272000" cy="3841200"/>
          </a:xfrm>
          <a:prstGeom prst="rect">
            <a:avLst/>
          </a:prstGeom>
        </p:spPr>
        <p:txBody>
          <a:bodyPr anchorCtr="0" anchor="t" bIns="91425" lIns="91425" spcFirstLastPara="1" rIns="91425" wrap="square" tIns="91425">
            <a:noAutofit/>
          </a:bodyPr>
          <a:lstStyle/>
          <a:p>
            <a:pPr indent="-355600" lvl="0" marL="457200" marR="0" rtl="0">
              <a:lnSpc>
                <a:spcPct val="120000"/>
              </a:lnSpc>
              <a:spcBef>
                <a:spcPts val="1000"/>
              </a:spcBef>
              <a:spcAft>
                <a:spcPts val="0"/>
              </a:spcAft>
              <a:buSzPts val="2000"/>
              <a:buChar char="•"/>
            </a:pPr>
            <a:r>
              <a:rPr lang="en-US"/>
              <a:t>There is no support in Azure Storage emulator</a:t>
            </a:r>
            <a:endParaRPr/>
          </a:p>
          <a:p>
            <a:pPr indent="0" lvl="0" marL="0" marR="0" rtl="0">
              <a:lnSpc>
                <a:spcPct val="120000"/>
              </a:lnSpc>
              <a:spcBef>
                <a:spcPts val="1000"/>
              </a:spcBef>
              <a:spcAft>
                <a:spcPts val="0"/>
              </a:spcAft>
              <a:buNone/>
            </a:pPr>
            <a:r>
              <a:t/>
            </a:r>
            <a:endParaRPr/>
          </a:p>
          <a:p>
            <a:pPr indent="-355600" lvl="0" marL="457200" marR="0" rtl="0">
              <a:lnSpc>
                <a:spcPct val="120000"/>
              </a:lnSpc>
              <a:spcBef>
                <a:spcPts val="1000"/>
              </a:spcBef>
              <a:spcAft>
                <a:spcPts val="0"/>
              </a:spcAft>
              <a:buSzPts val="2000"/>
              <a:buChar char="•"/>
            </a:pPr>
            <a:r>
              <a:rPr lang="en-US"/>
              <a:t>Read-access geo-redundant replication is not </a:t>
            </a:r>
            <a:r>
              <a:rPr lang="en-US"/>
              <a:t>available</a:t>
            </a:r>
            <a:endParaRPr/>
          </a:p>
          <a:p>
            <a:pPr indent="0" lvl="0" marL="0" marR="0" rtl="0">
              <a:lnSpc>
                <a:spcPct val="120000"/>
              </a:lnSpc>
              <a:spcBef>
                <a:spcPts val="1000"/>
              </a:spcBef>
              <a:spcAft>
                <a:spcPts val="0"/>
              </a:spcAft>
              <a:buNone/>
            </a:pPr>
            <a:r>
              <a:t/>
            </a:r>
            <a:endParaRPr/>
          </a:p>
          <a:p>
            <a:pPr indent="-355600" lvl="0" marL="457200" marR="0" rtl="0">
              <a:lnSpc>
                <a:spcPct val="120000"/>
              </a:lnSpc>
              <a:spcBef>
                <a:spcPts val="1000"/>
              </a:spcBef>
              <a:spcAft>
                <a:spcPts val="0"/>
              </a:spcAft>
              <a:buSzPts val="2000"/>
              <a:buChar char="•"/>
            </a:pPr>
            <a:r>
              <a:rPr lang="en-US"/>
              <a:t>Premium tier (SSD) is not yet supported</a:t>
            </a:r>
            <a:endParaRPr/>
          </a:p>
          <a:p>
            <a:pPr indent="0" lvl="0" marL="0" marR="0" rtl="0">
              <a:lnSpc>
                <a:spcPct val="120000"/>
              </a:lnSpc>
              <a:spcBef>
                <a:spcPts val="1000"/>
              </a:spcBef>
              <a:spcAft>
                <a:spcPts val="0"/>
              </a:spcAft>
              <a:buNone/>
            </a:pPr>
            <a:r>
              <a:t/>
            </a:r>
            <a:endParaRPr/>
          </a:p>
          <a:p>
            <a:pPr indent="-355600" lvl="0" marL="457200" marR="0" rtl="0">
              <a:lnSpc>
                <a:spcPct val="120000"/>
              </a:lnSpc>
              <a:spcBef>
                <a:spcPts val="1000"/>
              </a:spcBef>
              <a:spcAft>
                <a:spcPts val="0"/>
              </a:spcAft>
              <a:buSzPts val="2000"/>
              <a:buChar char="•"/>
            </a:pPr>
            <a:r>
              <a:rPr lang="en-US"/>
              <a:t>Access tiers other than hot are not yet supported</a:t>
            </a:r>
            <a:endParaRPr/>
          </a:p>
          <a:p>
            <a:pPr indent="0" lvl="0" marL="0" marR="0" rtl="0">
              <a:lnSpc>
                <a:spcPct val="120000"/>
              </a:lnSpc>
              <a:spcBef>
                <a:spcPts val="1000"/>
              </a:spcBef>
              <a:spcAft>
                <a:spcPts val="0"/>
              </a:spcAft>
              <a:buClr>
                <a:srgbClr val="000000"/>
              </a:buClr>
              <a:buSzPts val="1100"/>
              <a:buFont typeface="Arial"/>
              <a:buNone/>
            </a:pPr>
            <a:r>
              <a:t/>
            </a:r>
            <a:endParaRPr/>
          </a:p>
          <a:p>
            <a:pPr indent="0" lvl="0" marL="0">
              <a:spcBef>
                <a:spcPts val="1000"/>
              </a:spcBef>
              <a:spcAft>
                <a:spcPts val="0"/>
              </a:spcAft>
              <a:buNone/>
            </a:pPr>
            <a:r>
              <a:rPr lang="en-US"/>
              <a:t>More info in Azure Files faqs: </a:t>
            </a:r>
            <a:endParaRPr/>
          </a:p>
          <a:p>
            <a:pPr indent="0" lvl="0" marL="0" rtl="0">
              <a:spcBef>
                <a:spcPts val="1000"/>
              </a:spcBef>
              <a:spcAft>
                <a:spcPts val="0"/>
              </a:spcAft>
              <a:buNone/>
            </a:pPr>
            <a:r>
              <a:rPr lang="en-US" u="sng">
                <a:solidFill>
                  <a:schemeClr val="hlink"/>
                </a:solidFill>
                <a:hlinkClick r:id="rId3"/>
              </a:rPr>
              <a:t>https://docs.microsoft.com/en-us/azure/storage/files/storage-files-faq</a:t>
            </a:r>
            <a:r>
              <a:rPr lang="en-US"/>
              <a:t> </a:t>
            </a:r>
            <a:endParaRPr/>
          </a:p>
          <a:p>
            <a:pPr indent="0" lvl="0" marL="0" rtl="0" algn="ctr">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Shape 374"/>
          <p:cNvPicPr preferRelativeResize="0"/>
          <p:nvPr/>
        </p:nvPicPr>
        <p:blipFill rotWithShape="1">
          <a:blip r:embed="rId3">
            <a:alphaModFix/>
          </a:blip>
          <a:srcRect b="0" l="0" r="0" t="0"/>
          <a:stretch/>
        </p:blipFill>
        <p:spPr>
          <a:xfrm>
            <a:off x="3525911" y="2111017"/>
            <a:ext cx="6090248" cy="2107691"/>
          </a:xfrm>
          <a:prstGeom prst="rect">
            <a:avLst/>
          </a:prstGeom>
          <a:noFill/>
          <a:ln>
            <a:noFill/>
          </a:ln>
        </p:spPr>
      </p:pic>
      <p:sp>
        <p:nvSpPr>
          <p:cNvPr id="375" name="Shape 375"/>
          <p:cNvSpPr/>
          <p:nvPr/>
        </p:nvSpPr>
        <p:spPr>
          <a:xfrm>
            <a:off x="833825" y="5367052"/>
            <a:ext cx="8929800" cy="149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Questrial"/>
                <a:ea typeface="Questrial"/>
                <a:cs typeface="Questrial"/>
                <a:sym typeface="Questrial"/>
              </a:rPr>
              <a:t>Create a share, mount on windows and finally manage via REST</a:t>
            </a:r>
            <a:endParaRPr sz="2400">
              <a:solidFill>
                <a:schemeClr val="dk1"/>
              </a:solidFill>
              <a:latin typeface="Questrial"/>
              <a:ea typeface="Questrial"/>
              <a:cs typeface="Questrial"/>
              <a:sym typeface="Questrial"/>
            </a:endParaRPr>
          </a:p>
          <a:p>
            <a:pPr indent="0" lvl="0" marL="0" marR="0" rtl="0" algn="l">
              <a:spcBef>
                <a:spcPts val="0"/>
              </a:spcBef>
              <a:spcAft>
                <a:spcPts val="0"/>
              </a:spcAft>
              <a:buNone/>
            </a:pPr>
            <a:r>
              <a:t/>
            </a:r>
            <a:endParaRPr b="1" sz="2400">
              <a:solidFill>
                <a:schemeClr val="dk1"/>
              </a:solidFill>
              <a:latin typeface="Questrial"/>
              <a:ea typeface="Questrial"/>
              <a:cs typeface="Questrial"/>
              <a:sym typeface="Quest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Blobs</a:t>
            </a:r>
            <a:endParaRPr/>
          </a:p>
        </p:txBody>
      </p:sp>
      <p:sp>
        <p:nvSpPr>
          <p:cNvPr id="381" name="Shape 381"/>
          <p:cNvSpPr txBox="1"/>
          <p:nvPr/>
        </p:nvSpPr>
        <p:spPr>
          <a:xfrm>
            <a:off x="791300" y="1301275"/>
            <a:ext cx="10920000" cy="494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BLOB – Binary Large OBject</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Three types of blobs, block blobs, append blobs, and page blobs.</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US"/>
              <a:t>You specify the blob type when you create the blob.</a:t>
            </a:r>
            <a:endParaRPr/>
          </a:p>
          <a:p>
            <a:pPr indent="0" lvl="0" marL="0">
              <a:spcBef>
                <a:spcPts val="0"/>
              </a:spcBef>
              <a:spcAft>
                <a:spcPts val="0"/>
              </a:spcAft>
              <a:buNone/>
            </a:pPr>
            <a:r>
              <a:t/>
            </a:r>
            <a:endParaRPr/>
          </a:p>
          <a:p>
            <a:pPr indent="0" lvl="0" marL="0">
              <a:spcBef>
                <a:spcPts val="0"/>
              </a:spcBef>
              <a:spcAft>
                <a:spcPts val="0"/>
              </a:spcAft>
              <a:buNone/>
            </a:pPr>
            <a:r>
              <a:rPr lang="en-US"/>
              <a:t>https://myaccount.blob.core.windows.net</a:t>
            </a:r>
            <a:endParaRPr/>
          </a:p>
          <a:p>
            <a:pPr indent="0" lvl="0" marL="0">
              <a:spcBef>
                <a:spcPts val="0"/>
              </a:spcBef>
              <a:spcAft>
                <a:spcPts val="0"/>
              </a:spcAft>
              <a:buNone/>
            </a:pPr>
            <a:r>
              <a:rPr lang="en-US"/>
              <a:t>https://myaccount.blob.core.windows.net/mycontainer</a:t>
            </a:r>
            <a:endParaRPr/>
          </a:p>
          <a:p>
            <a:pPr indent="0" lvl="0" marL="0">
              <a:spcBef>
                <a:spcPts val="0"/>
              </a:spcBef>
              <a:spcAft>
                <a:spcPts val="0"/>
              </a:spcAft>
              <a:buNone/>
            </a:pPr>
            <a:r>
              <a:rPr lang="en-US"/>
              <a:t>https://myaccount.blob.core.windows.net/mycontainer/myblob</a:t>
            </a:r>
            <a:endParaRPr/>
          </a:p>
          <a:p>
            <a:pPr indent="0" lvl="0" marL="0">
              <a:spcBef>
                <a:spcPts val="0"/>
              </a:spcBef>
              <a:spcAft>
                <a:spcPts val="0"/>
              </a:spcAft>
              <a:buNone/>
            </a:pPr>
            <a:r>
              <a:rPr lang="en-US"/>
              <a:t>https://myaccount.blob.core.windows.net/myblob</a:t>
            </a:r>
            <a:endParaRPr/>
          </a:p>
          <a:p>
            <a:pPr indent="0" lvl="0" marL="0">
              <a:spcBef>
                <a:spcPts val="0"/>
              </a:spcBef>
              <a:spcAft>
                <a:spcPts val="0"/>
              </a:spcAft>
              <a:buNone/>
            </a:pPr>
            <a:r>
              <a:rPr lang="en-US"/>
              <a:t>https://myaccount.blob.core.windows.net/$root/myblob</a:t>
            </a:r>
            <a:endParaRPr/>
          </a:p>
          <a:p>
            <a:pPr indent="0" lvl="0" marL="0">
              <a:spcBef>
                <a:spcPts val="0"/>
              </a:spcBef>
              <a:spcAft>
                <a:spcPts val="0"/>
              </a:spcAft>
              <a:buNone/>
            </a:pPr>
            <a:r>
              <a:t/>
            </a:r>
            <a:endParaRPr/>
          </a:p>
          <a:p>
            <a:pPr indent="0" lvl="0" marL="0">
              <a:spcBef>
                <a:spcPts val="0"/>
              </a:spcBef>
              <a:spcAft>
                <a:spcPts val="0"/>
              </a:spcAft>
              <a:buNone/>
            </a:pPr>
            <a:r>
              <a:rPr lang="en-US"/>
              <a:t>Container ACL</a:t>
            </a:r>
            <a:endParaRPr/>
          </a:p>
          <a:p>
            <a:pPr indent="0" lvl="0" marL="0">
              <a:spcBef>
                <a:spcPts val="0"/>
              </a:spcBef>
              <a:spcAft>
                <a:spcPts val="0"/>
              </a:spcAft>
              <a:buNone/>
            </a:pPr>
            <a:r>
              <a:t/>
            </a:r>
            <a:endParaRPr/>
          </a:p>
          <a:p>
            <a:pPr indent="-317500" lvl="0" marL="457200">
              <a:spcBef>
                <a:spcPts val="0"/>
              </a:spcBef>
              <a:spcAft>
                <a:spcPts val="0"/>
              </a:spcAft>
              <a:buSzPts val="1400"/>
              <a:buChar char="●"/>
            </a:pPr>
            <a:r>
              <a:rPr lang="en-US"/>
              <a:t>Private (no anonymous access)</a:t>
            </a:r>
            <a:endParaRPr/>
          </a:p>
          <a:p>
            <a:pPr indent="-317500" lvl="1" marL="914400" rtl="0">
              <a:spcBef>
                <a:spcPts val="0"/>
              </a:spcBef>
              <a:spcAft>
                <a:spcPts val="0"/>
              </a:spcAft>
              <a:buSzPts val="1400"/>
              <a:buChar char="○"/>
            </a:pPr>
            <a:r>
              <a:rPr lang="en-US"/>
              <a:t>You can only access the blobs and containers if you have the storage account name and key, or you use a shared access signature.</a:t>
            </a:r>
            <a:endParaRPr/>
          </a:p>
          <a:p>
            <a:pPr indent="-317500" lvl="0" marL="457200">
              <a:spcBef>
                <a:spcPts val="0"/>
              </a:spcBef>
              <a:spcAft>
                <a:spcPts val="0"/>
              </a:spcAft>
              <a:buSzPts val="1400"/>
              <a:buChar char="●"/>
            </a:pPr>
            <a:r>
              <a:rPr lang="en-US"/>
              <a:t>Blob (anonymous read access for blobs only)</a:t>
            </a:r>
            <a:endParaRPr/>
          </a:p>
          <a:p>
            <a:pPr indent="-317500" lvl="1" marL="914400">
              <a:spcBef>
                <a:spcPts val="0"/>
              </a:spcBef>
              <a:spcAft>
                <a:spcPts val="0"/>
              </a:spcAft>
              <a:buSzPts val="1400"/>
              <a:buChar char="○"/>
            </a:pPr>
            <a:r>
              <a:rPr lang="en-US"/>
              <a:t>If you set the permission to Blob, anybody with the URL to a blob in the container can read the blob and the blob properties and metadata.</a:t>
            </a:r>
            <a:endParaRPr/>
          </a:p>
          <a:p>
            <a:pPr indent="-317500" lvl="0" marL="457200">
              <a:spcBef>
                <a:spcPts val="0"/>
              </a:spcBef>
              <a:spcAft>
                <a:spcPts val="0"/>
              </a:spcAft>
              <a:buSzPts val="1400"/>
              <a:buChar char="●"/>
            </a:pPr>
            <a:r>
              <a:rPr lang="en-US"/>
              <a:t>Container (anonymous read access for containers and blobs)</a:t>
            </a:r>
            <a:endParaRPr/>
          </a:p>
          <a:p>
            <a:pPr indent="-317500" lvl="1" marL="914400">
              <a:spcBef>
                <a:spcPts val="0"/>
              </a:spcBef>
              <a:spcAft>
                <a:spcPts val="0"/>
              </a:spcAft>
              <a:buSzPts val="1400"/>
              <a:buChar char="○"/>
            </a:pPr>
            <a:r>
              <a:rPr lang="en-US"/>
              <a:t>If you set the permission to Container, the container and blobs are publicly readable.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Blobs</a:t>
            </a:r>
            <a:endParaRPr/>
          </a:p>
        </p:txBody>
      </p:sp>
      <p:sp>
        <p:nvSpPr>
          <p:cNvPr id="387" name="Shape 387"/>
          <p:cNvSpPr txBox="1"/>
          <p:nvPr/>
        </p:nvSpPr>
        <p:spPr>
          <a:xfrm>
            <a:off x="791300" y="1301275"/>
            <a:ext cx="10920000" cy="494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Any blob can be duplicated in a snapshot (checkpoint, backup).</a:t>
            </a:r>
            <a:endParaRPr/>
          </a:p>
          <a:p>
            <a:pPr indent="0" lvl="0" marL="0">
              <a:spcBef>
                <a:spcPts val="0"/>
              </a:spcBef>
              <a:spcAft>
                <a:spcPts val="0"/>
              </a:spcAft>
              <a:buClr>
                <a:schemeClr val="dk1"/>
              </a:buClr>
              <a:buSzPts val="1100"/>
              <a:buFont typeface="Arial"/>
              <a:buNone/>
            </a:pPr>
            <a:r>
              <a:rPr lang="en-US"/>
              <a:t>    </a:t>
            </a:r>
            <a:endParaRPr/>
          </a:p>
          <a:p>
            <a:pPr indent="-317500" lvl="0" marL="457200">
              <a:spcBef>
                <a:spcPts val="0"/>
              </a:spcBef>
              <a:spcAft>
                <a:spcPts val="0"/>
              </a:spcAft>
              <a:buSzPts val="1400"/>
              <a:buChar char="●"/>
            </a:pPr>
            <a:r>
              <a:rPr lang="en-US"/>
              <a:t>Readonly (although it can be deleted, moved or copied).</a:t>
            </a:r>
            <a:endParaRPr/>
          </a:p>
          <a:p>
            <a:pPr indent="-317500" lvl="0" marL="457200" rtl="0">
              <a:spcBef>
                <a:spcPts val="0"/>
              </a:spcBef>
              <a:spcAft>
                <a:spcPts val="0"/>
              </a:spcAft>
              <a:buSzPts val="1400"/>
              <a:buChar char="●"/>
            </a:pPr>
            <a:r>
              <a:rPr lang="en-US"/>
              <a:t>It can be promoted to origin blob or another blob.</a:t>
            </a:r>
            <a:endParaRPr/>
          </a:p>
          <a:p>
            <a:pPr indent="-317500" lvl="0" marL="457200">
              <a:spcBef>
                <a:spcPts val="0"/>
              </a:spcBef>
              <a:spcAft>
                <a:spcPts val="0"/>
              </a:spcAft>
              <a:buSzPts val="1400"/>
              <a:buChar char="●"/>
            </a:pPr>
            <a:r>
              <a:rPr lang="en-US"/>
              <a:t>https://myaccount.blob.core.windows.net/mycontainer/myblob?snapshot=&lt;DateTime&gt;</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US"/>
              <a:t>Any blob can be leased for exclusive write access (concurrency)</a:t>
            </a:r>
            <a:endParaRPr/>
          </a:p>
          <a:p>
            <a:pPr indent="0" lvl="0" marL="0">
              <a:spcBef>
                <a:spcPts val="0"/>
              </a:spcBef>
              <a:spcAft>
                <a:spcPts val="0"/>
              </a:spcAft>
              <a:buClr>
                <a:schemeClr val="dk1"/>
              </a:buClr>
              <a:buSzPts val="1100"/>
              <a:buFont typeface="Arial"/>
              <a:buNone/>
            </a:pPr>
            <a:r>
              <a:t/>
            </a:r>
            <a:endParaRPr/>
          </a:p>
          <a:p>
            <a:pPr indent="-317500" lvl="0" marL="457200">
              <a:spcBef>
                <a:spcPts val="0"/>
              </a:spcBef>
              <a:spcAft>
                <a:spcPts val="0"/>
              </a:spcAft>
              <a:buSzPts val="1400"/>
              <a:buChar char="●"/>
            </a:pPr>
            <a:r>
              <a:rPr lang="en-US"/>
              <a:t>LeaseDuration – Fixed, Infinite, Unspecified.</a:t>
            </a:r>
            <a:endParaRPr/>
          </a:p>
          <a:p>
            <a:pPr indent="-317500" lvl="0" marL="457200">
              <a:spcBef>
                <a:spcPts val="0"/>
              </a:spcBef>
              <a:spcAft>
                <a:spcPts val="0"/>
              </a:spcAft>
              <a:buSzPts val="1400"/>
              <a:buChar char="●"/>
            </a:pPr>
            <a:r>
              <a:rPr lang="en-US"/>
              <a:t>LeaseState – Available, Breaking, Broken, Expired, Leased, Unspecified.</a:t>
            </a:r>
            <a:endParaRPr/>
          </a:p>
          <a:p>
            <a:pPr indent="-317500" lvl="0" marL="457200">
              <a:spcBef>
                <a:spcPts val="0"/>
              </a:spcBef>
              <a:spcAft>
                <a:spcPts val="0"/>
              </a:spcAft>
              <a:buSzPts val="1400"/>
              <a:buChar char="●"/>
            </a:pPr>
            <a:r>
              <a:rPr lang="en-US"/>
              <a:t>LeaseStatus – Locked, Unlocked, Unspecified.</a:t>
            </a:r>
            <a:endParaRPr/>
          </a:p>
          <a:p>
            <a:pPr indent="0" lvl="0" marL="0">
              <a:spcBef>
                <a:spcPts val="0"/>
              </a:spcBef>
              <a:spcAft>
                <a:spcPts val="0"/>
              </a:spcAft>
              <a:buClr>
                <a:schemeClr val="dk1"/>
              </a:buClr>
              <a:buSzPts val="1100"/>
              <a:buFont typeface="Arial"/>
              <a:buNone/>
            </a:pPr>
            <a:r>
              <a:t/>
            </a:r>
            <a:endParaRPr/>
          </a:p>
          <a:p>
            <a:pPr indent="-317500" lvl="0" marL="457200">
              <a:spcBef>
                <a:spcPts val="0"/>
              </a:spcBef>
              <a:spcAft>
                <a:spcPts val="0"/>
              </a:spcAft>
              <a:buSzPts val="1400"/>
              <a:buChar char="●"/>
            </a:pPr>
            <a:r>
              <a:rPr lang="en-US"/>
              <a:t>Acquire, to request a new lease.</a:t>
            </a:r>
            <a:endParaRPr/>
          </a:p>
          <a:p>
            <a:pPr indent="-317500" lvl="0" marL="457200">
              <a:spcBef>
                <a:spcPts val="0"/>
              </a:spcBef>
              <a:spcAft>
                <a:spcPts val="0"/>
              </a:spcAft>
              <a:buSzPts val="1400"/>
              <a:buChar char="●"/>
            </a:pPr>
            <a:r>
              <a:rPr lang="en-US"/>
              <a:t>Renew, to renew an existing lease.</a:t>
            </a:r>
            <a:endParaRPr/>
          </a:p>
          <a:p>
            <a:pPr indent="-317500" lvl="0" marL="457200">
              <a:spcBef>
                <a:spcPts val="0"/>
              </a:spcBef>
              <a:spcAft>
                <a:spcPts val="0"/>
              </a:spcAft>
              <a:buSzPts val="1400"/>
              <a:buChar char="●"/>
            </a:pPr>
            <a:r>
              <a:rPr lang="en-US"/>
              <a:t>Change, to change the ID of an existing lease.</a:t>
            </a:r>
            <a:endParaRPr/>
          </a:p>
          <a:p>
            <a:pPr indent="-317500" lvl="0" marL="457200">
              <a:spcBef>
                <a:spcPts val="0"/>
              </a:spcBef>
              <a:spcAft>
                <a:spcPts val="0"/>
              </a:spcAft>
              <a:buSzPts val="1400"/>
              <a:buChar char="●"/>
            </a:pPr>
            <a:r>
              <a:rPr lang="en-US"/>
              <a:t>Release, to free the lease if it is no longer needed so that another client may immediately acquire a lease against the blob.</a:t>
            </a:r>
            <a:endParaRPr/>
          </a:p>
          <a:p>
            <a:pPr indent="-317500" lvl="0" marL="457200" rtl="0">
              <a:spcBef>
                <a:spcPts val="0"/>
              </a:spcBef>
              <a:spcAft>
                <a:spcPts val="0"/>
              </a:spcAft>
              <a:buSzPts val="1400"/>
              <a:buChar char="●"/>
            </a:pPr>
            <a:r>
              <a:rPr lang="en-US"/>
              <a:t>Break, to end the lease but ensure that another client cannot acquire a new lease until the current lease period has expired.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Blobs</a:t>
            </a:r>
            <a:endParaRPr/>
          </a:p>
        </p:txBody>
      </p:sp>
      <p:sp>
        <p:nvSpPr>
          <p:cNvPr id="393" name="Shape 393"/>
          <p:cNvSpPr txBox="1"/>
          <p:nvPr/>
        </p:nvSpPr>
        <p:spPr>
          <a:xfrm>
            <a:off x="791300" y="1301275"/>
            <a:ext cx="10920000" cy="4941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a:solidFill>
                  <a:schemeClr val="dk1"/>
                </a:solidFill>
              </a:rPr>
              <a:t>Metadata for a container or blob resource is stored as name-value pairs associated with the resource.</a:t>
            </a:r>
            <a:endParaRPr>
              <a:solidFill>
                <a:schemeClr val="dk1"/>
              </a:solidFill>
            </a:endParaRPr>
          </a:p>
          <a:p>
            <a:pPr indent="-317500" lvl="0" marL="457200" rtl="0">
              <a:spcBef>
                <a:spcPts val="0"/>
              </a:spcBef>
              <a:spcAft>
                <a:spcPts val="0"/>
              </a:spcAft>
              <a:buClr>
                <a:schemeClr val="dk1"/>
              </a:buClr>
              <a:buSzPts val="1400"/>
              <a:buChar char="●"/>
            </a:pPr>
            <a:r>
              <a:rPr lang="en-US">
                <a:solidFill>
                  <a:schemeClr val="dk1"/>
                </a:solidFill>
              </a:rPr>
              <a:t>Other</a:t>
            </a:r>
            <a:endParaRPr>
              <a:solidFill>
                <a:schemeClr val="dk1"/>
              </a:solidFill>
            </a:endParaRPr>
          </a:p>
          <a:p>
            <a:pPr indent="-317500" lvl="1" marL="914400" rtl="0">
              <a:spcBef>
                <a:spcPts val="0"/>
              </a:spcBef>
              <a:spcAft>
                <a:spcPts val="0"/>
              </a:spcAft>
              <a:buClr>
                <a:schemeClr val="dk1"/>
              </a:buClr>
              <a:buSzPts val="1400"/>
              <a:buChar char="○"/>
            </a:pPr>
            <a:r>
              <a:rPr lang="en-US">
                <a:solidFill>
                  <a:schemeClr val="dk1"/>
                </a:solidFill>
              </a:rPr>
              <a:t>CacheControl</a:t>
            </a:r>
            <a:endParaRPr>
              <a:solidFill>
                <a:schemeClr val="dk1"/>
              </a:solidFill>
            </a:endParaRPr>
          </a:p>
          <a:p>
            <a:pPr indent="-317500" lvl="1" marL="914400" rtl="0">
              <a:spcBef>
                <a:spcPts val="0"/>
              </a:spcBef>
              <a:spcAft>
                <a:spcPts val="0"/>
              </a:spcAft>
              <a:buClr>
                <a:schemeClr val="dk1"/>
              </a:buClr>
              <a:buSzPts val="1400"/>
              <a:buChar char="○"/>
            </a:pPr>
            <a:r>
              <a:rPr lang="en-US">
                <a:solidFill>
                  <a:schemeClr val="dk1"/>
                </a:solidFill>
              </a:rPr>
              <a:t>ContentDisposition</a:t>
            </a:r>
            <a:endParaRPr>
              <a:solidFill>
                <a:schemeClr val="dk1"/>
              </a:solidFill>
            </a:endParaRPr>
          </a:p>
          <a:p>
            <a:pPr indent="-317500" lvl="1" marL="914400" rtl="0">
              <a:spcBef>
                <a:spcPts val="0"/>
              </a:spcBef>
              <a:spcAft>
                <a:spcPts val="0"/>
              </a:spcAft>
              <a:buClr>
                <a:schemeClr val="dk1"/>
              </a:buClr>
              <a:buSzPts val="1400"/>
              <a:buChar char="○"/>
            </a:pPr>
            <a:r>
              <a:rPr lang="en-US">
                <a:solidFill>
                  <a:schemeClr val="dk1"/>
                </a:solidFill>
              </a:rPr>
              <a:t>ContentEncoding</a:t>
            </a:r>
            <a:endParaRPr>
              <a:solidFill>
                <a:schemeClr val="dk1"/>
              </a:solidFill>
            </a:endParaRPr>
          </a:p>
          <a:p>
            <a:pPr indent="-317500" lvl="1" marL="914400" rtl="0">
              <a:spcBef>
                <a:spcPts val="0"/>
              </a:spcBef>
              <a:spcAft>
                <a:spcPts val="0"/>
              </a:spcAft>
              <a:buClr>
                <a:schemeClr val="dk1"/>
              </a:buClr>
              <a:buSzPts val="1400"/>
              <a:buChar char="○"/>
            </a:pPr>
            <a:r>
              <a:rPr lang="en-US">
                <a:solidFill>
                  <a:schemeClr val="dk1"/>
                </a:solidFill>
              </a:rPr>
              <a:t>ContentLanguage</a:t>
            </a:r>
            <a:endParaRPr>
              <a:solidFill>
                <a:schemeClr val="dk1"/>
              </a:solidFill>
            </a:endParaRPr>
          </a:p>
          <a:p>
            <a:pPr indent="-317500" lvl="1" marL="914400" rtl="0">
              <a:spcBef>
                <a:spcPts val="0"/>
              </a:spcBef>
              <a:spcAft>
                <a:spcPts val="0"/>
              </a:spcAft>
              <a:buClr>
                <a:schemeClr val="dk1"/>
              </a:buClr>
              <a:buSzPts val="1400"/>
              <a:buChar char="○"/>
            </a:pPr>
            <a:r>
              <a:rPr lang="en-US">
                <a:solidFill>
                  <a:schemeClr val="dk1"/>
                </a:solidFill>
              </a:rPr>
              <a:t>ContentMD5</a:t>
            </a:r>
            <a:endParaRPr>
              <a:solidFill>
                <a:schemeClr val="dk1"/>
              </a:solidFill>
            </a:endParaRPr>
          </a:p>
          <a:p>
            <a:pPr indent="-317500" lvl="1" marL="914400" rtl="0">
              <a:spcBef>
                <a:spcPts val="0"/>
              </a:spcBef>
              <a:spcAft>
                <a:spcPts val="0"/>
              </a:spcAft>
              <a:buClr>
                <a:schemeClr val="dk1"/>
              </a:buClr>
              <a:buSzPts val="1400"/>
              <a:buChar char="○"/>
            </a:pPr>
            <a:r>
              <a:rPr lang="en-US">
                <a:solidFill>
                  <a:schemeClr val="dk1"/>
                </a:solidFill>
              </a:rPr>
              <a:t>ContentType</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Blobs</a:t>
            </a:r>
            <a:endParaRPr/>
          </a:p>
        </p:txBody>
      </p:sp>
      <p:sp>
        <p:nvSpPr>
          <p:cNvPr id="399" name="Shape 399"/>
          <p:cNvSpPr txBox="1"/>
          <p:nvPr/>
        </p:nvSpPr>
        <p:spPr>
          <a:xfrm>
            <a:off x="791300" y="1301275"/>
            <a:ext cx="10920000" cy="494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Shared access signature</a:t>
            </a:r>
            <a:endParaRPr/>
          </a:p>
          <a:p>
            <a:pPr indent="-317500" lvl="0" marL="457200" rtl="0">
              <a:spcBef>
                <a:spcPts val="0"/>
              </a:spcBef>
              <a:spcAft>
                <a:spcPts val="0"/>
              </a:spcAft>
              <a:buSzPts val="1400"/>
              <a:buChar char="●"/>
            </a:pPr>
            <a:r>
              <a:rPr lang="en-US"/>
              <a:t>URI</a:t>
            </a:r>
            <a:endParaRPr/>
          </a:p>
          <a:p>
            <a:pPr indent="-317500" lvl="1" marL="914400" rtl="0">
              <a:spcBef>
                <a:spcPts val="0"/>
              </a:spcBef>
              <a:spcAft>
                <a:spcPts val="0"/>
              </a:spcAft>
              <a:buSzPts val="1400"/>
              <a:buChar char="○"/>
            </a:pPr>
            <a:r>
              <a:rPr lang="en-US"/>
              <a:t>Time expiration</a:t>
            </a:r>
            <a:endParaRPr/>
          </a:p>
          <a:p>
            <a:pPr indent="-317500" lvl="1" marL="914400" rtl="0">
              <a:spcBef>
                <a:spcPts val="0"/>
              </a:spcBef>
              <a:spcAft>
                <a:spcPts val="0"/>
              </a:spcAft>
              <a:buSzPts val="1400"/>
              <a:buChar char="○"/>
            </a:pPr>
            <a:r>
              <a:rPr lang="en-US"/>
              <a:t>Allowed operations</a:t>
            </a:r>
            <a:endParaRPr/>
          </a:p>
          <a:p>
            <a:pPr indent="-317500" lvl="1" marL="914400" rtl="0">
              <a:spcBef>
                <a:spcPts val="0"/>
              </a:spcBef>
              <a:spcAft>
                <a:spcPts val="0"/>
              </a:spcAft>
              <a:buSzPts val="1400"/>
              <a:buChar char="○"/>
            </a:pPr>
            <a:r>
              <a:rPr lang="en-US"/>
              <a:t>An optional shared access policy</a:t>
            </a:r>
            <a:endParaRPr/>
          </a:p>
          <a:p>
            <a:pPr indent="-317500" lvl="0" marL="457200" rtl="0">
              <a:spcBef>
                <a:spcPts val="0"/>
              </a:spcBef>
              <a:spcAft>
                <a:spcPts val="0"/>
              </a:spcAft>
              <a:buSzPts val="1400"/>
              <a:buChar char="●"/>
            </a:pPr>
            <a:r>
              <a:rPr lang="en-US"/>
              <a:t>Types</a:t>
            </a:r>
            <a:endParaRPr/>
          </a:p>
          <a:p>
            <a:pPr indent="-317500" lvl="1" marL="914400">
              <a:spcBef>
                <a:spcPts val="0"/>
              </a:spcBef>
              <a:spcAft>
                <a:spcPts val="0"/>
              </a:spcAft>
              <a:buSzPts val="1400"/>
              <a:buChar char="○"/>
            </a:pPr>
            <a:r>
              <a:rPr lang="en-US"/>
              <a:t>Service-level</a:t>
            </a:r>
            <a:endParaRPr/>
          </a:p>
          <a:p>
            <a:pPr indent="-317500" lvl="2" marL="1371600">
              <a:spcBef>
                <a:spcPts val="0"/>
              </a:spcBef>
              <a:spcAft>
                <a:spcPts val="0"/>
              </a:spcAft>
              <a:buSzPts val="1400"/>
              <a:buChar char="■"/>
            </a:pPr>
            <a:r>
              <a:rPr lang="en-US"/>
              <a:t>The service SAS delegates access to a resource in just one of the storage services: Blob, Queue, Table, or File service.</a:t>
            </a:r>
            <a:endParaRPr/>
          </a:p>
          <a:p>
            <a:pPr indent="-317500" lvl="1" marL="914400">
              <a:spcBef>
                <a:spcPts val="0"/>
              </a:spcBef>
              <a:spcAft>
                <a:spcPts val="0"/>
              </a:spcAft>
              <a:buSzPts val="1400"/>
              <a:buChar char="○"/>
            </a:pPr>
            <a:r>
              <a:rPr lang="en-US"/>
              <a:t>Account-level</a:t>
            </a:r>
            <a:endParaRPr/>
          </a:p>
          <a:p>
            <a:pPr indent="-317500" lvl="2" marL="1371600">
              <a:spcBef>
                <a:spcPts val="0"/>
              </a:spcBef>
              <a:spcAft>
                <a:spcPts val="0"/>
              </a:spcAft>
              <a:buSzPts val="1400"/>
              <a:buChar char="■"/>
            </a:pPr>
            <a:r>
              <a:rPr lang="en-US"/>
              <a:t>The account SAS delegates access to resources in one or more of the storage services.</a:t>
            </a:r>
            <a:endParaRPr/>
          </a:p>
          <a:p>
            <a:pPr indent="-317500" lvl="0" marL="457200">
              <a:spcBef>
                <a:spcPts val="0"/>
              </a:spcBef>
              <a:spcAft>
                <a:spcPts val="0"/>
              </a:spcAft>
              <a:buSzPts val="1400"/>
              <a:buChar char="●"/>
            </a:pPr>
            <a:r>
              <a:rPr lang="en-US"/>
              <a:t>Shared access policies, by container.</a:t>
            </a:r>
            <a:endParaRPr/>
          </a:p>
          <a:p>
            <a:pPr indent="-317500" lvl="0" marL="457200">
              <a:spcBef>
                <a:spcPts val="0"/>
              </a:spcBef>
              <a:spcAft>
                <a:spcPts val="0"/>
              </a:spcAft>
              <a:buSzPts val="1400"/>
              <a:buChar char="●"/>
            </a:pPr>
            <a:r>
              <a:rPr lang="en-US"/>
              <a:t>Resource types.</a:t>
            </a:r>
            <a:endParaRPr/>
          </a:p>
          <a:p>
            <a:pPr indent="-317500" lvl="1" marL="914400">
              <a:spcBef>
                <a:spcPts val="0"/>
              </a:spcBef>
              <a:spcAft>
                <a:spcPts val="0"/>
              </a:spcAft>
              <a:buSzPts val="1400"/>
              <a:buChar char="○"/>
            </a:pPr>
            <a:r>
              <a:rPr lang="en-US"/>
              <a:t>Services.</a:t>
            </a:r>
            <a:endParaRPr/>
          </a:p>
          <a:p>
            <a:pPr indent="-317500" lvl="2" marL="1371600">
              <a:spcBef>
                <a:spcPts val="0"/>
              </a:spcBef>
              <a:spcAft>
                <a:spcPts val="0"/>
              </a:spcAft>
              <a:buSzPts val="1400"/>
              <a:buChar char="■"/>
            </a:pPr>
            <a:r>
              <a:rPr lang="en-US"/>
              <a:t>Access to service-level APIs.</a:t>
            </a:r>
            <a:endParaRPr/>
          </a:p>
          <a:p>
            <a:pPr indent="-317500" lvl="3" marL="1828800">
              <a:spcBef>
                <a:spcPts val="0"/>
              </a:spcBef>
              <a:spcAft>
                <a:spcPts val="0"/>
              </a:spcAft>
              <a:buSzPts val="1400"/>
              <a:buChar char="●"/>
            </a:pPr>
            <a:r>
              <a:rPr lang="en-US"/>
              <a:t>Get/Set Service Properties, Get Service Stats.</a:t>
            </a:r>
            <a:endParaRPr/>
          </a:p>
          <a:p>
            <a:pPr indent="-317500" lvl="1" marL="914400">
              <a:spcBef>
                <a:spcPts val="0"/>
              </a:spcBef>
              <a:spcAft>
                <a:spcPts val="0"/>
              </a:spcAft>
              <a:buSzPts val="1400"/>
              <a:buChar char="○"/>
            </a:pPr>
            <a:r>
              <a:rPr lang="en-US"/>
              <a:t>Container.</a:t>
            </a:r>
            <a:endParaRPr/>
          </a:p>
          <a:p>
            <a:pPr indent="-317500" lvl="2" marL="1371600">
              <a:spcBef>
                <a:spcPts val="0"/>
              </a:spcBef>
              <a:spcAft>
                <a:spcPts val="0"/>
              </a:spcAft>
              <a:buSzPts val="1400"/>
              <a:buChar char="■"/>
            </a:pPr>
            <a:r>
              <a:rPr lang="en-US"/>
              <a:t>Access to container-level APIs </a:t>
            </a:r>
            <a:endParaRPr/>
          </a:p>
          <a:p>
            <a:pPr indent="-317500" lvl="3" marL="1828800">
              <a:spcBef>
                <a:spcPts val="0"/>
              </a:spcBef>
              <a:spcAft>
                <a:spcPts val="0"/>
              </a:spcAft>
              <a:buSzPts val="1400"/>
              <a:buChar char="●"/>
            </a:pPr>
            <a:r>
              <a:rPr lang="en-US"/>
              <a:t>Create/Delete Container.</a:t>
            </a:r>
            <a:endParaRPr/>
          </a:p>
          <a:p>
            <a:pPr indent="-317500" lvl="1" marL="914400">
              <a:spcBef>
                <a:spcPts val="0"/>
              </a:spcBef>
              <a:spcAft>
                <a:spcPts val="0"/>
              </a:spcAft>
              <a:buSzPts val="1400"/>
              <a:buChar char="○"/>
            </a:pPr>
            <a:r>
              <a:rPr lang="en-US"/>
              <a:t>Object.</a:t>
            </a:r>
            <a:endParaRPr/>
          </a:p>
          <a:p>
            <a:pPr indent="-317500" lvl="2" marL="1371600">
              <a:spcBef>
                <a:spcPts val="0"/>
              </a:spcBef>
              <a:spcAft>
                <a:spcPts val="0"/>
              </a:spcAft>
              <a:buSzPts val="1400"/>
              <a:buChar char="■"/>
            </a:pPr>
            <a:r>
              <a:rPr lang="en-US"/>
              <a:t>Access to object-level APIs for blobs.</a:t>
            </a:r>
            <a:endParaRPr/>
          </a:p>
          <a:p>
            <a:pPr indent="-317500" lvl="3" marL="1828800">
              <a:spcBef>
                <a:spcPts val="0"/>
              </a:spcBef>
              <a:spcAft>
                <a:spcPts val="0"/>
              </a:spcAft>
              <a:buSzPts val="1400"/>
              <a:buChar char="●"/>
            </a:pPr>
            <a:r>
              <a:rPr lang="en-US"/>
              <a:t>e.g. Put Blob</a:t>
            </a:r>
            <a:endParaRPr/>
          </a:p>
          <a:p>
            <a:pPr indent="0" lvl="0" marL="0" rtl="0">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913800" y="184297"/>
            <a:ext cx="10364400" cy="93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Blobs</a:t>
            </a:r>
            <a:endParaRPr/>
          </a:p>
        </p:txBody>
      </p:sp>
      <p:sp>
        <p:nvSpPr>
          <p:cNvPr id="405" name="Shape 405"/>
          <p:cNvSpPr txBox="1"/>
          <p:nvPr/>
        </p:nvSpPr>
        <p:spPr>
          <a:xfrm>
            <a:off x="791300" y="1301275"/>
            <a:ext cx="10920000" cy="4941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a:t>CORS</a:t>
            </a:r>
            <a:endParaRPr/>
          </a:p>
          <a:p>
            <a:pPr indent="-317500" lvl="0" marL="457200" rtl="0">
              <a:spcBef>
                <a:spcPts val="0"/>
              </a:spcBef>
              <a:spcAft>
                <a:spcPts val="0"/>
              </a:spcAft>
              <a:buSzPts val="1400"/>
              <a:buChar char="●"/>
            </a:pPr>
            <a:r>
              <a:rPr lang="en-US"/>
              <a:t>Custom domain</a:t>
            </a:r>
            <a:endParaRPr/>
          </a:p>
          <a:p>
            <a:pPr indent="-317500" lvl="0" marL="457200" rtl="0">
              <a:spcBef>
                <a:spcPts val="0"/>
              </a:spcBef>
              <a:spcAft>
                <a:spcPts val="0"/>
              </a:spcAft>
              <a:buSzPts val="1400"/>
              <a:buChar char="●"/>
            </a:pPr>
            <a:r>
              <a:rPr lang="en-US"/>
              <a:t>CDN</a:t>
            </a:r>
            <a:endParaRPr/>
          </a:p>
          <a:p>
            <a:pPr indent="-317500" lvl="0" marL="457200" rtl="0">
              <a:spcBef>
                <a:spcPts val="0"/>
              </a:spcBef>
              <a:spcAft>
                <a:spcPts val="0"/>
              </a:spcAft>
              <a:buSzPts val="1400"/>
              <a:buChar char="●"/>
            </a:pPr>
            <a:r>
              <a:rPr lang="en-US"/>
              <a:t>Azure Search</a:t>
            </a:r>
            <a:endParaRPr/>
          </a:p>
          <a:p>
            <a:pPr indent="-317500" lvl="0" marL="457200" rtl="0">
              <a:spcBef>
                <a:spcPts val="0"/>
              </a:spcBef>
              <a:spcAft>
                <a:spcPts val="0"/>
              </a:spcAft>
              <a:buSzPts val="1400"/>
              <a:buChar char="●"/>
            </a:pPr>
            <a:r>
              <a:rPr lang="en-US"/>
              <a:t>etc.</a:t>
            </a:r>
            <a:endParaRPr/>
          </a:p>
          <a:p>
            <a:pPr indent="0" lvl="0" marL="0" rtl="0">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pic>
        <p:nvPicPr>
          <p:cNvPr id="410" name="Shape 410"/>
          <p:cNvPicPr preferRelativeResize="0"/>
          <p:nvPr/>
        </p:nvPicPr>
        <p:blipFill rotWithShape="1">
          <a:blip r:embed="rId3">
            <a:alphaModFix/>
          </a:blip>
          <a:srcRect b="0" l="0" r="0" t="0"/>
          <a:stretch/>
        </p:blipFill>
        <p:spPr>
          <a:xfrm>
            <a:off x="3525911" y="2111017"/>
            <a:ext cx="6090248" cy="2107691"/>
          </a:xfrm>
          <a:prstGeom prst="rect">
            <a:avLst/>
          </a:prstGeom>
          <a:noFill/>
          <a:ln>
            <a:noFill/>
          </a:ln>
        </p:spPr>
      </p:pic>
      <p:sp>
        <p:nvSpPr>
          <p:cNvPr id="411" name="Shape 411"/>
          <p:cNvSpPr/>
          <p:nvPr/>
        </p:nvSpPr>
        <p:spPr>
          <a:xfrm>
            <a:off x="833825" y="5367052"/>
            <a:ext cx="8929800" cy="47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Questrial"/>
                <a:ea typeface="Questrial"/>
                <a:cs typeface="Questrial"/>
                <a:sym typeface="Questrial"/>
              </a:rPr>
              <a:t>Demo SAS y CDN</a:t>
            </a:r>
            <a:endParaRPr b="1" sz="2000">
              <a:solidFill>
                <a:schemeClr val="dk1"/>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nvSpPr>
        <p:spPr>
          <a:xfrm>
            <a:off x="913774" y="255813"/>
            <a:ext cx="10364451" cy="824043"/>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Questrial"/>
              <a:buNone/>
            </a:pPr>
            <a:r>
              <a:rPr lang="en-US" sz="3200">
                <a:solidFill>
                  <a:schemeClr val="dk1"/>
                </a:solidFill>
                <a:latin typeface="Questrial"/>
                <a:ea typeface="Questrial"/>
                <a:cs typeface="Questrial"/>
                <a:sym typeface="Questrial"/>
              </a:rPr>
              <a:t>What is Azure Storage?</a:t>
            </a:r>
            <a:endParaRPr sz="3200" cap="none">
              <a:solidFill>
                <a:schemeClr val="dk1"/>
              </a:solidFill>
              <a:latin typeface="Questrial"/>
              <a:ea typeface="Questrial"/>
              <a:cs typeface="Questrial"/>
              <a:sym typeface="Questrial"/>
            </a:endParaRPr>
          </a:p>
        </p:txBody>
      </p:sp>
      <p:sp>
        <p:nvSpPr>
          <p:cNvPr id="175" name="Shape 175"/>
          <p:cNvSpPr txBox="1"/>
          <p:nvPr>
            <p:ph idx="1" type="body"/>
          </p:nvPr>
        </p:nvSpPr>
        <p:spPr>
          <a:xfrm>
            <a:off x="739199" y="1724757"/>
            <a:ext cx="10351800" cy="13683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An storage Microsoft managed service that is highly available, secure, durable, scalable, and redundant.</a:t>
            </a:r>
            <a:endParaRPr/>
          </a:p>
          <a:p>
            <a:pPr indent="0" lvl="0" marL="0">
              <a:spcBef>
                <a:spcPts val="1000"/>
              </a:spcBef>
              <a:spcAft>
                <a:spcPts val="0"/>
              </a:spcAft>
              <a:buNone/>
            </a:pPr>
            <a:r>
              <a:t/>
            </a:r>
            <a:endParaRPr/>
          </a:p>
          <a:p>
            <a:pPr indent="0" lvl="0" marL="0">
              <a:spcBef>
                <a:spcPts val="1000"/>
              </a:spcBef>
              <a:spcAft>
                <a:spcPts val="0"/>
              </a:spcAft>
              <a:buNone/>
            </a:pPr>
            <a:r>
              <a:rPr lang="en-US"/>
              <a:t>Services:</a:t>
            </a:r>
            <a:endParaRPr/>
          </a:p>
          <a:p>
            <a:pPr indent="-355600" lvl="0" marL="457200" rtl="0">
              <a:spcBef>
                <a:spcPts val="1000"/>
              </a:spcBef>
              <a:spcAft>
                <a:spcPts val="0"/>
              </a:spcAft>
              <a:buSzPts val="2000"/>
              <a:buChar char="•"/>
            </a:pPr>
            <a:r>
              <a:rPr lang="en-US"/>
              <a:t>Disk: Storage for your VM’s</a:t>
            </a:r>
            <a:endParaRPr/>
          </a:p>
          <a:p>
            <a:pPr indent="-355600" lvl="0" marL="457200" rtl="0">
              <a:spcBef>
                <a:spcPts val="0"/>
              </a:spcBef>
              <a:spcAft>
                <a:spcPts val="0"/>
              </a:spcAft>
              <a:buSzPts val="2000"/>
              <a:buChar char="•"/>
            </a:pPr>
            <a:r>
              <a:rPr lang="en-US"/>
              <a:t>Files: Simple, distributed, cross-platform file system</a:t>
            </a:r>
            <a:endParaRPr/>
          </a:p>
          <a:p>
            <a:pPr indent="-355600" lvl="0" marL="457200" rtl="0">
              <a:spcBef>
                <a:spcPts val="0"/>
              </a:spcBef>
              <a:spcAft>
                <a:spcPts val="0"/>
              </a:spcAft>
              <a:buSzPts val="2000"/>
              <a:buChar char="•"/>
            </a:pPr>
            <a:r>
              <a:rPr lang="en-US"/>
              <a:t>Blob: Massively-scalable object storage for unstructured data</a:t>
            </a:r>
            <a:endParaRPr/>
          </a:p>
          <a:p>
            <a:pPr indent="-355600" lvl="0" marL="457200" rtl="0">
              <a:spcBef>
                <a:spcPts val="0"/>
              </a:spcBef>
              <a:spcAft>
                <a:spcPts val="0"/>
              </a:spcAft>
              <a:buSzPts val="2000"/>
              <a:buChar char="•"/>
            </a:pPr>
            <a:r>
              <a:rPr lang="en-US"/>
              <a:t>Queue: Durable queues for large-volume cloud services</a:t>
            </a:r>
            <a:endParaRPr/>
          </a:p>
          <a:p>
            <a:pPr indent="-355600" lvl="0" marL="457200" rtl="0">
              <a:spcBef>
                <a:spcPts val="0"/>
              </a:spcBef>
              <a:spcAft>
                <a:spcPts val="0"/>
              </a:spcAft>
              <a:buSzPts val="2000"/>
              <a:buChar char="•"/>
            </a:pPr>
            <a:r>
              <a:rPr lang="en-US"/>
              <a:t>Table?  Flexible Key-Value NoSQL database</a:t>
            </a:r>
            <a:endParaRPr/>
          </a:p>
          <a:p>
            <a:pPr indent="0" lvl="0" marL="0" rtl="0">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913800" y="385345"/>
            <a:ext cx="10364400" cy="648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Queues</a:t>
            </a:r>
            <a:endParaRPr/>
          </a:p>
        </p:txBody>
      </p:sp>
      <p:sp>
        <p:nvSpPr>
          <p:cNvPr id="417" name="Shape 417"/>
          <p:cNvSpPr txBox="1"/>
          <p:nvPr>
            <p:ph idx="4294967295" type="body"/>
          </p:nvPr>
        </p:nvSpPr>
        <p:spPr>
          <a:xfrm>
            <a:off x="920100" y="1121202"/>
            <a:ext cx="10351800" cy="32460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i="1" lang="en-US"/>
              <a:t>Azure Queue storage is a service for storing large numbers of messages that can be accessed from anywhere in the world via authenticated calls using HTTP or HTTPS.</a:t>
            </a:r>
            <a:endParaRPr i="1"/>
          </a:p>
          <a:p>
            <a:pPr indent="0" lvl="0" marL="0" rtl="0" algn="ctr">
              <a:spcBef>
                <a:spcPts val="1000"/>
              </a:spcBef>
              <a:spcAft>
                <a:spcPts val="0"/>
              </a:spcAft>
              <a:buNone/>
            </a:pPr>
            <a:r>
              <a:t/>
            </a:r>
            <a:endParaRPr/>
          </a:p>
          <a:p>
            <a:pPr indent="0" lvl="0" marL="0" rtl="0" algn="ctr">
              <a:spcBef>
                <a:spcPts val="1000"/>
              </a:spcBef>
              <a:spcAft>
                <a:spcPts val="0"/>
              </a:spcAft>
              <a:buNone/>
            </a:pPr>
            <a:r>
              <a:rPr lang="en-US"/>
              <a:t>http(s)://&lt;storage account&gt;.queue.core.windows.net/&lt;queue&gt;</a:t>
            </a:r>
            <a:endParaRPr b="1"/>
          </a:p>
          <a:p>
            <a:pPr indent="0" lvl="0" marL="0" rtl="0">
              <a:spcBef>
                <a:spcPts val="1000"/>
              </a:spcBef>
              <a:spcAft>
                <a:spcPts val="0"/>
              </a:spcAft>
              <a:buNone/>
            </a:pPr>
            <a:r>
              <a:t/>
            </a:r>
            <a:endParaRPr/>
          </a:p>
        </p:txBody>
      </p:sp>
      <p:sp>
        <p:nvSpPr>
          <p:cNvPr id="418" name="Shape 418"/>
          <p:cNvSpPr txBox="1"/>
          <p:nvPr>
            <p:ph idx="4294967295" type="body"/>
          </p:nvPr>
        </p:nvSpPr>
        <p:spPr>
          <a:xfrm>
            <a:off x="920100" y="3795800"/>
            <a:ext cx="3621000" cy="19623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b="1" lang="en-US"/>
              <a:t>Myth buster</a:t>
            </a:r>
            <a:endParaRPr b="1"/>
          </a:p>
          <a:p>
            <a:pPr indent="-298450" lvl="0" marL="457200" rtl="0">
              <a:lnSpc>
                <a:spcPct val="115000"/>
              </a:lnSpc>
              <a:spcBef>
                <a:spcPts val="0"/>
              </a:spcBef>
              <a:spcAft>
                <a:spcPts val="0"/>
              </a:spcAft>
              <a:buSzPts val="1100"/>
              <a:buChar char="●"/>
            </a:pPr>
            <a:r>
              <a:rPr lang="en-US"/>
              <a:t>Queue = FIFO?  Nope</a:t>
            </a:r>
            <a:endParaRPr/>
          </a:p>
          <a:p>
            <a:pPr indent="-298450" lvl="0" marL="457200" rtl="0">
              <a:lnSpc>
                <a:spcPct val="115000"/>
              </a:lnSpc>
              <a:spcBef>
                <a:spcPts val="0"/>
              </a:spcBef>
              <a:spcAft>
                <a:spcPts val="0"/>
              </a:spcAft>
              <a:buSzPts val="1100"/>
              <a:buChar char="●"/>
            </a:pPr>
            <a:r>
              <a:rPr lang="en-US"/>
              <a:t>At least one? Yes</a:t>
            </a:r>
            <a:endParaRPr/>
          </a:p>
          <a:p>
            <a:pPr indent="-298450" lvl="0" marL="457200" rtl="0">
              <a:lnSpc>
                <a:spcPct val="115000"/>
              </a:lnSpc>
              <a:spcBef>
                <a:spcPts val="0"/>
              </a:spcBef>
              <a:spcAft>
                <a:spcPts val="0"/>
              </a:spcAft>
              <a:buSzPts val="1100"/>
              <a:buChar char="●"/>
            </a:pPr>
            <a:r>
              <a:rPr lang="en-US"/>
              <a:t>At most one? Nope</a:t>
            </a:r>
            <a:endParaRPr/>
          </a:p>
          <a:p>
            <a:pPr indent="0" lvl="0" marL="0" rtl="0">
              <a:spcBef>
                <a:spcPts val="1000"/>
              </a:spcBef>
              <a:spcAft>
                <a:spcPts val="0"/>
              </a:spcAft>
              <a:buNone/>
            </a:pPr>
            <a:r>
              <a:t/>
            </a:r>
            <a:endParaRPr/>
          </a:p>
        </p:txBody>
      </p:sp>
      <p:sp>
        <p:nvSpPr>
          <p:cNvPr id="419" name="Shape 419"/>
          <p:cNvSpPr txBox="1"/>
          <p:nvPr>
            <p:ph idx="4294967295" type="body"/>
          </p:nvPr>
        </p:nvSpPr>
        <p:spPr>
          <a:xfrm>
            <a:off x="5939025" y="3867000"/>
            <a:ext cx="5705700" cy="19623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Clr>
                <a:srgbClr val="000000"/>
              </a:buClr>
              <a:buSzPts val="1100"/>
              <a:buFont typeface="Arial"/>
              <a:buNone/>
            </a:pPr>
            <a:r>
              <a:rPr b="1" lang="en-US"/>
              <a:t>Common uses:</a:t>
            </a:r>
            <a:endParaRPr b="1"/>
          </a:p>
          <a:p>
            <a:pPr indent="-355600" lvl="0" marL="457200" rtl="0">
              <a:spcBef>
                <a:spcPts val="1000"/>
              </a:spcBef>
              <a:spcAft>
                <a:spcPts val="0"/>
              </a:spcAft>
              <a:buSzPts val="2000"/>
              <a:buChar char="•"/>
            </a:pPr>
            <a:r>
              <a:rPr lang="en-US"/>
              <a:t>Process jobs asynchronously</a:t>
            </a:r>
            <a:endParaRPr/>
          </a:p>
          <a:p>
            <a:pPr indent="-355600" lvl="0" marL="457200" rtl="0">
              <a:spcBef>
                <a:spcPts val="0"/>
              </a:spcBef>
              <a:spcAft>
                <a:spcPts val="0"/>
              </a:spcAft>
              <a:buSzPts val="2000"/>
              <a:buChar char="•"/>
            </a:pPr>
            <a:r>
              <a:rPr lang="en-US"/>
              <a:t>Passing messages between components (microservices?) in an asynchronous manner</a:t>
            </a:r>
            <a:endParaRPr b="1"/>
          </a:p>
          <a:p>
            <a:pPr indent="0" lvl="0" marL="0" rtl="0">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913800" y="385345"/>
            <a:ext cx="10364400" cy="648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Queue limits and supported operation</a:t>
            </a:r>
            <a:endParaRPr/>
          </a:p>
        </p:txBody>
      </p:sp>
      <p:sp>
        <p:nvSpPr>
          <p:cNvPr id="425" name="Shape 425"/>
          <p:cNvSpPr txBox="1"/>
          <p:nvPr>
            <p:ph idx="4294967295" type="body"/>
          </p:nvPr>
        </p:nvSpPr>
        <p:spPr>
          <a:xfrm>
            <a:off x="8229650" y="1322275"/>
            <a:ext cx="3621000" cy="47184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b="1" lang="en-US"/>
              <a:t>Over the queue</a:t>
            </a:r>
            <a:endParaRPr b="1"/>
          </a:p>
          <a:p>
            <a:pPr indent="-298450" lvl="0" marL="457200" rtl="0">
              <a:lnSpc>
                <a:spcPct val="115000"/>
              </a:lnSpc>
              <a:spcBef>
                <a:spcPts val="0"/>
              </a:spcBef>
              <a:spcAft>
                <a:spcPts val="0"/>
              </a:spcAft>
              <a:buSzPts val="1100"/>
              <a:buChar char="●"/>
            </a:pPr>
            <a:r>
              <a:rPr lang="en-US"/>
              <a:t>Create</a:t>
            </a:r>
            <a:endParaRPr/>
          </a:p>
          <a:p>
            <a:pPr indent="-298450" lvl="0" marL="457200" rtl="0">
              <a:lnSpc>
                <a:spcPct val="115000"/>
              </a:lnSpc>
              <a:spcBef>
                <a:spcPts val="0"/>
              </a:spcBef>
              <a:spcAft>
                <a:spcPts val="0"/>
              </a:spcAft>
              <a:buSzPts val="1100"/>
              <a:buChar char="●"/>
            </a:pPr>
            <a:r>
              <a:rPr lang="en-US"/>
              <a:t>Delete</a:t>
            </a:r>
            <a:endParaRPr/>
          </a:p>
          <a:p>
            <a:pPr indent="-298450" lvl="0" marL="457200" rtl="0">
              <a:lnSpc>
                <a:spcPct val="115000"/>
              </a:lnSpc>
              <a:spcBef>
                <a:spcPts val="0"/>
              </a:spcBef>
              <a:spcAft>
                <a:spcPts val="0"/>
              </a:spcAft>
              <a:buSzPts val="1100"/>
              <a:buChar char="●"/>
            </a:pPr>
            <a:r>
              <a:rPr lang="en-US"/>
              <a:t>Count messages (Aprox)</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US"/>
              <a:t>Over the messages</a:t>
            </a:r>
            <a:endParaRPr b="1"/>
          </a:p>
          <a:p>
            <a:pPr indent="0" lvl="0" marL="0" rtl="0">
              <a:lnSpc>
                <a:spcPct val="115000"/>
              </a:lnSpc>
              <a:spcBef>
                <a:spcPts val="0"/>
              </a:spcBef>
              <a:spcAft>
                <a:spcPts val="0"/>
              </a:spcAft>
              <a:buNone/>
            </a:pPr>
            <a:r>
              <a:t/>
            </a:r>
            <a:endParaRPr/>
          </a:p>
          <a:p>
            <a:pPr indent="-298450" lvl="0" marL="457200" rtl="0">
              <a:lnSpc>
                <a:spcPct val="115000"/>
              </a:lnSpc>
              <a:spcBef>
                <a:spcPts val="0"/>
              </a:spcBef>
              <a:spcAft>
                <a:spcPts val="0"/>
              </a:spcAft>
              <a:buSzPts val="1100"/>
              <a:buChar char="●"/>
            </a:pPr>
            <a:r>
              <a:rPr lang="en-US"/>
              <a:t>Queue</a:t>
            </a:r>
            <a:endParaRPr/>
          </a:p>
          <a:p>
            <a:pPr indent="-298450" lvl="0" marL="457200" rtl="0">
              <a:lnSpc>
                <a:spcPct val="115000"/>
              </a:lnSpc>
              <a:spcBef>
                <a:spcPts val="0"/>
              </a:spcBef>
              <a:spcAft>
                <a:spcPts val="0"/>
              </a:spcAft>
              <a:buSzPts val="1100"/>
              <a:buChar char="●"/>
            </a:pPr>
            <a:r>
              <a:rPr lang="en-US"/>
              <a:t>Get</a:t>
            </a:r>
            <a:endParaRPr/>
          </a:p>
          <a:p>
            <a:pPr indent="-298450" lvl="0" marL="457200" rtl="0">
              <a:lnSpc>
                <a:spcPct val="115000"/>
              </a:lnSpc>
              <a:spcBef>
                <a:spcPts val="0"/>
              </a:spcBef>
              <a:spcAft>
                <a:spcPts val="0"/>
              </a:spcAft>
              <a:buSzPts val="1100"/>
              <a:buChar char="●"/>
            </a:pPr>
            <a:r>
              <a:rPr lang="en-US"/>
              <a:t>Delete</a:t>
            </a:r>
            <a:endParaRPr/>
          </a:p>
          <a:p>
            <a:pPr indent="-298450" lvl="0" marL="457200" rtl="0">
              <a:lnSpc>
                <a:spcPct val="115000"/>
              </a:lnSpc>
              <a:spcBef>
                <a:spcPts val="0"/>
              </a:spcBef>
              <a:spcAft>
                <a:spcPts val="0"/>
              </a:spcAft>
              <a:buSzPts val="1100"/>
              <a:buChar char="●"/>
            </a:pPr>
            <a:r>
              <a:rPr lang="en-US"/>
              <a:t>Peek</a:t>
            </a:r>
            <a:endParaRPr/>
          </a:p>
          <a:p>
            <a:pPr indent="-298450" lvl="0" marL="457200" rtl="0">
              <a:lnSpc>
                <a:spcPct val="115000"/>
              </a:lnSpc>
              <a:spcBef>
                <a:spcPts val="0"/>
              </a:spcBef>
              <a:spcAft>
                <a:spcPts val="0"/>
              </a:spcAft>
              <a:buSzPts val="1100"/>
              <a:buChar char="●"/>
            </a:pPr>
            <a:r>
              <a:rPr lang="en-US"/>
              <a:t>Update</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en-US"/>
              <a:t>* Read operations are non-blocking</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a:p>
            <a:pPr indent="0" lvl="0" marL="0" rtl="0">
              <a:spcBef>
                <a:spcPts val="1000"/>
              </a:spcBef>
              <a:spcAft>
                <a:spcPts val="0"/>
              </a:spcAft>
              <a:buNone/>
            </a:pPr>
            <a:r>
              <a:t/>
            </a:r>
            <a:endParaRPr/>
          </a:p>
        </p:txBody>
      </p:sp>
      <p:pic>
        <p:nvPicPr>
          <p:cNvPr id="426" name="Shape 426"/>
          <p:cNvPicPr preferRelativeResize="0"/>
          <p:nvPr/>
        </p:nvPicPr>
        <p:blipFill>
          <a:blip r:embed="rId3">
            <a:alphaModFix/>
          </a:blip>
          <a:stretch>
            <a:fillRect/>
          </a:stretch>
        </p:blipFill>
        <p:spPr>
          <a:xfrm>
            <a:off x="371850" y="1540195"/>
            <a:ext cx="7374599" cy="38397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913800" y="385345"/>
            <a:ext cx="10364400" cy="648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vs Azure Service Bus</a:t>
            </a:r>
            <a:endParaRPr/>
          </a:p>
        </p:txBody>
      </p:sp>
      <p:sp>
        <p:nvSpPr>
          <p:cNvPr id="432" name="Shape 432"/>
          <p:cNvSpPr txBox="1"/>
          <p:nvPr/>
        </p:nvSpPr>
        <p:spPr>
          <a:xfrm>
            <a:off x="548650" y="1108200"/>
            <a:ext cx="10547700" cy="4641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sz="2000">
                <a:latin typeface="Questrial"/>
                <a:ea typeface="Questrial"/>
                <a:cs typeface="Questrial"/>
                <a:sym typeface="Questrial"/>
              </a:rPr>
              <a:t>Service Bus queues are part of a broader Azure messaging infrastructure that supports queuing as well as publish/subscribe, and more advanced integration patterns</a:t>
            </a:r>
            <a:endParaRPr sz="2000">
              <a:latin typeface="Questrial"/>
              <a:ea typeface="Questrial"/>
              <a:cs typeface="Questrial"/>
              <a:sym typeface="Questrial"/>
            </a:endParaRPr>
          </a:p>
          <a:p>
            <a:pPr indent="0" lvl="0" marL="0">
              <a:spcBef>
                <a:spcPts val="0"/>
              </a:spcBef>
              <a:spcAft>
                <a:spcPts val="0"/>
              </a:spcAft>
              <a:buNone/>
            </a:pPr>
            <a:r>
              <a:t/>
            </a:r>
            <a:endParaRPr sz="2000">
              <a:latin typeface="Questrial"/>
              <a:ea typeface="Questrial"/>
              <a:cs typeface="Questrial"/>
              <a:sym typeface="Questrial"/>
            </a:endParaRPr>
          </a:p>
          <a:p>
            <a:pPr indent="0" lvl="0" marL="0">
              <a:spcBef>
                <a:spcPts val="0"/>
              </a:spcBef>
              <a:spcAft>
                <a:spcPts val="0"/>
              </a:spcAft>
              <a:buNone/>
            </a:pPr>
            <a:r>
              <a:rPr lang="en-US" sz="2000">
                <a:latin typeface="Questrial"/>
                <a:ea typeface="Questrial"/>
                <a:cs typeface="Questrial"/>
                <a:sym typeface="Questrial"/>
              </a:rPr>
              <a:t>Services bus queues advantages:</a:t>
            </a:r>
            <a:endParaRPr sz="2000">
              <a:latin typeface="Questrial"/>
              <a:ea typeface="Questrial"/>
              <a:cs typeface="Questrial"/>
              <a:sym typeface="Questrial"/>
            </a:endParaRPr>
          </a:p>
          <a:p>
            <a:pPr indent="0" lvl="0" marL="0">
              <a:spcBef>
                <a:spcPts val="0"/>
              </a:spcBef>
              <a:spcAft>
                <a:spcPts val="0"/>
              </a:spcAft>
              <a:buNone/>
            </a:pPr>
            <a:r>
              <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first-in-first-out (FIFO) ordered deliver</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Your solution must be able to support automatic duplicate detection.</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Dead letter queue</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The time-to-live (TTL) characteristic of the application-specific workload can exceed the 7-day period.</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You want to use the AMQP 1.0 standards-based messaging protocol. </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Your messaging solution must be able to support the "At-Most-Once" delivery guarantee without the need for you to build the additional infrastructure components</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You require a programming model that support blocking operations and callbacks</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And much more ...</a:t>
            </a:r>
            <a:endParaRPr sz="2000">
              <a:latin typeface="Questrial"/>
              <a:ea typeface="Questrial"/>
              <a:cs typeface="Questrial"/>
              <a:sym typeface="Quest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913800" y="385345"/>
            <a:ext cx="10364400" cy="648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So... why choose storage queues?</a:t>
            </a:r>
            <a:endParaRPr/>
          </a:p>
        </p:txBody>
      </p:sp>
      <p:sp>
        <p:nvSpPr>
          <p:cNvPr id="438" name="Shape 438"/>
          <p:cNvSpPr txBox="1"/>
          <p:nvPr/>
        </p:nvSpPr>
        <p:spPr>
          <a:xfrm>
            <a:off x="521225" y="1226200"/>
            <a:ext cx="10547700" cy="5467200"/>
          </a:xfrm>
          <a:prstGeom prst="rect">
            <a:avLst/>
          </a:prstGeom>
          <a:noFill/>
          <a:ln>
            <a:noFill/>
          </a:ln>
        </p:spPr>
        <p:txBody>
          <a:bodyPr anchorCtr="0" anchor="ctr" bIns="91425" lIns="91425" spcFirstLastPara="1" rIns="91425" wrap="square" tIns="91425">
            <a:noAutofit/>
          </a:bodyPr>
          <a:lstStyle/>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Storage queues are cheap (</a:t>
            </a:r>
            <a:r>
              <a:rPr lang="en-US" sz="1700">
                <a:solidFill>
                  <a:schemeClr val="dk1"/>
                </a:solidFill>
                <a:latin typeface="Questrial"/>
                <a:ea typeface="Questrial"/>
                <a:cs typeface="Questrial"/>
                <a:sym typeface="Questrial"/>
              </a:rPr>
              <a:t>https://azure.microsoft.com/es-es/pricing/details/storage/queues/</a:t>
            </a:r>
            <a:r>
              <a:rPr lang="en-US" sz="2000">
                <a:latin typeface="Questrial"/>
                <a:ea typeface="Questrial"/>
                <a:cs typeface="Questrial"/>
                <a:sym typeface="Questrial"/>
              </a:rPr>
              <a:t>)</a:t>
            </a:r>
            <a:endParaRPr sz="2000">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Easy programming model</a:t>
            </a:r>
            <a:endParaRPr sz="2000">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Storage queues provide support for updating message content. You can use this functionality for persisting state information and incremental progress updates into the message so that it can be processed from the last known checkpoint, instead of starting from scratch. In services bus this is more complicated</a:t>
            </a:r>
            <a:endParaRPr sz="2000">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Clients have the ability to only peek at the messages from the queue, without removing or locking them. </a:t>
            </a:r>
            <a:endParaRPr sz="2000">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a:p>
            <a:pPr indent="-355600" lvl="0" marL="457200" rtl="0">
              <a:spcBef>
                <a:spcPts val="0"/>
              </a:spcBef>
              <a:spcAft>
                <a:spcPts val="0"/>
              </a:spcAft>
              <a:buSzPts val="2000"/>
              <a:buFont typeface="Questrial"/>
              <a:buChar char="●"/>
            </a:pPr>
            <a:r>
              <a:rPr lang="en-US" sz="2000">
                <a:latin typeface="Questrial"/>
                <a:ea typeface="Questrial"/>
                <a:cs typeface="Questrial"/>
                <a:sym typeface="Questrial"/>
              </a:rPr>
              <a:t>Logging capabilities: Users have the ability to activate the loggings mechanism and track all the actions that are happening on the queue. Tracking information like client IP are tracked and stored as an out of the box solution.</a:t>
            </a:r>
            <a:endParaRPr sz="2000">
              <a:latin typeface="Questrial"/>
              <a:ea typeface="Questrial"/>
              <a:cs typeface="Questrial"/>
              <a:sym typeface="Questrial"/>
            </a:endParaRPr>
          </a:p>
          <a:p>
            <a:pPr indent="0" lvl="0" marL="0">
              <a:spcBef>
                <a:spcPts val="0"/>
              </a:spcBef>
              <a:spcAft>
                <a:spcPts val="0"/>
              </a:spcAft>
              <a:buNone/>
            </a:pPr>
            <a:r>
              <a:t/>
            </a:r>
            <a:endParaRPr sz="2000">
              <a:latin typeface="Questrial"/>
              <a:ea typeface="Questrial"/>
              <a:cs typeface="Questrial"/>
              <a:sym typeface="Questrial"/>
            </a:endParaRPr>
          </a:p>
          <a:p>
            <a:pPr indent="0" lvl="0" marL="0" rtl="0" algn="ctr">
              <a:spcBef>
                <a:spcPts val="0"/>
              </a:spcBef>
              <a:spcAft>
                <a:spcPts val="0"/>
              </a:spcAft>
              <a:buNone/>
            </a:pPr>
            <a:r>
              <a:rPr b="1" lang="en-US" sz="2000">
                <a:latin typeface="Questrial"/>
                <a:ea typeface="Questrial"/>
                <a:cs typeface="Questrial"/>
                <a:sym typeface="Questrial"/>
              </a:rPr>
              <a:t>As always, it depends on your context!</a:t>
            </a:r>
            <a:endParaRPr sz="2000">
              <a:latin typeface="Questrial"/>
              <a:ea typeface="Questrial"/>
              <a:cs typeface="Questrial"/>
              <a:sym typeface="Quest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pic>
        <p:nvPicPr>
          <p:cNvPr id="443" name="Shape 443"/>
          <p:cNvPicPr preferRelativeResize="0"/>
          <p:nvPr/>
        </p:nvPicPr>
        <p:blipFill rotWithShape="1">
          <a:blip r:embed="rId3">
            <a:alphaModFix/>
          </a:blip>
          <a:srcRect b="0" l="0" r="0" t="0"/>
          <a:stretch/>
        </p:blipFill>
        <p:spPr>
          <a:xfrm>
            <a:off x="3525911" y="2111017"/>
            <a:ext cx="6090248" cy="2107691"/>
          </a:xfrm>
          <a:prstGeom prst="rect">
            <a:avLst/>
          </a:prstGeom>
          <a:noFill/>
          <a:ln>
            <a:noFill/>
          </a:ln>
        </p:spPr>
      </p:pic>
      <p:sp>
        <p:nvSpPr>
          <p:cNvPr id="444" name="Shape 444"/>
          <p:cNvSpPr/>
          <p:nvPr/>
        </p:nvSpPr>
        <p:spPr>
          <a:xfrm>
            <a:off x="833825" y="5367052"/>
            <a:ext cx="8929800" cy="149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Questrial"/>
                <a:ea typeface="Questrial"/>
                <a:cs typeface="Questrial"/>
                <a:sym typeface="Questrial"/>
              </a:rPr>
              <a:t>Queue operations</a:t>
            </a:r>
            <a:endParaRPr b="1" sz="2000">
              <a:solidFill>
                <a:schemeClr val="dk1"/>
              </a:solidFill>
              <a:latin typeface="Questrial"/>
              <a:ea typeface="Questrial"/>
              <a:cs typeface="Questrial"/>
              <a:sym typeface="Quest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913800" y="248196"/>
            <a:ext cx="10364400" cy="840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Az</a:t>
            </a:r>
            <a:r>
              <a:rPr lang="en-US"/>
              <a:t>ure Table Storage</a:t>
            </a:r>
            <a:endParaRPr/>
          </a:p>
        </p:txBody>
      </p:sp>
      <p:pic>
        <p:nvPicPr>
          <p:cNvPr id="450" name="Shape 450"/>
          <p:cNvPicPr preferRelativeResize="0"/>
          <p:nvPr/>
        </p:nvPicPr>
        <p:blipFill>
          <a:blip r:embed="rId3">
            <a:alphaModFix/>
          </a:blip>
          <a:stretch>
            <a:fillRect/>
          </a:stretch>
        </p:blipFill>
        <p:spPr>
          <a:xfrm>
            <a:off x="1380750" y="1200325"/>
            <a:ext cx="9428725" cy="55122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pic>
        <p:nvPicPr>
          <p:cNvPr id="455" name="Shape 455"/>
          <p:cNvPicPr preferRelativeResize="0"/>
          <p:nvPr/>
        </p:nvPicPr>
        <p:blipFill rotWithShape="1">
          <a:blip r:embed="rId3">
            <a:alphaModFix/>
          </a:blip>
          <a:srcRect b="0" l="0" r="0" t="0"/>
          <a:stretch/>
        </p:blipFill>
        <p:spPr>
          <a:xfrm>
            <a:off x="739239" y="1031113"/>
            <a:ext cx="10165773" cy="4244210"/>
          </a:xfrm>
          <a:prstGeom prst="rect">
            <a:avLst/>
          </a:prstGeom>
          <a:noFill/>
          <a:ln>
            <a:noFill/>
          </a:ln>
        </p:spPr>
      </p:pic>
      <p:sp>
        <p:nvSpPr>
          <p:cNvPr id="456" name="Shape 456"/>
          <p:cNvSpPr/>
          <p:nvPr/>
        </p:nvSpPr>
        <p:spPr>
          <a:xfrm>
            <a:off x="583192" y="5519943"/>
            <a:ext cx="11222944"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Questrial"/>
                <a:ea typeface="Questrial"/>
                <a:cs typeface="Questrial"/>
                <a:sym typeface="Questrial"/>
              </a:rPr>
              <a:t>"Yo... he visto cosas que vosotros no creeríais: Atacar naves en llamas más allá de Orión. </a:t>
            </a:r>
            <a:endParaRPr/>
          </a:p>
          <a:p>
            <a:pPr indent="0" lvl="0" marL="0" marR="0" rtl="0" algn="l">
              <a:spcBef>
                <a:spcPts val="0"/>
              </a:spcBef>
              <a:spcAft>
                <a:spcPts val="0"/>
              </a:spcAft>
              <a:buNone/>
            </a:pPr>
            <a:r>
              <a:rPr b="1" lang="en-US" sz="1800">
                <a:solidFill>
                  <a:schemeClr val="dk1"/>
                </a:solidFill>
                <a:latin typeface="Questrial"/>
                <a:ea typeface="Questrial"/>
                <a:cs typeface="Questrial"/>
                <a:sym typeface="Questrial"/>
              </a:rPr>
              <a:t>He visto rayos C brillar en la oscuridad cerca de la Puerta de Tannhäuser. </a:t>
            </a:r>
            <a:endParaRPr/>
          </a:p>
          <a:p>
            <a:pPr indent="0" lvl="0" marL="0" marR="0" rtl="0" algn="l">
              <a:spcBef>
                <a:spcPts val="0"/>
              </a:spcBef>
              <a:spcAft>
                <a:spcPts val="0"/>
              </a:spcAft>
              <a:buNone/>
            </a:pPr>
            <a:r>
              <a:rPr b="1" lang="en-US" sz="1800">
                <a:solidFill>
                  <a:schemeClr val="dk1"/>
                </a:solidFill>
                <a:latin typeface="Questrial"/>
                <a:ea typeface="Questrial"/>
                <a:cs typeface="Questrial"/>
                <a:sym typeface="Questrial"/>
              </a:rPr>
              <a:t>Todos esos momentos se perderán... en el tiempo... como lágrimas en la lluvia. Es hora de morir"</a:t>
            </a:r>
            <a:r>
              <a:rPr lang="en-US" sz="1800">
                <a:solidFill>
                  <a:schemeClr val="dk1"/>
                </a:solidFill>
                <a:latin typeface="Questrial"/>
                <a:ea typeface="Questrial"/>
                <a:cs typeface="Questrial"/>
                <a:sym typeface="Questrial"/>
              </a:rPr>
              <a:t> </a:t>
            </a:r>
            <a:endParaRPr/>
          </a:p>
          <a:p>
            <a:pPr indent="0" lvl="0" marL="0" marR="0" rtl="0" algn="l">
              <a:spcBef>
                <a:spcPts val="0"/>
              </a:spcBef>
              <a:spcAft>
                <a:spcPts val="0"/>
              </a:spcAft>
              <a:buNone/>
            </a:pPr>
            <a:r>
              <a:rPr lang="en-US" sz="1800">
                <a:solidFill>
                  <a:schemeClr val="dk1"/>
                </a:solidFill>
                <a:latin typeface="Questrial"/>
                <a:ea typeface="Questrial"/>
                <a:cs typeface="Questrial"/>
                <a:sym typeface="Questrial"/>
              </a:rPr>
              <a:t>- Roy Batty</a:t>
            </a:r>
            <a:endParaRPr sz="1800">
              <a:solidFill>
                <a:schemeClr val="dk1"/>
              </a:solidFill>
              <a:latin typeface="Questrial"/>
              <a:ea typeface="Questrial"/>
              <a:cs typeface="Questrial"/>
              <a:sym typeface="Quest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913775" y="618521"/>
            <a:ext cx="10364400" cy="77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Available</a:t>
            </a:r>
            <a:r>
              <a:rPr lang="en-US"/>
              <a:t> services per account type</a:t>
            </a:r>
            <a:endParaRPr/>
          </a:p>
          <a:p>
            <a:pPr indent="0" lvl="0" marL="0">
              <a:spcBef>
                <a:spcPts val="0"/>
              </a:spcBef>
              <a:spcAft>
                <a:spcPts val="0"/>
              </a:spcAft>
              <a:buNone/>
            </a:pPr>
            <a:r>
              <a:t/>
            </a:r>
            <a:endParaRPr/>
          </a:p>
        </p:txBody>
      </p:sp>
      <p:graphicFrame>
        <p:nvGraphicFramePr>
          <p:cNvPr id="462" name="Shape 462"/>
          <p:cNvGraphicFramePr/>
          <p:nvPr/>
        </p:nvGraphicFramePr>
        <p:xfrm>
          <a:off x="659250" y="1294875"/>
          <a:ext cx="3000000" cy="3000000"/>
        </p:xfrm>
        <a:graphic>
          <a:graphicData uri="http://schemas.openxmlformats.org/drawingml/2006/table">
            <a:tbl>
              <a:tblPr>
                <a:noFill/>
                <a:tableStyleId>{AFEC4182-C258-49FD-A11D-9F7028077925}</a:tableStyleId>
              </a:tblPr>
              <a:tblGrid>
                <a:gridCol w="2256625"/>
                <a:gridCol w="2462925"/>
                <a:gridCol w="6055950"/>
              </a:tblGrid>
              <a:tr h="609825">
                <a:tc>
                  <a:txBody>
                    <a:bodyPr>
                      <a:noAutofit/>
                    </a:bodyPr>
                    <a:lstStyle/>
                    <a:p>
                      <a:pPr indent="0" lvl="0" marL="0" rtl="0">
                        <a:spcBef>
                          <a:spcPts val="0"/>
                        </a:spcBef>
                        <a:spcAft>
                          <a:spcPts val="0"/>
                        </a:spcAft>
                        <a:buNone/>
                      </a:pPr>
                      <a:r>
                        <a:rPr b="1" lang="en-US"/>
                        <a:t>Account type</a:t>
                      </a:r>
                      <a:endParaRPr b="1"/>
                    </a:p>
                  </a:txBody>
                  <a:tcPr marT="91425" marB="91425" marR="91425" marL="91425"/>
                </a:tc>
                <a:tc>
                  <a:txBody>
                    <a:bodyPr>
                      <a:noAutofit/>
                    </a:bodyPr>
                    <a:lstStyle/>
                    <a:p>
                      <a:pPr indent="0" lvl="0" marL="0" rtl="0">
                        <a:spcBef>
                          <a:spcPts val="0"/>
                        </a:spcBef>
                        <a:spcAft>
                          <a:spcPts val="0"/>
                        </a:spcAft>
                        <a:buNone/>
                      </a:pPr>
                      <a:r>
                        <a:rPr b="1" lang="en-US"/>
                        <a:t>Performance</a:t>
                      </a:r>
                      <a:endParaRPr b="1"/>
                    </a:p>
                  </a:txBody>
                  <a:tcPr marT="91425" marB="91425" marR="91425" marL="91425"/>
                </a:tc>
                <a:tc>
                  <a:txBody>
                    <a:bodyPr>
                      <a:noAutofit/>
                    </a:bodyPr>
                    <a:lstStyle/>
                    <a:p>
                      <a:pPr indent="0" lvl="0" marL="0" rtl="0">
                        <a:spcBef>
                          <a:spcPts val="0"/>
                        </a:spcBef>
                        <a:spcAft>
                          <a:spcPts val="0"/>
                        </a:spcAft>
                        <a:buNone/>
                      </a:pPr>
                      <a:r>
                        <a:rPr b="1" lang="en-US"/>
                        <a:t>Available services</a:t>
                      </a:r>
                      <a:endParaRPr b="1"/>
                    </a:p>
                  </a:txBody>
                  <a:tcPr marT="91425" marB="91425" marR="91425" marL="91425"/>
                </a:tc>
              </a:tr>
              <a:tr h="609825">
                <a:tc>
                  <a:txBody>
                    <a:bodyPr>
                      <a:noAutofit/>
                    </a:bodyPr>
                    <a:lstStyle/>
                    <a:p>
                      <a:pPr indent="0" lvl="0" marL="0" rtl="0">
                        <a:spcBef>
                          <a:spcPts val="0"/>
                        </a:spcBef>
                        <a:spcAft>
                          <a:spcPts val="0"/>
                        </a:spcAft>
                        <a:buNone/>
                      </a:pPr>
                      <a:r>
                        <a:rPr lang="en-US"/>
                        <a:t>General purpose</a:t>
                      </a:r>
                      <a:endParaRPr/>
                    </a:p>
                  </a:txBody>
                  <a:tcPr marT="91425" marB="91425" marR="91425" marL="91425"/>
                </a:tc>
                <a:tc>
                  <a:txBody>
                    <a:bodyPr>
                      <a:noAutofit/>
                    </a:bodyPr>
                    <a:lstStyle/>
                    <a:p>
                      <a:pPr indent="0" lvl="0" marL="0" rtl="0">
                        <a:spcBef>
                          <a:spcPts val="0"/>
                        </a:spcBef>
                        <a:spcAft>
                          <a:spcPts val="0"/>
                        </a:spcAft>
                        <a:buNone/>
                      </a:pPr>
                      <a:r>
                        <a:rPr lang="en-US"/>
                        <a:t>Standard</a:t>
                      </a:r>
                      <a:endParaRPr/>
                    </a:p>
                  </a:txBody>
                  <a:tcPr marT="91425" marB="91425" marR="91425" marL="91425"/>
                </a:tc>
                <a:tc>
                  <a:txBody>
                    <a:bodyPr>
                      <a:noAutofit/>
                    </a:bodyPr>
                    <a:lstStyle/>
                    <a:p>
                      <a:pPr indent="0" lvl="0" marL="0" rtl="0">
                        <a:spcBef>
                          <a:spcPts val="0"/>
                        </a:spcBef>
                        <a:spcAft>
                          <a:spcPts val="0"/>
                        </a:spcAft>
                        <a:buNone/>
                      </a:pPr>
                      <a:r>
                        <a:rPr lang="en-US"/>
                        <a:t>All: </a:t>
                      </a:r>
                      <a:r>
                        <a:rPr lang="en-US">
                          <a:solidFill>
                            <a:schemeClr val="dk1"/>
                          </a:solidFill>
                        </a:rPr>
                        <a:t>Files, Tables, Queues, Blobs</a:t>
                      </a:r>
                      <a:endParaRPr/>
                    </a:p>
                  </a:txBody>
                  <a:tcPr marT="91425" marB="91425" marR="91425" marL="91425"/>
                </a:tc>
              </a:tr>
              <a:tr h="639575">
                <a:tc>
                  <a:txBody>
                    <a:bodyPr>
                      <a:noAutofit/>
                    </a:bodyPr>
                    <a:lstStyle/>
                    <a:p>
                      <a:pPr indent="0" lvl="0" marL="0" rtl="0">
                        <a:spcBef>
                          <a:spcPts val="0"/>
                        </a:spcBef>
                        <a:spcAft>
                          <a:spcPts val="0"/>
                        </a:spcAft>
                        <a:buNone/>
                      </a:pPr>
                      <a:r>
                        <a:rPr lang="en-US">
                          <a:solidFill>
                            <a:schemeClr val="dk1"/>
                          </a:solidFill>
                        </a:rPr>
                        <a:t>General purpose</a:t>
                      </a:r>
                      <a:endParaRPr/>
                    </a:p>
                  </a:txBody>
                  <a:tcPr marT="91425" marB="91425" marR="91425" marL="91425"/>
                </a:tc>
                <a:tc>
                  <a:txBody>
                    <a:bodyPr>
                      <a:noAutofit/>
                    </a:bodyPr>
                    <a:lstStyle/>
                    <a:p>
                      <a:pPr indent="0" lvl="0" marL="0" rtl="0">
                        <a:spcBef>
                          <a:spcPts val="0"/>
                        </a:spcBef>
                        <a:spcAft>
                          <a:spcPts val="0"/>
                        </a:spcAft>
                        <a:buNone/>
                      </a:pPr>
                      <a:r>
                        <a:rPr lang="en-US"/>
                        <a:t>Premium</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US">
                          <a:solidFill>
                            <a:schemeClr val="dk1"/>
                          </a:solidFill>
                        </a:rPr>
                        <a:t>Blob, just supporting Page Blobs in private containers (For old VM disks)</a:t>
                      </a:r>
                      <a:endParaRPr/>
                    </a:p>
                  </a:txBody>
                  <a:tcPr marT="91425" marB="91425" marR="91425" marL="91425"/>
                </a:tc>
              </a:tr>
              <a:tr h="609825">
                <a:tc>
                  <a:txBody>
                    <a:bodyPr>
                      <a:noAutofit/>
                    </a:bodyPr>
                    <a:lstStyle/>
                    <a:p>
                      <a:pPr indent="0" lvl="0" marL="0" rtl="0">
                        <a:spcBef>
                          <a:spcPts val="0"/>
                        </a:spcBef>
                        <a:spcAft>
                          <a:spcPts val="0"/>
                        </a:spcAft>
                        <a:buNone/>
                      </a:pPr>
                      <a:r>
                        <a:rPr lang="en-US">
                          <a:solidFill>
                            <a:schemeClr val="dk1"/>
                          </a:solidFill>
                        </a:rPr>
                        <a:t>Blob storage</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t>Only standard is allowed</a:t>
                      </a:r>
                      <a:endParaRPr/>
                    </a:p>
                  </a:txBody>
                  <a:tcPr marT="91425" marB="91425" marR="91425" marL="91425"/>
                </a:tc>
                <a:tc>
                  <a:txBody>
                    <a:bodyPr>
                      <a:noAutofit/>
                    </a:bodyPr>
                    <a:lstStyle/>
                    <a:p>
                      <a:pPr indent="0" lvl="0" marL="0" rtl="0">
                        <a:spcBef>
                          <a:spcPts val="0"/>
                        </a:spcBef>
                        <a:spcAft>
                          <a:spcPts val="0"/>
                        </a:spcAft>
                        <a:buNone/>
                      </a:pPr>
                      <a:r>
                        <a:rPr lang="en-US"/>
                        <a:t>Blob, just supporting Block and Append blobs</a:t>
                      </a:r>
                      <a:endParaRPr/>
                    </a:p>
                  </a:txBody>
                  <a:tcPr marT="91425" marB="91425" marR="91425" marL="91425"/>
                </a:tc>
              </a:tr>
              <a:tr h="609825">
                <a:tc>
                  <a:txBody>
                    <a:bodyPr>
                      <a:noAutofit/>
                    </a:bodyPr>
                    <a:lstStyle/>
                    <a:p>
                      <a:pPr indent="0" lvl="0" marL="0" rtl="0">
                        <a:spcBef>
                          <a:spcPts val="0"/>
                        </a:spcBef>
                        <a:spcAft>
                          <a:spcPts val="0"/>
                        </a:spcAft>
                        <a:buNone/>
                      </a:pPr>
                      <a:r>
                        <a:rPr lang="en-US">
                          <a:solidFill>
                            <a:schemeClr val="dk1"/>
                          </a:solidFill>
                        </a:rPr>
                        <a:t>General purpose v2</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t>Standard</a:t>
                      </a:r>
                      <a:endParaRPr/>
                    </a:p>
                  </a:txBody>
                  <a:tcPr marT="91425" marB="91425" marR="91425" marL="91425"/>
                </a:tc>
                <a:tc>
                  <a:txBody>
                    <a:bodyPr>
                      <a:noAutofit/>
                    </a:bodyPr>
                    <a:lstStyle/>
                    <a:p>
                      <a:pPr indent="0" lvl="0" marL="0" rtl="0">
                        <a:spcBef>
                          <a:spcPts val="0"/>
                        </a:spcBef>
                        <a:spcAft>
                          <a:spcPts val="0"/>
                        </a:spcAft>
                        <a:buNone/>
                      </a:pPr>
                      <a:r>
                        <a:rPr lang="en-US"/>
                        <a:t>All: Files, Tables, Queues, Blobs</a:t>
                      </a:r>
                      <a:endParaRPr/>
                    </a:p>
                  </a:txBody>
                  <a:tcPr marT="91425" marB="91425" marR="91425" marL="91425"/>
                </a:tc>
              </a:tr>
              <a:tr h="744650">
                <a:tc>
                  <a:txBody>
                    <a:bodyPr>
                      <a:noAutofit/>
                    </a:bodyPr>
                    <a:lstStyle/>
                    <a:p>
                      <a:pPr indent="0" lvl="0" marL="0" rtl="0">
                        <a:spcBef>
                          <a:spcPts val="0"/>
                        </a:spcBef>
                        <a:spcAft>
                          <a:spcPts val="0"/>
                        </a:spcAft>
                        <a:buNone/>
                      </a:pPr>
                      <a:r>
                        <a:rPr lang="en-US">
                          <a:solidFill>
                            <a:schemeClr val="dk1"/>
                          </a:solidFill>
                        </a:rPr>
                        <a:t>General purpose v2</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t>Premium</a:t>
                      </a:r>
                      <a:endParaRPr/>
                    </a:p>
                  </a:txBody>
                  <a:tcPr marT="91425" marB="91425" marR="91425" marL="91425"/>
                </a:tc>
                <a:tc>
                  <a:txBody>
                    <a:bodyPr>
                      <a:noAutofit/>
                    </a:bodyPr>
                    <a:lstStyle/>
                    <a:p>
                      <a:pPr indent="0" lvl="0" marL="0" rtl="0">
                        <a:spcBef>
                          <a:spcPts val="0"/>
                        </a:spcBef>
                        <a:spcAft>
                          <a:spcPts val="0"/>
                        </a:spcAft>
                        <a:buNone/>
                      </a:pPr>
                      <a:r>
                        <a:rPr lang="en-US"/>
                        <a:t>Blob, just supporting Page Blobs in private containers (For old VM disks)</a:t>
                      </a:r>
                      <a:endParaRPr/>
                    </a:p>
                  </a:txBody>
                  <a:tcPr marT="91425" marB="91425" marR="91425" marL="91425"/>
                </a:tc>
              </a:tr>
            </a:tbl>
          </a:graphicData>
        </a:graphic>
      </p:graphicFrame>
      <p:sp>
        <p:nvSpPr>
          <p:cNvPr id="463" name="Shape 463"/>
          <p:cNvSpPr txBox="1"/>
          <p:nvPr/>
        </p:nvSpPr>
        <p:spPr>
          <a:xfrm>
            <a:off x="124500" y="5555375"/>
            <a:ext cx="11032500" cy="823800"/>
          </a:xfrm>
          <a:prstGeom prst="rect">
            <a:avLst/>
          </a:prstGeom>
          <a:noFill/>
          <a:ln>
            <a:noFill/>
          </a:ln>
        </p:spPr>
        <p:txBody>
          <a:bodyPr anchorCtr="0" anchor="ctr" bIns="91425" lIns="91425" spcFirstLastPara="1" rIns="91425" wrap="square" tIns="91425">
            <a:noAutofit/>
          </a:bodyPr>
          <a:lstStyle/>
          <a:p>
            <a:pPr indent="0" lvl="0" marL="0" rtl="0">
              <a:lnSpc>
                <a:spcPct val="120000"/>
              </a:lnSpc>
              <a:spcBef>
                <a:spcPts val="1000"/>
              </a:spcBef>
              <a:spcAft>
                <a:spcPts val="0"/>
              </a:spcAft>
              <a:buNone/>
            </a:pPr>
            <a:r>
              <a:rPr b="1" lang="en-US" sz="1800">
                <a:solidFill>
                  <a:schemeClr val="dk1"/>
                </a:solidFill>
                <a:latin typeface="Questrial"/>
                <a:ea typeface="Questrial"/>
                <a:cs typeface="Questrial"/>
                <a:sym typeface="Questrial"/>
              </a:rPr>
              <a:t>Recommendation</a:t>
            </a:r>
            <a:r>
              <a:rPr lang="en-US" sz="1800">
                <a:solidFill>
                  <a:schemeClr val="dk1"/>
                </a:solidFill>
                <a:latin typeface="Questrial"/>
                <a:ea typeface="Questrial"/>
                <a:cs typeface="Questrial"/>
                <a:sym typeface="Questrial"/>
              </a:rPr>
              <a:t>: Use “General purpose v2”  but taking in account that there are pricing differences:  v2 has lower storage prices but higher transaction prices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nvSpPr>
        <p:spPr>
          <a:xfrm>
            <a:off x="913800" y="91301"/>
            <a:ext cx="10364400" cy="723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Questrial"/>
              <a:buNone/>
            </a:pPr>
            <a:r>
              <a:rPr lang="en-US" sz="2800">
                <a:solidFill>
                  <a:schemeClr val="dk1"/>
                </a:solidFill>
                <a:latin typeface="Questrial"/>
                <a:ea typeface="Questrial"/>
                <a:cs typeface="Questrial"/>
                <a:sym typeface="Questrial"/>
              </a:rPr>
              <a:t>Azure Storage Highlights</a:t>
            </a:r>
            <a:r>
              <a:rPr lang="en-US" sz="2800">
                <a:solidFill>
                  <a:schemeClr val="dk1"/>
                </a:solidFill>
                <a:latin typeface="Questrial"/>
                <a:ea typeface="Questrial"/>
                <a:cs typeface="Questrial"/>
                <a:sym typeface="Questrial"/>
              </a:rPr>
              <a:t> </a:t>
            </a:r>
            <a:endParaRPr sz="2800">
              <a:solidFill>
                <a:schemeClr val="dk1"/>
              </a:solidFill>
              <a:latin typeface="Questrial"/>
              <a:ea typeface="Questrial"/>
              <a:cs typeface="Questrial"/>
              <a:sym typeface="Questrial"/>
            </a:endParaRPr>
          </a:p>
        </p:txBody>
      </p:sp>
      <p:sp>
        <p:nvSpPr>
          <p:cNvPr id="181" name="Shape 181"/>
          <p:cNvSpPr txBox="1"/>
          <p:nvPr/>
        </p:nvSpPr>
        <p:spPr>
          <a:xfrm>
            <a:off x="342900" y="1294800"/>
            <a:ext cx="11466600" cy="53217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None/>
            </a:pPr>
            <a:r>
              <a:rPr b="1" lang="en-US" sz="2000">
                <a:solidFill>
                  <a:schemeClr val="dk1"/>
                </a:solidFill>
                <a:latin typeface="Questrial"/>
                <a:ea typeface="Questrial"/>
                <a:cs typeface="Questrial"/>
                <a:sym typeface="Questrial"/>
              </a:rPr>
              <a:t>Security:</a:t>
            </a:r>
            <a:r>
              <a:rPr lang="en-US" sz="2000">
                <a:solidFill>
                  <a:schemeClr val="dk1"/>
                </a:solidFill>
                <a:latin typeface="Questrial"/>
                <a:ea typeface="Questrial"/>
                <a:cs typeface="Questrial"/>
                <a:sym typeface="Questrial"/>
              </a:rPr>
              <a:t> </a:t>
            </a:r>
            <a:endParaRPr sz="2000">
              <a:solidFill>
                <a:schemeClr val="dk1"/>
              </a:solidFill>
              <a:latin typeface="Questrial"/>
              <a:ea typeface="Questrial"/>
              <a:cs typeface="Questrial"/>
              <a:sym typeface="Questrial"/>
            </a:endParaRPr>
          </a:p>
          <a:p>
            <a:pPr indent="0" lvl="0" marL="0" rtl="0">
              <a:lnSpc>
                <a:spcPct val="115000"/>
              </a:lnSpc>
              <a:spcBef>
                <a:spcPts val="0"/>
              </a:spcBef>
              <a:spcAft>
                <a:spcPts val="0"/>
              </a:spcAft>
              <a:buNone/>
            </a:pPr>
            <a:r>
              <a:t/>
            </a:r>
            <a:endParaRPr sz="20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The storage account can be secured using Role-Based Access Control and Azure Active Directory.</a:t>
            </a:r>
            <a:endParaRPr sz="20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Transport level encryption (HTTPS) may be forced</a:t>
            </a:r>
            <a:endParaRPr sz="20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Client side encyption: </a:t>
            </a:r>
            <a:r>
              <a:rPr lang="en-US" sz="1800" u="sng">
                <a:solidFill>
                  <a:schemeClr val="hlink"/>
                </a:solidFill>
                <a:latin typeface="Questrial"/>
                <a:ea typeface="Questrial"/>
                <a:cs typeface="Questrial"/>
                <a:sym typeface="Questrial"/>
                <a:hlinkClick r:id="rId3"/>
              </a:rPr>
              <a:t>https://blogs.msdn.microsoft.com/windowsazurestorage/2015/04/28/client-side-encryption-for-microsoft-azure-storage-preview/</a:t>
            </a:r>
            <a:r>
              <a:rPr lang="en-US" sz="1800">
                <a:solidFill>
                  <a:schemeClr val="dk1"/>
                </a:solidFill>
                <a:latin typeface="Questrial"/>
                <a:ea typeface="Questrial"/>
                <a:cs typeface="Questrial"/>
                <a:sym typeface="Questrial"/>
              </a:rPr>
              <a:t> </a:t>
            </a:r>
            <a:endParaRPr sz="18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Delegated access to the data objects in Azure Storage can be granted using Shared Access Signatures.</a:t>
            </a:r>
            <a:endParaRPr sz="2000">
              <a:solidFill>
                <a:schemeClr val="dk1"/>
              </a:solidFill>
              <a:latin typeface="Questrial"/>
              <a:ea typeface="Questrial"/>
              <a:cs typeface="Questrial"/>
              <a:sym typeface="Questrial"/>
            </a:endParaRPr>
          </a:p>
          <a:p>
            <a:pPr indent="-355600" lvl="0" marL="457200" rtl="0">
              <a:lnSpc>
                <a:spcPct val="115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The authentication method used by someone when they access storage can be tracked using Storage analytics</a:t>
            </a:r>
            <a:endParaRPr sz="2000">
              <a:solidFill>
                <a:schemeClr val="dk1"/>
              </a:solidFill>
              <a:latin typeface="Questrial"/>
              <a:ea typeface="Questrial"/>
              <a:cs typeface="Questrial"/>
              <a:sym typeface="Questrial"/>
            </a:endParaRPr>
          </a:p>
          <a:p>
            <a:pPr indent="-355600" lvl="0" marL="457200" rtl="0">
              <a:lnSpc>
                <a:spcPct val="90000"/>
              </a:lnSpc>
              <a:spcBef>
                <a:spcPts val="0"/>
              </a:spcBef>
              <a:spcAft>
                <a:spcPts val="0"/>
              </a:spcAft>
              <a:buClr>
                <a:schemeClr val="dk1"/>
              </a:buClr>
              <a:buSzPts val="2000"/>
              <a:buFont typeface="Questrial"/>
              <a:buChar char="●"/>
            </a:pPr>
            <a:r>
              <a:rPr lang="en-US" sz="2000">
                <a:solidFill>
                  <a:schemeClr val="dk1"/>
                </a:solidFill>
                <a:latin typeface="Questrial"/>
                <a:ea typeface="Questrial"/>
                <a:cs typeface="Questrial"/>
                <a:sym typeface="Questrial"/>
              </a:rPr>
              <a:t>Files and disk can be </a:t>
            </a:r>
            <a:r>
              <a:rPr lang="en-US" sz="2000">
                <a:solidFill>
                  <a:schemeClr val="dk1"/>
                </a:solidFill>
                <a:latin typeface="Questrial"/>
                <a:ea typeface="Questrial"/>
                <a:cs typeface="Questrial"/>
                <a:sym typeface="Questrial"/>
              </a:rPr>
              <a:t>encrypted</a:t>
            </a:r>
            <a:r>
              <a:rPr lang="en-US" sz="2000">
                <a:solidFill>
                  <a:schemeClr val="dk1"/>
                </a:solidFill>
                <a:latin typeface="Questrial"/>
                <a:ea typeface="Questrial"/>
                <a:cs typeface="Questrial"/>
                <a:sym typeface="Questrial"/>
              </a:rPr>
              <a:t>, in a transparent way</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rPr b="1" lang="en-US" sz="2000">
                <a:solidFill>
                  <a:schemeClr val="dk1"/>
                </a:solidFill>
                <a:latin typeface="Questrial"/>
                <a:ea typeface="Questrial"/>
                <a:cs typeface="Questrial"/>
                <a:sym typeface="Questrial"/>
              </a:rPr>
              <a:t>Durability</a:t>
            </a:r>
            <a:r>
              <a:rPr lang="en-US" sz="2000">
                <a:solidFill>
                  <a:schemeClr val="dk1"/>
                </a:solidFill>
                <a:latin typeface="Questrial"/>
                <a:ea typeface="Questrial"/>
                <a:cs typeface="Questrial"/>
                <a:sym typeface="Questrial"/>
              </a:rPr>
              <a:t>: will not </a:t>
            </a:r>
            <a:r>
              <a:rPr lang="en-US" sz="2000">
                <a:solidFill>
                  <a:schemeClr val="dk1"/>
                </a:solidFill>
                <a:latin typeface="Questrial"/>
                <a:ea typeface="Questrial"/>
                <a:cs typeface="Questrial"/>
                <a:sym typeface="Questrial"/>
              </a:rPr>
              <a:t>degrade</a:t>
            </a:r>
            <a:r>
              <a:rPr lang="en-US" sz="2000">
                <a:solidFill>
                  <a:schemeClr val="dk1"/>
                </a:solidFill>
                <a:latin typeface="Questrial"/>
                <a:ea typeface="Questrial"/>
                <a:cs typeface="Questrial"/>
                <a:sym typeface="Questrial"/>
              </a:rPr>
              <a:t> over the time</a:t>
            </a:r>
            <a:endParaRPr sz="2000">
              <a:solidFill>
                <a:schemeClr val="dk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nvSpPr>
        <p:spPr>
          <a:xfrm>
            <a:off x="913800" y="123450"/>
            <a:ext cx="10364400" cy="4581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Questrial"/>
              <a:buNone/>
            </a:pPr>
            <a:r>
              <a:rPr lang="en-US" sz="2800">
                <a:solidFill>
                  <a:schemeClr val="dk1"/>
                </a:solidFill>
                <a:latin typeface="Questrial"/>
                <a:ea typeface="Questrial"/>
                <a:cs typeface="Questrial"/>
                <a:sym typeface="Questrial"/>
              </a:rPr>
              <a:t>Azure Storage Highlights </a:t>
            </a:r>
            <a:endParaRPr sz="2800">
              <a:solidFill>
                <a:schemeClr val="dk1"/>
              </a:solidFill>
              <a:latin typeface="Questrial"/>
              <a:ea typeface="Questrial"/>
              <a:cs typeface="Questrial"/>
              <a:sym typeface="Questrial"/>
            </a:endParaRPr>
          </a:p>
        </p:txBody>
      </p:sp>
      <p:sp>
        <p:nvSpPr>
          <p:cNvPr id="187" name="Shape 187"/>
          <p:cNvSpPr txBox="1"/>
          <p:nvPr/>
        </p:nvSpPr>
        <p:spPr>
          <a:xfrm>
            <a:off x="370325" y="924450"/>
            <a:ext cx="11274600" cy="58020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0"/>
              </a:spcBef>
              <a:spcAft>
                <a:spcPts val="0"/>
              </a:spcAft>
              <a:buClr>
                <a:schemeClr val="dk1"/>
              </a:buClr>
              <a:buSzPts val="1100"/>
              <a:buFont typeface="Arial"/>
              <a:buNone/>
            </a:pPr>
            <a:r>
              <a:rPr b="1" lang="en-US" sz="2000">
                <a:solidFill>
                  <a:schemeClr val="dk1"/>
                </a:solidFill>
                <a:latin typeface="Questrial"/>
                <a:ea typeface="Questrial"/>
                <a:cs typeface="Questrial"/>
                <a:sym typeface="Questrial"/>
              </a:rPr>
              <a:t>Availability</a:t>
            </a:r>
            <a:r>
              <a:rPr lang="en-US" sz="2000">
                <a:solidFill>
                  <a:schemeClr val="dk1"/>
                </a:solidFill>
                <a:latin typeface="Questrial"/>
                <a:ea typeface="Questrial"/>
                <a:cs typeface="Questrial"/>
                <a:sym typeface="Questrial"/>
              </a:rPr>
              <a:t>: data always available with a minimum SLA of 99.9%</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rPr lang="en-US" sz="2000">
                <a:solidFill>
                  <a:schemeClr val="dk1"/>
                </a:solidFill>
                <a:latin typeface="Questrial"/>
                <a:ea typeface="Questrial"/>
                <a:cs typeface="Questrial"/>
                <a:sym typeface="Questrial"/>
              </a:rPr>
              <a:t>99.9% means that storage won’t be available 1 minute per week</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t/>
            </a:r>
            <a:endParaRPr sz="2000">
              <a:solidFill>
                <a:schemeClr val="dk1"/>
              </a:solidFill>
              <a:latin typeface="Questrial"/>
              <a:ea typeface="Questrial"/>
              <a:cs typeface="Questrial"/>
              <a:sym typeface="Questrial"/>
            </a:endParaRPr>
          </a:p>
          <a:p>
            <a:pPr indent="0" lvl="0" marL="457200" rtl="0">
              <a:lnSpc>
                <a:spcPct val="90000"/>
              </a:lnSpc>
              <a:spcBef>
                <a:spcPts val="0"/>
              </a:spcBef>
              <a:spcAft>
                <a:spcPts val="0"/>
              </a:spcAft>
              <a:buNone/>
            </a:pPr>
            <a:r>
              <a:rPr lang="en-US" sz="2000" u="sng">
                <a:solidFill>
                  <a:schemeClr val="hlink"/>
                </a:solidFill>
                <a:latin typeface="Questrial"/>
                <a:ea typeface="Questrial"/>
                <a:cs typeface="Questrial"/>
                <a:sym typeface="Questrial"/>
                <a:hlinkClick r:id="rId3"/>
              </a:rPr>
              <a:t>https://azure.microsoft.com/en-us/support/legal/sla/storage/v1_0/</a:t>
            </a:r>
            <a:r>
              <a:rPr lang="en-US" sz="2000">
                <a:solidFill>
                  <a:schemeClr val="dk1"/>
                </a:solidFill>
                <a:latin typeface="Questrial"/>
                <a:ea typeface="Questrial"/>
                <a:cs typeface="Questrial"/>
                <a:sym typeface="Questrial"/>
              </a:rPr>
              <a:t> </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t/>
            </a:r>
            <a:endParaRPr b="1"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rPr b="1" lang="en-US" sz="2000">
                <a:solidFill>
                  <a:schemeClr val="dk1"/>
                </a:solidFill>
                <a:latin typeface="Questrial"/>
                <a:ea typeface="Questrial"/>
                <a:cs typeface="Questrial"/>
                <a:sym typeface="Questrial"/>
              </a:rPr>
              <a:t>Scalability:</a:t>
            </a:r>
            <a:r>
              <a:rPr lang="en-US" sz="2000">
                <a:solidFill>
                  <a:schemeClr val="dk1"/>
                </a:solidFill>
                <a:latin typeface="Questrial"/>
                <a:ea typeface="Questrial"/>
                <a:cs typeface="Questrial"/>
                <a:sym typeface="Questrial"/>
              </a:rPr>
              <a:t>  the service automatically scale up</a:t>
            </a:r>
            <a:endParaRPr sz="2000">
              <a:solidFill>
                <a:schemeClr val="dk1"/>
              </a:solidFill>
              <a:latin typeface="Questrial"/>
              <a:ea typeface="Questrial"/>
              <a:cs typeface="Questrial"/>
              <a:sym typeface="Questrial"/>
            </a:endParaRPr>
          </a:p>
          <a:p>
            <a:pPr indent="457200" lvl="0" marL="457200" rtl="0">
              <a:lnSpc>
                <a:spcPct val="90000"/>
              </a:lnSpc>
              <a:spcBef>
                <a:spcPts val="0"/>
              </a:spcBef>
              <a:spcAft>
                <a:spcPts val="0"/>
              </a:spcAft>
              <a:buNone/>
            </a:pPr>
            <a:r>
              <a:rPr lang="en-US" sz="2000">
                <a:solidFill>
                  <a:schemeClr val="dk1"/>
                </a:solidFill>
                <a:latin typeface="Questrial"/>
                <a:ea typeface="Questrial"/>
                <a:cs typeface="Questrial"/>
                <a:sym typeface="Questrial"/>
              </a:rPr>
              <a:t> </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rPr lang="en-US" sz="2000">
                <a:solidFill>
                  <a:schemeClr val="dk1"/>
                </a:solidFill>
                <a:latin typeface="Questrial"/>
                <a:ea typeface="Questrial"/>
                <a:cs typeface="Questrial"/>
                <a:sym typeface="Questrial"/>
              </a:rPr>
              <a:t>When your application reaches the upper limits, Azure Storage begins to return error code 503 (Server Busy) or error code 500 (Operation Timeout) responses. If these errors are occurring, then your application should use an exponential backoff policy for retries that may allow the load to decrease.</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t/>
            </a:r>
            <a:endParaRPr sz="2000">
              <a:solidFill>
                <a:schemeClr val="dk1"/>
              </a:solidFill>
              <a:latin typeface="Questrial"/>
              <a:ea typeface="Questrial"/>
              <a:cs typeface="Questrial"/>
              <a:sym typeface="Questrial"/>
            </a:endParaRPr>
          </a:p>
          <a:p>
            <a:pPr indent="0" lvl="0" marL="0" rtl="0">
              <a:lnSpc>
                <a:spcPct val="90000"/>
              </a:lnSpc>
              <a:spcBef>
                <a:spcPts val="0"/>
              </a:spcBef>
              <a:spcAft>
                <a:spcPts val="0"/>
              </a:spcAft>
              <a:buNone/>
            </a:pPr>
            <a:r>
              <a:rPr lang="en-US" sz="2000">
                <a:solidFill>
                  <a:schemeClr val="dk1"/>
                </a:solidFill>
                <a:latin typeface="Questrial"/>
                <a:ea typeface="Questrial"/>
                <a:cs typeface="Questrial"/>
                <a:sym typeface="Questrial"/>
              </a:rPr>
              <a:t>If the needs of your application exceed the scalability targets of a single storage account, you can build your application to use multiple storage accounts.</a:t>
            </a:r>
            <a:endParaRPr sz="2000">
              <a:solidFill>
                <a:schemeClr val="dk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nvSpPr>
        <p:spPr>
          <a:xfrm>
            <a:off x="913800" y="91301"/>
            <a:ext cx="10364400" cy="723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Questrial"/>
              <a:buNone/>
            </a:pPr>
            <a:r>
              <a:rPr lang="en-US" sz="2800">
                <a:solidFill>
                  <a:schemeClr val="dk1"/>
                </a:solidFill>
                <a:latin typeface="Questrial"/>
                <a:ea typeface="Questrial"/>
                <a:cs typeface="Questrial"/>
                <a:sym typeface="Questrial"/>
              </a:rPr>
              <a:t>Azure Storage limits</a:t>
            </a:r>
            <a:endParaRPr sz="2800">
              <a:solidFill>
                <a:schemeClr val="dk1"/>
              </a:solidFill>
              <a:latin typeface="Questrial"/>
              <a:ea typeface="Questrial"/>
              <a:cs typeface="Questrial"/>
              <a:sym typeface="Questrial"/>
            </a:endParaRPr>
          </a:p>
        </p:txBody>
      </p:sp>
      <p:pic>
        <p:nvPicPr>
          <p:cNvPr id="193" name="Shape 193"/>
          <p:cNvPicPr preferRelativeResize="0"/>
          <p:nvPr/>
        </p:nvPicPr>
        <p:blipFill>
          <a:blip r:embed="rId3">
            <a:alphaModFix/>
          </a:blip>
          <a:stretch>
            <a:fillRect/>
          </a:stretch>
        </p:blipFill>
        <p:spPr>
          <a:xfrm>
            <a:off x="2702050" y="1897450"/>
            <a:ext cx="7893701" cy="4863025"/>
          </a:xfrm>
          <a:prstGeom prst="rect">
            <a:avLst/>
          </a:prstGeom>
          <a:noFill/>
          <a:ln>
            <a:noFill/>
          </a:ln>
        </p:spPr>
      </p:pic>
      <p:sp>
        <p:nvSpPr>
          <p:cNvPr id="194" name="Shape 194"/>
          <p:cNvSpPr txBox="1"/>
          <p:nvPr/>
        </p:nvSpPr>
        <p:spPr>
          <a:xfrm>
            <a:off x="480050" y="1031425"/>
            <a:ext cx="10725900" cy="649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1600" u="sng">
                <a:solidFill>
                  <a:schemeClr val="hlink"/>
                </a:solidFill>
                <a:hlinkClick r:id="rId4"/>
              </a:rPr>
              <a:t>https://docs.microsoft.com/en-us/azure/storage/common/storage-scalability-targets</a:t>
            </a:r>
            <a:r>
              <a:rPr lang="en-US" sz="1600"/>
              <a:t>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913800" y="207020"/>
            <a:ext cx="10364400" cy="69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Geographies &amp; Regions</a:t>
            </a:r>
            <a:endParaRPr/>
          </a:p>
        </p:txBody>
      </p:sp>
      <p:sp>
        <p:nvSpPr>
          <p:cNvPr id="200" name="Shape 200"/>
          <p:cNvSpPr txBox="1"/>
          <p:nvPr/>
        </p:nvSpPr>
        <p:spPr>
          <a:xfrm>
            <a:off x="1467625" y="979325"/>
            <a:ext cx="8791800" cy="1239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sz="2000">
                <a:latin typeface="Questrial"/>
                <a:ea typeface="Questrial"/>
                <a:cs typeface="Questrial"/>
                <a:sym typeface="Questrial"/>
              </a:rPr>
              <a:t>Azure regions are organized into geographies. </a:t>
            </a:r>
            <a:endParaRPr sz="2000">
              <a:latin typeface="Questrial"/>
              <a:ea typeface="Questrial"/>
              <a:cs typeface="Questrial"/>
              <a:sym typeface="Questrial"/>
            </a:endParaRPr>
          </a:p>
          <a:p>
            <a:pPr indent="0" lvl="0" marL="0" rtl="0">
              <a:spcBef>
                <a:spcPts val="0"/>
              </a:spcBef>
              <a:spcAft>
                <a:spcPts val="0"/>
              </a:spcAft>
              <a:buNone/>
            </a:pPr>
            <a:r>
              <a:rPr lang="en-US" sz="2000">
                <a:latin typeface="Questrial"/>
                <a:ea typeface="Questrial"/>
                <a:cs typeface="Questrial"/>
                <a:sym typeface="Questrial"/>
              </a:rPr>
              <a:t>An Azure geography ensures that data residency, sovereignty, compliance, and resiliency requirements are honored within geographical boundaries.</a:t>
            </a:r>
            <a:endParaRPr sz="2000">
              <a:latin typeface="Questrial"/>
              <a:ea typeface="Questrial"/>
              <a:cs typeface="Questrial"/>
              <a:sym typeface="Questrial"/>
            </a:endParaRPr>
          </a:p>
        </p:txBody>
      </p:sp>
      <p:pic>
        <p:nvPicPr>
          <p:cNvPr id="201" name="Shape 201"/>
          <p:cNvPicPr preferRelativeResize="0"/>
          <p:nvPr/>
        </p:nvPicPr>
        <p:blipFill>
          <a:blip r:embed="rId3">
            <a:alphaModFix/>
          </a:blip>
          <a:stretch>
            <a:fillRect/>
          </a:stretch>
        </p:blipFill>
        <p:spPr>
          <a:xfrm>
            <a:off x="1754575" y="2218325"/>
            <a:ext cx="8504852" cy="4518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913800" y="207020"/>
            <a:ext cx="10364400" cy="69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US"/>
              <a:t>Regions &amp; Availability zones</a:t>
            </a:r>
            <a:endParaRPr/>
          </a:p>
        </p:txBody>
      </p:sp>
      <p:sp>
        <p:nvSpPr>
          <p:cNvPr id="207" name="Shape 207"/>
          <p:cNvSpPr txBox="1"/>
          <p:nvPr/>
        </p:nvSpPr>
        <p:spPr>
          <a:xfrm>
            <a:off x="754375" y="1584500"/>
            <a:ext cx="4896600" cy="44286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US" sz="2000">
                <a:solidFill>
                  <a:schemeClr val="dk1"/>
                </a:solidFill>
                <a:latin typeface="Questrial"/>
                <a:ea typeface="Questrial"/>
                <a:cs typeface="Questrial"/>
                <a:sym typeface="Questrial"/>
              </a:rPr>
              <a:t>A </a:t>
            </a:r>
            <a:r>
              <a:rPr b="1" lang="en-US" sz="2000">
                <a:solidFill>
                  <a:schemeClr val="dk1"/>
                </a:solidFill>
                <a:latin typeface="Questrial"/>
                <a:ea typeface="Questrial"/>
                <a:cs typeface="Questrial"/>
                <a:sym typeface="Questrial"/>
              </a:rPr>
              <a:t>region</a:t>
            </a:r>
            <a:r>
              <a:rPr lang="en-US" sz="2000">
                <a:solidFill>
                  <a:schemeClr val="dk1"/>
                </a:solidFill>
                <a:latin typeface="Questrial"/>
                <a:ea typeface="Questrial"/>
                <a:cs typeface="Questrial"/>
                <a:sym typeface="Questrial"/>
              </a:rPr>
              <a:t> is a set of datacenters deployed within a latency-defined perimeter and connected through a dedicated regional low-latency network.</a:t>
            </a:r>
            <a:endParaRPr sz="2000">
              <a:solidFill>
                <a:schemeClr val="dk1"/>
              </a:solidFill>
              <a:latin typeface="Questrial"/>
              <a:ea typeface="Questrial"/>
              <a:cs typeface="Questrial"/>
              <a:sym typeface="Questrial"/>
            </a:endParaRPr>
          </a:p>
          <a:p>
            <a:pPr indent="0" lvl="0" marL="0" rtl="0">
              <a:lnSpc>
                <a:spcPct val="115000"/>
              </a:lnSpc>
              <a:spcBef>
                <a:spcPts val="0"/>
              </a:spcBef>
              <a:spcAft>
                <a:spcPts val="0"/>
              </a:spcAft>
              <a:buNone/>
            </a:pPr>
            <a:r>
              <a:t/>
            </a:r>
            <a:endParaRPr sz="2000">
              <a:solidFill>
                <a:schemeClr val="dk1"/>
              </a:solidFill>
              <a:latin typeface="Questrial"/>
              <a:ea typeface="Questrial"/>
              <a:cs typeface="Questrial"/>
              <a:sym typeface="Questrial"/>
            </a:endParaRPr>
          </a:p>
          <a:p>
            <a:pPr indent="0" lvl="0" marL="0" rtl="0">
              <a:lnSpc>
                <a:spcPct val="115000"/>
              </a:lnSpc>
              <a:spcBef>
                <a:spcPts val="0"/>
              </a:spcBef>
              <a:spcAft>
                <a:spcPts val="0"/>
              </a:spcAft>
              <a:buClr>
                <a:schemeClr val="dk1"/>
              </a:buClr>
              <a:buSzPts val="1100"/>
              <a:buFont typeface="Arial"/>
              <a:buNone/>
            </a:pPr>
            <a:r>
              <a:rPr b="1" lang="en-US" sz="2000">
                <a:solidFill>
                  <a:schemeClr val="dk1"/>
                </a:solidFill>
                <a:latin typeface="Questrial"/>
                <a:ea typeface="Questrial"/>
                <a:cs typeface="Questrial"/>
                <a:sym typeface="Questrial"/>
              </a:rPr>
              <a:t>Availability Zones</a:t>
            </a:r>
            <a:r>
              <a:rPr lang="en-US" sz="2000">
                <a:solidFill>
                  <a:schemeClr val="dk1"/>
                </a:solidFill>
                <a:latin typeface="Questrial"/>
                <a:ea typeface="Questrial"/>
                <a:cs typeface="Questrial"/>
                <a:sym typeface="Questrial"/>
              </a:rPr>
              <a:t> are physically separate locations within an Azure region. Each Availability Zone is made up of one or more datacenters equipped with independent power, cooling, and networking.</a:t>
            </a:r>
            <a:endParaRPr sz="2000">
              <a:solidFill>
                <a:schemeClr val="dk1"/>
              </a:solidFill>
              <a:latin typeface="Questrial"/>
              <a:ea typeface="Questrial"/>
              <a:cs typeface="Questrial"/>
              <a:sym typeface="Questrial"/>
            </a:endParaRPr>
          </a:p>
          <a:p>
            <a:pPr indent="0" lvl="0" marL="0" rtl="0">
              <a:lnSpc>
                <a:spcPct val="115000"/>
              </a:lnSpc>
              <a:spcBef>
                <a:spcPts val="0"/>
              </a:spcBef>
              <a:spcAft>
                <a:spcPts val="0"/>
              </a:spcAft>
              <a:buClr>
                <a:schemeClr val="dk1"/>
              </a:buClr>
              <a:buSzPts val="1100"/>
              <a:buFont typeface="Arial"/>
              <a:buNone/>
            </a:pPr>
            <a:r>
              <a:t/>
            </a:r>
            <a:endParaRPr sz="2000">
              <a:solidFill>
                <a:schemeClr val="dk1"/>
              </a:solidFill>
              <a:latin typeface="Questrial"/>
              <a:ea typeface="Questrial"/>
              <a:cs typeface="Questrial"/>
              <a:sym typeface="Questrial"/>
            </a:endParaRPr>
          </a:p>
          <a:p>
            <a:pPr indent="0" lvl="0" marL="0">
              <a:spcBef>
                <a:spcPts val="0"/>
              </a:spcBef>
              <a:spcAft>
                <a:spcPts val="0"/>
              </a:spcAft>
              <a:buClr>
                <a:schemeClr val="dk1"/>
              </a:buClr>
              <a:buSzPts val="1100"/>
              <a:buFont typeface="Arial"/>
              <a:buNone/>
            </a:pPr>
            <a:r>
              <a:rPr lang="en-US" sz="2000">
                <a:solidFill>
                  <a:schemeClr val="dk1"/>
                </a:solidFill>
                <a:latin typeface="Questrial"/>
                <a:ea typeface="Questrial"/>
                <a:cs typeface="Questrial"/>
                <a:sym typeface="Questrial"/>
              </a:rPr>
              <a:t>Availability Zones allow customers to run mission-critical applications with high availability and low-latency replication.</a:t>
            </a:r>
            <a:endParaRPr sz="2000">
              <a:solidFill>
                <a:schemeClr val="dk1"/>
              </a:solidFill>
              <a:latin typeface="Questrial"/>
              <a:ea typeface="Questrial"/>
              <a:cs typeface="Questrial"/>
              <a:sym typeface="Questrial"/>
            </a:endParaRPr>
          </a:p>
          <a:p>
            <a:pPr indent="0" lvl="0" marL="0" rtl="0">
              <a:spcBef>
                <a:spcPts val="0"/>
              </a:spcBef>
              <a:spcAft>
                <a:spcPts val="0"/>
              </a:spcAft>
              <a:buNone/>
            </a:pPr>
            <a:r>
              <a:t/>
            </a:r>
            <a:endParaRPr sz="2000">
              <a:latin typeface="Questrial"/>
              <a:ea typeface="Questrial"/>
              <a:cs typeface="Questrial"/>
              <a:sym typeface="Questrial"/>
            </a:endParaRPr>
          </a:p>
        </p:txBody>
      </p:sp>
      <p:pic>
        <p:nvPicPr>
          <p:cNvPr id="208" name="Shape 208"/>
          <p:cNvPicPr preferRelativeResize="0"/>
          <p:nvPr/>
        </p:nvPicPr>
        <p:blipFill>
          <a:blip r:embed="rId3">
            <a:alphaModFix/>
          </a:blip>
          <a:stretch>
            <a:fillRect/>
          </a:stretch>
        </p:blipFill>
        <p:spPr>
          <a:xfrm>
            <a:off x="6566875" y="1131724"/>
            <a:ext cx="5445299" cy="5460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