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5" r:id="rId4"/>
    <p:sldId id="276" r:id="rId5"/>
    <p:sldId id="277" r:id="rId6"/>
    <p:sldId id="278" r:id="rId7"/>
    <p:sldId id="279" r:id="rId8"/>
    <p:sldId id="280" r:id="rId9"/>
    <p:sldId id="281" r:id="rId10"/>
    <p:sldId id="283" r:id="rId11"/>
    <p:sldId id="284" r:id="rId12"/>
    <p:sldId id="282" r:id="rId13"/>
    <p:sldId id="285" r:id="rId14"/>
    <p:sldId id="286"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552" autoAdjust="0"/>
  </p:normalViewPr>
  <p:slideViewPr>
    <p:cSldViewPr snapToGrid="0">
      <p:cViewPr varScale="1">
        <p:scale>
          <a:sx n="74" d="100"/>
          <a:sy n="74"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8CA5A-09E4-4726-8295-C267034F4634}" type="datetimeFigureOut">
              <a:rPr lang="en-US" smtClean="0"/>
              <a:t>1/12/2017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7081D-8EB8-4652-8843-002442BDA9DD}" type="slidenum">
              <a:rPr lang="en-US" smtClean="0"/>
              <a:t>‹#›</a:t>
            </a:fld>
            <a:endParaRPr lang="en-US"/>
          </a:p>
        </p:txBody>
      </p:sp>
    </p:spTree>
    <p:extLst>
      <p:ext uri="{BB962C8B-B14F-4D97-AF65-F5344CB8AC3E}">
        <p14:creationId xmlns:p14="http://schemas.microsoft.com/office/powerpoint/2010/main" val="9228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Grumpydev/statuses/83442209294270464"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twitter.com/Grumpydev/statuses/83495940048166912" TargetMode="External"/><Relationship Id="rId4" Type="http://schemas.openxmlformats.org/officeDocument/2006/relationships/hyperlink" Target="https://twitter.com/TheCodeJunkie/status/8328471090155929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fontAlgn="ctr"/>
            <a:r>
              <a:rPr lang="en-US" sz="1200" b="1" kern="1200" dirty="0" smtClean="0">
                <a:solidFill>
                  <a:schemeClr val="tx1"/>
                </a:solidFill>
                <a:effectLst/>
                <a:latin typeface="+mn-lt"/>
                <a:ea typeface="+mn-ea"/>
                <a:cs typeface="+mn-cs"/>
              </a:rPr>
              <a:t>It just works” </a:t>
            </a:r>
            <a:r>
              <a:rPr lang="en-US" sz="1200" kern="1200" dirty="0" smtClean="0">
                <a:solidFill>
                  <a:schemeClr val="tx1"/>
                </a:solidFill>
                <a:effectLst/>
                <a:latin typeface="+mn-lt"/>
                <a:ea typeface="+mn-ea"/>
                <a:cs typeface="+mn-cs"/>
              </a:rPr>
              <a:t>- you should be able to pick things up and use them without any mucking about. Added a new module? That’s automatically discovered for you. Brought in a new View Engine? All wired up and ready to go without you having to do anything else. Even if you add a new dependency to your module, by default we’ll locate that and inject it for you - no configuration required.</a:t>
            </a:r>
          </a:p>
          <a:p>
            <a:pPr rtl="0" fontAlgn="ctr"/>
            <a:r>
              <a:rPr lang="en-US" sz="1200" b="1" kern="1200" dirty="0" smtClean="0">
                <a:solidFill>
                  <a:schemeClr val="tx1"/>
                </a:solidFill>
                <a:effectLst/>
                <a:latin typeface="+mn-lt"/>
                <a:ea typeface="+mn-ea"/>
                <a:cs typeface="+mn-cs"/>
              </a:rPr>
              <a:t>“Easily </a:t>
            </a:r>
            <a:r>
              <a:rPr lang="en-US" sz="1200" b="1" kern="1200" dirty="0" err="1" smtClean="0">
                <a:solidFill>
                  <a:schemeClr val="tx1"/>
                </a:solidFill>
                <a:effectLst/>
                <a:latin typeface="+mn-lt"/>
                <a:ea typeface="+mn-ea"/>
                <a:cs typeface="+mn-cs"/>
              </a:rPr>
              <a:t>customisable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even though “it just works”, there shouldn’t be any barriers that get in the way of </a:t>
            </a:r>
            <a:r>
              <a:rPr lang="en-US" sz="1200" kern="1200" dirty="0" err="1" smtClean="0">
                <a:solidFill>
                  <a:schemeClr val="tx1"/>
                </a:solidFill>
                <a:effectLst/>
                <a:latin typeface="+mn-lt"/>
                <a:ea typeface="+mn-ea"/>
                <a:cs typeface="+mn-cs"/>
              </a:rPr>
              <a:t>customisation</a:t>
            </a:r>
            <a:r>
              <a:rPr lang="en-US" sz="1200" kern="1200" dirty="0" smtClean="0">
                <a:solidFill>
                  <a:schemeClr val="tx1"/>
                </a:solidFill>
                <a:effectLst/>
                <a:latin typeface="+mn-lt"/>
                <a:ea typeface="+mn-ea"/>
                <a:cs typeface="+mn-cs"/>
              </a:rPr>
              <a:t> should you want to work the way you want to work with the components that you want to use. Want to use another container? No problem! Want to tweak the way routes are selected? Go ahead! Through our </a:t>
            </a:r>
            <a:r>
              <a:rPr lang="en-US" sz="1200" kern="1200" dirty="0" err="1" smtClean="0">
                <a:solidFill>
                  <a:schemeClr val="tx1"/>
                </a:solidFill>
                <a:effectLst/>
                <a:latin typeface="+mn-lt"/>
                <a:ea typeface="+mn-ea"/>
                <a:cs typeface="+mn-cs"/>
              </a:rPr>
              <a:t>bootstrapper</a:t>
            </a:r>
            <a:r>
              <a:rPr lang="en-US" sz="1200" kern="1200" dirty="0" smtClean="0">
                <a:solidFill>
                  <a:schemeClr val="tx1"/>
                </a:solidFill>
                <a:effectLst/>
                <a:latin typeface="+mn-lt"/>
                <a:ea typeface="+mn-ea"/>
                <a:cs typeface="+mn-cs"/>
              </a:rPr>
              <a:t> approach all of these things should be a piece of cake.</a:t>
            </a:r>
          </a:p>
          <a:p>
            <a:pPr rtl="0" fontAlgn="ctr"/>
            <a:r>
              <a:rPr lang="en-US" sz="1200" b="1" kern="1200" dirty="0" smtClean="0">
                <a:solidFill>
                  <a:schemeClr val="tx1"/>
                </a:solidFill>
                <a:effectLst/>
                <a:latin typeface="+mn-lt"/>
                <a:ea typeface="+mn-ea"/>
                <a:cs typeface="+mn-cs"/>
              </a:rPr>
              <a:t>“Low ceremony” </a:t>
            </a:r>
            <a:r>
              <a:rPr lang="en-US" sz="1200" kern="1200" dirty="0" smtClean="0">
                <a:solidFill>
                  <a:schemeClr val="tx1"/>
                </a:solidFill>
                <a:effectLst/>
                <a:latin typeface="+mn-lt"/>
                <a:ea typeface="+mn-ea"/>
                <a:cs typeface="+mn-cs"/>
              </a:rPr>
              <a:t>- the amount of “Nancy code” you should need in your application should be minimal. The important part of any Nancy application is your code - our code should get out of your way and let you get on with building awesome applications. As a testament to this it’s actually possible to fit a functional Nancy application into </a:t>
            </a:r>
            <a:r>
              <a:rPr lang="en-US" sz="1200" kern="1200" dirty="0" smtClean="0">
                <a:solidFill>
                  <a:schemeClr val="tx1"/>
                </a:solidFill>
                <a:effectLst/>
                <a:latin typeface="+mn-lt"/>
                <a:ea typeface="+mn-ea"/>
                <a:cs typeface="+mn-cs"/>
                <a:hlinkClick r:id="rId3"/>
              </a:rPr>
              <a:t>one </a:t>
            </a:r>
            <a:r>
              <a:rPr lang="en-US" sz="1200" kern="1200" dirty="0" smtClean="0">
                <a:solidFill>
                  <a:schemeClr val="tx1"/>
                </a:solidFill>
                <a:effectLst/>
                <a:latin typeface="+mn-lt"/>
                <a:ea typeface="+mn-ea"/>
                <a:cs typeface="+mn-cs"/>
                <a:hlinkClick r:id="rId4"/>
              </a:rPr>
              <a:t>single </a:t>
            </a:r>
            <a:r>
              <a:rPr lang="en-US" sz="1200" kern="1200" dirty="0" smtClean="0">
                <a:solidFill>
                  <a:schemeClr val="tx1"/>
                </a:solidFill>
                <a:effectLst/>
                <a:latin typeface="+mn-lt"/>
                <a:ea typeface="+mn-ea"/>
                <a:cs typeface="+mn-cs"/>
                <a:hlinkClick r:id="rId5"/>
              </a:rPr>
              <a:t>Tweet </a:t>
            </a:r>
            <a:endParaRPr lang="en-US" sz="1200" kern="1200" dirty="0" smtClean="0">
              <a:solidFill>
                <a:schemeClr val="tx1"/>
              </a:solidFill>
              <a:effectLst/>
              <a:latin typeface="+mn-lt"/>
              <a:ea typeface="+mn-ea"/>
              <a:cs typeface="+mn-cs"/>
            </a:endParaRPr>
          </a:p>
          <a:p>
            <a:pPr rtl="0" fontAlgn="ctr"/>
            <a:r>
              <a:rPr lang="en-US" sz="1200" b="1" kern="1200" dirty="0" smtClean="0">
                <a:solidFill>
                  <a:schemeClr val="tx1"/>
                </a:solidFill>
                <a:effectLst/>
                <a:latin typeface="+mn-lt"/>
                <a:ea typeface="+mn-ea"/>
                <a:cs typeface="+mn-cs"/>
              </a:rPr>
              <a:t>“Low friction” </a:t>
            </a:r>
            <a:r>
              <a:rPr lang="en-US" sz="1200" kern="1200" dirty="0" smtClean="0">
                <a:solidFill>
                  <a:schemeClr val="tx1"/>
                </a:solidFill>
                <a:effectLst/>
                <a:latin typeface="+mn-lt"/>
                <a:ea typeface="+mn-ea"/>
                <a:cs typeface="+mn-cs"/>
              </a:rPr>
              <a:t>- when building software with Nancy the APIs should help you get where you want to go, rather than getting in your way. Naming should be obvious, required configuration should be minimal, but power and extensibility should still be there when you need it.</a:t>
            </a:r>
          </a:p>
          <a:p>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6</a:t>
            </a:fld>
            <a:endParaRPr lang="en-US"/>
          </a:p>
        </p:txBody>
      </p:sp>
    </p:spTree>
    <p:extLst>
      <p:ext uri="{BB962C8B-B14F-4D97-AF65-F5344CB8AC3E}">
        <p14:creationId xmlns:p14="http://schemas.microsoft.com/office/powerpoint/2010/main" val="171628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7</a:t>
            </a:fld>
            <a:endParaRPr lang="en-US"/>
          </a:p>
        </p:txBody>
      </p:sp>
    </p:spTree>
    <p:extLst>
      <p:ext uri="{BB962C8B-B14F-4D97-AF65-F5344CB8AC3E}">
        <p14:creationId xmlns:p14="http://schemas.microsoft.com/office/powerpoint/2010/main" val="219531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10</a:t>
            </a:fld>
            <a:endParaRPr lang="en-US"/>
          </a:p>
        </p:txBody>
      </p:sp>
    </p:spTree>
    <p:extLst>
      <p:ext uri="{BB962C8B-B14F-4D97-AF65-F5344CB8AC3E}">
        <p14:creationId xmlns:p14="http://schemas.microsoft.com/office/powerpoint/2010/main" val="382301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12</a:t>
            </a:fld>
            <a:endParaRPr lang="en-US"/>
          </a:p>
        </p:txBody>
      </p:sp>
    </p:spTree>
    <p:extLst>
      <p:ext uri="{BB962C8B-B14F-4D97-AF65-F5344CB8AC3E}">
        <p14:creationId xmlns:p14="http://schemas.microsoft.com/office/powerpoint/2010/main" val="4152737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snavarropino/nancyFxSession" TargetMode="External"/><Relationship Id="rId3" Type="http://schemas.openxmlformats.org/officeDocument/2006/relationships/hyperlink" Target="https://github.com/NancyFx/Nancy/issues/2396" TargetMode="External"/><Relationship Id="rId7" Type="http://schemas.openxmlformats.org/officeDocument/2006/relationships/hyperlink" Target="https://www.pluralsight.com/courses/building-web-apps-nancyfx" TargetMode="External"/><Relationship Id="rId2" Type="http://schemas.openxmlformats.org/officeDocument/2006/relationships/hyperlink" Target="http://nancyfx.org/" TargetMode="External"/><Relationship Id="rId1" Type="http://schemas.openxmlformats.org/officeDocument/2006/relationships/slideLayout" Target="../slideLayouts/slideLayout6.xml"/><Relationship Id="rId6" Type="http://schemas.openxmlformats.org/officeDocument/2006/relationships/hyperlink" Target="https://www.pluralsight.com/courses/nancy" TargetMode="External"/><Relationship Id="rId5" Type="http://schemas.openxmlformats.org/officeDocument/2006/relationships/hyperlink" Target="https://www.manning.com/books/microservices-in-net-core" TargetMode="External"/><Relationship Id="rId4" Type="http://schemas.openxmlformats.org/officeDocument/2006/relationships/hyperlink" Target="https://www.syncfusion.com/resources/techportal/details/ebooks/nancyf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rginet.blogspot.com/"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ono-project.com/"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Nancy</a:t>
            </a:r>
            <a:endParaRPr lang="en-GB" dirty="0"/>
          </a:p>
        </p:txBody>
      </p:sp>
      <p:sp>
        <p:nvSpPr>
          <p:cNvPr id="3" name="Subtitle 2"/>
          <p:cNvSpPr>
            <a:spLocks noGrp="1"/>
          </p:cNvSpPr>
          <p:nvPr>
            <p:ph type="subTitle" idx="1"/>
          </p:nvPr>
        </p:nvSpPr>
        <p:spPr/>
        <p:txBody>
          <a:bodyPr>
            <a:normAutofit/>
          </a:bodyPr>
          <a:lstStyle/>
          <a:p>
            <a:r>
              <a:rPr lang="es-ES_tradnl" sz="2400" dirty="0" smtClean="0"/>
              <a:t>El </a:t>
            </a:r>
            <a:r>
              <a:rPr lang="es-ES_tradnl" sz="2400" dirty="0" err="1" smtClean="0"/>
              <a:t>supper</a:t>
            </a:r>
            <a:r>
              <a:rPr lang="es-ES_tradnl" sz="2400" dirty="0" smtClean="0"/>
              <a:t> </a:t>
            </a:r>
            <a:r>
              <a:rPr lang="es-ES_tradnl" sz="2400" dirty="0" err="1" smtClean="0"/>
              <a:t>dupper</a:t>
            </a:r>
            <a:r>
              <a:rPr lang="es-ES_tradnl" sz="2400" dirty="0" smtClean="0"/>
              <a:t> </a:t>
            </a:r>
            <a:r>
              <a:rPr lang="es-ES_tradnl" sz="2400" dirty="0" err="1" smtClean="0"/>
              <a:t>happy</a:t>
            </a:r>
            <a:r>
              <a:rPr lang="es-ES_tradnl" sz="2400" dirty="0" smtClean="0"/>
              <a:t> </a:t>
            </a:r>
            <a:r>
              <a:rPr lang="es-ES_tradnl" sz="2400" dirty="0" err="1" smtClean="0"/>
              <a:t>path</a:t>
            </a:r>
            <a:endParaRPr lang="en-GB" sz="24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286539"/>
            <a:ext cx="1735077" cy="2028491"/>
          </a:xfrm>
          <a:prstGeom prst="rect">
            <a:avLst/>
          </a:prstGeom>
        </p:spPr>
      </p:pic>
    </p:spTree>
    <p:extLst>
      <p:ext uri="{BB962C8B-B14F-4D97-AF65-F5344CB8AC3E}">
        <p14:creationId xmlns:p14="http://schemas.microsoft.com/office/powerpoint/2010/main" val="282440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Don’t</a:t>
            </a:r>
            <a:r>
              <a:rPr lang="es-ES" dirty="0" smtClean="0"/>
              <a:t> trust </a:t>
            </a:r>
            <a:r>
              <a:rPr lang="es-ES" dirty="0" err="1" smtClean="0"/>
              <a:t>developers</a:t>
            </a:r>
            <a:r>
              <a:rPr lang="es-ES" dirty="0" smtClean="0"/>
              <a:t> </a:t>
            </a:r>
            <a:r>
              <a:rPr lang="es-ES" dirty="0" err="1" smtClean="0"/>
              <a:t>that</a:t>
            </a:r>
            <a:r>
              <a:rPr lang="es-ES" dirty="0" smtClean="0"/>
              <a:t> </a:t>
            </a:r>
            <a:r>
              <a:rPr lang="es-ES" dirty="0" err="1" smtClean="0"/>
              <a:t>don’t</a:t>
            </a:r>
            <a:r>
              <a:rPr lang="es-ES" dirty="0" smtClean="0"/>
              <a:t> </a:t>
            </a:r>
            <a:r>
              <a:rPr lang="es-ES" dirty="0" err="1" smtClean="0"/>
              <a:t>create</a:t>
            </a:r>
            <a:r>
              <a:rPr lang="es-ES" dirty="0" smtClean="0"/>
              <a:t> </a:t>
            </a:r>
            <a:r>
              <a:rPr lang="es-ES" dirty="0" err="1" smtClean="0"/>
              <a:t>tests</a:t>
            </a:r>
            <a:endParaRPr lang="en-US" dirty="0"/>
          </a:p>
        </p:txBody>
      </p:sp>
    </p:spTree>
    <p:extLst>
      <p:ext uri="{BB962C8B-B14F-4D97-AF65-F5344CB8AC3E}">
        <p14:creationId xmlns:p14="http://schemas.microsoft.com/office/powerpoint/2010/main" val="4160891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err="1" smtClean="0"/>
              <a:t>How</a:t>
            </a:r>
            <a:r>
              <a:rPr lang="es-ES" sz="2000" dirty="0" smtClean="0"/>
              <a:t> to test</a:t>
            </a:r>
          </a:p>
          <a:p>
            <a:pPr marL="342900" indent="-342900" algn="l">
              <a:buFont typeface="Arial" panose="020B0604020202020204" pitchFamily="34" charset="0"/>
              <a:buChar char="•"/>
            </a:pPr>
            <a:r>
              <a:rPr lang="es-ES" sz="2000" dirty="0" err="1" smtClean="0"/>
              <a:t>The</a:t>
            </a:r>
            <a:r>
              <a:rPr lang="es-ES" sz="2000" dirty="0" smtClean="0"/>
              <a:t> CONFIGURABLE </a:t>
            </a:r>
            <a:r>
              <a:rPr lang="es-ES" sz="2000" dirty="0" err="1" smtClean="0"/>
              <a:t>bootstrapper</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63714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Views</a:t>
            </a:r>
            <a:r>
              <a:rPr lang="es-ES" dirty="0" smtClean="0"/>
              <a:t> &amp; </a:t>
            </a:r>
            <a:r>
              <a:rPr lang="es-ES" dirty="0" err="1" smtClean="0"/>
              <a:t>view</a:t>
            </a:r>
            <a:r>
              <a:rPr lang="es-ES" dirty="0" smtClean="0"/>
              <a:t> </a:t>
            </a:r>
            <a:r>
              <a:rPr lang="es-ES" dirty="0" err="1" smtClean="0"/>
              <a:t>engines</a:t>
            </a:r>
            <a:endParaRPr lang="en-US" dirty="0"/>
          </a:p>
        </p:txBody>
      </p:sp>
    </p:spTree>
    <p:extLst>
      <p:ext uri="{BB962C8B-B14F-4D97-AF65-F5344CB8AC3E}">
        <p14:creationId xmlns:p14="http://schemas.microsoft.com/office/powerpoint/2010/main" val="29377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THE </a:t>
            </a:r>
            <a:r>
              <a:rPr lang="es-ES" sz="2000" dirty="0" err="1" smtClean="0"/>
              <a:t>suPER</a:t>
            </a:r>
            <a:r>
              <a:rPr lang="es-ES" sz="2000" dirty="0" smtClean="0"/>
              <a:t> SIMPLE VIEW </a:t>
            </a:r>
            <a:r>
              <a:rPr lang="es-ES" sz="2000" dirty="0" err="1" smtClean="0"/>
              <a:t>ENgine</a:t>
            </a:r>
            <a:endParaRPr lang="es-ES" sz="2000" dirty="0" smtClean="0"/>
          </a:p>
          <a:p>
            <a:pPr marL="342900" indent="-342900" algn="l">
              <a:buFont typeface="Arial" panose="020B0604020202020204" pitchFamily="34" charset="0"/>
              <a:buChar char="•"/>
            </a:pPr>
            <a:r>
              <a:rPr lang="es-ES" sz="2000" dirty="0" err="1" smtClean="0"/>
              <a:t>How</a:t>
            </a:r>
            <a:r>
              <a:rPr lang="es-ES" sz="2000" dirty="0" smtClean="0"/>
              <a:t> to </a:t>
            </a:r>
            <a:r>
              <a:rPr lang="es-ES" sz="2000" dirty="0" err="1" smtClean="0"/>
              <a:t>override</a:t>
            </a:r>
            <a:r>
              <a:rPr lang="es-ES" sz="2000" dirty="0" smtClean="0"/>
              <a:t> (configure) </a:t>
            </a:r>
            <a:r>
              <a:rPr lang="es-ES" sz="2000" dirty="0" err="1" smtClean="0"/>
              <a:t>conventions</a:t>
            </a:r>
            <a:r>
              <a:rPr lang="es-ES" sz="2000" dirty="0" smtClean="0"/>
              <a:t>: BOOTSTRAPPER</a:t>
            </a:r>
          </a:p>
          <a:p>
            <a:pPr marL="342900" indent="-342900" algn="l">
              <a:buFont typeface="Arial" panose="020B0604020202020204" pitchFamily="34" charset="0"/>
              <a:buChar char="•"/>
            </a:pPr>
            <a:r>
              <a:rPr lang="es-ES" sz="2000" dirty="0" err="1" smtClean="0"/>
              <a:t>How</a:t>
            </a:r>
            <a:r>
              <a:rPr lang="es-ES" sz="2000" dirty="0" smtClean="0"/>
              <a:t> to test </a:t>
            </a:r>
            <a:r>
              <a:rPr lang="es-ES" sz="2000" dirty="0" err="1" smtClean="0"/>
              <a:t>html</a:t>
            </a:r>
            <a:r>
              <a:rPr lang="es-ES" sz="2000" dirty="0" smtClean="0"/>
              <a:t> </a:t>
            </a:r>
            <a:r>
              <a:rPr lang="es-ES" sz="2000" dirty="0" err="1" smtClean="0"/>
              <a:t>pages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419076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277116"/>
            <a:ext cx="10364452" cy="1235104"/>
          </a:xfrm>
        </p:spPr>
        <p:txBody>
          <a:bodyPr/>
          <a:lstStyle/>
          <a:p>
            <a:r>
              <a:rPr lang="es-ES" dirty="0" err="1" smtClean="0"/>
              <a:t>What</a:t>
            </a:r>
            <a:r>
              <a:rPr lang="es-ES" dirty="0" smtClean="0"/>
              <a:t> </a:t>
            </a:r>
            <a:r>
              <a:rPr lang="es-ES" dirty="0" err="1" smtClean="0"/>
              <a:t>we</a:t>
            </a:r>
            <a:r>
              <a:rPr lang="es-ES" dirty="0" smtClean="0"/>
              <a:t> MISSED</a:t>
            </a:r>
            <a:endParaRPr lang="en-US" dirty="0"/>
          </a:p>
        </p:txBody>
      </p:sp>
      <p:sp>
        <p:nvSpPr>
          <p:cNvPr id="3" name="Marcador de texto 2"/>
          <p:cNvSpPr>
            <a:spLocks noGrp="1"/>
          </p:cNvSpPr>
          <p:nvPr>
            <p:ph type="body" sz="half" idx="2"/>
          </p:nvPr>
        </p:nvSpPr>
        <p:spPr>
          <a:xfrm>
            <a:off x="913775" y="1339404"/>
            <a:ext cx="10364452" cy="4451798"/>
          </a:xfrm>
        </p:spPr>
        <p:txBody>
          <a:bodyPr>
            <a:normAutofit fontScale="92500" lnSpcReduction="10000"/>
          </a:bodyPr>
          <a:lstStyle/>
          <a:p>
            <a:pPr marL="342900" indent="-342900" algn="l">
              <a:buFont typeface="Arial" panose="020B0604020202020204" pitchFamily="34" charset="0"/>
              <a:buChar char="•"/>
            </a:pPr>
            <a:r>
              <a:rPr lang="es-ES" sz="2000" dirty="0" smtClean="0"/>
              <a:t>VALIDATIONS</a:t>
            </a:r>
          </a:p>
          <a:p>
            <a:pPr marL="342900" indent="-342900" algn="l">
              <a:buFont typeface="Arial" panose="020B0604020202020204" pitchFamily="34" charset="0"/>
              <a:buChar char="•"/>
            </a:pPr>
            <a:r>
              <a:rPr lang="es-ES" sz="2000" dirty="0" smtClean="0"/>
              <a:t>AUTHENTICATION</a:t>
            </a:r>
          </a:p>
          <a:p>
            <a:pPr marL="342900" indent="-342900" algn="l">
              <a:buFont typeface="Arial" panose="020B0604020202020204" pitchFamily="34" charset="0"/>
              <a:buChar char="•"/>
            </a:pPr>
            <a:r>
              <a:rPr lang="es-ES" sz="2000" dirty="0" err="1" smtClean="0"/>
              <a:t>Caching</a:t>
            </a:r>
            <a:endParaRPr lang="es-ES" sz="2000" dirty="0" smtClean="0"/>
          </a:p>
          <a:p>
            <a:pPr marL="342900" indent="-342900" algn="l">
              <a:buFont typeface="Arial" panose="020B0604020202020204" pitchFamily="34" charset="0"/>
              <a:buChar char="•"/>
            </a:pPr>
            <a:r>
              <a:rPr lang="en-GB" sz="2000" dirty="0"/>
              <a:t>The Application Before, After and </a:t>
            </a:r>
            <a:r>
              <a:rPr lang="en-GB" sz="2000" dirty="0" err="1"/>
              <a:t>OnError</a:t>
            </a:r>
            <a:r>
              <a:rPr lang="en-GB" sz="2000" dirty="0"/>
              <a:t> </a:t>
            </a:r>
            <a:r>
              <a:rPr lang="en-GB" sz="2000" dirty="0" smtClean="0"/>
              <a:t>pipelines</a:t>
            </a:r>
          </a:p>
          <a:p>
            <a:pPr marL="342900" indent="-342900" algn="l">
              <a:buFont typeface="Arial" panose="020B0604020202020204" pitchFamily="34" charset="0"/>
              <a:buChar char="•"/>
            </a:pPr>
            <a:r>
              <a:rPr lang="es-ES" sz="2000" dirty="0" err="1" smtClean="0"/>
              <a:t>Razor</a:t>
            </a:r>
            <a:r>
              <a:rPr lang="es-ES" sz="2000" dirty="0" smtClean="0"/>
              <a:t> </a:t>
            </a:r>
            <a:r>
              <a:rPr lang="es-ES" sz="2000" dirty="0" err="1" smtClean="0"/>
              <a:t>view</a:t>
            </a:r>
            <a:r>
              <a:rPr lang="es-ES" sz="2000" dirty="0" smtClean="0"/>
              <a:t> </a:t>
            </a:r>
            <a:r>
              <a:rPr lang="es-ES" sz="2000" dirty="0" err="1" smtClean="0"/>
              <a:t>engine</a:t>
            </a:r>
            <a:endParaRPr lang="es-ES" sz="2000" dirty="0" smtClean="0"/>
          </a:p>
          <a:p>
            <a:pPr marL="342900" indent="-342900" algn="l">
              <a:buFont typeface="Arial" panose="020B0604020202020204" pitchFamily="34" charset="0"/>
              <a:buChar char="•"/>
            </a:pPr>
            <a:r>
              <a:rPr lang="es-ES" sz="2000" dirty="0" err="1" smtClean="0"/>
              <a:t>Localization</a:t>
            </a:r>
            <a:endParaRPr lang="es-ES" sz="2000" dirty="0" smtClean="0"/>
          </a:p>
          <a:p>
            <a:pPr marL="342900" indent="-342900" algn="l">
              <a:buFont typeface="Arial" panose="020B0604020202020204" pitchFamily="34" charset="0"/>
              <a:buChar char="•"/>
            </a:pPr>
            <a:r>
              <a:rPr lang="es-ES" sz="2000" dirty="0" err="1" smtClean="0"/>
              <a:t>Other</a:t>
            </a:r>
            <a:r>
              <a:rPr lang="es-ES" sz="2000" dirty="0" smtClean="0"/>
              <a:t> hosting </a:t>
            </a:r>
            <a:r>
              <a:rPr lang="es-ES" sz="2000" dirty="0" err="1" smtClean="0"/>
              <a:t>mechanisms</a:t>
            </a:r>
            <a:r>
              <a:rPr lang="es-ES" sz="2000" dirty="0" smtClean="0"/>
              <a:t> (</a:t>
            </a:r>
            <a:r>
              <a:rPr lang="es-ES" sz="2000" dirty="0" err="1" smtClean="0"/>
              <a:t>self</a:t>
            </a:r>
            <a:r>
              <a:rPr lang="es-ES" sz="2000" dirty="0" smtClean="0"/>
              <a:t> hosting)</a:t>
            </a:r>
          </a:p>
          <a:p>
            <a:pPr marL="342900" indent="-342900" algn="l">
              <a:buFont typeface="Arial" panose="020B0604020202020204" pitchFamily="34" charset="0"/>
              <a:buChar char="•"/>
            </a:pPr>
            <a:r>
              <a:rPr lang="es-ES" sz="2000" dirty="0" smtClean="0"/>
              <a:t>OTHER IOC </a:t>
            </a:r>
            <a:r>
              <a:rPr lang="es-ES" sz="2000" dirty="0" err="1" smtClean="0"/>
              <a:t>engines</a:t>
            </a:r>
            <a:endParaRPr lang="es-ES" sz="2000" dirty="0" smtClean="0"/>
          </a:p>
          <a:p>
            <a:pPr marL="342900" indent="-342900" algn="l">
              <a:buFont typeface="Arial" panose="020B0604020202020204" pitchFamily="34" charset="0"/>
              <a:buChar char="•"/>
            </a:pPr>
            <a:r>
              <a:rPr lang="es-ES" sz="2000" smtClean="0"/>
              <a:t>SESSION</a:t>
            </a:r>
            <a:endParaRPr lang="es-ES" sz="2000" dirty="0" smtClean="0"/>
          </a:p>
          <a:p>
            <a:pPr marL="342900" indent="-342900" algn="l">
              <a:buFont typeface="Arial" panose="020B0604020202020204" pitchFamily="34" charset="0"/>
              <a:buChar char="•"/>
            </a:pPr>
            <a:r>
              <a:rPr lang="es-ES" sz="2000" dirty="0" smtClean="0"/>
              <a:t>Etc…</a:t>
            </a:r>
          </a:p>
          <a:p>
            <a:pPr marL="342900" indent="-342900" algn="l">
              <a:buFont typeface="Arial" panose="020B0604020202020204" pitchFamily="34" charset="0"/>
              <a:buChar char="•"/>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4069871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08337"/>
          </a:xfrm>
        </p:spPr>
        <p:txBody>
          <a:bodyPr>
            <a:normAutofit/>
          </a:bodyPr>
          <a:lstStyle/>
          <a:p>
            <a:r>
              <a:rPr lang="es-ES_tradnl" sz="3200" dirty="0" err="1" smtClean="0"/>
              <a:t>resources</a:t>
            </a:r>
            <a:endParaRPr lang="en-GB" sz="3200" dirty="0"/>
          </a:p>
        </p:txBody>
      </p:sp>
      <p:sp>
        <p:nvSpPr>
          <p:cNvPr id="6" name="Rectangle 5"/>
          <p:cNvSpPr/>
          <p:nvPr/>
        </p:nvSpPr>
        <p:spPr>
          <a:xfrm>
            <a:off x="228600" y="708338"/>
            <a:ext cx="11395709" cy="5786199"/>
          </a:xfrm>
          <a:prstGeom prst="rect">
            <a:avLst/>
          </a:prstGeom>
        </p:spPr>
        <p:txBody>
          <a:bodyPr wrap="square">
            <a:spAutoFit/>
          </a:bodyPr>
          <a:lstStyle/>
          <a:p>
            <a:pPr marL="285750" indent="-285750">
              <a:buFont typeface="Arial" panose="020B0604020202020204" pitchFamily="34" charset="0"/>
              <a:buChar char="•"/>
            </a:pPr>
            <a:endParaRPr lang="es-ES" sz="1600" dirty="0" smtClean="0"/>
          </a:p>
          <a:p>
            <a:pPr marL="285750" indent="-285750">
              <a:buFont typeface="Arial" panose="020B0604020202020204" pitchFamily="34" charset="0"/>
              <a:buChar char="•"/>
            </a:pPr>
            <a:r>
              <a:rPr lang="es-ES" dirty="0" err="1" smtClean="0"/>
              <a:t>NancyFx</a:t>
            </a:r>
            <a:r>
              <a:rPr lang="es-ES" dirty="0"/>
              <a:t>: </a:t>
            </a:r>
            <a:r>
              <a:rPr lang="es-ES" dirty="0">
                <a:hlinkClick r:id="rId2"/>
              </a:rPr>
              <a:t>http://nancyfx.org</a:t>
            </a:r>
            <a:r>
              <a:rPr lang="es-ES" dirty="0" smtClean="0">
                <a:hlinkClick r:id="rId2"/>
              </a:rPr>
              <a:t>/</a:t>
            </a:r>
            <a:r>
              <a:rPr lang="es-ES" dirty="0" smtClean="0"/>
              <a:t> </a:t>
            </a:r>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smtClean="0"/>
              <a:t>V2 (</a:t>
            </a:r>
            <a:r>
              <a:rPr lang="es-ES" dirty="0" err="1" smtClean="0"/>
              <a:t>core</a:t>
            </a:r>
            <a:r>
              <a:rPr lang="es-ES" dirty="0" smtClean="0"/>
              <a:t> </a:t>
            </a:r>
            <a:r>
              <a:rPr lang="es-ES" dirty="0" err="1" smtClean="0"/>
              <a:t>support</a:t>
            </a:r>
            <a:r>
              <a:rPr lang="es-ES" dirty="0" smtClean="0"/>
              <a:t>) </a:t>
            </a:r>
            <a:r>
              <a:rPr lang="es-ES" dirty="0" err="1" smtClean="0"/>
              <a:t>changes</a:t>
            </a:r>
            <a:r>
              <a:rPr lang="es-ES" dirty="0" smtClean="0"/>
              <a:t> and </a:t>
            </a:r>
            <a:r>
              <a:rPr lang="es-ES" dirty="0" err="1" smtClean="0"/>
              <a:t>documentation</a:t>
            </a:r>
            <a:r>
              <a:rPr lang="es-ES" dirty="0" smtClean="0"/>
              <a:t>: </a:t>
            </a:r>
            <a:r>
              <a:rPr lang="en-GB" sz="1600" dirty="0" smtClean="0">
                <a:hlinkClick r:id="rId3"/>
              </a:rPr>
              <a:t>https</a:t>
            </a:r>
            <a:r>
              <a:rPr lang="en-GB" sz="1600" dirty="0">
                <a:hlinkClick r:id="rId3"/>
              </a:rPr>
              <a:t>://</a:t>
            </a:r>
            <a:r>
              <a:rPr lang="en-GB" sz="1600" dirty="0" smtClean="0">
                <a:hlinkClick r:id="rId3"/>
              </a:rPr>
              <a:t>github.com/NancyFx/Nancy/issues/2396</a:t>
            </a:r>
            <a:r>
              <a:rPr lang="en-GB" sz="1600" dirty="0" smtClean="0"/>
              <a:t> </a:t>
            </a:r>
            <a:endParaRPr lang="es-ES" sz="1600"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Books</a:t>
            </a:r>
            <a:r>
              <a:rPr lang="es-ES" dirty="0" smtClean="0"/>
              <a:t>:</a:t>
            </a:r>
          </a:p>
          <a:p>
            <a:endParaRPr lang="es-ES" dirty="0" smtClean="0"/>
          </a:p>
          <a:p>
            <a:pPr marL="742950" lvl="1" indent="-285750">
              <a:buFont typeface="Arial" panose="020B0604020202020204" pitchFamily="34" charset="0"/>
              <a:buChar char="•"/>
            </a:pPr>
            <a:r>
              <a:rPr lang="es-ES" dirty="0" err="1" smtClean="0"/>
              <a:t>NancyFx</a:t>
            </a:r>
            <a:r>
              <a:rPr lang="es-ES" dirty="0"/>
              <a:t> </a:t>
            </a:r>
            <a:r>
              <a:rPr lang="es-ES" dirty="0" err="1" smtClean="0"/>
              <a:t>Succinctly</a:t>
            </a:r>
            <a:r>
              <a:rPr lang="es-ES" dirty="0"/>
              <a:t>: </a:t>
            </a:r>
            <a:r>
              <a:rPr lang="es-ES" sz="1600" dirty="0">
                <a:hlinkClick r:id="rId4"/>
              </a:rPr>
              <a:t>https://</a:t>
            </a:r>
            <a:r>
              <a:rPr lang="es-ES" sz="1600" dirty="0" smtClean="0">
                <a:hlinkClick r:id="rId4"/>
              </a:rPr>
              <a:t>www.syncfusion.com/resources/techportal/details/ebooks/nancyfx</a:t>
            </a:r>
            <a:r>
              <a:rPr lang="es-ES" sz="1600" dirty="0" smtClean="0"/>
              <a:t> </a:t>
            </a:r>
          </a:p>
          <a:p>
            <a:pPr marL="742950" lvl="1" indent="-285750">
              <a:buFont typeface="Arial" panose="020B0604020202020204" pitchFamily="34" charset="0"/>
              <a:buChar char="•"/>
            </a:pPr>
            <a:r>
              <a:rPr lang="es-ES" dirty="0" err="1" smtClean="0"/>
              <a:t>Microservices</a:t>
            </a:r>
            <a:r>
              <a:rPr lang="es-ES" dirty="0" smtClean="0"/>
              <a:t> in </a:t>
            </a:r>
            <a:r>
              <a:rPr lang="es-ES" dirty="0" err="1" smtClean="0"/>
              <a:t>.Net</a:t>
            </a:r>
            <a:r>
              <a:rPr lang="es-ES" dirty="0"/>
              <a:t> Core</a:t>
            </a:r>
            <a:r>
              <a:rPr lang="es-ES" sz="1600" dirty="0"/>
              <a:t>: </a:t>
            </a:r>
            <a:r>
              <a:rPr lang="es-ES" sz="1600" dirty="0">
                <a:hlinkClick r:id="rId5"/>
              </a:rPr>
              <a:t>https://</a:t>
            </a:r>
            <a:r>
              <a:rPr lang="es-ES" sz="1600" dirty="0" smtClean="0">
                <a:hlinkClick r:id="rId5"/>
              </a:rPr>
              <a:t>www.manning.com/books/microservices-in-net-core</a:t>
            </a:r>
            <a:r>
              <a:rPr lang="es-ES" sz="1600" dirty="0" smtClean="0"/>
              <a:t> </a:t>
            </a:r>
            <a:endParaRPr lang="es-ES" dirty="0" smtClean="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Online </a:t>
            </a:r>
            <a:r>
              <a:rPr lang="es-ES" dirty="0" err="1" smtClean="0"/>
              <a:t>courses</a:t>
            </a:r>
            <a:r>
              <a:rPr lang="es-ES" dirty="0" smtClean="0"/>
              <a:t>:</a:t>
            </a:r>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err="1" smtClean="0"/>
              <a:t>Pluralsight</a:t>
            </a:r>
            <a:r>
              <a:rPr lang="es-ES" dirty="0" smtClean="0"/>
              <a:t>: </a:t>
            </a:r>
            <a:r>
              <a:rPr lang="es-ES" dirty="0" err="1" smtClean="0"/>
              <a:t>Introduction</a:t>
            </a:r>
            <a:r>
              <a:rPr lang="es-ES" dirty="0" smtClean="0"/>
              <a:t> to Nancy (</a:t>
            </a:r>
            <a:r>
              <a:rPr lang="es-ES" sz="1600" dirty="0" smtClean="0">
                <a:hlinkClick r:id="rId6"/>
              </a:rPr>
              <a:t>https</a:t>
            </a:r>
            <a:r>
              <a:rPr lang="es-ES" sz="1600" dirty="0">
                <a:hlinkClick r:id="rId6"/>
              </a:rPr>
              <a:t>://</a:t>
            </a:r>
            <a:r>
              <a:rPr lang="es-ES" sz="1600" dirty="0" smtClean="0">
                <a:hlinkClick r:id="rId6"/>
              </a:rPr>
              <a:t>www.pluralsight.com/courses/Nancy</a:t>
            </a:r>
            <a:r>
              <a:rPr lang="es-ES" dirty="0" smtClean="0"/>
              <a:t>)</a:t>
            </a:r>
            <a:endParaRPr lang="es-ES" dirty="0"/>
          </a:p>
          <a:p>
            <a:pPr lvl="1"/>
            <a:endParaRPr lang="es-ES" dirty="0" smtClean="0"/>
          </a:p>
          <a:p>
            <a:pPr marL="742950" lvl="1" indent="-285750">
              <a:buFont typeface="Arial" panose="020B0604020202020204" pitchFamily="34" charset="0"/>
              <a:buChar char="•"/>
            </a:pPr>
            <a:r>
              <a:rPr lang="es-ES" dirty="0" err="1" smtClean="0"/>
              <a:t>Pluralsight</a:t>
            </a:r>
            <a:r>
              <a:rPr lang="es-ES" dirty="0" smtClean="0"/>
              <a:t>: </a:t>
            </a:r>
            <a:r>
              <a:rPr lang="en-US" dirty="0"/>
              <a:t>Building Web Applications With </a:t>
            </a:r>
            <a:r>
              <a:rPr lang="en-US" dirty="0" err="1" smtClean="0"/>
              <a:t>NancyFX</a:t>
            </a:r>
            <a:r>
              <a:rPr lang="en-US" dirty="0" smtClean="0"/>
              <a:t> </a:t>
            </a:r>
            <a:r>
              <a:rPr lang="en-US" sz="1600" dirty="0" smtClean="0"/>
              <a:t>(</a:t>
            </a:r>
            <a:r>
              <a:rPr lang="es-ES" sz="1400" dirty="0" smtClean="0">
                <a:hlinkClick r:id="rId7"/>
              </a:rPr>
              <a:t>https</a:t>
            </a:r>
            <a:r>
              <a:rPr lang="es-ES" sz="1400" dirty="0">
                <a:hlinkClick r:id="rId7"/>
              </a:rPr>
              <a:t>://</a:t>
            </a:r>
            <a:r>
              <a:rPr lang="es-ES" sz="1400" dirty="0" smtClean="0">
                <a:hlinkClick r:id="rId7"/>
              </a:rPr>
              <a:t>www.pluralsight.com/courses/building-web-apps-nancyfx</a:t>
            </a:r>
            <a:r>
              <a:rPr lang="es-ES" sz="1400" dirty="0" smtClean="0"/>
              <a:t>)</a:t>
            </a:r>
            <a:endParaRPr lang="en-GB" sz="1400" dirty="0"/>
          </a:p>
          <a:p>
            <a:pPr marL="742950" lvl="1" indent="-285750">
              <a:buFont typeface="Arial" panose="020B0604020202020204" pitchFamily="34" charset="0"/>
              <a:buChar char="•"/>
            </a:pPr>
            <a:endParaRPr lang="es-ES_tradnl" sz="1400" dirty="0"/>
          </a:p>
          <a:p>
            <a:pPr marL="742950" lvl="1" indent="-285750">
              <a:buFont typeface="Arial" panose="020B0604020202020204" pitchFamily="34" charset="0"/>
              <a:buChar char="•"/>
            </a:pPr>
            <a:endParaRPr lang="es-ES_tradnl" sz="1400" dirty="0"/>
          </a:p>
          <a:p>
            <a:pPr marL="285750" indent="-285750">
              <a:buFont typeface="Arial" panose="020B0604020202020204" pitchFamily="34" charset="0"/>
              <a:buChar char="•"/>
            </a:pPr>
            <a:r>
              <a:rPr lang="es-ES" dirty="0" err="1"/>
              <a:t>Code</a:t>
            </a:r>
            <a:r>
              <a:rPr lang="es-ES" dirty="0"/>
              <a:t> </a:t>
            </a:r>
            <a:r>
              <a:rPr lang="es-ES" dirty="0" err="1"/>
              <a:t>samples</a:t>
            </a:r>
            <a:r>
              <a:rPr lang="es-ES" dirty="0"/>
              <a:t> </a:t>
            </a:r>
            <a:r>
              <a:rPr lang="es-ES" dirty="0" smtClean="0"/>
              <a:t>of </a:t>
            </a:r>
            <a:r>
              <a:rPr lang="es-ES" dirty="0" err="1" smtClean="0"/>
              <a:t>this</a:t>
            </a:r>
            <a:r>
              <a:rPr lang="es-ES" dirty="0" smtClean="0"/>
              <a:t> </a:t>
            </a:r>
            <a:r>
              <a:rPr lang="es-ES" dirty="0" err="1" smtClean="0"/>
              <a:t>session</a:t>
            </a:r>
            <a:r>
              <a:rPr lang="es-ES" dirty="0" smtClean="0"/>
              <a:t>:</a:t>
            </a:r>
            <a:endParaRPr lang="es-ES" dirty="0"/>
          </a:p>
          <a:p>
            <a:pPr lvl="1"/>
            <a:endParaRPr lang="es-ES" sz="1400" dirty="0" smtClean="0">
              <a:hlinkClick r:id="rId8"/>
            </a:endParaRPr>
          </a:p>
          <a:p>
            <a:pPr lvl="1"/>
            <a:r>
              <a:rPr lang="es-ES" sz="1600" dirty="0">
                <a:hlinkClick r:id="rId8"/>
              </a:rPr>
              <a:t>https://github.com/snavarropino/nancyFxSession</a:t>
            </a:r>
            <a:endParaRPr lang="es-ES" sz="1600" dirty="0"/>
          </a:p>
          <a:p>
            <a:pPr marL="285750" indent="-285750">
              <a:buFont typeface="Arial" panose="020B0604020202020204" pitchFamily="34" charset="0"/>
              <a:buChar char="•"/>
            </a:pPr>
            <a:endParaRPr lang="es-ES" sz="1400" dirty="0" smtClean="0"/>
          </a:p>
        </p:txBody>
      </p:sp>
    </p:spTree>
    <p:extLst>
      <p:ext uri="{BB962C8B-B14F-4D97-AF65-F5344CB8AC3E}">
        <p14:creationId xmlns:p14="http://schemas.microsoft.com/office/powerpoint/2010/main" val="3538907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1063770"/>
            <a:ext cx="10165773" cy="4244210"/>
          </a:xfrm>
          <a:prstGeom prst="rect">
            <a:avLst/>
          </a:prstGeom>
        </p:spPr>
      </p:pic>
      <p:sp>
        <p:nvSpPr>
          <p:cNvPr id="3" name="Rectangle 2"/>
          <p:cNvSpPr/>
          <p:nvPr/>
        </p:nvSpPr>
        <p:spPr>
          <a:xfrm>
            <a:off x="583192" y="5519943"/>
            <a:ext cx="11222944" cy="1200329"/>
          </a:xfrm>
          <a:prstGeom prst="rect">
            <a:avLst/>
          </a:prstGeom>
        </p:spPr>
        <p:txBody>
          <a:bodyPr wrap="none">
            <a:spAutoFit/>
          </a:bodyPr>
          <a:lstStyle/>
          <a:p>
            <a:r>
              <a:rPr lang="es-ES" b="1" dirty="0"/>
              <a:t>"Yo... he visto cosas que vosotros no creeríais: Atacar naves en </a:t>
            </a:r>
            <a:r>
              <a:rPr lang="es-ES" b="1" dirty="0" smtClean="0"/>
              <a:t>llamas </a:t>
            </a:r>
            <a:r>
              <a:rPr lang="es-ES" b="1" dirty="0"/>
              <a:t>más allá de Orión. </a:t>
            </a:r>
            <a:endParaRPr lang="es-ES" b="1" dirty="0" smtClean="0"/>
          </a:p>
          <a:p>
            <a:r>
              <a:rPr lang="es-ES" b="1" dirty="0" smtClean="0"/>
              <a:t>He </a:t>
            </a:r>
            <a:r>
              <a:rPr lang="es-ES" b="1" dirty="0"/>
              <a:t>visto rayos C brillar en la oscuridad cerca de la Puerta de </a:t>
            </a:r>
            <a:r>
              <a:rPr lang="es-ES" b="1" dirty="0" err="1"/>
              <a:t>Tannhäuser</a:t>
            </a:r>
            <a:r>
              <a:rPr lang="es-ES" b="1" dirty="0"/>
              <a:t>. </a:t>
            </a:r>
            <a:endParaRPr lang="es-ES" b="1" dirty="0" smtClean="0"/>
          </a:p>
          <a:p>
            <a:r>
              <a:rPr lang="es-ES" b="1" dirty="0" smtClean="0"/>
              <a:t>Todos </a:t>
            </a:r>
            <a:r>
              <a:rPr lang="es-ES" b="1" dirty="0"/>
              <a:t>esos momentos se perderán... en el tiempo... como lágrimas en la lluvia. Es hora de morir"</a:t>
            </a:r>
            <a:r>
              <a:rPr lang="es-ES" dirty="0"/>
              <a:t> </a:t>
            </a:r>
            <a:endParaRPr lang="es-ES" dirty="0" smtClean="0"/>
          </a:p>
          <a:p>
            <a:r>
              <a:rPr lang="es-ES" dirty="0" smtClean="0"/>
              <a:t>- </a:t>
            </a:r>
            <a:r>
              <a:rPr lang="es-ES" dirty="0"/>
              <a:t>Roy </a:t>
            </a:r>
            <a:r>
              <a:rPr lang="es-ES" dirty="0" err="1"/>
              <a:t>Batty</a:t>
            </a:r>
            <a:endParaRPr lang="en-GB" dirty="0"/>
          </a:p>
        </p:txBody>
      </p:sp>
    </p:spTree>
    <p:extLst>
      <p:ext uri="{BB962C8B-B14F-4D97-AF65-F5344CB8AC3E}">
        <p14:creationId xmlns:p14="http://schemas.microsoft.com/office/powerpoint/2010/main" val="2448366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93" y="1737651"/>
            <a:ext cx="6450099" cy="4062651"/>
          </a:xfrm>
          <a:prstGeom prst="rect">
            <a:avLst/>
          </a:prstGeom>
        </p:spPr>
        <p:txBody>
          <a:bodyPr wrap="none">
            <a:spAutoFit/>
          </a:bodyPr>
          <a:lstStyle/>
          <a:p>
            <a:r>
              <a:rPr lang="es-ES" sz="2000" b="1" dirty="0" smtClean="0"/>
              <a:t>Sergio Navarro Pino</a:t>
            </a:r>
            <a:endParaRPr lang="es-ES" sz="2000" b="1" dirty="0"/>
          </a:p>
          <a:p>
            <a:endParaRPr lang="es-ES" sz="2000" dirty="0" smtClean="0"/>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endParaRPr lang="es-ES" sz="2000" dirty="0" smtClean="0"/>
          </a:p>
          <a:p>
            <a:r>
              <a:rPr lang="es-ES" sz="2000" dirty="0" smtClean="0"/>
              <a:t>I </a:t>
            </a:r>
            <a:r>
              <a:rPr lang="es-ES" sz="2000" dirty="0" err="1" smtClean="0"/>
              <a:t>work</a:t>
            </a:r>
            <a:r>
              <a:rPr lang="es-ES" sz="2000" dirty="0" smtClean="0"/>
              <a:t> </a:t>
            </a:r>
            <a:r>
              <a:rPr lang="es-ES" sz="2000" dirty="0" err="1" smtClean="0"/>
              <a:t>for</a:t>
            </a:r>
            <a:r>
              <a:rPr lang="es-ES" sz="2000" dirty="0" smtClean="0"/>
              <a:t> NEC, in </a:t>
            </a:r>
            <a:r>
              <a:rPr lang="es-ES" sz="2000" dirty="0" err="1" smtClean="0"/>
              <a:t>its</a:t>
            </a:r>
            <a:r>
              <a:rPr lang="es-ES" sz="2000" dirty="0" smtClean="0"/>
              <a:t> Cloud Computing Centre of </a:t>
            </a:r>
            <a:r>
              <a:rPr lang="es-ES" sz="2000" dirty="0" err="1" smtClean="0"/>
              <a:t>Competence</a:t>
            </a:r>
            <a:endParaRPr lang="es-ES" sz="2000" dirty="0" smtClean="0"/>
          </a:p>
          <a:p>
            <a:pPr marL="285750" indent="-285750">
              <a:buFont typeface="Arial" panose="020B0604020202020204" pitchFamily="34" charset="0"/>
              <a:buChar char="•"/>
            </a:pPr>
            <a:endParaRPr lang="es-ES" sz="2000" dirty="0" smtClean="0"/>
          </a:p>
          <a:p>
            <a:r>
              <a:rPr lang="es-ES" sz="2000" dirty="0" err="1" smtClean="0"/>
              <a:t>Sometimes</a:t>
            </a:r>
            <a:r>
              <a:rPr lang="es-ES" sz="2000" dirty="0" smtClean="0"/>
              <a:t> I </a:t>
            </a:r>
            <a:r>
              <a:rPr lang="es-ES" sz="2000" dirty="0" err="1" smtClean="0"/>
              <a:t>write</a:t>
            </a:r>
            <a:r>
              <a:rPr lang="es-ES" sz="2000" dirty="0" smtClean="0"/>
              <a:t> </a:t>
            </a:r>
            <a:r>
              <a:rPr lang="es-ES" sz="2000" dirty="0" err="1" smtClean="0"/>
              <a:t>some</a:t>
            </a:r>
            <a:r>
              <a:rPr lang="es-ES" sz="2000" dirty="0" smtClean="0"/>
              <a:t> tweets ( @</a:t>
            </a:r>
            <a:r>
              <a:rPr lang="es-ES" sz="2000" dirty="0" err="1" smtClean="0"/>
              <a:t>snavarropino</a:t>
            </a:r>
            <a:r>
              <a:rPr lang="es-ES" sz="2000" dirty="0" smtClean="0"/>
              <a:t> )</a:t>
            </a:r>
          </a:p>
          <a:p>
            <a:pPr marL="285750" indent="-285750">
              <a:buFont typeface="Arial" panose="020B0604020202020204" pitchFamily="34" charset="0"/>
              <a:buChar char="•"/>
            </a:pPr>
            <a:endParaRPr lang="es-ES" sz="2000" dirty="0" smtClean="0"/>
          </a:p>
          <a:p>
            <a:r>
              <a:rPr lang="es-ES" sz="2000" dirty="0" smtClean="0"/>
              <a:t>I </a:t>
            </a:r>
            <a:r>
              <a:rPr lang="es-ES" sz="2000" dirty="0" err="1" smtClean="0"/>
              <a:t>also</a:t>
            </a:r>
            <a:r>
              <a:rPr lang="es-ES" sz="2000" dirty="0" smtClean="0"/>
              <a:t> </a:t>
            </a:r>
            <a:r>
              <a:rPr lang="es-ES" sz="2000" dirty="0" err="1" smtClean="0"/>
              <a:t>have</a:t>
            </a:r>
            <a:r>
              <a:rPr lang="es-ES" sz="2000" dirty="0" smtClean="0"/>
              <a:t> a blog…</a:t>
            </a:r>
            <a:r>
              <a:rPr lang="es-ES" sz="2000" dirty="0" err="1" smtClean="0"/>
              <a:t>Not</a:t>
            </a:r>
            <a:r>
              <a:rPr lang="es-ES" sz="2000" dirty="0" smtClean="0"/>
              <a:t> </a:t>
            </a:r>
            <a:r>
              <a:rPr lang="es-ES" sz="2000" dirty="0" err="1" smtClean="0"/>
              <a:t>yet</a:t>
            </a:r>
            <a:r>
              <a:rPr lang="es-ES" sz="2000" dirty="0" smtClean="0"/>
              <a:t> </a:t>
            </a:r>
            <a:r>
              <a:rPr lang="es-ES" sz="2000" dirty="0" err="1" smtClean="0"/>
              <a:t>forgotten</a:t>
            </a:r>
            <a:r>
              <a:rPr lang="es-ES" sz="2000" dirty="0" smtClean="0"/>
              <a:t>…</a:t>
            </a:r>
          </a:p>
          <a:p>
            <a:endParaRPr lang="es-ES" sz="2000" dirty="0" smtClean="0"/>
          </a:p>
          <a:p>
            <a:r>
              <a:rPr lang="es-ES" sz="2000" dirty="0">
                <a:hlinkClick r:id="rId2"/>
              </a:rPr>
              <a:t>http://serginet.blogspot.com</a:t>
            </a:r>
            <a:endParaRPr lang="es-ES" sz="2000" dirty="0" smtClean="0"/>
          </a:p>
          <a:p>
            <a:endParaRPr lang="en-GB" dirty="0"/>
          </a:p>
        </p:txBody>
      </p:sp>
      <p:pic>
        <p:nvPicPr>
          <p:cNvPr id="4" name="Picture 3"/>
          <p:cNvPicPr>
            <a:picLocks noChangeAspect="1"/>
          </p:cNvPicPr>
          <p:nvPr/>
        </p:nvPicPr>
        <p:blipFill>
          <a:blip r:embed="rId3"/>
          <a:stretch>
            <a:fillRect/>
          </a:stretch>
        </p:blipFill>
        <p:spPr>
          <a:xfrm>
            <a:off x="7861152" y="1896324"/>
            <a:ext cx="1971675" cy="200025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25" y="4665519"/>
            <a:ext cx="3873204" cy="860712"/>
          </a:xfrm>
          <a:prstGeom prst="rect">
            <a:avLst/>
          </a:prstGeom>
        </p:spPr>
      </p:pic>
      <p:pic>
        <p:nvPicPr>
          <p:cNvPr id="6" name="Picture 5"/>
          <p:cNvPicPr>
            <a:picLocks noChangeAspect="1"/>
          </p:cNvPicPr>
          <p:nvPr/>
        </p:nvPicPr>
        <p:blipFill>
          <a:blip r:embed="rId5"/>
          <a:stretch>
            <a:fillRect/>
          </a:stretch>
        </p:blipFill>
        <p:spPr>
          <a:xfrm>
            <a:off x="7896225" y="4152889"/>
            <a:ext cx="2491221" cy="641452"/>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996601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9366" y="-185531"/>
            <a:ext cx="10364452" cy="1235104"/>
          </a:xfrm>
        </p:spPr>
        <p:txBody>
          <a:bodyPr/>
          <a:lstStyle/>
          <a:p>
            <a:r>
              <a:rPr lang="es-ES" dirty="0" err="1" smtClean="0"/>
              <a:t>What</a:t>
            </a:r>
            <a:r>
              <a:rPr lang="es-ES" dirty="0" smtClean="0"/>
              <a:t> </a:t>
            </a:r>
            <a:r>
              <a:rPr lang="es-ES" dirty="0" err="1" smtClean="0"/>
              <a:t>is</a:t>
            </a:r>
            <a:r>
              <a:rPr lang="es-ES" dirty="0" smtClean="0"/>
              <a:t> Nancy ?</a:t>
            </a:r>
            <a:endParaRPr lang="en-US" dirty="0"/>
          </a:p>
        </p:txBody>
      </p:sp>
      <p:sp>
        <p:nvSpPr>
          <p:cNvPr id="3" name="Marcador de texto 2"/>
          <p:cNvSpPr>
            <a:spLocks noGrp="1"/>
          </p:cNvSpPr>
          <p:nvPr>
            <p:ph type="body" sz="half" idx="2"/>
          </p:nvPr>
        </p:nvSpPr>
        <p:spPr>
          <a:xfrm>
            <a:off x="270344" y="1693628"/>
            <a:ext cx="5001370" cy="4277802"/>
          </a:xfrm>
        </p:spPr>
        <p:txBody>
          <a:bodyPr anchor="t">
            <a:normAutofit/>
          </a:bodyPr>
          <a:lstStyle/>
          <a:p>
            <a:r>
              <a:rPr lang="es-ES" sz="2400" dirty="0" smtClean="0"/>
              <a:t>NANCY (OR NANCYFX) </a:t>
            </a:r>
            <a:r>
              <a:rPr lang="es-ES" sz="2400" dirty="0" err="1" smtClean="0"/>
              <a:t>is</a:t>
            </a:r>
            <a:r>
              <a:rPr lang="es-ES" sz="2400" dirty="0" smtClean="0"/>
              <a:t> a </a:t>
            </a:r>
            <a:r>
              <a:rPr lang="es-ES" sz="2400" dirty="0" err="1" smtClean="0"/>
              <a:t>microframework</a:t>
            </a:r>
            <a:r>
              <a:rPr lang="es-ES" sz="2400" dirty="0" smtClean="0"/>
              <a:t> </a:t>
            </a:r>
            <a:r>
              <a:rPr lang="es-ES" sz="2400" dirty="0" err="1" smtClean="0"/>
              <a:t>for</a:t>
            </a:r>
            <a:r>
              <a:rPr lang="es-ES" sz="2400" dirty="0" smtClean="0"/>
              <a:t> </a:t>
            </a:r>
            <a:r>
              <a:rPr lang="es-ES" sz="2400" dirty="0" err="1" smtClean="0"/>
              <a:t>the</a:t>
            </a:r>
            <a:r>
              <a:rPr lang="es-ES" sz="2400" dirty="0" smtClean="0"/>
              <a:t> web, </a:t>
            </a:r>
            <a:r>
              <a:rPr lang="es-ES" sz="2400" dirty="0" err="1" smtClean="0"/>
              <a:t>inspired</a:t>
            </a:r>
            <a:r>
              <a:rPr lang="es-ES" sz="2400" dirty="0" smtClean="0"/>
              <a:t> in </a:t>
            </a:r>
            <a:r>
              <a:rPr lang="es-ES" sz="2400" dirty="0" err="1" smtClean="0"/>
              <a:t>sinatra</a:t>
            </a:r>
            <a:r>
              <a:rPr lang="es-ES" sz="2400" dirty="0" smtClean="0"/>
              <a:t> </a:t>
            </a:r>
            <a:r>
              <a:rPr lang="es-ES" sz="2400" dirty="0" err="1" smtClean="0"/>
              <a:t>ruby</a:t>
            </a:r>
            <a:r>
              <a:rPr lang="es-ES" sz="2400" dirty="0" smtClean="0"/>
              <a:t> </a:t>
            </a:r>
            <a:r>
              <a:rPr lang="es-ES" sz="2400" dirty="0" err="1" smtClean="0"/>
              <a:t>framework</a:t>
            </a:r>
            <a:endParaRPr lang="en-US" sz="2400" dirty="0"/>
          </a:p>
        </p:txBody>
      </p:sp>
      <p:pic>
        <p:nvPicPr>
          <p:cNvPr id="4" name="Imagen 3"/>
          <p:cNvPicPr>
            <a:picLocks noChangeAspect="1"/>
          </p:cNvPicPr>
          <p:nvPr/>
        </p:nvPicPr>
        <p:blipFill>
          <a:blip r:embed="rId2"/>
          <a:stretch>
            <a:fillRect/>
          </a:stretch>
        </p:blipFill>
        <p:spPr>
          <a:xfrm>
            <a:off x="5923722" y="1164206"/>
            <a:ext cx="6077197" cy="4632750"/>
          </a:xfrm>
          <a:prstGeom prst="rect">
            <a:avLst/>
          </a:prstGeom>
        </p:spPr>
      </p:pic>
    </p:spTree>
    <p:extLst>
      <p:ext uri="{BB962C8B-B14F-4D97-AF65-F5344CB8AC3E}">
        <p14:creationId xmlns:p14="http://schemas.microsoft.com/office/powerpoint/2010/main" val="37871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123" y="0"/>
            <a:ext cx="10364452" cy="1235104"/>
          </a:xfrm>
        </p:spPr>
        <p:txBody>
          <a:bodyPr/>
          <a:lstStyle/>
          <a:p>
            <a:r>
              <a:rPr lang="es-ES" dirty="0" smtClean="0"/>
              <a:t>Sinatra </a:t>
            </a:r>
            <a:r>
              <a:rPr lang="es-ES" dirty="0" err="1" smtClean="0"/>
              <a:t>sample</a:t>
            </a:r>
            <a:endParaRPr lang="en-US" dirty="0"/>
          </a:p>
        </p:txBody>
      </p:sp>
      <p:pic>
        <p:nvPicPr>
          <p:cNvPr id="7" name="Imagen 6"/>
          <p:cNvPicPr>
            <a:picLocks noChangeAspect="1"/>
          </p:cNvPicPr>
          <p:nvPr/>
        </p:nvPicPr>
        <p:blipFill>
          <a:blip r:embed="rId2"/>
          <a:stretch>
            <a:fillRect/>
          </a:stretch>
        </p:blipFill>
        <p:spPr>
          <a:xfrm>
            <a:off x="913774" y="2631882"/>
            <a:ext cx="4238625" cy="2714625"/>
          </a:xfrm>
          <a:prstGeom prst="rect">
            <a:avLst/>
          </a:prstGeom>
        </p:spPr>
      </p:pic>
      <p:pic>
        <p:nvPicPr>
          <p:cNvPr id="6" name="Imagen 5"/>
          <p:cNvPicPr>
            <a:picLocks noChangeAspect="1"/>
          </p:cNvPicPr>
          <p:nvPr/>
        </p:nvPicPr>
        <p:blipFill>
          <a:blip r:embed="rId3"/>
          <a:stretch>
            <a:fillRect/>
          </a:stretch>
        </p:blipFill>
        <p:spPr>
          <a:xfrm>
            <a:off x="6096000" y="1610098"/>
            <a:ext cx="4524375" cy="391477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414203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is</a:t>
            </a:r>
            <a:r>
              <a:rPr lang="es-ES" dirty="0" smtClean="0"/>
              <a:t> Nancy?</a:t>
            </a:r>
            <a:endParaRPr lang="en-US" dirty="0"/>
          </a:p>
        </p:txBody>
      </p:sp>
      <p:sp>
        <p:nvSpPr>
          <p:cNvPr id="3" name="Marcador de texto 2"/>
          <p:cNvSpPr>
            <a:spLocks noGrp="1"/>
          </p:cNvSpPr>
          <p:nvPr>
            <p:ph type="body" sz="half" idx="2"/>
          </p:nvPr>
        </p:nvSpPr>
        <p:spPr>
          <a:xfrm>
            <a:off x="913775" y="1693628"/>
            <a:ext cx="10364452" cy="4097573"/>
          </a:xfrm>
        </p:spPr>
        <p:txBody>
          <a:bodyPr/>
          <a:lstStyle/>
          <a:p>
            <a:r>
              <a:rPr lang="en-US" sz="2000" dirty="0"/>
              <a:t>Nancy is a lightweight, low-ceremony, framework for building HTTP based services on .NET and </a:t>
            </a:r>
            <a:r>
              <a:rPr lang="en-US" sz="2000" dirty="0">
                <a:hlinkClick r:id="rId2"/>
              </a:rPr>
              <a:t>Mono</a:t>
            </a:r>
            <a:r>
              <a:rPr lang="en-US" sz="2000" dirty="0"/>
              <a:t>. The goal of the framework is to stay out of the way as much as possible and provide a </a:t>
            </a:r>
            <a:r>
              <a:rPr lang="en-US" sz="2000" b="1" dirty="0"/>
              <a:t>super-duper-happy-path</a:t>
            </a:r>
            <a:r>
              <a:rPr lang="en-US" sz="2000" dirty="0"/>
              <a:t> to all interactions</a:t>
            </a:r>
            <a:r>
              <a:rPr lang="en-US" sz="2000" dirty="0" smtClean="0"/>
              <a:t>.</a:t>
            </a:r>
          </a:p>
          <a:p>
            <a:endParaRPr lang="es-ES" dirty="0"/>
          </a:p>
          <a:p>
            <a:endParaRPr lang="es-ES"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14703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0"/>
            <a:ext cx="10364452" cy="1235104"/>
          </a:xfrm>
        </p:spPr>
        <p:txBody>
          <a:bodyPr/>
          <a:lstStyle/>
          <a:p>
            <a:r>
              <a:rPr lang="es-ES" dirty="0" err="1" smtClean="0"/>
              <a:t>The</a:t>
            </a:r>
            <a:r>
              <a:rPr lang="es-ES" dirty="0" smtClean="0"/>
              <a:t> </a:t>
            </a:r>
            <a:r>
              <a:rPr lang="es-ES" dirty="0" err="1" smtClean="0"/>
              <a:t>super</a:t>
            </a:r>
            <a:r>
              <a:rPr lang="es-ES" dirty="0" smtClean="0"/>
              <a:t> </a:t>
            </a:r>
            <a:r>
              <a:rPr lang="es-ES" dirty="0" err="1" smtClean="0"/>
              <a:t>duper</a:t>
            </a:r>
            <a:r>
              <a:rPr lang="es-ES" dirty="0" smtClean="0"/>
              <a:t> </a:t>
            </a:r>
            <a:r>
              <a:rPr lang="es-ES" dirty="0" err="1" smtClean="0"/>
              <a:t>happy</a:t>
            </a:r>
            <a:r>
              <a:rPr lang="es-ES" dirty="0" smtClean="0"/>
              <a:t> </a:t>
            </a:r>
            <a:r>
              <a:rPr lang="es-ES" dirty="0" err="1" smtClean="0"/>
              <a:t>path</a:t>
            </a:r>
            <a:endParaRPr lang="en-US" dirty="0"/>
          </a:p>
        </p:txBody>
      </p:sp>
      <p:sp>
        <p:nvSpPr>
          <p:cNvPr id="3" name="Marcador de texto 2"/>
          <p:cNvSpPr>
            <a:spLocks noGrp="1"/>
          </p:cNvSpPr>
          <p:nvPr>
            <p:ph type="body" sz="half" idx="2"/>
          </p:nvPr>
        </p:nvSpPr>
        <p:spPr>
          <a:xfrm>
            <a:off x="492356" y="1677725"/>
            <a:ext cx="9685314" cy="4564049"/>
          </a:xfrm>
        </p:spPr>
        <p:txBody>
          <a:bodyPr>
            <a:normAutofit fontScale="92500"/>
          </a:bodyPr>
          <a:lstStyle/>
          <a:p>
            <a:r>
              <a:rPr lang="en-US" sz="2400" dirty="0"/>
              <a:t>This means that everything in Nancy is setup to have sensible defaults and conventions, instead of making you jump through hoops and go through configuration hell just to get up and running. With Nancy you can go from zero to website in a matter of minutes. Literally</a:t>
            </a:r>
            <a:r>
              <a:rPr lang="en-US" sz="2400" dirty="0" smtClean="0"/>
              <a:t>.</a:t>
            </a:r>
          </a:p>
          <a:p>
            <a:endParaRPr lang="en-US" sz="2400" dirty="0" smtClean="0"/>
          </a:p>
          <a:p>
            <a:pPr marL="342900" indent="-342900">
              <a:buFont typeface="+mj-lt"/>
              <a:buAutoNum type="arabicPeriod"/>
            </a:pPr>
            <a:r>
              <a:rPr lang="en-US" sz="1900" dirty="0" smtClean="0"/>
              <a:t>“It </a:t>
            </a:r>
            <a:r>
              <a:rPr lang="en-US" sz="1900" dirty="0"/>
              <a:t>just works” </a:t>
            </a:r>
            <a:endParaRPr lang="en-US" sz="1900" dirty="0" smtClean="0"/>
          </a:p>
          <a:p>
            <a:pPr marL="342900" indent="-342900">
              <a:buFont typeface="+mj-lt"/>
              <a:buAutoNum type="arabicPeriod"/>
            </a:pPr>
            <a:r>
              <a:rPr lang="en-US" sz="1900" dirty="0"/>
              <a:t>“Easily </a:t>
            </a:r>
            <a:r>
              <a:rPr lang="en-US" sz="1900" dirty="0" err="1"/>
              <a:t>customisable</a:t>
            </a:r>
            <a:r>
              <a:rPr lang="en-US" sz="1900" dirty="0"/>
              <a:t>” </a:t>
            </a:r>
            <a:endParaRPr lang="en-US" sz="1900" dirty="0" smtClean="0"/>
          </a:p>
          <a:p>
            <a:pPr marL="342900" indent="-342900">
              <a:buFont typeface="+mj-lt"/>
              <a:buAutoNum type="arabicPeriod"/>
            </a:pPr>
            <a:r>
              <a:rPr lang="en-US" sz="1900" dirty="0"/>
              <a:t>“Low ceremony</a:t>
            </a:r>
            <a:r>
              <a:rPr lang="en-US" sz="1900" dirty="0" smtClean="0"/>
              <a:t>”</a:t>
            </a:r>
          </a:p>
          <a:p>
            <a:pPr marL="342900" indent="-342900">
              <a:buFont typeface="+mj-lt"/>
              <a:buAutoNum type="arabicPeriod"/>
            </a:pPr>
            <a:r>
              <a:rPr lang="en-US" sz="1900" dirty="0"/>
              <a:t>“Low friction</a:t>
            </a:r>
            <a:r>
              <a:rPr lang="en-US" sz="1900" dirty="0" smtClean="0"/>
              <a:t>”</a:t>
            </a:r>
            <a:endParaRPr lang="es-ES" sz="1900"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Tree>
    <p:extLst>
      <p:ext uri="{BB962C8B-B14F-4D97-AF65-F5344CB8AC3E}">
        <p14:creationId xmlns:p14="http://schemas.microsoft.com/office/powerpoint/2010/main" val="285511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646173" y="4863548"/>
            <a:ext cx="10364452" cy="1235104"/>
          </a:xfrm>
        </p:spPr>
        <p:txBody>
          <a:bodyPr/>
          <a:lstStyle/>
          <a:p>
            <a:r>
              <a:rPr lang="es-ES" dirty="0" err="1" smtClean="0"/>
              <a:t>Product</a:t>
            </a:r>
            <a:r>
              <a:rPr lang="es-ES" dirty="0" smtClean="0"/>
              <a:t> catalogue </a:t>
            </a:r>
            <a:r>
              <a:rPr lang="es-ES" dirty="0" err="1" smtClean="0"/>
              <a:t>microservice</a:t>
            </a:r>
            <a:endParaRPr lang="en-US" dirty="0"/>
          </a:p>
        </p:txBody>
      </p:sp>
    </p:spTree>
    <p:extLst>
      <p:ext uri="{BB962C8B-B14F-4D97-AF65-F5344CB8AC3E}">
        <p14:creationId xmlns:p14="http://schemas.microsoft.com/office/powerpoint/2010/main" val="283153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Modules, </a:t>
            </a:r>
            <a:r>
              <a:rPr lang="es-ES" sz="2000" dirty="0" err="1" smtClean="0"/>
              <a:t>routes</a:t>
            </a:r>
            <a:r>
              <a:rPr lang="es-ES" sz="2000" dirty="0" smtClean="0"/>
              <a:t> and http </a:t>
            </a:r>
            <a:r>
              <a:rPr lang="es-ES" sz="2000" dirty="0" err="1" smtClean="0"/>
              <a:t>verbs</a:t>
            </a:r>
            <a:endParaRPr lang="es-ES" sz="2000" dirty="0" smtClean="0"/>
          </a:p>
          <a:p>
            <a:pPr marL="342900" indent="-342900" algn="l">
              <a:buFont typeface="Arial" panose="020B0604020202020204" pitchFamily="34" charset="0"/>
              <a:buChar char="•"/>
            </a:pPr>
            <a:r>
              <a:rPr lang="es-ES" sz="2000" dirty="0" smtClean="0"/>
              <a:t>ROUTE </a:t>
            </a:r>
            <a:r>
              <a:rPr lang="es-ES" sz="2000" dirty="0" err="1" smtClean="0"/>
              <a:t>parameters</a:t>
            </a:r>
            <a:r>
              <a:rPr lang="es-ES" sz="2000" dirty="0" smtClean="0"/>
              <a:t> and </a:t>
            </a:r>
            <a:r>
              <a:rPr lang="es-ES" sz="2000" dirty="0" err="1" smtClean="0"/>
              <a:t>query</a:t>
            </a:r>
            <a:r>
              <a:rPr lang="es-ES" sz="2000" dirty="0" smtClean="0"/>
              <a:t> </a:t>
            </a:r>
            <a:r>
              <a:rPr lang="es-ES" sz="2000" dirty="0" err="1" smtClean="0"/>
              <a:t>string</a:t>
            </a:r>
            <a:r>
              <a:rPr lang="es-ES" sz="2000" dirty="0" smtClean="0"/>
              <a:t> </a:t>
            </a:r>
            <a:r>
              <a:rPr lang="es-ES" sz="2000" dirty="0" err="1" smtClean="0"/>
              <a:t>parameters</a:t>
            </a:r>
            <a:endParaRPr lang="es-ES" sz="2000" dirty="0" smtClean="0"/>
          </a:p>
          <a:p>
            <a:pPr marL="342900" indent="-342900" algn="l">
              <a:buFont typeface="Arial" panose="020B0604020202020204" pitchFamily="34" charset="0"/>
              <a:buChar char="•"/>
            </a:pPr>
            <a:r>
              <a:rPr lang="es-ES" sz="2000" dirty="0" err="1" smtClean="0"/>
              <a:t>Model</a:t>
            </a:r>
            <a:r>
              <a:rPr lang="es-ES" sz="2000" dirty="0" smtClean="0"/>
              <a:t> </a:t>
            </a:r>
            <a:r>
              <a:rPr lang="es-ES" sz="2000" dirty="0" err="1" smtClean="0"/>
              <a:t>binding</a:t>
            </a:r>
            <a:endParaRPr lang="es-ES" sz="2000" dirty="0" smtClean="0"/>
          </a:p>
          <a:p>
            <a:pPr marL="342900" indent="-342900" algn="l">
              <a:buFont typeface="Arial" panose="020B0604020202020204" pitchFamily="34" charset="0"/>
              <a:buChar char="•"/>
            </a:pPr>
            <a:r>
              <a:rPr lang="es-ES" sz="2000" dirty="0" smtClean="0"/>
              <a:t>Content </a:t>
            </a:r>
            <a:r>
              <a:rPr lang="es-ES" sz="2000" dirty="0" err="1" smtClean="0"/>
              <a:t>negociation</a:t>
            </a:r>
            <a:endParaRPr lang="es-ES" sz="2000" dirty="0" smtClean="0"/>
          </a:p>
          <a:p>
            <a:pPr marL="342900" indent="-342900" algn="l">
              <a:buFont typeface="Arial" panose="020B0604020202020204" pitchFamily="34" charset="0"/>
              <a:buChar char="•"/>
            </a:pPr>
            <a:r>
              <a:rPr lang="es-ES" sz="2000" dirty="0" err="1" smtClean="0"/>
              <a:t>Dependency</a:t>
            </a:r>
            <a:r>
              <a:rPr lang="es-ES" sz="2000" dirty="0" smtClean="0"/>
              <a:t> </a:t>
            </a:r>
            <a:r>
              <a:rPr lang="es-ES" sz="2000" dirty="0" err="1" smtClean="0"/>
              <a:t>injection</a:t>
            </a:r>
            <a:r>
              <a:rPr lang="es-ES" sz="2000" dirty="0" smtClean="0"/>
              <a:t> (</a:t>
            </a:r>
            <a:r>
              <a:rPr lang="es-ES" sz="2000" dirty="0" err="1" smtClean="0"/>
              <a:t>Tiny</a:t>
            </a:r>
            <a:r>
              <a:rPr lang="es-ES" sz="2000" dirty="0" smtClean="0"/>
              <a:t> IOC)</a:t>
            </a:r>
          </a:p>
          <a:p>
            <a:pPr marL="342900" indent="-342900" algn="l">
              <a:buFont typeface="Arial" panose="020B0604020202020204" pitchFamily="34" charset="0"/>
              <a:buChar char="•"/>
            </a:pPr>
            <a:r>
              <a:rPr lang="es-ES" sz="2000" dirty="0" smtClean="0"/>
              <a:t>Module </a:t>
            </a:r>
            <a:r>
              <a:rPr lang="es-ES" sz="2000" dirty="0" err="1" smtClean="0"/>
              <a:t>hooks</a:t>
            </a:r>
            <a:endParaRPr lang="es-ES" sz="2000" dirty="0" smtClean="0"/>
          </a:p>
          <a:p>
            <a:pPr marL="342900" indent="-342900" algn="l">
              <a:buFont typeface="Arial" panose="020B0604020202020204" pitchFamily="34" charset="0"/>
              <a:buChar char="•"/>
            </a:pPr>
            <a:r>
              <a:rPr lang="es-ES" sz="2000" dirty="0" err="1" smtClean="0"/>
              <a:t>Asynchronous</a:t>
            </a:r>
            <a:r>
              <a:rPr lang="es-ES" sz="2000" dirty="0" smtClean="0"/>
              <a:t> </a:t>
            </a:r>
            <a:r>
              <a:rPr lang="es-ES" sz="2000" dirty="0" err="1" smtClean="0"/>
              <a:t>actions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353158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0"/>
            <a:ext cx="10364452" cy="1235104"/>
          </a:xfrm>
        </p:spPr>
        <p:txBody>
          <a:bodyPr/>
          <a:lstStyle/>
          <a:p>
            <a:r>
              <a:rPr lang="es-ES" dirty="0" err="1" smtClean="0"/>
              <a:t>Routes</a:t>
            </a:r>
            <a:r>
              <a:rPr lang="es-ES" dirty="0" smtClean="0"/>
              <a:t>, </a:t>
            </a:r>
            <a:r>
              <a:rPr lang="es-ES" dirty="0" err="1" smtClean="0"/>
              <a:t>request</a:t>
            </a:r>
            <a:r>
              <a:rPr lang="es-ES" dirty="0" smtClean="0"/>
              <a:t> and response</a:t>
            </a:r>
            <a:endParaRPr lang="en-US" dirty="0"/>
          </a:p>
        </p:txBody>
      </p:sp>
      <p:sp>
        <p:nvSpPr>
          <p:cNvPr id="3" name="Marcador de texto 2"/>
          <p:cNvSpPr>
            <a:spLocks noGrp="1"/>
          </p:cNvSpPr>
          <p:nvPr>
            <p:ph type="body" sz="half" idx="2"/>
          </p:nvPr>
        </p:nvSpPr>
        <p:spPr>
          <a:xfrm>
            <a:off x="1002787" y="962985"/>
            <a:ext cx="10364452" cy="1518909"/>
          </a:xfrm>
        </p:spPr>
        <p:txBody>
          <a:bodyPr anchor="t">
            <a:normAutofit/>
          </a:bodyPr>
          <a:lstStyle/>
          <a:p>
            <a:pPr marL="342900" indent="-342900" algn="l">
              <a:buFont typeface="Arial" panose="020B0604020202020204" pitchFamily="34" charset="0"/>
              <a:buChar char="•"/>
            </a:pPr>
            <a:r>
              <a:rPr lang="es-ES" sz="2400" dirty="0" smtClean="0"/>
              <a:t>ROUTE = </a:t>
            </a:r>
            <a:r>
              <a:rPr lang="es-ES" sz="2400" dirty="0" err="1" smtClean="0"/>
              <a:t>vERB</a:t>
            </a:r>
            <a:r>
              <a:rPr lang="es-ES" sz="2400" dirty="0" smtClean="0"/>
              <a:t> + </a:t>
            </a:r>
            <a:r>
              <a:rPr lang="es-ES" sz="2400" dirty="0" err="1" smtClean="0"/>
              <a:t>paTTern</a:t>
            </a:r>
            <a:r>
              <a:rPr lang="es-ES" sz="2400" dirty="0" smtClean="0"/>
              <a:t> + </a:t>
            </a:r>
            <a:r>
              <a:rPr lang="es-ES" sz="2400" dirty="0" err="1" smtClean="0"/>
              <a:t>condiTION</a:t>
            </a:r>
            <a:r>
              <a:rPr lang="es-ES" sz="2400" dirty="0" smtClean="0"/>
              <a:t> (OPTIONAL)</a:t>
            </a:r>
          </a:p>
          <a:p>
            <a:pPr lvl="2"/>
            <a:r>
              <a:rPr lang="es-ES" sz="2000" dirty="0" err="1" smtClean="0"/>
              <a:t>oRDER</a:t>
            </a:r>
            <a:r>
              <a:rPr lang="es-ES" sz="2000" dirty="0" smtClean="0"/>
              <a:t>: </a:t>
            </a:r>
            <a:r>
              <a:rPr lang="es-ES" sz="2000" dirty="0" err="1" smtClean="0"/>
              <a:t>convention</a:t>
            </a:r>
            <a:r>
              <a:rPr lang="es-ES" sz="2000" dirty="0" smtClean="0"/>
              <a:t>: </a:t>
            </a:r>
            <a:r>
              <a:rPr lang="es-ES" sz="2000" dirty="0" err="1" smtClean="0"/>
              <a:t>most</a:t>
            </a:r>
            <a:r>
              <a:rPr lang="es-ES" sz="2000" dirty="0" smtClean="0"/>
              <a:t> </a:t>
            </a:r>
            <a:r>
              <a:rPr lang="es-ES" sz="2000" dirty="0" err="1" smtClean="0"/>
              <a:t>specific</a:t>
            </a:r>
            <a:r>
              <a:rPr lang="es-ES" sz="2000" dirty="0" smtClean="0"/>
              <a:t> </a:t>
            </a:r>
            <a:r>
              <a:rPr lang="es-ES" sz="2000" dirty="0" err="1" smtClean="0"/>
              <a:t>first</a:t>
            </a:r>
            <a:r>
              <a:rPr lang="es-ES" sz="2000" dirty="0" smtClean="0"/>
              <a:t>, </a:t>
            </a:r>
            <a:r>
              <a:rPr lang="es-ES" sz="2000" dirty="0" err="1" smtClean="0"/>
              <a:t>order</a:t>
            </a:r>
            <a:r>
              <a:rPr lang="es-ES" sz="2000" dirty="0" smtClean="0"/>
              <a:t> </a:t>
            </a:r>
            <a:r>
              <a:rPr lang="es-ES" sz="2000" dirty="0" err="1" smtClean="0"/>
              <a:t>second</a:t>
            </a:r>
            <a:endParaRPr lang="es-ES" sz="2000" dirty="0" smtClean="0"/>
          </a:p>
          <a:p>
            <a:pPr lvl="2"/>
            <a:r>
              <a:rPr lang="es-ES" sz="2000" dirty="0" err="1" smtClean="0"/>
              <a:t>Request</a:t>
            </a:r>
            <a:r>
              <a:rPr lang="es-ES" sz="2000" dirty="0" smtClean="0"/>
              <a:t> and response </a:t>
            </a:r>
            <a:r>
              <a:rPr lang="es-ES" sz="2000" dirty="0" err="1" smtClean="0"/>
              <a:t>mapping</a:t>
            </a:r>
            <a:endParaRPr lang="es-ES" sz="2000" dirty="0"/>
          </a:p>
          <a:p>
            <a:pPr lvl="2"/>
            <a:endParaRPr lang="es-ES" sz="2000" dirty="0" smtClean="0"/>
          </a:p>
          <a:p>
            <a:pPr lvl="2"/>
            <a:endParaRPr lang="es-ES" sz="2000"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
        <p:nvSpPr>
          <p:cNvPr id="5" name="Rectángulo 4"/>
          <p:cNvSpPr/>
          <p:nvPr/>
        </p:nvSpPr>
        <p:spPr>
          <a:xfrm>
            <a:off x="525356" y="2592956"/>
            <a:ext cx="4168023" cy="1954381"/>
          </a:xfrm>
          <a:prstGeom prst="rect">
            <a:avLst/>
          </a:prstGeom>
        </p:spPr>
        <p:txBody>
          <a:bodyPr wrap="square">
            <a:spAutoFit/>
          </a:bodyPr>
          <a:lstStyle/>
          <a:p>
            <a:pPr marL="0" lvl="2">
              <a:spcBef>
                <a:spcPts val="1000"/>
              </a:spcBef>
            </a:pPr>
            <a:r>
              <a:rPr lang="es-ES" sz="2400" dirty="0" smtClean="0"/>
              <a:t>REQUEST</a:t>
            </a:r>
          </a:p>
          <a:p>
            <a:pPr marL="0" lvl="2">
              <a:spcBef>
                <a:spcPts val="1000"/>
              </a:spcBef>
            </a:pPr>
            <a:r>
              <a:rPr lang="es-ES" sz="2400" dirty="0" smtClean="0"/>
              <a:t>GET /</a:t>
            </a:r>
            <a:r>
              <a:rPr lang="es-ES" sz="2400" dirty="0" err="1" smtClean="0"/>
              <a:t>Products</a:t>
            </a:r>
            <a:r>
              <a:rPr lang="es-ES" sz="2400" dirty="0" smtClean="0"/>
              <a:t>/5</a:t>
            </a:r>
            <a:r>
              <a:rPr lang="es-ES" sz="220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Stock=true</a:t>
            </a:r>
          </a:p>
          <a:p>
            <a:pPr marL="0" lvl="2">
              <a:spcBef>
                <a:spcPts val="1000"/>
              </a:spcBef>
            </a:pPr>
            <a:r>
              <a:rPr lang="es-ES" sz="2400" dirty="0" smtClean="0">
                <a:latin typeface="Arial" panose="020B0604020202020204" pitchFamily="34" charset="0"/>
                <a:cs typeface="Arial" panose="020B0604020202020204" pitchFamily="34" charset="0"/>
              </a:rPr>
              <a:t>Host: </a:t>
            </a:r>
            <a:r>
              <a:rPr lang="es-ES" sz="2400" dirty="0" err="1" smtClean="0">
                <a:latin typeface="Arial" panose="020B0604020202020204" pitchFamily="34" charset="0"/>
                <a:cs typeface="Arial" panose="020B0604020202020204" pitchFamily="34" charset="0"/>
              </a:rPr>
              <a:t>localhost</a:t>
            </a:r>
            <a:endParaRPr lang="es-ES" sz="2400" dirty="0" smtClean="0">
              <a:latin typeface="Arial" panose="020B0604020202020204" pitchFamily="34" charset="0"/>
              <a:cs typeface="Arial" panose="020B0604020202020204" pitchFamily="34" charset="0"/>
            </a:endParaRPr>
          </a:p>
          <a:p>
            <a:pPr marL="0" lvl="2">
              <a:spcBef>
                <a:spcPts val="1000"/>
              </a:spcBef>
            </a:pPr>
            <a:endParaRPr lang="es-ES" sz="2400" dirty="0"/>
          </a:p>
        </p:txBody>
      </p:sp>
      <p:sp>
        <p:nvSpPr>
          <p:cNvPr id="6" name="Rectángulo 5"/>
          <p:cNvSpPr/>
          <p:nvPr/>
        </p:nvSpPr>
        <p:spPr>
          <a:xfrm>
            <a:off x="6096000" y="2489054"/>
            <a:ext cx="3400629" cy="2451953"/>
          </a:xfrm>
          <a:prstGeom prst="rect">
            <a:avLst/>
          </a:prstGeom>
        </p:spPr>
        <p:txBody>
          <a:bodyPr wrap="square">
            <a:spAutoFit/>
          </a:bodyPr>
          <a:lstStyle/>
          <a:p>
            <a:pPr marL="0" lvl="2">
              <a:spcBef>
                <a:spcPts val="1000"/>
              </a:spcBef>
            </a:pPr>
            <a:r>
              <a:rPr lang="es-ES" sz="2400" dirty="0" smtClean="0"/>
              <a:t>RESPONSE</a:t>
            </a:r>
          </a:p>
          <a:p>
            <a:pPr marL="0" lvl="2">
              <a:spcBef>
                <a:spcPts val="1000"/>
              </a:spcBef>
            </a:pPr>
            <a:r>
              <a:rPr lang="es-ES" sz="2400" dirty="0" smtClean="0"/>
              <a:t>200 OK HTTP/1.1 </a:t>
            </a:r>
          </a:p>
          <a:p>
            <a:pPr marL="0" lvl="2">
              <a:spcBef>
                <a:spcPts val="1000"/>
              </a:spcBef>
            </a:pPr>
            <a:r>
              <a:rPr lang="es-ES" sz="2400" dirty="0" smtClean="0"/>
              <a:t>Content-</a:t>
            </a:r>
            <a:r>
              <a:rPr lang="es-ES" sz="2400" dirty="0" err="1" smtClean="0"/>
              <a:t>Type</a:t>
            </a:r>
            <a:r>
              <a:rPr lang="es-ES" sz="2400" dirty="0" smtClean="0"/>
              <a:t>: </a:t>
            </a:r>
            <a:r>
              <a:rPr lang="es-ES" sz="2400" dirty="0" err="1" smtClean="0"/>
              <a:t>text</a:t>
            </a:r>
            <a:r>
              <a:rPr lang="es-ES" sz="2400" dirty="0" smtClean="0"/>
              <a:t>/</a:t>
            </a:r>
            <a:r>
              <a:rPr lang="es-ES" sz="2400" dirty="0" err="1" smtClean="0"/>
              <a:t>html</a:t>
            </a:r>
            <a:endParaRPr lang="es-ES" sz="2400" dirty="0" smtClean="0"/>
          </a:p>
          <a:p>
            <a:pPr marL="0" lvl="2">
              <a:spcBef>
                <a:spcPts val="1000"/>
              </a:spcBef>
            </a:pPr>
            <a:r>
              <a:rPr lang="es-ES" sz="2400" dirty="0" err="1" smtClean="0"/>
              <a:t>Headers</a:t>
            </a:r>
            <a:endParaRPr lang="es-ES" sz="2400" dirty="0" smtClean="0"/>
          </a:p>
          <a:p>
            <a:pPr marL="0" lvl="2">
              <a:spcBef>
                <a:spcPts val="1000"/>
              </a:spcBef>
            </a:pPr>
            <a:r>
              <a:rPr lang="es-ES" sz="2400" dirty="0" err="1" smtClean="0"/>
              <a:t>Body</a:t>
            </a:r>
            <a:endParaRPr lang="es-ES" sz="2400" dirty="0"/>
          </a:p>
        </p:txBody>
      </p:sp>
      <p:pic>
        <p:nvPicPr>
          <p:cNvPr id="7" name="Imagen 6"/>
          <p:cNvPicPr>
            <a:picLocks noChangeAspect="1"/>
          </p:cNvPicPr>
          <p:nvPr/>
        </p:nvPicPr>
        <p:blipFill>
          <a:blip r:embed="rId3"/>
          <a:stretch>
            <a:fillRect/>
          </a:stretch>
        </p:blipFill>
        <p:spPr>
          <a:xfrm>
            <a:off x="9216828" y="2840304"/>
            <a:ext cx="2533650" cy="3200400"/>
          </a:xfrm>
          <a:prstGeom prst="rect">
            <a:avLst/>
          </a:prstGeom>
        </p:spPr>
      </p:pic>
      <p:pic>
        <p:nvPicPr>
          <p:cNvPr id="8" name="Imagen 7"/>
          <p:cNvPicPr>
            <a:picLocks noChangeAspect="1"/>
          </p:cNvPicPr>
          <p:nvPr/>
        </p:nvPicPr>
        <p:blipFill>
          <a:blip r:embed="rId4"/>
          <a:stretch>
            <a:fillRect/>
          </a:stretch>
        </p:blipFill>
        <p:spPr>
          <a:xfrm>
            <a:off x="509986" y="4126937"/>
            <a:ext cx="4025600" cy="2551352"/>
          </a:xfrm>
          <a:prstGeom prst="rect">
            <a:avLst/>
          </a:prstGeom>
        </p:spPr>
      </p:pic>
    </p:spTree>
    <p:extLst>
      <p:ext uri="{BB962C8B-B14F-4D97-AF65-F5344CB8AC3E}">
        <p14:creationId xmlns:p14="http://schemas.microsoft.com/office/powerpoint/2010/main" val="1361292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4691</TotalTime>
  <Words>845</Words>
  <Application>Microsoft Office PowerPoint</Application>
  <PresentationFormat>Widescreen</PresentationFormat>
  <Paragraphs>104</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Droplet</vt:lpstr>
      <vt:lpstr>Nancy</vt:lpstr>
      <vt:lpstr>PowerPoint Presentation</vt:lpstr>
      <vt:lpstr>What is Nancy ?</vt:lpstr>
      <vt:lpstr>Sinatra sample</vt:lpstr>
      <vt:lpstr>What is Nancy?</vt:lpstr>
      <vt:lpstr>The super duper happy path</vt:lpstr>
      <vt:lpstr>Product catalogue microservice</vt:lpstr>
      <vt:lpstr>What we have seen so far</vt:lpstr>
      <vt:lpstr>Routes, request and response</vt:lpstr>
      <vt:lpstr>Don’t trust developers that don’t create tests</vt:lpstr>
      <vt:lpstr>What we have seen so far</vt:lpstr>
      <vt:lpstr>Views &amp; view engines</vt:lpstr>
      <vt:lpstr>What we have seen so far</vt:lpstr>
      <vt:lpstr>What we MISSED</vt:lpstr>
      <vt:lpstr>resources</vt:lpstr>
      <vt:lpstr>PowerPoint Presentation</vt:lpstr>
    </vt:vector>
  </TitlesOfParts>
  <Company>NEC Europe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Reinvéntate tu, no la rueda</dc:title>
  <dc:creator>Sergio Navarro</dc:creator>
  <cp:lastModifiedBy>Sergio Navarro Pino</cp:lastModifiedBy>
  <cp:revision>69</cp:revision>
  <dcterms:created xsi:type="dcterms:W3CDTF">2016-03-28T11:58:23Z</dcterms:created>
  <dcterms:modified xsi:type="dcterms:W3CDTF">2017-01-12T05:32:39Z</dcterms:modified>
</cp:coreProperties>
</file>