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9" r:id="rId15"/>
    <p:sldId id="26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18" y="4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74022-AD94-47E4-A4AC-76E02FC939D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3A5A4F-3530-4FBB-8530-9252DB728474}">
      <dgm:prSet/>
      <dgm:spPr/>
      <dgm:t>
        <a:bodyPr/>
        <a:lstStyle/>
        <a:p>
          <a:r>
            <a:rPr lang="en-IN" dirty="0"/>
            <a:t>Aim of the </a:t>
          </a:r>
          <a:r>
            <a:rPr lang="en-IN" dirty="0" smtClean="0"/>
            <a:t>Assignment </a:t>
          </a:r>
          <a:endParaRPr lang="en-US" dirty="0"/>
        </a:p>
      </dgm:t>
    </dgm:pt>
    <dgm:pt modelId="{78C82173-B10E-456E-8D7B-666F83CFB7F9}" type="parTrans" cxnId="{4B29E4C9-47CF-40DA-9206-CF31A9F73758}">
      <dgm:prSet/>
      <dgm:spPr/>
      <dgm:t>
        <a:bodyPr/>
        <a:lstStyle/>
        <a:p>
          <a:endParaRPr lang="en-US"/>
        </a:p>
      </dgm:t>
    </dgm:pt>
    <dgm:pt modelId="{33F32085-693D-44CD-ABE5-F978047CA8DA}" type="sibTrans" cxnId="{4B29E4C9-47CF-40DA-9206-CF31A9F73758}">
      <dgm:prSet/>
      <dgm:spPr/>
      <dgm:t>
        <a:bodyPr/>
        <a:lstStyle/>
        <a:p>
          <a:endParaRPr lang="en-US"/>
        </a:p>
      </dgm:t>
    </dgm:pt>
    <dgm:pt modelId="{CCF03A39-22E8-4797-A7A3-C4A2ACD54313}">
      <dgm:prSet/>
      <dgm:spPr/>
      <dgm:t>
        <a:bodyPr/>
        <a:lstStyle/>
        <a:p>
          <a:r>
            <a:rPr lang="en-IN" dirty="0"/>
            <a:t>Understanding of </a:t>
          </a:r>
          <a:r>
            <a:rPr lang="en-IN" dirty="0" smtClean="0"/>
            <a:t>Dataset</a:t>
          </a:r>
          <a:endParaRPr lang="en-US" dirty="0"/>
        </a:p>
      </dgm:t>
    </dgm:pt>
    <dgm:pt modelId="{A58555CA-CFAF-49C7-9255-FEF8C00E686B}" type="parTrans" cxnId="{6268FBD1-EFEC-48C3-987C-190A29435D31}">
      <dgm:prSet/>
      <dgm:spPr/>
      <dgm:t>
        <a:bodyPr/>
        <a:lstStyle/>
        <a:p>
          <a:endParaRPr lang="en-US"/>
        </a:p>
      </dgm:t>
    </dgm:pt>
    <dgm:pt modelId="{84F42215-79DC-43ED-8130-553D276CC282}" type="sibTrans" cxnId="{6268FBD1-EFEC-48C3-987C-190A29435D31}">
      <dgm:prSet/>
      <dgm:spPr/>
      <dgm:t>
        <a:bodyPr/>
        <a:lstStyle/>
        <a:p>
          <a:endParaRPr lang="en-US"/>
        </a:p>
      </dgm:t>
    </dgm:pt>
    <dgm:pt modelId="{4AC02709-6886-4369-B5B2-E6C9AD391DFE}">
      <dgm:prSet/>
      <dgm:spPr/>
      <dgm:t>
        <a:bodyPr/>
        <a:lstStyle/>
        <a:p>
          <a:r>
            <a:rPr lang="en-IN"/>
            <a:t>Populating values in ETL using SSIS</a:t>
          </a:r>
          <a:endParaRPr lang="en-US"/>
        </a:p>
      </dgm:t>
    </dgm:pt>
    <dgm:pt modelId="{0A8C4BF7-6EE7-4FEE-8FF8-28C75E59DFFC}" type="parTrans" cxnId="{54F188AE-0344-46D4-9F25-E1EFFA21B7D5}">
      <dgm:prSet/>
      <dgm:spPr/>
      <dgm:t>
        <a:bodyPr/>
        <a:lstStyle/>
        <a:p>
          <a:endParaRPr lang="en-US"/>
        </a:p>
      </dgm:t>
    </dgm:pt>
    <dgm:pt modelId="{FCB96DB4-E72A-41C4-898C-D23579268BFB}" type="sibTrans" cxnId="{54F188AE-0344-46D4-9F25-E1EFFA21B7D5}">
      <dgm:prSet/>
      <dgm:spPr/>
      <dgm:t>
        <a:bodyPr/>
        <a:lstStyle/>
        <a:p>
          <a:endParaRPr lang="en-US"/>
        </a:p>
      </dgm:t>
    </dgm:pt>
    <dgm:pt modelId="{C3D55E16-DC89-4B36-A1E3-4C3653C99602}">
      <dgm:prSet/>
      <dgm:spPr/>
      <dgm:t>
        <a:bodyPr/>
        <a:lstStyle/>
        <a:p>
          <a:r>
            <a:rPr lang="en-IN"/>
            <a:t>Understanding SSRS report</a:t>
          </a:r>
          <a:endParaRPr lang="en-US"/>
        </a:p>
      </dgm:t>
    </dgm:pt>
    <dgm:pt modelId="{6ED2005F-E45C-40CF-9DB8-ABEF9EC12486}" type="parTrans" cxnId="{C6F2E1E7-52B2-4BF3-BFBD-B86D280F2C48}">
      <dgm:prSet/>
      <dgm:spPr/>
      <dgm:t>
        <a:bodyPr/>
        <a:lstStyle/>
        <a:p>
          <a:endParaRPr lang="en-US"/>
        </a:p>
      </dgm:t>
    </dgm:pt>
    <dgm:pt modelId="{9FFE1B6A-18F2-4936-B376-EB77F6CE49E7}" type="sibTrans" cxnId="{C6F2E1E7-52B2-4BF3-BFBD-B86D280F2C48}">
      <dgm:prSet/>
      <dgm:spPr/>
      <dgm:t>
        <a:bodyPr/>
        <a:lstStyle/>
        <a:p>
          <a:endParaRPr lang="en-US"/>
        </a:p>
      </dgm:t>
    </dgm:pt>
    <dgm:pt modelId="{9EADE71E-7736-49E3-9CD1-50F13011621F}">
      <dgm:prSet/>
      <dgm:spPr/>
      <dgm:t>
        <a:bodyPr/>
        <a:lstStyle/>
        <a:p>
          <a:r>
            <a:rPr lang="en-IN" dirty="0"/>
            <a:t>Tableau </a:t>
          </a:r>
          <a:r>
            <a:rPr lang="en-IN" dirty="0" smtClean="0"/>
            <a:t>Visualizations </a:t>
          </a:r>
          <a:endParaRPr lang="en-US" dirty="0"/>
        </a:p>
      </dgm:t>
    </dgm:pt>
    <dgm:pt modelId="{D5DA85E5-F13E-4BF3-A0D7-A960EA9BE3CC}" type="parTrans" cxnId="{A3B49AA1-F4F0-48E8-B153-7FD9E8FD5E28}">
      <dgm:prSet/>
      <dgm:spPr/>
      <dgm:t>
        <a:bodyPr/>
        <a:lstStyle/>
        <a:p>
          <a:endParaRPr lang="en-US"/>
        </a:p>
      </dgm:t>
    </dgm:pt>
    <dgm:pt modelId="{A3A370F7-BF06-461B-A128-91C516806E65}" type="sibTrans" cxnId="{A3B49AA1-F4F0-48E8-B153-7FD9E8FD5E28}">
      <dgm:prSet/>
      <dgm:spPr/>
      <dgm:t>
        <a:bodyPr/>
        <a:lstStyle/>
        <a:p>
          <a:endParaRPr lang="en-US"/>
        </a:p>
      </dgm:t>
    </dgm:pt>
    <dgm:pt modelId="{A8F5334D-5DC7-4F6B-B311-EBFA709CA3A4}">
      <dgm:prSet/>
      <dgm:spPr/>
      <dgm:t>
        <a:bodyPr/>
        <a:lstStyle/>
        <a:p>
          <a:r>
            <a:rPr lang="en-IN"/>
            <a:t>Conclusion</a:t>
          </a:r>
          <a:endParaRPr lang="en-US"/>
        </a:p>
      </dgm:t>
    </dgm:pt>
    <dgm:pt modelId="{82CC3996-D685-4072-A5C8-2B8535EF1039}" type="parTrans" cxnId="{2C35DF71-DE37-4E1B-9208-BC803987B3C8}">
      <dgm:prSet/>
      <dgm:spPr/>
      <dgm:t>
        <a:bodyPr/>
        <a:lstStyle/>
        <a:p>
          <a:endParaRPr lang="en-US"/>
        </a:p>
      </dgm:t>
    </dgm:pt>
    <dgm:pt modelId="{B4154457-2BA9-4AF5-AFAB-986D81F34D7F}" type="sibTrans" cxnId="{2C35DF71-DE37-4E1B-9208-BC803987B3C8}">
      <dgm:prSet/>
      <dgm:spPr/>
      <dgm:t>
        <a:bodyPr/>
        <a:lstStyle/>
        <a:p>
          <a:endParaRPr lang="en-US"/>
        </a:p>
      </dgm:t>
    </dgm:pt>
    <dgm:pt modelId="{9699FAED-F10D-408A-A015-6A7B238C58E2}" type="pres">
      <dgm:prSet presAssocID="{65174022-AD94-47E4-A4AC-76E02FC939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9B3F7-8B34-4066-B007-3499F5E14067}" type="pres">
      <dgm:prSet presAssocID="{7C3A5A4F-3530-4FBB-8530-9252DB728474}" presName="linNode" presStyleCnt="0"/>
      <dgm:spPr/>
    </dgm:pt>
    <dgm:pt modelId="{5718724A-4F9D-4FB4-96A9-C5ACA0936B0D}" type="pres">
      <dgm:prSet presAssocID="{7C3A5A4F-3530-4FBB-8530-9252DB72847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9793D-C3E2-45D6-86F6-2A91ACCFA978}" type="pres">
      <dgm:prSet presAssocID="{33F32085-693D-44CD-ABE5-F978047CA8DA}" presName="sp" presStyleCnt="0"/>
      <dgm:spPr/>
    </dgm:pt>
    <dgm:pt modelId="{8D419C1E-0E2D-4045-8772-DD23FC43D7E0}" type="pres">
      <dgm:prSet presAssocID="{CCF03A39-22E8-4797-A7A3-C4A2ACD54313}" presName="linNode" presStyleCnt="0"/>
      <dgm:spPr/>
    </dgm:pt>
    <dgm:pt modelId="{9358E2DC-1DB5-4DFE-9141-C97076F8B106}" type="pres">
      <dgm:prSet presAssocID="{CCF03A39-22E8-4797-A7A3-C4A2ACD5431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4282C-1BAB-444F-BB1B-39A6A656BE1F}" type="pres">
      <dgm:prSet presAssocID="{84F42215-79DC-43ED-8130-553D276CC282}" presName="sp" presStyleCnt="0"/>
      <dgm:spPr/>
    </dgm:pt>
    <dgm:pt modelId="{460C8D69-196E-49B1-B6CC-47131877DBE1}" type="pres">
      <dgm:prSet presAssocID="{4AC02709-6886-4369-B5B2-E6C9AD391DFE}" presName="linNode" presStyleCnt="0"/>
      <dgm:spPr/>
    </dgm:pt>
    <dgm:pt modelId="{CB9516E1-1B83-4F8C-BF30-D639033F9527}" type="pres">
      <dgm:prSet presAssocID="{4AC02709-6886-4369-B5B2-E6C9AD391DFE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A05C7-BE0E-426A-8AD8-145681088118}" type="pres">
      <dgm:prSet presAssocID="{FCB96DB4-E72A-41C4-898C-D23579268BFB}" presName="sp" presStyleCnt="0"/>
      <dgm:spPr/>
    </dgm:pt>
    <dgm:pt modelId="{B2CF1874-F529-4532-A9AB-4D74DD87A3CA}" type="pres">
      <dgm:prSet presAssocID="{C3D55E16-DC89-4B36-A1E3-4C3653C99602}" presName="linNode" presStyleCnt="0"/>
      <dgm:spPr/>
    </dgm:pt>
    <dgm:pt modelId="{4FFD360B-F29C-4D1A-9064-FA1401827221}" type="pres">
      <dgm:prSet presAssocID="{C3D55E16-DC89-4B36-A1E3-4C3653C9960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5775-8F74-42AA-A91D-54F0415402BD}" type="pres">
      <dgm:prSet presAssocID="{9FFE1B6A-18F2-4936-B376-EB77F6CE49E7}" presName="sp" presStyleCnt="0"/>
      <dgm:spPr/>
    </dgm:pt>
    <dgm:pt modelId="{B73A2A3F-2188-49FB-BFEB-0AFCAD74A8BC}" type="pres">
      <dgm:prSet presAssocID="{9EADE71E-7736-49E3-9CD1-50F13011621F}" presName="linNode" presStyleCnt="0"/>
      <dgm:spPr/>
    </dgm:pt>
    <dgm:pt modelId="{9D27A9C4-DDE3-4B3A-8A3C-F37A0B143D53}" type="pres">
      <dgm:prSet presAssocID="{9EADE71E-7736-49E3-9CD1-50F13011621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1F9A6-7B6C-4300-A6D6-65AF79D2DBD0}" type="pres">
      <dgm:prSet presAssocID="{A3A370F7-BF06-461B-A128-91C516806E65}" presName="sp" presStyleCnt="0"/>
      <dgm:spPr/>
    </dgm:pt>
    <dgm:pt modelId="{5A22E8E4-088D-41EC-A6CE-95F4DAA72FD9}" type="pres">
      <dgm:prSet presAssocID="{A8F5334D-5DC7-4F6B-B311-EBFA709CA3A4}" presName="linNode" presStyleCnt="0"/>
      <dgm:spPr/>
    </dgm:pt>
    <dgm:pt modelId="{9091A19C-27F7-4ECB-84AE-8E81CC3AACE2}" type="pres">
      <dgm:prSet presAssocID="{A8F5334D-5DC7-4F6B-B311-EBFA709CA3A4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B49AA1-F4F0-48E8-B153-7FD9E8FD5E28}" srcId="{65174022-AD94-47E4-A4AC-76E02FC939D8}" destId="{9EADE71E-7736-49E3-9CD1-50F13011621F}" srcOrd="4" destOrd="0" parTransId="{D5DA85E5-F13E-4BF3-A0D7-A960EA9BE3CC}" sibTransId="{A3A370F7-BF06-461B-A128-91C516806E65}"/>
    <dgm:cxn modelId="{2C35DF71-DE37-4E1B-9208-BC803987B3C8}" srcId="{65174022-AD94-47E4-A4AC-76E02FC939D8}" destId="{A8F5334D-5DC7-4F6B-B311-EBFA709CA3A4}" srcOrd="5" destOrd="0" parTransId="{82CC3996-D685-4072-A5C8-2B8535EF1039}" sibTransId="{B4154457-2BA9-4AF5-AFAB-986D81F34D7F}"/>
    <dgm:cxn modelId="{EDB9C966-E2D5-4333-ABBF-D8D0DA5C7D1A}" type="presOf" srcId="{7C3A5A4F-3530-4FBB-8530-9252DB728474}" destId="{5718724A-4F9D-4FB4-96A9-C5ACA0936B0D}" srcOrd="0" destOrd="0" presId="urn:microsoft.com/office/officeart/2005/8/layout/vList5"/>
    <dgm:cxn modelId="{3E8E3052-0B89-4EAF-B5E5-FCEC5145DED6}" type="presOf" srcId="{CCF03A39-22E8-4797-A7A3-C4A2ACD54313}" destId="{9358E2DC-1DB5-4DFE-9141-C97076F8B106}" srcOrd="0" destOrd="0" presId="urn:microsoft.com/office/officeart/2005/8/layout/vList5"/>
    <dgm:cxn modelId="{32169820-56AC-4189-B037-95B8CD3D92D4}" type="presOf" srcId="{9EADE71E-7736-49E3-9CD1-50F13011621F}" destId="{9D27A9C4-DDE3-4B3A-8A3C-F37A0B143D53}" srcOrd="0" destOrd="0" presId="urn:microsoft.com/office/officeart/2005/8/layout/vList5"/>
    <dgm:cxn modelId="{A3803667-F1D0-41C0-97C6-D829866A4FEE}" type="presOf" srcId="{65174022-AD94-47E4-A4AC-76E02FC939D8}" destId="{9699FAED-F10D-408A-A015-6A7B238C58E2}" srcOrd="0" destOrd="0" presId="urn:microsoft.com/office/officeart/2005/8/layout/vList5"/>
    <dgm:cxn modelId="{54F188AE-0344-46D4-9F25-E1EFFA21B7D5}" srcId="{65174022-AD94-47E4-A4AC-76E02FC939D8}" destId="{4AC02709-6886-4369-B5B2-E6C9AD391DFE}" srcOrd="2" destOrd="0" parTransId="{0A8C4BF7-6EE7-4FEE-8FF8-28C75E59DFFC}" sibTransId="{FCB96DB4-E72A-41C4-898C-D23579268BFB}"/>
    <dgm:cxn modelId="{6D1E7238-EC92-4BF8-9FB2-B5F38CA18256}" type="presOf" srcId="{C3D55E16-DC89-4B36-A1E3-4C3653C99602}" destId="{4FFD360B-F29C-4D1A-9064-FA1401827221}" srcOrd="0" destOrd="0" presId="urn:microsoft.com/office/officeart/2005/8/layout/vList5"/>
    <dgm:cxn modelId="{C6F2E1E7-52B2-4BF3-BFBD-B86D280F2C48}" srcId="{65174022-AD94-47E4-A4AC-76E02FC939D8}" destId="{C3D55E16-DC89-4B36-A1E3-4C3653C99602}" srcOrd="3" destOrd="0" parTransId="{6ED2005F-E45C-40CF-9DB8-ABEF9EC12486}" sibTransId="{9FFE1B6A-18F2-4936-B376-EB77F6CE49E7}"/>
    <dgm:cxn modelId="{6268FBD1-EFEC-48C3-987C-190A29435D31}" srcId="{65174022-AD94-47E4-A4AC-76E02FC939D8}" destId="{CCF03A39-22E8-4797-A7A3-C4A2ACD54313}" srcOrd="1" destOrd="0" parTransId="{A58555CA-CFAF-49C7-9255-FEF8C00E686B}" sibTransId="{84F42215-79DC-43ED-8130-553D276CC282}"/>
    <dgm:cxn modelId="{AA9C2213-464E-4B15-98C6-32A3B35B0206}" type="presOf" srcId="{A8F5334D-5DC7-4F6B-B311-EBFA709CA3A4}" destId="{9091A19C-27F7-4ECB-84AE-8E81CC3AACE2}" srcOrd="0" destOrd="0" presId="urn:microsoft.com/office/officeart/2005/8/layout/vList5"/>
    <dgm:cxn modelId="{BB6C95C1-9ED8-4B30-8310-0D1CC38E2047}" type="presOf" srcId="{4AC02709-6886-4369-B5B2-E6C9AD391DFE}" destId="{CB9516E1-1B83-4F8C-BF30-D639033F9527}" srcOrd="0" destOrd="0" presId="urn:microsoft.com/office/officeart/2005/8/layout/vList5"/>
    <dgm:cxn modelId="{4B29E4C9-47CF-40DA-9206-CF31A9F73758}" srcId="{65174022-AD94-47E4-A4AC-76E02FC939D8}" destId="{7C3A5A4F-3530-4FBB-8530-9252DB728474}" srcOrd="0" destOrd="0" parTransId="{78C82173-B10E-456E-8D7B-666F83CFB7F9}" sibTransId="{33F32085-693D-44CD-ABE5-F978047CA8DA}"/>
    <dgm:cxn modelId="{F22E30D9-0858-4DE3-ADC1-044D81255E96}" type="presParOf" srcId="{9699FAED-F10D-408A-A015-6A7B238C58E2}" destId="{0FA9B3F7-8B34-4066-B007-3499F5E14067}" srcOrd="0" destOrd="0" presId="urn:microsoft.com/office/officeart/2005/8/layout/vList5"/>
    <dgm:cxn modelId="{C2839EAE-071F-4C4B-841F-7C86B182AC6D}" type="presParOf" srcId="{0FA9B3F7-8B34-4066-B007-3499F5E14067}" destId="{5718724A-4F9D-4FB4-96A9-C5ACA0936B0D}" srcOrd="0" destOrd="0" presId="urn:microsoft.com/office/officeart/2005/8/layout/vList5"/>
    <dgm:cxn modelId="{E78115F3-9820-4237-A1D5-1620E03C6DA7}" type="presParOf" srcId="{9699FAED-F10D-408A-A015-6A7B238C58E2}" destId="{7BF9793D-C3E2-45D6-86F6-2A91ACCFA978}" srcOrd="1" destOrd="0" presId="urn:microsoft.com/office/officeart/2005/8/layout/vList5"/>
    <dgm:cxn modelId="{368ED129-CF1B-47AC-9A8D-C49A1DE5E5E5}" type="presParOf" srcId="{9699FAED-F10D-408A-A015-6A7B238C58E2}" destId="{8D419C1E-0E2D-4045-8772-DD23FC43D7E0}" srcOrd="2" destOrd="0" presId="urn:microsoft.com/office/officeart/2005/8/layout/vList5"/>
    <dgm:cxn modelId="{1983AF19-E21B-4DA3-80E0-0D7F01E39D5C}" type="presParOf" srcId="{8D419C1E-0E2D-4045-8772-DD23FC43D7E0}" destId="{9358E2DC-1DB5-4DFE-9141-C97076F8B106}" srcOrd="0" destOrd="0" presId="urn:microsoft.com/office/officeart/2005/8/layout/vList5"/>
    <dgm:cxn modelId="{D9BF6232-8723-40EC-BE84-39AB9063E78C}" type="presParOf" srcId="{9699FAED-F10D-408A-A015-6A7B238C58E2}" destId="{8AC4282C-1BAB-444F-BB1B-39A6A656BE1F}" srcOrd="3" destOrd="0" presId="urn:microsoft.com/office/officeart/2005/8/layout/vList5"/>
    <dgm:cxn modelId="{27B8CB33-758C-464C-9C8D-3377BE769E3C}" type="presParOf" srcId="{9699FAED-F10D-408A-A015-6A7B238C58E2}" destId="{460C8D69-196E-49B1-B6CC-47131877DBE1}" srcOrd="4" destOrd="0" presId="urn:microsoft.com/office/officeart/2005/8/layout/vList5"/>
    <dgm:cxn modelId="{ECA35337-8D2E-458E-BBEC-9F3E0F6B0DCD}" type="presParOf" srcId="{460C8D69-196E-49B1-B6CC-47131877DBE1}" destId="{CB9516E1-1B83-4F8C-BF30-D639033F9527}" srcOrd="0" destOrd="0" presId="urn:microsoft.com/office/officeart/2005/8/layout/vList5"/>
    <dgm:cxn modelId="{1D771CB3-926B-4248-9DA9-F56B51D8786D}" type="presParOf" srcId="{9699FAED-F10D-408A-A015-6A7B238C58E2}" destId="{321A05C7-BE0E-426A-8AD8-145681088118}" srcOrd="5" destOrd="0" presId="urn:microsoft.com/office/officeart/2005/8/layout/vList5"/>
    <dgm:cxn modelId="{5F3175EB-DFC3-4652-AD9D-BC8919367007}" type="presParOf" srcId="{9699FAED-F10D-408A-A015-6A7B238C58E2}" destId="{B2CF1874-F529-4532-A9AB-4D74DD87A3CA}" srcOrd="6" destOrd="0" presId="urn:microsoft.com/office/officeart/2005/8/layout/vList5"/>
    <dgm:cxn modelId="{BD8E3CB1-8F3D-49A6-8D80-448AF7FF14EE}" type="presParOf" srcId="{B2CF1874-F529-4532-A9AB-4D74DD87A3CA}" destId="{4FFD360B-F29C-4D1A-9064-FA1401827221}" srcOrd="0" destOrd="0" presId="urn:microsoft.com/office/officeart/2005/8/layout/vList5"/>
    <dgm:cxn modelId="{4A14C946-2C6E-43D6-B14E-639FF3ADA68D}" type="presParOf" srcId="{9699FAED-F10D-408A-A015-6A7B238C58E2}" destId="{C5445775-8F74-42AA-A91D-54F0415402BD}" srcOrd="7" destOrd="0" presId="urn:microsoft.com/office/officeart/2005/8/layout/vList5"/>
    <dgm:cxn modelId="{799A50DE-7ABB-46C6-BEA3-1A30880A3AEE}" type="presParOf" srcId="{9699FAED-F10D-408A-A015-6A7B238C58E2}" destId="{B73A2A3F-2188-49FB-BFEB-0AFCAD74A8BC}" srcOrd="8" destOrd="0" presId="urn:microsoft.com/office/officeart/2005/8/layout/vList5"/>
    <dgm:cxn modelId="{625D7F15-3D95-44C6-B5BC-7818BAFB70EB}" type="presParOf" srcId="{B73A2A3F-2188-49FB-BFEB-0AFCAD74A8BC}" destId="{9D27A9C4-DDE3-4B3A-8A3C-F37A0B143D53}" srcOrd="0" destOrd="0" presId="urn:microsoft.com/office/officeart/2005/8/layout/vList5"/>
    <dgm:cxn modelId="{2C26BB6D-1055-402E-BBB8-909E0184F1C1}" type="presParOf" srcId="{9699FAED-F10D-408A-A015-6A7B238C58E2}" destId="{F981F9A6-7B6C-4300-A6D6-65AF79D2DBD0}" srcOrd="9" destOrd="0" presId="urn:microsoft.com/office/officeart/2005/8/layout/vList5"/>
    <dgm:cxn modelId="{1BA914BA-AE37-4F12-8A2F-C15261727530}" type="presParOf" srcId="{9699FAED-F10D-408A-A015-6A7B238C58E2}" destId="{5A22E8E4-088D-41EC-A6CE-95F4DAA72FD9}" srcOrd="10" destOrd="0" presId="urn:microsoft.com/office/officeart/2005/8/layout/vList5"/>
    <dgm:cxn modelId="{31E8B14C-F2BC-46A8-A6EB-FB8E8BE004C6}" type="presParOf" srcId="{5A22E8E4-088D-41EC-A6CE-95F4DAA72FD9}" destId="{9091A19C-27F7-4ECB-84AE-8E81CC3AACE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3/23/2023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3/23/2023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1"/>
            <a:ext cx="4570413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cap="all" dirty="0"/>
              <a:t>Implementing several techniques for Data Analytics and Visualisation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6E938C-9D94-4B05-979A-D39FFC457291}"/>
              </a:ext>
            </a:extLst>
          </p:cNvPr>
          <p:cNvSpPr>
            <a:spLocks noGrp="1"/>
          </p:cNvSpPr>
          <p:nvPr/>
        </p:nvSpPr>
        <p:spPr>
          <a:xfrm>
            <a:off x="455612" y="533399"/>
            <a:ext cx="3783393" cy="7498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Data Analytics and Visualisation</a:t>
            </a:r>
            <a:endParaRPr lang="en-US" sz="28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98743"/>
              </p:ext>
            </p:extLst>
          </p:nvPr>
        </p:nvGraphicFramePr>
        <p:xfrm>
          <a:off x="-1589" y="4572000"/>
          <a:ext cx="489204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098">
                  <a:extLst>
                    <a:ext uri="{9D8B030D-6E8A-4147-A177-3AD203B41FA5}">
                      <a16:colId xmlns:a16="http://schemas.microsoft.com/office/drawing/2014/main" xmlns="" val="3318269966"/>
                    </a:ext>
                  </a:extLst>
                </a:gridCol>
                <a:gridCol w="2474943">
                  <a:extLst>
                    <a:ext uri="{9D8B030D-6E8A-4147-A177-3AD203B41FA5}">
                      <a16:colId xmlns:a16="http://schemas.microsoft.com/office/drawing/2014/main" xmlns="" val="2338776328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4608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10612366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Navin Kumar Singupuram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3317489"/>
                  </a:ext>
                </a:extLst>
              </a:tr>
            </a:tbl>
          </a:graphicData>
        </a:graphic>
      </p:graphicFrame>
      <p:sp>
        <p:nvSpPr>
          <p:cNvPr id="8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4239005" cy="222481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B9IS107 </a:t>
            </a:r>
            <a:r>
              <a:rPr lang="en-US" dirty="0">
                <a:solidFill>
                  <a:schemeClr val="tx1"/>
                </a:solidFill>
              </a:rPr>
              <a:t>Data Analytics and </a:t>
            </a:r>
            <a:r>
              <a:rPr lang="en-US" dirty="0" smtClean="0">
                <a:solidFill>
                  <a:schemeClr val="tx1"/>
                </a:solidFill>
              </a:rPr>
              <a:t>Visualisation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>
                <a:solidFill>
                  <a:schemeClr val="tx1"/>
                </a:solidFill>
              </a:rPr>
              <a:t>Dublin Business School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609600"/>
            <a:ext cx="5486400" cy="3629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3733" y="4419600"/>
            <a:ext cx="228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onstantia" panose="02030602050306030303" pitchFamily="18" charset="0"/>
              </a:rPr>
              <a:t>Fact Salary Dimension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27812" y="609600"/>
            <a:ext cx="5029200" cy="3230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18412" y="4238625"/>
            <a:ext cx="23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onstantia" panose="02030602050306030303" pitchFamily="18" charset="0"/>
              </a:rPr>
              <a:t>Department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26" y="228600"/>
            <a:ext cx="2741771" cy="5334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71462" y="647700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27011" y="838200"/>
            <a:ext cx="3886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Tableau is the fastest-growing data visualization tool in the Business Intelligence Industry. It helps you convert textual and numerical information to visual dashboards that help users see and understand their </a:t>
            </a:r>
            <a:r>
              <a:rPr lang="en-US" sz="2000" dirty="0" smtClean="0">
                <a:solidFill>
                  <a:schemeClr val="tx2"/>
                </a:solidFill>
              </a:rPr>
              <a:t>data</a:t>
            </a:r>
          </a:p>
          <a:p>
            <a:pPr algn="just"/>
            <a:endParaRPr lang="en-US" sz="2000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  <a:r>
              <a:rPr lang="en-US" sz="1600" dirty="0"/>
              <a:t>1. Yearly starting salary: How much has </a:t>
            </a:r>
            <a:r>
              <a:rPr lang="en-US" sz="1600" dirty="0" smtClean="0"/>
              <a:t> it </a:t>
            </a:r>
            <a:r>
              <a:rPr lang="en-US" sz="1600" dirty="0"/>
              <a:t>increased between 1985 and 2002?</a:t>
            </a:r>
            <a:endParaRPr lang="en-US" sz="1600" u="sng" dirty="0"/>
          </a:p>
          <a:p>
            <a:pPr marL="53975" lvl="1" indent="-53975"/>
            <a:r>
              <a:rPr lang="en-US" sz="1600" dirty="0" smtClean="0"/>
              <a:t> During </a:t>
            </a:r>
            <a:r>
              <a:rPr lang="en-US" sz="1600" dirty="0"/>
              <a:t>the years, the salary has increased by 20k ($52k to 72k</a:t>
            </a:r>
            <a:r>
              <a:rPr lang="en-US" sz="1600" dirty="0" smtClean="0"/>
              <a:t>).</a:t>
            </a:r>
          </a:p>
          <a:p>
            <a:pPr marL="53975" lvl="6"/>
            <a:r>
              <a:rPr lang="en-US" sz="1600" dirty="0" smtClean="0"/>
              <a:t>2</a:t>
            </a:r>
            <a:r>
              <a:rPr lang="en-US" sz="1600" dirty="0"/>
              <a:t>. Number of employees per job role</a:t>
            </a:r>
          </a:p>
          <a:p>
            <a:pPr marL="573088" indent="-339725">
              <a:buFontTx/>
              <a:buChar char="-"/>
            </a:pPr>
            <a:r>
              <a:rPr lang="en-US" sz="1600" dirty="0"/>
              <a:t>Represents the number of workers in each employment role</a:t>
            </a:r>
          </a:p>
          <a:p>
            <a:pPr marL="53975" lvl="6" indent="-53975"/>
            <a:r>
              <a:rPr lang="en-US" sz="1600" dirty="0"/>
              <a:t> 3. Average salary as per Role.</a:t>
            </a:r>
          </a:p>
          <a:p>
            <a:pPr marL="233363" lvl="6" indent="-179388"/>
            <a:r>
              <a:rPr lang="en-US" sz="1600" dirty="0"/>
              <a:t>4. SD (Standard deviation) of salary as per role</a:t>
            </a:r>
          </a:p>
          <a:p>
            <a:pPr marL="233363" lvl="0" indent="-233363"/>
            <a:r>
              <a:rPr lang="en-US" sz="1600" dirty="0" smtClean="0"/>
              <a:t>     The </a:t>
            </a:r>
            <a:r>
              <a:rPr lang="en-US" sz="1600" dirty="0"/>
              <a:t>salary difference between various roles.</a:t>
            </a:r>
          </a:p>
          <a:p>
            <a:pPr marL="53975" lvl="6" indent="-53975"/>
            <a:endParaRPr lang="en-US" sz="1600" u="sng" dirty="0"/>
          </a:p>
          <a:p>
            <a:pPr marL="573088" indent="-339725">
              <a:buFontTx/>
              <a:buChar char="-"/>
            </a:pPr>
            <a:endParaRPr lang="en-US" sz="1600" dirty="0"/>
          </a:p>
          <a:p>
            <a:pPr marL="53975" lvl="1" indent="-53975"/>
            <a:endParaRPr lang="en-IN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89412" y="381000"/>
            <a:ext cx="7543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181600"/>
            <a:ext cx="3198971" cy="758333"/>
          </a:xfrm>
        </p:spPr>
        <p:txBody>
          <a:bodyPr/>
          <a:lstStyle/>
          <a:p>
            <a:r>
              <a:rPr lang="en-US" dirty="0" smtClean="0"/>
              <a:t>SSRS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246812" y="914400"/>
            <a:ext cx="5334000" cy="3962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SSRS stands for SQL Server Reporting Services. It is a reporting tool developed by Microsoft that comes free with the SQL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Enables business intelligence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Reports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created as a part of assignment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Parameterized report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Drill down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reports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5F6476F-D303-44D3-B30F-1BA348F0F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xmlns="" id="{C972EB4B-0539-4430-9340-8117B9D7C3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xmlns="" id="{ACA5348F-9FF6-485F-898D-1BED7EC727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xmlns="" id="{33B89F41-1D91-447A-88C5-8A917809FE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6" descr="Database">
            <a:extLst>
              <a:ext uri="{FF2B5EF4-FFF2-40B4-BE49-F238E27FC236}">
                <a16:creationId xmlns:a16="http://schemas.microsoft.com/office/drawing/2014/main" xmlns="" id="{ACD0A7E3-4A4E-7F96-0098-19C680CDE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71462" y="647700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80610"/>
            <a:ext cx="3656171" cy="959265"/>
          </a:xfrm>
        </p:spPr>
        <p:txBody>
          <a:bodyPr/>
          <a:lstStyle/>
          <a:p>
            <a:r>
              <a:rPr lang="en-US" dirty="0" smtClean="0"/>
              <a:t>SSRS Report Data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12" y="152400"/>
            <a:ext cx="5486400" cy="520827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008812" y="182827"/>
            <a:ext cx="4704715" cy="6323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8612" y="6526056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3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1812" y="1219200"/>
            <a:ext cx="5485130" cy="319976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466012" y="304800"/>
            <a:ext cx="3714115" cy="60661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08612" y="6526056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446212" y="5276415"/>
            <a:ext cx="41434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SSRS Report Data</a:t>
            </a:r>
          </a:p>
        </p:txBody>
      </p:sp>
    </p:spTree>
    <p:extLst>
      <p:ext uri="{BB962C8B-B14F-4D97-AF65-F5344CB8AC3E}">
        <p14:creationId xmlns:p14="http://schemas.microsoft.com/office/powerpoint/2010/main" val="449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812" y="2356223"/>
            <a:ext cx="3198971" cy="1066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" name="Freeform: Shape 13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5" descr="Handshake">
            <a:extLst>
              <a:ext uri="{FF2B5EF4-FFF2-40B4-BE49-F238E27FC236}">
                <a16:creationId xmlns:a16="http://schemas.microsoft.com/office/drawing/2014/main" xmlns="" id="{4C820136-014D-2AD9-B897-C3DD957A9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8046" y="1372559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Rectangle 7"/>
          <p:cNvSpPr/>
          <p:nvPr/>
        </p:nvSpPr>
        <p:spPr>
          <a:xfrm>
            <a:off x="5408612" y="6526056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34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2286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89DEC98-85A7-47EF-44E0-52B394D37CB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47465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6133" y="6553200"/>
            <a:ext cx="6352692" cy="146281"/>
          </a:xfrm>
        </p:spPr>
        <p:txBody>
          <a:bodyPr/>
          <a:lstStyle/>
          <a:p>
            <a:pPr algn="just"/>
            <a:r>
              <a:rPr lang="en-IN" dirty="0"/>
              <a:t>B9IS107 </a:t>
            </a:r>
            <a:r>
              <a:rPr lang="en-US" dirty="0"/>
              <a:t>Data Analytics and Visualisation</a:t>
            </a:r>
            <a:r>
              <a:rPr lang="en-IN" dirty="0"/>
              <a:t>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76200"/>
            <a:ext cx="10971372" cy="1066800"/>
          </a:xfrm>
        </p:spPr>
        <p:txBody>
          <a:bodyPr/>
          <a:lstStyle/>
          <a:p>
            <a:r>
              <a:rPr lang="en-IN" dirty="0"/>
              <a:t>Aim of the </a:t>
            </a:r>
            <a:r>
              <a:rPr lang="en-IN" dirty="0" smtClean="0"/>
              <a:t>Assignment </a:t>
            </a:r>
            <a:endParaRPr lang="en-US" dirty="0"/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811" y="2514600"/>
            <a:ext cx="4972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Understanding D</a:t>
            </a:r>
            <a:r>
              <a:rPr lang="en-IN" sz="2000" dirty="0" smtClean="0"/>
              <a:t>ata set and its Integration.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Creation of a </a:t>
            </a:r>
            <a:r>
              <a:rPr lang="en-IN" sz="2000" dirty="0" smtClean="0"/>
              <a:t> Data Warehouse.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Hands-on experience on D</a:t>
            </a:r>
            <a:r>
              <a:rPr lang="en-IN" sz="2000" dirty="0" smtClean="0"/>
              <a:t>ata </a:t>
            </a:r>
            <a:r>
              <a:rPr lang="en-IN" sz="2000" dirty="0"/>
              <a:t>M</a:t>
            </a:r>
            <a:r>
              <a:rPr lang="en-IN" sz="2000" dirty="0" smtClean="0"/>
              <a:t>igration</a:t>
            </a:r>
          </a:p>
          <a:p>
            <a:r>
              <a:rPr lang="en-IN" sz="2000" dirty="0" smtClean="0"/>
              <a:t>     </a:t>
            </a:r>
            <a:r>
              <a:rPr lang="en-IN" sz="2000" dirty="0"/>
              <a:t>using ETL </a:t>
            </a:r>
            <a:r>
              <a:rPr lang="en-IN" sz="2000" dirty="0" smtClean="0"/>
              <a:t>process.</a:t>
            </a:r>
            <a:endParaRPr lang="en-IN" sz="2000" dirty="0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6133" y="6553200"/>
            <a:ext cx="6352692" cy="146281"/>
          </a:xfrm>
        </p:spPr>
        <p:txBody>
          <a:bodyPr/>
          <a:lstStyle/>
          <a:p>
            <a:pPr algn="just"/>
            <a:r>
              <a:rPr lang="en-IN" dirty="0"/>
              <a:t>B9IS107 </a:t>
            </a:r>
            <a:r>
              <a:rPr lang="en-US" dirty="0"/>
              <a:t>Data Analytics and Visualisation</a:t>
            </a:r>
            <a:r>
              <a:rPr lang="en-IN" dirty="0"/>
              <a:t>, Dublin Business School</a:t>
            </a:r>
            <a:endParaRPr lang="en-US" dirty="0"/>
          </a:p>
        </p:txBody>
      </p:sp>
      <p:pic>
        <p:nvPicPr>
          <p:cNvPr id="1026" name="Picture 2" descr="https://encrypted-tbn0.gstatic.com/images?q=tbn:ANd9GcTcpoOqxVFJ5tXdFPCruQKDNzKV1D95os6sbA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697" y="2322476"/>
            <a:ext cx="5516079" cy="23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03213" y="1844933"/>
            <a:ext cx="4190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ea typeface="Constantia" panose="02030602050306030303" pitchFamily="18" charset="0"/>
              </a:rPr>
              <a:t>The Employee database is the dataset that was selected for the Data Analytics </a:t>
            </a:r>
            <a:r>
              <a:rPr lang="en-US" sz="2000" dirty="0" smtClean="0">
                <a:ea typeface="Constantia" panose="02030602050306030303" pitchFamily="18" charset="0"/>
              </a:rPr>
              <a:t>project.</a:t>
            </a:r>
          </a:p>
          <a:p>
            <a:endParaRPr lang="en-US" sz="2000" dirty="0" smtClean="0">
              <a:ea typeface="Constantia" panose="0203060205030603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Employee information is very crucial and essential for a firm where it is included with both the basic information and records of the employee history.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2" y="1844933"/>
            <a:ext cx="609282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9700" lvl="0">
              <a:buSzPts val="1400"/>
            </a:pPr>
            <a:r>
              <a:rPr lang="en-US" sz="2000" b="1" u="sng" dirty="0" smtClean="0">
                <a:ea typeface="Maven Pro"/>
                <a:cs typeface="Maven Pro"/>
                <a:sym typeface="Maven Pro"/>
              </a:rPr>
              <a:t>Employee Dataset (1985-2002)</a:t>
            </a:r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-US" sz="2000" dirty="0" smtClean="0">
                <a:ea typeface="Maven Pro"/>
                <a:cs typeface="Maven Pro"/>
                <a:sym typeface="Maven Pro"/>
              </a:rPr>
              <a:t>Salary</a:t>
            </a:r>
            <a:endParaRPr lang="en-US" sz="2000" dirty="0">
              <a:ea typeface="Maven Pro"/>
              <a:cs typeface="Maven Pro"/>
              <a:sym typeface="Maven Pro"/>
            </a:endParaRPr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-US" sz="2000" dirty="0">
                <a:ea typeface="Maven Pro"/>
                <a:cs typeface="Maven Pro"/>
                <a:sym typeface="Maven Pro"/>
              </a:rPr>
              <a:t>Department</a:t>
            </a:r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-US" sz="2000" dirty="0">
                <a:ea typeface="Maven Pro"/>
                <a:cs typeface="Maven Pro"/>
                <a:sym typeface="Maven Pro"/>
              </a:rPr>
              <a:t>Department Manager</a:t>
            </a:r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-US" sz="2000" dirty="0">
                <a:ea typeface="Maven Pro"/>
                <a:cs typeface="Maven Pro"/>
                <a:sym typeface="Maven Pro"/>
              </a:rPr>
              <a:t>Department Employee</a:t>
            </a:r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-US" sz="2000" dirty="0">
                <a:ea typeface="Maven Pro"/>
                <a:cs typeface="Maven Pro"/>
                <a:sym typeface="Maven Pro"/>
              </a:rPr>
              <a:t>Title</a:t>
            </a:r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-US" sz="2000" dirty="0">
                <a:ea typeface="Maven Pro"/>
                <a:cs typeface="Maven Pro"/>
                <a:sym typeface="Maven Pro"/>
              </a:rPr>
              <a:t>Employee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6133" y="6553200"/>
            <a:ext cx="6352692" cy="146281"/>
          </a:xfrm>
        </p:spPr>
        <p:txBody>
          <a:bodyPr/>
          <a:lstStyle/>
          <a:p>
            <a:pPr algn="just"/>
            <a:r>
              <a:rPr lang="en-IN" dirty="0"/>
              <a:t>B9IS107 </a:t>
            </a:r>
            <a:r>
              <a:rPr lang="en-US" dirty="0"/>
              <a:t>Data Analytics and Visualisation</a:t>
            </a:r>
            <a:r>
              <a:rPr lang="en-IN" dirty="0"/>
              <a:t>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9012" y="1066800"/>
            <a:ext cx="102108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onstantia" panose="02030602050306030303" pitchFamily="18" charset="0"/>
              </a:rPr>
              <a:t>The employee dataset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onstantia" panose="02030602050306030303" pitchFamily="18" charset="0"/>
              </a:rPr>
              <a:t>contains salary information for all employees, along with their department, titles, and personal information like date of birth and date of hire, although not limited to the following:</a:t>
            </a:r>
            <a:endParaRPr lang="en-US" sz="1600" u="sng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4538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onstantia" panose="02030602050306030303" pitchFamily="18" charset="0"/>
              </a:rPr>
              <a:t>Age distribution among employees according to the department.</a:t>
            </a:r>
            <a:endParaRPr lang="en-US" sz="1600" u="sng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4538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onstantia" panose="02030602050306030303" pitchFamily="18" charset="0"/>
              </a:rPr>
              <a:t>Corporate wage costs are broken down by Department.</a:t>
            </a:r>
            <a:endParaRPr lang="en-US" sz="1600" u="sng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4538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onstantia" panose="02030602050306030303" pitchFamily="18" charset="0"/>
              </a:rPr>
              <a:t>Worker gender according to the 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onstantia" panose="02030602050306030303" pitchFamily="18" charset="0"/>
              </a:rPr>
              <a:t>department.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600" b="1" u="sng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Two </a:t>
            </a:r>
            <a:r>
              <a:rPr lang="en-US" sz="1600" b="1" u="sng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600" b="1" u="sng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echniques for the Vision:</a:t>
            </a:r>
            <a:endParaRPr lang="en-US" sz="1600" b="1" u="sng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/>
              <a:t>Approach 1: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Building a data warehouse and using the outputs as a starting point for developing data marts for the relevant stakeholders.</a:t>
            </a:r>
            <a:endParaRPr lang="en-US" sz="1600" u="sng" dirty="0"/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Creating a data mart to meet the requirements of the various stakeholders' businesses.</a:t>
            </a:r>
            <a:endParaRPr lang="en-US" sz="1600" u="sng" dirty="0"/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Approach </a:t>
            </a:r>
            <a:r>
              <a:rPr lang="en-US" sz="1600" dirty="0"/>
              <a:t>2: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second technique involved creating a data mart with all of the company's current employees and then filtering out the rest of the applicants. To put it another way, omitting former employees.</a:t>
            </a:r>
          </a:p>
          <a:p>
            <a:pPr marL="744538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ü"/>
            </a:pPr>
            <a:endParaRPr lang="en-US" sz="1600" u="sng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9412" y="381000"/>
            <a:ext cx="10971372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Vision and Goals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0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83" y="3479562"/>
            <a:ext cx="4495800" cy="737075"/>
          </a:xfrm>
        </p:spPr>
        <p:txBody>
          <a:bodyPr>
            <a:noAutofit/>
          </a:bodyPr>
          <a:lstStyle/>
          <a:p>
            <a:r>
              <a:rPr lang="en-US" sz="4400" dirty="0" smtClean="0"/>
              <a:t>Star Schema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071462" y="647700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61012" y="1447800"/>
            <a:ext cx="6172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412" y="3200400"/>
            <a:ext cx="4189571" cy="1066800"/>
          </a:xfrm>
        </p:spPr>
        <p:txBody>
          <a:bodyPr/>
          <a:lstStyle/>
          <a:p>
            <a:r>
              <a:rPr lang="en-US" dirty="0" smtClean="0"/>
              <a:t>Dimensional Model</a:t>
            </a:r>
            <a:endParaRPr lang="en-US" dirty="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71462" y="647700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561012" y="1598930"/>
            <a:ext cx="6248400" cy="41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533400"/>
            <a:ext cx="2894171" cy="685800"/>
          </a:xfrm>
        </p:spPr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1EECE605-A8E4-53A2-8549-6D0D3EE0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00200"/>
            <a:ext cx="7773074" cy="3833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71462" y="647700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200" dirty="0"/>
              <a:t>B9IS107 </a:t>
            </a:r>
            <a:r>
              <a:rPr lang="en-US" sz="1200" dirty="0"/>
              <a:t>Data Analytics and Visualisation</a:t>
            </a:r>
            <a:r>
              <a:rPr lang="en-IN" sz="1200" dirty="0"/>
              <a:t>, Dublin Business School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1812" y="381000"/>
            <a:ext cx="5486400" cy="39757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3412" y="4495800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Employee Dimension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51612" y="381000"/>
            <a:ext cx="5486400" cy="3536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99412" y="4356735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Calendar </a:t>
            </a:r>
            <a:r>
              <a:rPr lang="en-US" dirty="0">
                <a:solidFill>
                  <a:schemeClr val="tx2"/>
                </a:solidFill>
              </a:rPr>
              <a:t>Dimension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834</TotalTime>
  <Words>428</Words>
  <Application>Microsoft Office PowerPoint</Application>
  <PresentationFormat>Custom</PresentationFormat>
  <Paragraphs>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Constantia</vt:lpstr>
      <vt:lpstr>Corbel</vt:lpstr>
      <vt:lpstr>Maven Pro</vt:lpstr>
      <vt:lpstr>Wingdings</vt:lpstr>
      <vt:lpstr>Sales presentation on product or service</vt:lpstr>
      <vt:lpstr>Implementing several techniques for Data Analytics and Visualisation </vt:lpstr>
      <vt:lpstr>Agenda</vt:lpstr>
      <vt:lpstr>Aim of the Assignment </vt:lpstr>
      <vt:lpstr>Dataset</vt:lpstr>
      <vt:lpstr>PowerPoint Presentation</vt:lpstr>
      <vt:lpstr>Star Schema</vt:lpstr>
      <vt:lpstr>Dimensional Model</vt:lpstr>
      <vt:lpstr>ETL PROCESS</vt:lpstr>
      <vt:lpstr>PowerPoint Presentation</vt:lpstr>
      <vt:lpstr>PowerPoint Presentation</vt:lpstr>
      <vt:lpstr>Visualization</vt:lpstr>
      <vt:lpstr>SSRS REPORTS</vt:lpstr>
      <vt:lpstr>SSRS Report Data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Microsoft account</dc:creator>
  <cp:lastModifiedBy>Microsoft account</cp:lastModifiedBy>
  <cp:revision>74</cp:revision>
  <dcterms:created xsi:type="dcterms:W3CDTF">2023-03-13T19:52:10Z</dcterms:created>
  <dcterms:modified xsi:type="dcterms:W3CDTF">2023-03-23T21:01:02Z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