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5"/>
  </p:notesMasterIdLst>
  <p:handoutMasterIdLst>
    <p:handoutMasterId r:id="rId36"/>
  </p:handoutMasterIdLst>
  <p:sldIdLst>
    <p:sldId id="257" r:id="rId5"/>
    <p:sldId id="389" r:id="rId6"/>
    <p:sldId id="384" r:id="rId7"/>
    <p:sldId id="393" r:id="rId8"/>
    <p:sldId id="398" r:id="rId9"/>
    <p:sldId id="399" r:id="rId10"/>
    <p:sldId id="409" r:id="rId11"/>
    <p:sldId id="401" r:id="rId12"/>
    <p:sldId id="402" r:id="rId13"/>
    <p:sldId id="405" r:id="rId14"/>
    <p:sldId id="403" r:id="rId15"/>
    <p:sldId id="404" r:id="rId16"/>
    <p:sldId id="406" r:id="rId17"/>
    <p:sldId id="407" r:id="rId18"/>
    <p:sldId id="410" r:id="rId19"/>
    <p:sldId id="411" r:id="rId20"/>
    <p:sldId id="412" r:id="rId21"/>
    <p:sldId id="413" r:id="rId22"/>
    <p:sldId id="415" r:id="rId23"/>
    <p:sldId id="414" r:id="rId24"/>
    <p:sldId id="416" r:id="rId25"/>
    <p:sldId id="417" r:id="rId26"/>
    <p:sldId id="418" r:id="rId27"/>
    <p:sldId id="419" r:id="rId28"/>
    <p:sldId id="420" r:id="rId29"/>
    <p:sldId id="421" r:id="rId30"/>
    <p:sldId id="422" r:id="rId31"/>
    <p:sldId id="423" r:id="rId32"/>
    <p:sldId id="424" r:id="rId33"/>
    <p:sldId id="3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5050"/>
    <a:srgbClr val="FF3300"/>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5" d="100"/>
          <a:sy n="85" d="100"/>
        </p:scale>
        <p:origin x="518"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3/25/2023</a:t>
            </a:fld>
            <a:endParaRPr lang="en-US"/>
          </a:p>
        </p:txBody>
      </p:sp>
      <p:sp>
        <p:nvSpPr>
          <p:cNvPr id="4" name="Footer Placeholder 3">
            <a:extLst>
              <a:ext uri="{FF2B5EF4-FFF2-40B4-BE49-F238E27FC236}">
                <a16:creationId xmlns:a16="http://schemas.microsoft.com/office/drawing/2014/main" xmlns=""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342602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xmlns=""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xmlns=""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xmlns=""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xmlns=""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xmlns=""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xmlns=""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xmlns=""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xmlns=""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xmlns=""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xmlns=""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xmlns=""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xmlns=""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xmlns=""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xmlns=""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xmlns=""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xmlns=""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xmlns=""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xmlns=""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xmlns=""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xmlns=""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xmlns=""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xmlns=""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xmlns=""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xmlns=""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xmlns=""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xmlns=""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xmlns=""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xmlns=""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xmlns=""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xmlns=""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xmlns=""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xmlns=""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xmlns=""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xmlns=""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xmlns=""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xmlns=""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xmlns=""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xmlns=""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xmlns=""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xmlns=""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xmlns=""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xmlns=""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xmlns=""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xmlns=""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xmlns=""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xmlns=""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xmlns=""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xmlns=""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xmlns=""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xmlns=""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xmlns=""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xmlns=""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xmlns=""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xmlns=""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6E938C-9D94-4B05-979A-D39FFC457291}"/>
              </a:ext>
            </a:extLst>
          </p:cNvPr>
          <p:cNvSpPr>
            <a:spLocks noGrp="1"/>
          </p:cNvSpPr>
          <p:nvPr>
            <p:ph type="ctrTitle"/>
          </p:nvPr>
        </p:nvSpPr>
        <p:spPr>
          <a:xfrm>
            <a:off x="7816183" y="367291"/>
            <a:ext cx="3783393" cy="749809"/>
          </a:xfrm>
        </p:spPr>
        <p:txBody>
          <a:bodyPr anchor="b" anchorCtr="0">
            <a:noAutofit/>
          </a:bodyPr>
          <a:lstStyle/>
          <a:p>
            <a:pPr algn="ctr"/>
            <a:r>
              <a:rPr lang="en-US" sz="2800" dirty="0"/>
              <a:t>Enterprise Information Systems</a:t>
            </a:r>
            <a:endParaRPr lang="en-US" sz="2800" dirty="0">
              <a:latin typeface="+mn-lt"/>
              <a:cs typeface="Calibri" panose="020F0502020204030204" pitchFamily="34" charset="0"/>
            </a:endParaRPr>
          </a:p>
        </p:txBody>
      </p:sp>
      <p:pic>
        <p:nvPicPr>
          <p:cNvPr id="14" name="Picture Placeholder 13" descr="Data Points Digital background">
            <a:extLst>
              <a:ext uri="{FF2B5EF4-FFF2-40B4-BE49-F238E27FC236}">
                <a16:creationId xmlns:a16="http://schemas.microsoft.com/office/drawing/2014/main" xmlns=""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0"/>
            <a:ext cx="7223759" cy="6858000"/>
          </a:xfrm>
        </p:spPr>
      </p:pic>
      <p:graphicFrame>
        <p:nvGraphicFramePr>
          <p:cNvPr id="4" name="Table 3"/>
          <p:cNvGraphicFramePr>
            <a:graphicFrameLocks noGrp="1"/>
          </p:cNvGraphicFramePr>
          <p:nvPr>
            <p:extLst>
              <p:ext uri="{D42A27DB-BD31-4B8C-83A1-F6EECF244321}">
                <p14:modId xmlns:p14="http://schemas.microsoft.com/office/powerpoint/2010/main" val="3718299438"/>
              </p:ext>
            </p:extLst>
          </p:nvPr>
        </p:nvGraphicFramePr>
        <p:xfrm>
          <a:off x="7223760" y="3718591"/>
          <a:ext cx="4968241" cy="754380"/>
        </p:xfrm>
        <a:graphic>
          <a:graphicData uri="http://schemas.openxmlformats.org/drawingml/2006/table">
            <a:tbl>
              <a:tblPr firstRow="1" bandRow="1">
                <a:tableStyleId>{5C22544A-7EE6-4342-B048-85BDC9FD1C3A}</a:tableStyleId>
              </a:tblPr>
              <a:tblGrid>
                <a:gridCol w="2493298">
                  <a:extLst>
                    <a:ext uri="{9D8B030D-6E8A-4147-A177-3AD203B41FA5}">
                      <a16:colId xmlns:a16="http://schemas.microsoft.com/office/drawing/2014/main" xmlns="" val="3318269966"/>
                    </a:ext>
                  </a:extLst>
                </a:gridCol>
                <a:gridCol w="2474943">
                  <a:extLst>
                    <a:ext uri="{9D8B030D-6E8A-4147-A177-3AD203B41FA5}">
                      <a16:colId xmlns:a16="http://schemas.microsoft.com/office/drawing/2014/main" xmlns="" val="2338776328"/>
                    </a:ext>
                  </a:extLst>
                </a:gridCol>
              </a:tblGrid>
              <a:tr h="377190">
                <a:tc>
                  <a:txBody>
                    <a:bodyPr/>
                    <a:lstStyle/>
                    <a:p>
                      <a:pPr algn="ctr"/>
                      <a:r>
                        <a:rPr lang="en-US" sz="1400" dirty="0" smtClean="0">
                          <a:latin typeface="Arial" panose="020B0604020202020204" pitchFamily="34" charset="0"/>
                          <a:cs typeface="Arial" panose="020B0604020202020204" pitchFamily="34" charset="0"/>
                        </a:rPr>
                        <a:t>Student ID</a:t>
                      </a:r>
                      <a:endParaRPr lang="en-US" sz="14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75000"/>
                        <a:lumOff val="25000"/>
                      </a:schemeClr>
                    </a:solidFill>
                  </a:tcPr>
                </a:tc>
                <a:tc>
                  <a:txBody>
                    <a:bodyPr/>
                    <a:lstStyle/>
                    <a:p>
                      <a:pPr marL="92075" indent="0" algn="l"/>
                      <a:r>
                        <a:rPr lang="en-US" sz="1400" dirty="0" smtClean="0">
                          <a:latin typeface="Arial" panose="020B0604020202020204" pitchFamily="34" charset="0"/>
                          <a:cs typeface="Arial" panose="020B0604020202020204" pitchFamily="34" charset="0"/>
                        </a:rPr>
                        <a:t>Student Name</a:t>
                      </a:r>
                      <a:endParaRPr lang="en-US" sz="14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75000"/>
                        <a:lumOff val="25000"/>
                      </a:schemeClr>
                    </a:solidFill>
                  </a:tcPr>
                </a:tc>
                <a:extLst>
                  <a:ext uri="{0D108BD9-81ED-4DB2-BD59-A6C34878D82A}">
                    <a16:rowId xmlns:a16="http://schemas.microsoft.com/office/drawing/2014/main" xmlns="" val="200946081"/>
                  </a:ext>
                </a:extLst>
              </a:tr>
              <a:tr h="377190">
                <a:tc>
                  <a:txBody>
                    <a:bodyPr/>
                    <a:lstStyle/>
                    <a:p>
                      <a:pPr algn="ctr"/>
                      <a:r>
                        <a:rPr lang="en-US" sz="1400" dirty="0" smtClean="0">
                          <a:solidFill>
                            <a:schemeClr val="tx1"/>
                          </a:solidFill>
                          <a:latin typeface="Arial" panose="020B0604020202020204" pitchFamily="34" charset="0"/>
                          <a:cs typeface="Arial" panose="020B0604020202020204" pitchFamily="34" charset="0"/>
                        </a:rPr>
                        <a:t>10612366</a:t>
                      </a:r>
                      <a:endParaRPr 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75000"/>
                        <a:lumOff val="25000"/>
                      </a:schemeClr>
                    </a:solidFill>
                  </a:tcPr>
                </a:tc>
                <a:tc>
                  <a:txBody>
                    <a:bodyPr/>
                    <a:lstStyle/>
                    <a:p>
                      <a:pPr marL="92075" marR="0" lvl="3"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rial" panose="020B0604020202020204" pitchFamily="34" charset="0"/>
                          <a:cs typeface="Arial" panose="020B0604020202020204" pitchFamily="34" charset="0"/>
                        </a:rPr>
                        <a:t>Navin Kumar Singupuram</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75000"/>
                        <a:lumOff val="25000"/>
                      </a:schemeClr>
                    </a:solidFill>
                  </a:tcPr>
                </a:tc>
                <a:extLst>
                  <a:ext uri="{0D108BD9-81ED-4DB2-BD59-A6C34878D82A}">
                    <a16:rowId xmlns:a16="http://schemas.microsoft.com/office/drawing/2014/main" xmlns="" val="1693317489"/>
                  </a:ext>
                </a:extLst>
              </a:tr>
            </a:tbl>
          </a:graphicData>
        </a:graphic>
      </p:graphicFrame>
      <p:sp>
        <p:nvSpPr>
          <p:cNvPr id="7" name="Rectangle 6"/>
          <p:cNvSpPr/>
          <p:nvPr/>
        </p:nvSpPr>
        <p:spPr>
          <a:xfrm>
            <a:off x="3376815" y="6508742"/>
            <a:ext cx="5977497" cy="246221"/>
          </a:xfrm>
          <a:prstGeom prst="rect">
            <a:avLst/>
          </a:prstGeom>
        </p:spPr>
        <p:txBody>
          <a:bodyPr wrap="square">
            <a:spAutoFit/>
          </a:bodyPr>
          <a:lstStyle/>
          <a:p>
            <a:r>
              <a:rPr lang="en-IN" sz="1000" dirty="0" smtClean="0"/>
              <a:t>B9IS105 Enterprise Information System</a:t>
            </a:r>
            <a:r>
              <a:rPr lang="en-IN" sz="1000" dirty="0"/>
              <a:t>, Dublin Business School</a:t>
            </a:r>
            <a:endParaRPr lang="en-US" sz="1000" dirty="0"/>
          </a:p>
        </p:txBody>
      </p:sp>
      <p:sp>
        <p:nvSpPr>
          <p:cNvPr id="9" name="Date Placeholder 12">
            <a:extLst>
              <a:ext uri="{FF2B5EF4-FFF2-40B4-BE49-F238E27FC236}">
                <a16:creationId xmlns:a16="http://schemas.microsoft.com/office/drawing/2014/main" xmlns="" id="{915FE2C5-E66A-4405-B19E-2C5C546C98E4}"/>
              </a:ext>
            </a:extLst>
          </p:cNvPr>
          <p:cNvSpPr txBox="1">
            <a:spLocks/>
          </p:cNvSpPr>
          <p:nvPr/>
        </p:nvSpPr>
        <p:spPr>
          <a:xfrm>
            <a:off x="373958" y="6508742"/>
            <a:ext cx="2628900" cy="15388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t>Wednesday, March 29, 2023</a:t>
            </a:r>
            <a:endParaRPr lang="en-US" sz="1000" dirty="0"/>
          </a:p>
        </p:txBody>
      </p:sp>
      <p:sp>
        <p:nvSpPr>
          <p:cNvPr id="8" name="Title 1">
            <a:extLst>
              <a:ext uri="{FF2B5EF4-FFF2-40B4-BE49-F238E27FC236}">
                <a16:creationId xmlns:a16="http://schemas.microsoft.com/office/drawing/2014/main" xmlns="" id="{286E938C-9D94-4B05-979A-D39FFC457291}"/>
              </a:ext>
            </a:extLst>
          </p:cNvPr>
          <p:cNvSpPr txBox="1">
            <a:spLocks/>
          </p:cNvSpPr>
          <p:nvPr/>
        </p:nvSpPr>
        <p:spPr>
          <a:xfrm>
            <a:off x="7223759" y="2048413"/>
            <a:ext cx="4968240" cy="749809"/>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r>
              <a:rPr lang="en-US" sz="2800" dirty="0"/>
              <a:t>E</a:t>
            </a:r>
            <a:r>
              <a:rPr lang="en-US" sz="2800" dirty="0" smtClean="0"/>
              <a:t>RP </a:t>
            </a:r>
            <a:r>
              <a:rPr lang="en-US" sz="2800" dirty="0"/>
              <a:t>SYSTEMS AND BLOCKCHAIN TECHNOLOGY OF STARBUCKS</a:t>
            </a:r>
          </a:p>
        </p:txBody>
      </p:sp>
      <p:graphicFrame>
        <p:nvGraphicFramePr>
          <p:cNvPr id="3" name="Table 2"/>
          <p:cNvGraphicFramePr>
            <a:graphicFrameLocks noGrp="1"/>
          </p:cNvGraphicFramePr>
          <p:nvPr>
            <p:extLst>
              <p:ext uri="{D42A27DB-BD31-4B8C-83A1-F6EECF244321}">
                <p14:modId xmlns:p14="http://schemas.microsoft.com/office/powerpoint/2010/main" val="3044797513"/>
              </p:ext>
            </p:extLst>
          </p:nvPr>
        </p:nvGraphicFramePr>
        <p:xfrm>
          <a:off x="7223760" y="4472971"/>
          <a:ext cx="4968241" cy="377190"/>
        </p:xfrm>
        <a:graphic>
          <a:graphicData uri="http://schemas.openxmlformats.org/drawingml/2006/table">
            <a:tbl>
              <a:tblPr firstRow="1" bandRow="1">
                <a:tableStyleId>{5C22544A-7EE6-4342-B048-85BDC9FD1C3A}</a:tableStyleId>
              </a:tblPr>
              <a:tblGrid>
                <a:gridCol w="2493298">
                  <a:extLst>
                    <a:ext uri="{9D8B030D-6E8A-4147-A177-3AD203B41FA5}">
                      <a16:colId xmlns:a16="http://schemas.microsoft.com/office/drawing/2014/main" xmlns="" val="1625248336"/>
                    </a:ext>
                  </a:extLst>
                </a:gridCol>
                <a:gridCol w="2474943">
                  <a:extLst>
                    <a:ext uri="{9D8B030D-6E8A-4147-A177-3AD203B41FA5}">
                      <a16:colId xmlns:a16="http://schemas.microsoft.com/office/drawing/2014/main" xmlns="" val="2189542052"/>
                    </a:ext>
                  </a:extLst>
                </a:gridCol>
              </a:tblGrid>
              <a:tr h="377190">
                <a:tc>
                  <a:txBody>
                    <a:bodyPr/>
                    <a:lstStyle/>
                    <a:p>
                      <a:pPr marL="0" algn="ctr" defTabSz="914400" rtl="0" eaLnBrk="1" latinLnBrk="0" hangingPunct="1"/>
                      <a:r>
                        <a:rPr lang="en-US" sz="1400" b="0" kern="1200" dirty="0" smtClean="0">
                          <a:solidFill>
                            <a:schemeClr val="tx1"/>
                          </a:solidFill>
                          <a:latin typeface="Arial" panose="020B0604020202020204" pitchFamily="34" charset="0"/>
                          <a:ea typeface="+mn-ea"/>
                          <a:cs typeface="Arial" panose="020B0604020202020204" pitchFamily="34" charset="0"/>
                        </a:rPr>
                        <a:t>10508676 </a:t>
                      </a:r>
                      <a:endParaRPr lang="en-US" sz="1400" b="0" kern="1200" dirty="0">
                        <a:solidFill>
                          <a:schemeClr val="tx1"/>
                        </a:solidFill>
                        <a:latin typeface="Arial" panose="020B0604020202020204" pitchFamily="34" charset="0"/>
                        <a:ea typeface="+mn-ea"/>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75000"/>
                        <a:lumOff val="25000"/>
                      </a:schemeClr>
                    </a:solidFill>
                  </a:tcPr>
                </a:tc>
                <a:tc>
                  <a:txBody>
                    <a:bodyPr/>
                    <a:lstStyle/>
                    <a:p>
                      <a:pPr marL="0" marR="0" lvl="3" indent="0" algn="just" defTabSz="914400" rtl="0" eaLnBrk="1" fontAlgn="auto" latinLnBrk="0" hangingPunct="1">
                        <a:lnSpc>
                          <a:spcPct val="100000"/>
                        </a:lnSpc>
                        <a:spcBef>
                          <a:spcPts val="0"/>
                        </a:spcBef>
                        <a:spcAft>
                          <a:spcPts val="0"/>
                        </a:spcAft>
                        <a:buClrTx/>
                        <a:buSzTx/>
                        <a:buFontTx/>
                        <a:buNone/>
                        <a:tabLst/>
                        <a:defRPr/>
                      </a:pPr>
                      <a:r>
                        <a:rPr lang="en-IN" sz="1400" kern="1200" dirty="0" smtClean="0">
                          <a:solidFill>
                            <a:schemeClr val="tx1"/>
                          </a:solidFill>
                          <a:latin typeface="Arial" panose="020B0604020202020204" pitchFamily="34" charset="0"/>
                          <a:ea typeface="+mn-ea"/>
                          <a:cs typeface="Arial" panose="020B0604020202020204" pitchFamily="34" charset="0"/>
                        </a:rPr>
                        <a:t>  </a:t>
                      </a:r>
                      <a:r>
                        <a:rPr lang="en-US" sz="1400" b="0" kern="1200" dirty="0" smtClean="0">
                          <a:solidFill>
                            <a:schemeClr val="tx1"/>
                          </a:solidFill>
                          <a:latin typeface="Arial" panose="020B0604020202020204" pitchFamily="34" charset="0"/>
                          <a:ea typeface="+mn-ea"/>
                          <a:cs typeface="Arial" panose="020B0604020202020204" pitchFamily="34" charset="0"/>
                        </a:rPr>
                        <a:t>Digvijay Jatkar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75000"/>
                        <a:lumOff val="25000"/>
                      </a:schemeClr>
                    </a:solidFill>
                  </a:tcPr>
                </a:tc>
                <a:extLst>
                  <a:ext uri="{0D108BD9-81ED-4DB2-BD59-A6C34878D82A}">
                    <a16:rowId xmlns:a16="http://schemas.microsoft.com/office/drawing/2014/main" xmlns="" val="298481757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22735461"/>
              </p:ext>
            </p:extLst>
          </p:nvPr>
        </p:nvGraphicFramePr>
        <p:xfrm>
          <a:off x="7223760" y="4850161"/>
          <a:ext cx="4968241" cy="377190"/>
        </p:xfrm>
        <a:graphic>
          <a:graphicData uri="http://schemas.openxmlformats.org/drawingml/2006/table">
            <a:tbl>
              <a:tblPr firstRow="1" bandRow="1">
                <a:tableStyleId>{5C22544A-7EE6-4342-B048-85BDC9FD1C3A}</a:tableStyleId>
              </a:tblPr>
              <a:tblGrid>
                <a:gridCol w="2493298">
                  <a:extLst>
                    <a:ext uri="{9D8B030D-6E8A-4147-A177-3AD203B41FA5}">
                      <a16:colId xmlns:a16="http://schemas.microsoft.com/office/drawing/2014/main" xmlns="" val="1625248336"/>
                    </a:ext>
                  </a:extLst>
                </a:gridCol>
                <a:gridCol w="2474943">
                  <a:extLst>
                    <a:ext uri="{9D8B030D-6E8A-4147-A177-3AD203B41FA5}">
                      <a16:colId xmlns:a16="http://schemas.microsoft.com/office/drawing/2014/main" xmlns="" val="2189542052"/>
                    </a:ext>
                  </a:extLst>
                </a:gridCol>
              </a:tblGrid>
              <a:tr h="377190">
                <a:tc>
                  <a:txBody>
                    <a:bodyPr/>
                    <a:lstStyle/>
                    <a:p>
                      <a:pPr marL="0" marR="0" lvl="3" indent="0" algn="ctr" defTabSz="457200" rtl="0" eaLnBrk="1" fontAlgn="auto" latinLnBrk="0" hangingPunct="1">
                        <a:lnSpc>
                          <a:spcPct val="100000"/>
                        </a:lnSpc>
                        <a:spcBef>
                          <a:spcPts val="0"/>
                        </a:spcBef>
                        <a:spcAft>
                          <a:spcPts val="0"/>
                        </a:spcAft>
                        <a:buClrTx/>
                        <a:buSzTx/>
                        <a:buFontTx/>
                        <a:buNone/>
                        <a:tabLst/>
                        <a:defRPr/>
                      </a:pPr>
                      <a:r>
                        <a:rPr lang="en-IN" sz="1400" b="0" kern="1200" dirty="0" smtClean="0">
                          <a:solidFill>
                            <a:schemeClr val="tx1"/>
                          </a:solidFill>
                          <a:latin typeface="Arial" panose="020B0604020202020204" pitchFamily="34" charset="0"/>
                          <a:ea typeface="+mn-ea"/>
                          <a:cs typeface="Arial" panose="020B0604020202020204" pitchFamily="34" charset="0"/>
                        </a:rPr>
                        <a:t>10612648</a:t>
                      </a:r>
                      <a:endParaRPr lang="en-US" sz="1400" b="0" kern="1200" dirty="0">
                        <a:solidFill>
                          <a:schemeClr val="tx1"/>
                        </a:solidFill>
                        <a:latin typeface="Arial" panose="020B0604020202020204" pitchFamily="34" charset="0"/>
                        <a:ea typeface="+mn-ea"/>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75000"/>
                        <a:lumOff val="25000"/>
                      </a:schemeClr>
                    </a:solidFill>
                  </a:tcPr>
                </a:tc>
                <a:tc>
                  <a:txBody>
                    <a:bodyPr/>
                    <a:lstStyle/>
                    <a:p>
                      <a:pPr marL="92075" marR="0" lvl="3" indent="0" algn="just" defTabSz="457200" rtl="0" eaLnBrk="1" fontAlgn="auto" latinLnBrk="0" hangingPunct="1">
                        <a:lnSpc>
                          <a:spcPct val="100000"/>
                        </a:lnSpc>
                        <a:spcBef>
                          <a:spcPts val="0"/>
                        </a:spcBef>
                        <a:spcAft>
                          <a:spcPts val="0"/>
                        </a:spcAft>
                        <a:buClrTx/>
                        <a:buSzTx/>
                        <a:buFontTx/>
                        <a:buNone/>
                        <a:tabLst/>
                        <a:defRPr/>
                      </a:pPr>
                      <a:r>
                        <a:rPr lang="en-US" sz="1400" b="0" kern="1200" dirty="0" err="1" smtClean="0">
                          <a:solidFill>
                            <a:schemeClr val="tx1"/>
                          </a:solidFill>
                          <a:latin typeface="Arial" panose="020B0604020202020204" pitchFamily="34" charset="0"/>
                          <a:ea typeface="+mn-ea"/>
                          <a:cs typeface="Arial" panose="020B0604020202020204" pitchFamily="34" charset="0"/>
                        </a:rPr>
                        <a:t>Febin</a:t>
                      </a:r>
                      <a:r>
                        <a:rPr lang="en-US" sz="1400" b="0" kern="1200" dirty="0" smtClean="0">
                          <a:solidFill>
                            <a:schemeClr val="tx1"/>
                          </a:solidFill>
                          <a:latin typeface="Arial" panose="020B0604020202020204" pitchFamily="34" charset="0"/>
                          <a:ea typeface="+mn-ea"/>
                          <a:cs typeface="Arial" panose="020B0604020202020204" pitchFamily="34" charset="0"/>
                        </a:rPr>
                        <a:t> </a:t>
                      </a:r>
                      <a:r>
                        <a:rPr lang="en-US" sz="1400" b="0" kern="1200" dirty="0" err="1" smtClean="0">
                          <a:solidFill>
                            <a:schemeClr val="tx1"/>
                          </a:solidFill>
                          <a:latin typeface="Arial" panose="020B0604020202020204" pitchFamily="34" charset="0"/>
                          <a:ea typeface="+mn-ea"/>
                          <a:cs typeface="Arial" panose="020B0604020202020204" pitchFamily="34" charset="0"/>
                        </a:rPr>
                        <a:t>Babu</a:t>
                      </a:r>
                      <a:r>
                        <a:rPr lang="en-US" sz="1400" b="0" kern="1200" dirty="0" smtClean="0">
                          <a:solidFill>
                            <a:schemeClr val="tx1"/>
                          </a:solidFill>
                          <a:latin typeface="Arial" panose="020B0604020202020204" pitchFamily="34" charset="0"/>
                          <a:ea typeface="+mn-ea"/>
                          <a:cs typeface="Arial" panose="020B0604020202020204" pitchFamily="34" charset="0"/>
                        </a:rPr>
                        <a:t> </a:t>
                      </a:r>
                      <a:r>
                        <a:rPr lang="en-US" sz="1400" b="0" kern="1200" dirty="0" err="1" smtClean="0">
                          <a:solidFill>
                            <a:schemeClr val="tx1"/>
                          </a:solidFill>
                          <a:latin typeface="Arial" panose="020B0604020202020204" pitchFamily="34" charset="0"/>
                          <a:ea typeface="+mn-ea"/>
                          <a:cs typeface="Arial" panose="020B0604020202020204" pitchFamily="34" charset="0"/>
                        </a:rPr>
                        <a:t>Skariya</a:t>
                      </a:r>
                      <a:endParaRPr lang="en-US" sz="1400" b="0" kern="1200" dirty="0" smtClean="0">
                        <a:solidFill>
                          <a:schemeClr val="tx1"/>
                        </a:solidFill>
                        <a:latin typeface="Arial" panose="020B0604020202020204" pitchFamily="34" charset="0"/>
                        <a:ea typeface="+mn-ea"/>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75000"/>
                        <a:lumOff val="25000"/>
                      </a:schemeClr>
                    </a:solidFill>
                  </a:tcPr>
                </a:tc>
                <a:extLst>
                  <a:ext uri="{0D108BD9-81ED-4DB2-BD59-A6C34878D82A}">
                    <a16:rowId xmlns:a16="http://schemas.microsoft.com/office/drawing/2014/main" xmlns="" val="2984817570"/>
                  </a:ext>
                </a:extLst>
              </a:tr>
            </a:tbl>
          </a:graphicData>
        </a:graphic>
      </p:graphicFrame>
    </p:spTree>
    <p:extLst>
      <p:ext uri="{BB962C8B-B14F-4D97-AF65-F5344CB8AC3E}">
        <p14:creationId xmlns:p14="http://schemas.microsoft.com/office/powerpoint/2010/main" val="752814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10</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798559" y="937962"/>
            <a:ext cx="8440737" cy="656828"/>
          </a:xfrm>
          <a:prstGeom prst="rect">
            <a:avLst/>
          </a:prstGeom>
        </p:spPr>
        <p:txBody>
          <a:bodyPr vert="horz" wrap="square" lIns="0" tIns="0" rIns="0" bIns="0" rtlCol="0" anchor="b" anchorCtr="0">
            <a:normAutofit fontScale="975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4400" dirty="0" smtClean="0"/>
              <a:t>Challenges to drive</a:t>
            </a:r>
            <a:endParaRPr lang="en-US" sz="4400" dirty="0"/>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434368" y="2106724"/>
            <a:ext cx="10739718" cy="3367012"/>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dirty="0">
                <a:latin typeface="Söhne"/>
              </a:rPr>
              <a:t>Rapid expansion and changing consumer preferences.</a:t>
            </a:r>
          </a:p>
          <a:p>
            <a:pPr marL="285750" indent="-285750">
              <a:lnSpc>
                <a:spcPct val="150000"/>
              </a:lnSpc>
              <a:buFont typeface="Wingdings" panose="05000000000000000000" pitchFamily="2" charset="2"/>
              <a:buChar char="q"/>
            </a:pPr>
            <a:r>
              <a:rPr lang="en-US" dirty="0">
                <a:latin typeface="Söhne"/>
              </a:rPr>
              <a:t>Oversaturation in some markets, which led to declining sales and increased competition</a:t>
            </a:r>
            <a:endParaRPr lang="en-US" dirty="0"/>
          </a:p>
          <a:p>
            <a:pPr marL="285750" indent="-285750">
              <a:lnSpc>
                <a:spcPct val="150000"/>
              </a:lnSpc>
              <a:buFont typeface="Wingdings" panose="05000000000000000000" pitchFamily="2" charset="2"/>
              <a:buChar char="q"/>
            </a:pPr>
            <a:r>
              <a:rPr lang="en-US" dirty="0">
                <a:latin typeface="Söhne"/>
              </a:rPr>
              <a:t>Starbucks had been expanding aggressively into new markets and introducing new products and services, which created some operational challenges related to supply chain management, inventory control, and employee training</a:t>
            </a:r>
          </a:p>
          <a:p>
            <a:pPr marL="285750" indent="-285750">
              <a:lnSpc>
                <a:spcPct val="150000"/>
              </a:lnSpc>
              <a:buFont typeface="Wingdings" panose="05000000000000000000" pitchFamily="2" charset="2"/>
              <a:buChar char="q"/>
            </a:pPr>
            <a:r>
              <a:rPr lang="en-US" dirty="0">
                <a:latin typeface="Söhne"/>
              </a:rPr>
              <a:t>Another challenge that the company faced was growing consumer demand for healthier and more socially responsible products, which led Starbucks to introduce new products and initiatives to address these concerns</a:t>
            </a:r>
            <a:endParaRPr lang="en-US" dirty="0"/>
          </a:p>
        </p:txBody>
      </p:sp>
    </p:spTree>
    <p:extLst>
      <p:ext uri="{BB962C8B-B14F-4D97-AF65-F5344CB8AC3E}">
        <p14:creationId xmlns:p14="http://schemas.microsoft.com/office/powerpoint/2010/main" val="2339168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11</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1193006" y="775824"/>
            <a:ext cx="8440737" cy="656828"/>
          </a:xfrm>
          <a:prstGeom prst="rect">
            <a:avLst/>
          </a:prstGeom>
        </p:spPr>
        <p:txBody>
          <a:bodyPr vert="horz" wrap="square" lIns="0" tIns="0" rIns="0" bIns="0" rtlCol="0" anchor="b" anchorCtr="0">
            <a:normAutofit fontScale="975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4400" dirty="0" smtClean="0"/>
              <a:t>Solutions using Oracle Exadata</a:t>
            </a:r>
            <a:endParaRPr lang="en-US" sz="4400" dirty="0"/>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663388" y="1927342"/>
            <a:ext cx="10739718" cy="4247317"/>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dirty="0"/>
              <a:t>Oracle Exadata Database Machine and Oracle Business Intelligence Enterprise Edition are used to implement the corporate intelligence and warehouse environment that can provide analysts and managers at corporate levels to give useful insight and information on the performance of products and stores for supply chain-driven work</a:t>
            </a:r>
            <a:r>
              <a:rPr lang="en-US" dirty="0" smtClean="0"/>
              <a:t>. </a:t>
            </a:r>
          </a:p>
          <a:p>
            <a:pPr marL="285750" indent="-285750">
              <a:lnSpc>
                <a:spcPct val="150000"/>
              </a:lnSpc>
              <a:buFont typeface="Wingdings" panose="05000000000000000000" pitchFamily="2" charset="2"/>
              <a:buChar char="q"/>
            </a:pPr>
            <a:r>
              <a:rPr lang="en-US" dirty="0"/>
              <a:t> Added the capability of loading and refreshing data from all stores in time for shop openings, concluding full loads in under four hours, and accomplishing service level agreements aided the company in implementing daily consumer loyalty and point-of-sale data </a:t>
            </a:r>
            <a:endParaRPr lang="en-US" dirty="0" smtClean="0"/>
          </a:p>
          <a:p>
            <a:pPr marL="285750" indent="-285750">
              <a:lnSpc>
                <a:spcPct val="150000"/>
              </a:lnSpc>
              <a:buFont typeface="Wingdings" panose="05000000000000000000" pitchFamily="2" charset="2"/>
              <a:buChar char="q"/>
            </a:pPr>
            <a:r>
              <a:rPr lang="en-US" dirty="0"/>
              <a:t>For speedy and intricate analytics, the Oracle OLAP functionality was employed to make 1-terabyte cubes </a:t>
            </a:r>
            <a:r>
              <a:rPr lang="en-US" dirty="0" smtClean="0"/>
              <a:t>available built </a:t>
            </a:r>
            <a:r>
              <a:rPr lang="en-US" dirty="0"/>
              <a:t>a front-end dashboard with key business metrics that can be seen by 10,000 people, including shop and corporate management, to quickly access operational and sales data at the shop level</a:t>
            </a:r>
          </a:p>
        </p:txBody>
      </p:sp>
    </p:spTree>
    <p:extLst>
      <p:ext uri="{BB962C8B-B14F-4D97-AF65-F5344CB8AC3E}">
        <p14:creationId xmlns:p14="http://schemas.microsoft.com/office/powerpoint/2010/main" val="37830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12</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798559" y="937962"/>
            <a:ext cx="8440737" cy="656828"/>
          </a:xfrm>
          <a:prstGeom prst="rect">
            <a:avLst/>
          </a:prstGeom>
        </p:spPr>
        <p:txBody>
          <a:bodyPr vert="horz" wrap="square" lIns="0" tIns="0" rIns="0" bIns="0" rtlCol="0" anchor="b" anchorCtr="0">
            <a:normAutofit fontScale="975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4400" dirty="0" smtClean="0"/>
              <a:t>Solutions Analysis</a:t>
            </a:r>
            <a:endParaRPr lang="en-US" sz="4400" dirty="0"/>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627530" y="2662535"/>
            <a:ext cx="10739718" cy="2169825"/>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dirty="0"/>
              <a:t>Product analysts' increased understanding of consumer preferences will help with strategic planning and new product introductions</a:t>
            </a:r>
            <a:r>
              <a:rPr lang="en-US" dirty="0" smtClean="0"/>
              <a:t>.</a:t>
            </a:r>
          </a:p>
          <a:p>
            <a:pPr marL="285750" indent="-285750">
              <a:lnSpc>
                <a:spcPct val="150000"/>
              </a:lnSpc>
              <a:buFont typeface="Wingdings" panose="05000000000000000000" pitchFamily="2" charset="2"/>
              <a:buChar char="q"/>
            </a:pPr>
            <a:r>
              <a:rPr lang="en-US" dirty="0"/>
              <a:t>Store managers' weekly report-writing time will be cut by hours, and thousands of stores will benefit from the increased insight and better decision-making at the same time</a:t>
            </a:r>
            <a:r>
              <a:rPr lang="en-US" dirty="0" smtClean="0"/>
              <a:t>. </a:t>
            </a:r>
          </a:p>
          <a:p>
            <a:pPr marL="285750" indent="-285750">
              <a:lnSpc>
                <a:spcPct val="150000"/>
              </a:lnSpc>
              <a:buFont typeface="Wingdings" panose="05000000000000000000" pitchFamily="2" charset="2"/>
              <a:buChar char="q"/>
            </a:pPr>
            <a:r>
              <a:rPr lang="en-US"/>
              <a:t>Oracle Partitioning was used to enhance data storage management and cost-effectiveness.</a:t>
            </a:r>
            <a:endParaRPr lang="en-US" dirty="0"/>
          </a:p>
        </p:txBody>
      </p:sp>
    </p:spTree>
    <p:extLst>
      <p:ext uri="{BB962C8B-B14F-4D97-AF65-F5344CB8AC3E}">
        <p14:creationId xmlns:p14="http://schemas.microsoft.com/office/powerpoint/2010/main" val="1011812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13</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798559" y="937962"/>
            <a:ext cx="8440737" cy="656828"/>
          </a:xfrm>
          <a:prstGeom prst="rect">
            <a:avLst/>
          </a:prstGeom>
        </p:spPr>
        <p:txBody>
          <a:bodyPr vert="horz" wrap="square" lIns="0" tIns="0" rIns="0" bIns="0" rtlCol="0" anchor="b" anchorCtr="0">
            <a:normAutofit fontScale="75000" lnSpcReduction="2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4400" dirty="0"/>
              <a:t>Oracle ERP features that helped Starbucks</a:t>
            </a:r>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798559" y="2052935"/>
            <a:ext cx="10739718" cy="3416320"/>
          </a:xfrm>
          <a:prstGeom prst="rect">
            <a:avLst/>
          </a:prstGeom>
        </p:spPr>
        <p:txBody>
          <a:bodyPr wrap="square">
            <a:spAutoFit/>
          </a:bodyPr>
          <a:lstStyle/>
          <a:p>
            <a:pPr marL="285750" indent="-285750">
              <a:buFont typeface="Arial" panose="020B0604020202020204" pitchFamily="34" charset="0"/>
              <a:buChar char="•"/>
            </a:pPr>
            <a:r>
              <a:rPr lang="en-IN" sz="2400" dirty="0">
                <a:latin typeface="Gill Sans MT" panose="020B0502020104020203" pitchFamily="34" charset="0"/>
              </a:rPr>
              <a:t>Financial planning and analysis</a:t>
            </a:r>
          </a:p>
          <a:p>
            <a:pPr marL="285750" indent="-285750">
              <a:buFont typeface="Arial" panose="020B0604020202020204" pitchFamily="34" charset="0"/>
              <a:buChar char="•"/>
            </a:pPr>
            <a:r>
              <a:rPr lang="en-IN" sz="2400" dirty="0">
                <a:latin typeface="Gill Sans MT" panose="020B0502020104020203" pitchFamily="34" charset="0"/>
              </a:rPr>
              <a:t>Order management</a:t>
            </a:r>
          </a:p>
          <a:p>
            <a:pPr marL="285750" indent="-285750">
              <a:buFont typeface="Arial" panose="020B0604020202020204" pitchFamily="34" charset="0"/>
              <a:buChar char="•"/>
            </a:pPr>
            <a:r>
              <a:rPr lang="en-IN" sz="2400" dirty="0">
                <a:latin typeface="Gill Sans MT" panose="020B0502020104020203" pitchFamily="34" charset="0"/>
              </a:rPr>
              <a:t>Risk management</a:t>
            </a:r>
          </a:p>
          <a:p>
            <a:pPr marL="285750" indent="-285750">
              <a:buFont typeface="Arial" panose="020B0604020202020204" pitchFamily="34" charset="0"/>
              <a:buChar char="•"/>
            </a:pPr>
            <a:r>
              <a:rPr lang="en-IN" sz="2400" dirty="0">
                <a:latin typeface="Gill Sans MT" panose="020B0502020104020203" pitchFamily="34" charset="0"/>
              </a:rPr>
              <a:t>Compliance and governance</a:t>
            </a:r>
          </a:p>
          <a:p>
            <a:pPr marL="285750" indent="-285750">
              <a:buFont typeface="Arial" panose="020B0604020202020204" pitchFamily="34" charset="0"/>
              <a:buChar char="•"/>
            </a:pPr>
            <a:r>
              <a:rPr lang="en-IN" sz="2400" dirty="0">
                <a:latin typeface="Gill Sans MT" panose="020B0502020104020203" pitchFamily="34" charset="0"/>
              </a:rPr>
              <a:t>Inventory and supply chain</a:t>
            </a:r>
          </a:p>
          <a:p>
            <a:pPr marL="285750" indent="-285750">
              <a:buFont typeface="Arial" panose="020B0604020202020204" pitchFamily="34" charset="0"/>
              <a:buChar char="•"/>
            </a:pPr>
            <a:r>
              <a:rPr lang="en-IN" sz="2400" dirty="0">
                <a:latin typeface="Gill Sans MT" panose="020B0502020104020203" pitchFamily="34" charset="0"/>
              </a:rPr>
              <a:t>Project planning and execution</a:t>
            </a:r>
          </a:p>
          <a:p>
            <a:pPr marL="285750" indent="-285750">
              <a:buFont typeface="Arial" panose="020B0604020202020204" pitchFamily="34" charset="0"/>
              <a:buChar char="•"/>
            </a:pPr>
            <a:r>
              <a:rPr lang="en-IN" sz="2400" dirty="0">
                <a:latin typeface="Gill Sans MT" panose="020B0502020104020203" pitchFamily="34" charset="0"/>
              </a:rPr>
              <a:t>Accounting</a:t>
            </a:r>
          </a:p>
          <a:p>
            <a:pPr marL="285750" indent="-285750">
              <a:buFont typeface="Arial" panose="020B0604020202020204" pitchFamily="34" charset="0"/>
              <a:buChar char="•"/>
            </a:pPr>
            <a:r>
              <a:rPr lang="en-IN" sz="2400" dirty="0">
                <a:latin typeface="Gill Sans MT" panose="020B0502020104020203" pitchFamily="34" charset="0"/>
              </a:rPr>
              <a:t>Financial close and Product lifecycle</a:t>
            </a:r>
          </a:p>
          <a:p>
            <a:pPr marL="285750" indent="-285750">
              <a:buFont typeface="Arial" panose="020B0604020202020204" pitchFamily="34" charset="0"/>
              <a:buChar char="•"/>
            </a:pPr>
            <a:r>
              <a:rPr lang="en-IN" sz="2400" dirty="0">
                <a:latin typeface="Gill Sans MT" panose="020B0502020104020203" pitchFamily="34" charset="0"/>
              </a:rPr>
              <a:t>Revenue recognition</a:t>
            </a:r>
          </a:p>
        </p:txBody>
      </p:sp>
    </p:spTree>
    <p:extLst>
      <p:ext uri="{BB962C8B-B14F-4D97-AF65-F5344CB8AC3E}">
        <p14:creationId xmlns:p14="http://schemas.microsoft.com/office/powerpoint/2010/main" val="2622843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14</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798559" y="534550"/>
            <a:ext cx="8440737" cy="656828"/>
          </a:xfrm>
          <a:prstGeom prst="rect">
            <a:avLst/>
          </a:prstGeom>
        </p:spPr>
        <p:txBody>
          <a:bodyPr vert="horz" wrap="square" lIns="0" tIns="0" rIns="0" bIns="0" rtlCol="0" anchor="b" anchorCtr="0">
            <a:normAutofit fontScale="975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3200" dirty="0"/>
              <a:t>Oracle </a:t>
            </a:r>
            <a:r>
              <a:rPr lang="en-US" sz="3200" dirty="0" smtClean="0"/>
              <a:t>Products </a:t>
            </a:r>
            <a:r>
              <a:rPr lang="en-US" sz="3200" dirty="0"/>
              <a:t>and Services by starbucks</a:t>
            </a:r>
            <a:endParaRPr lang="en-US" sz="4400" dirty="0"/>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798559" y="1548665"/>
            <a:ext cx="10739718" cy="452431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400" dirty="0"/>
              <a:t>Oracle Database 12c comes with a world-class multidimensional analysis engine called Oracle </a:t>
            </a:r>
            <a:r>
              <a:rPr lang="en-US" sz="2400" dirty="0" smtClean="0"/>
              <a:t>OLAP. </a:t>
            </a:r>
          </a:p>
          <a:p>
            <a:pPr marL="342900" indent="-342900">
              <a:lnSpc>
                <a:spcPct val="150000"/>
              </a:lnSpc>
              <a:buFont typeface="Wingdings" panose="05000000000000000000" pitchFamily="2" charset="2"/>
              <a:buChar char="q"/>
            </a:pPr>
            <a:r>
              <a:rPr lang="en-US" sz="2400" dirty="0"/>
              <a:t>Oracle OLAP cubes produce results with reaction times that are second to thought utilizing simple SQL queries to do complex </a:t>
            </a:r>
            <a:r>
              <a:rPr lang="en-US" sz="2400" dirty="0" smtClean="0"/>
              <a:t>calculations. </a:t>
            </a:r>
          </a:p>
          <a:p>
            <a:pPr marL="342900" indent="-342900">
              <a:lnSpc>
                <a:spcPct val="150000"/>
              </a:lnSpc>
              <a:buFont typeface="Wingdings" panose="05000000000000000000" pitchFamily="2" charset="2"/>
              <a:buChar char="q"/>
            </a:pPr>
            <a:r>
              <a:rPr lang="en-US" sz="2400" dirty="0"/>
              <a:t>Analytical measures such as time-series computations, financial models, predictions, allocations, regressions, and more are simple to develop using Oracle </a:t>
            </a:r>
            <a:r>
              <a:rPr lang="en-US" sz="2400" dirty="0" smtClean="0"/>
              <a:t>OLAP. </a:t>
            </a:r>
          </a:p>
          <a:p>
            <a:pPr marL="342900" indent="-342900">
              <a:lnSpc>
                <a:spcPct val="150000"/>
              </a:lnSpc>
              <a:buFont typeface="Wingdings" panose="05000000000000000000" pitchFamily="2" charset="2"/>
              <a:buChar char="q"/>
            </a:pPr>
            <a:r>
              <a:rPr lang="en-US" sz="2400" dirty="0"/>
              <a:t>In Oracle OLAP cubes, dimension views are arranged in a constellation around the cube (or fact) view using a star schema architecture</a:t>
            </a:r>
            <a:endParaRPr lang="en-IN" sz="2400" dirty="0">
              <a:latin typeface="Gill Sans MT" panose="020B0502020104020203" pitchFamily="34" charset="0"/>
            </a:endParaRPr>
          </a:p>
        </p:txBody>
      </p:sp>
    </p:spTree>
    <p:extLst>
      <p:ext uri="{BB962C8B-B14F-4D97-AF65-F5344CB8AC3E}">
        <p14:creationId xmlns:p14="http://schemas.microsoft.com/office/powerpoint/2010/main" val="26986935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15</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816489" y="256644"/>
            <a:ext cx="8440737" cy="656828"/>
          </a:xfrm>
          <a:prstGeom prst="rect">
            <a:avLst/>
          </a:prstGeom>
        </p:spPr>
        <p:txBody>
          <a:bodyPr vert="horz" wrap="square" lIns="0" tIns="0" rIns="0" bIns="0" rtlCol="0" anchor="b" anchorCtr="0">
            <a:normAutofit fontScale="975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3200" dirty="0" smtClean="0"/>
              <a:t>Oracle OLAP Benefits</a:t>
            </a:r>
            <a:endParaRPr lang="en-US" sz="4400" dirty="0"/>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901419" y="1167289"/>
            <a:ext cx="10739718" cy="3939540"/>
          </a:xfrm>
          <a:prstGeom prst="rect">
            <a:avLst/>
          </a:prstGeom>
        </p:spPr>
        <p:txBody>
          <a:bodyPr wrap="square">
            <a:spAutoFit/>
          </a:bodyPr>
          <a:lstStyle/>
          <a:p>
            <a:r>
              <a:rPr lang="en-US" sz="2000" dirty="0">
                <a:latin typeface="Calibri" panose="020F0502020204030204" pitchFamily="34" charset="0"/>
                <a:cs typeface="Calibri" panose="020F0502020204030204" pitchFamily="34" charset="0"/>
              </a:rPr>
              <a:t>With Oracle OLAP you can:</a:t>
            </a:r>
          </a:p>
          <a:p>
            <a:r>
              <a:rPr lang="en-US" sz="2000" dirty="0">
                <a:latin typeface="Calibri" panose="020F0502020204030204" pitchFamily="34" charset="0"/>
                <a:cs typeface="Calibri" panose="020F0502020204030204" pitchFamily="34" charset="0"/>
              </a:rPr>
              <a:t> </a:t>
            </a:r>
          </a:p>
          <a:p>
            <a:pPr marL="342900" lvl="0" indent="-3429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Create a multidimensional model with ease using sophisticated analytical computations</a:t>
            </a:r>
          </a:p>
          <a:p>
            <a:pPr marL="342900" lvl="0" indent="-342900">
              <a:lnSpc>
                <a:spcPct val="150000"/>
              </a:lnSpc>
              <a:buFont typeface="Wingdings" panose="05000000000000000000" pitchFamily="2" charset="2"/>
              <a:buChar char="q"/>
            </a:pPr>
            <a:r>
              <a:rPr lang="en-US" sz="2000" dirty="0" smtClean="0">
                <a:latin typeface="Calibri" panose="020F0502020204030204" pitchFamily="34" charset="0"/>
                <a:cs typeface="Calibri" panose="020F0502020204030204" pitchFamily="34" charset="0"/>
              </a:rPr>
              <a:t>Provide </a:t>
            </a:r>
            <a:r>
              <a:rPr lang="en-US" sz="2000" dirty="0">
                <a:latin typeface="Calibri" panose="020F0502020204030204" pitchFamily="34" charset="0"/>
                <a:cs typeface="Calibri" panose="020F0502020204030204" pitchFamily="34" charset="0"/>
              </a:rPr>
              <a:t>powerful analytics to any reporting and analytical application in a productive manner using simple SQL.</a:t>
            </a:r>
          </a:p>
          <a:p>
            <a:pPr marL="342900" lvl="0" indent="-342900">
              <a:lnSpc>
                <a:spcPct val="150000"/>
              </a:lnSpc>
              <a:buFont typeface="Wingdings" panose="05000000000000000000" pitchFamily="2" charset="2"/>
              <a:buChar char="q"/>
            </a:pPr>
            <a:r>
              <a:rPr lang="en-US" sz="2000" dirty="0" smtClean="0">
                <a:latin typeface="Calibri" panose="020F0502020204030204" pitchFamily="34" charset="0"/>
                <a:cs typeface="Calibri" panose="020F0502020204030204" pitchFamily="34" charset="0"/>
              </a:rPr>
              <a:t>Transparently </a:t>
            </a:r>
            <a:r>
              <a:rPr lang="en-US" sz="2000" dirty="0">
                <a:latin typeface="Calibri" panose="020F0502020204030204" pitchFamily="34" charset="0"/>
                <a:cs typeface="Calibri" panose="020F0502020204030204" pitchFamily="34" charset="0"/>
              </a:rPr>
              <a:t>enhance summary queries against tables by utilizing materialized views based on cubes</a:t>
            </a:r>
          </a:p>
          <a:p>
            <a:pPr marL="342900" lvl="0" indent="-3429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Useful in integrating the own OLAP data with any other data such as XML</a:t>
            </a:r>
          </a:p>
          <a:p>
            <a:pPr marL="342900" lvl="0" indent="-3429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Use </a:t>
            </a:r>
            <a:r>
              <a:rPr lang="en-US" sz="2000" dirty="0" smtClean="0">
                <a:latin typeface="Calibri" panose="020F0502020204030204" pitchFamily="34" charset="0"/>
                <a:cs typeface="Calibri" panose="020F0502020204030204" pitchFamily="34" charset="0"/>
              </a:rPr>
              <a:t>current </a:t>
            </a:r>
            <a:r>
              <a:rPr lang="en-US" sz="2000" dirty="0">
                <a:latin typeface="Calibri" panose="020F0502020204030204" pitchFamily="34" charset="0"/>
                <a:cs typeface="Calibri" panose="020F0502020204030204" pitchFamily="34" charset="0"/>
              </a:rPr>
              <a:t>knowledge of and expenditure in Oracle </a:t>
            </a:r>
            <a:r>
              <a:rPr lang="en-US" sz="2000" dirty="0" err="1">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 software.</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5606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16</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901419" y="134471"/>
            <a:ext cx="8440737" cy="671425"/>
          </a:xfrm>
          <a:prstGeom prst="rect">
            <a:avLst/>
          </a:prstGeom>
        </p:spPr>
        <p:txBody>
          <a:bodyPr vert="horz" wrap="square" lIns="0" tIns="0" rIns="0" bIns="0" rtlCol="0" anchor="b" anchorCtr="0">
            <a:normAutofit fontScale="975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sz="3600" b="1" cap="all" dirty="0">
                <a:latin typeface="Calibri" panose="020F0502020204030204" pitchFamily="34" charset="0"/>
                <a:cs typeface="Calibri" panose="020F0502020204030204" pitchFamily="34" charset="0"/>
              </a:rPr>
              <a:t>Database Machine Benefits</a:t>
            </a:r>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901419" y="1023854"/>
            <a:ext cx="10739718" cy="4524315"/>
          </a:xfrm>
          <a:prstGeom prst="rect">
            <a:avLst/>
          </a:prstGeom>
        </p:spPr>
        <p:txBody>
          <a:bodyPr wrap="square">
            <a:spAutoFit/>
          </a:bodyPr>
          <a:lstStyle/>
          <a:p>
            <a:pPr lvl="0" algn="just"/>
            <a:r>
              <a:rPr lang="en-US" sz="2400" b="1" dirty="0" smtClean="0">
                <a:latin typeface="Calibri" panose="020F0502020204030204" pitchFamily="34" charset="0"/>
                <a:cs typeface="Calibri" panose="020F0502020204030204" pitchFamily="34" charset="0"/>
              </a:rPr>
              <a:t>Best </a:t>
            </a:r>
            <a:r>
              <a:rPr lang="en-US" sz="2400" b="1" dirty="0">
                <a:latin typeface="Calibri" panose="020F0502020204030204" pitchFamily="34" charset="0"/>
                <a:cs typeface="Calibri" panose="020F0502020204030204" pitchFamily="34" charset="0"/>
              </a:rPr>
              <a:t>Data Warehouse platform</a:t>
            </a: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lvl="0" algn="just"/>
            <a:r>
              <a:rPr lang="en-US" sz="2400" dirty="0" smtClean="0">
                <a:latin typeface="Calibri" panose="020F0502020204030204" pitchFamily="34" charset="0"/>
                <a:cs typeface="Calibri" panose="020F0502020204030204" pitchFamily="34" charset="0"/>
              </a:rPr>
              <a:t>For </a:t>
            </a:r>
            <a:r>
              <a:rPr lang="en-US" sz="2400" dirty="0">
                <a:latin typeface="Calibri" panose="020F0502020204030204" pitchFamily="34" charset="0"/>
                <a:cs typeface="Calibri" panose="020F0502020204030204" pitchFamily="34" charset="0"/>
              </a:rPr>
              <a:t>quicker access to business-critical data, run more queries concurrently and increase data warehouse query performance by a factor of 10 or more.</a:t>
            </a:r>
          </a:p>
          <a:p>
            <a:pPr lvl="0" algn="just"/>
            <a:r>
              <a:rPr lang="en-US" sz="2400" b="1" dirty="0">
                <a:latin typeface="Calibri" panose="020F0502020204030204" pitchFamily="34" charset="0"/>
                <a:cs typeface="Calibri" panose="020F0502020204030204" pitchFamily="34" charset="0"/>
              </a:rPr>
              <a:t>Best OLTP platform</a:t>
            </a: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lvl="0" algn="just"/>
            <a:r>
              <a:rPr lang="en-US" sz="2400" dirty="0" smtClean="0">
                <a:latin typeface="Calibri" panose="020F0502020204030204" pitchFamily="34" charset="0"/>
                <a:cs typeface="Calibri" panose="020F0502020204030204" pitchFamily="34" charset="0"/>
              </a:rPr>
              <a:t>Combine </a:t>
            </a:r>
            <a:r>
              <a:rPr lang="en-US" sz="2400" dirty="0">
                <a:latin typeface="Calibri" panose="020F0502020204030204" pitchFamily="34" charset="0"/>
                <a:cs typeface="Calibri" panose="020F0502020204030204" pitchFamily="34" charset="0"/>
              </a:rPr>
              <a:t>massive physical flash with super-fast flash compression and clever flash caching algorithms that can provide millions of I/</a:t>
            </a:r>
            <a:r>
              <a:rPr lang="en-US" sz="2400" dirty="0" err="1">
                <a:latin typeface="Calibri" panose="020F0502020204030204" pitchFamily="34" charset="0"/>
                <a:cs typeface="Calibri" panose="020F0502020204030204" pitchFamily="34" charset="0"/>
              </a:rPr>
              <a:t>Os</a:t>
            </a:r>
            <a:r>
              <a:rPr lang="en-US" sz="2400" dirty="0">
                <a:latin typeface="Calibri" panose="020F0502020204030204" pitchFamily="34" charset="0"/>
                <a:cs typeface="Calibri" panose="020F0502020204030204" pitchFamily="34" charset="0"/>
              </a:rPr>
              <a:t> per second to boost the performance of OLTP-focused applications.</a:t>
            </a:r>
          </a:p>
          <a:p>
            <a:pPr lvl="0" algn="just"/>
            <a:r>
              <a:rPr lang="en-US" sz="2400" b="1" dirty="0">
                <a:latin typeface="Calibri" panose="020F0502020204030204" pitchFamily="34" charset="0"/>
                <a:cs typeface="Calibri" panose="020F0502020204030204" pitchFamily="34" charset="0"/>
              </a:rPr>
              <a:t>Best Consolidation platform</a:t>
            </a: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lvl="0" algn="just"/>
            <a:r>
              <a:rPr lang="en-US" sz="2400" dirty="0" smtClean="0">
                <a:latin typeface="Calibri" panose="020F0502020204030204" pitchFamily="34" charset="0"/>
                <a:cs typeface="Calibri" panose="020F0502020204030204" pitchFamily="34" charset="0"/>
              </a:rPr>
              <a:t>Discrete </a:t>
            </a:r>
            <a:r>
              <a:rPr lang="en-US" sz="2400" dirty="0">
                <a:latin typeface="Calibri" panose="020F0502020204030204" pitchFamily="34" charset="0"/>
                <a:cs typeface="Calibri" panose="020F0502020204030204" pitchFamily="34" charset="0"/>
              </a:rPr>
              <a:t>special-purpose systems should be replaced with a unified platform that provides industry-leading performance and scalability for all database applications. As requests flow from database servers to network adapters and switches, to storage, and back again, Exadata can transparently prioritize them.</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4178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17</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901419" y="134471"/>
            <a:ext cx="8440737" cy="671425"/>
          </a:xfrm>
          <a:prstGeom prst="rect">
            <a:avLst/>
          </a:prstGeom>
        </p:spPr>
        <p:txBody>
          <a:bodyPr vert="horz" wrap="square" lIns="0" tIns="0" rIns="0" bIns="0" rtlCol="0" anchor="b" anchorCtr="0">
            <a:normAutofit fontScale="975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sz="3600" b="1" cap="all" dirty="0" smtClean="0">
                <a:latin typeface="Calibri" panose="020F0502020204030204" pitchFamily="34" charset="0"/>
                <a:cs typeface="Calibri" panose="020F0502020204030204" pitchFamily="34" charset="0"/>
              </a:rPr>
              <a:t>Word in the press</a:t>
            </a:r>
            <a:endParaRPr lang="en-US" sz="3600" b="1" cap="all" dirty="0">
              <a:latin typeface="Calibri" panose="020F0502020204030204" pitchFamily="34" charset="0"/>
              <a:cs typeface="Calibri" panose="020F0502020204030204" pitchFamily="34" charset="0"/>
            </a:endParaRPr>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901419" y="1821713"/>
            <a:ext cx="10739718" cy="2677656"/>
          </a:xfrm>
          <a:prstGeom prst="rect">
            <a:avLst/>
          </a:prstGeom>
        </p:spPr>
        <p:txBody>
          <a:bodyPr wrap="square">
            <a:spAutoFit/>
          </a:bodyPr>
          <a:lstStyle/>
          <a:p>
            <a:r>
              <a:rPr lang="en-US" sz="2800" b="1" cap="all" dirty="0">
                <a:latin typeface="Calibri" panose="020F0502020204030204" pitchFamily="34" charset="0"/>
                <a:cs typeface="Calibri" panose="020F0502020204030204" pitchFamily="34" charset="0"/>
              </a:rPr>
              <a:t>A word from THE Starbucks Coffee Company</a:t>
            </a:r>
          </a:p>
          <a:p>
            <a:r>
              <a:rPr lang="en-US" sz="2800" dirty="0">
                <a:latin typeface="Calibri" panose="020F0502020204030204" pitchFamily="34" charset="0"/>
                <a:cs typeface="Calibri" panose="020F0502020204030204" pitchFamily="34" charset="0"/>
              </a:rPr>
              <a:t>           "</a:t>
            </a:r>
            <a:r>
              <a:rPr lang="en-US" sz="2800" i="1" dirty="0">
                <a:latin typeface="Calibri" panose="020F0502020204030204" pitchFamily="34" charset="0"/>
                <a:cs typeface="Calibri" panose="020F0502020204030204" pitchFamily="34" charset="0"/>
              </a:rPr>
              <a:t>Our Oracle </a:t>
            </a:r>
            <a:r>
              <a:rPr lang="en-US" sz="2800" i="1" dirty="0" err="1">
                <a:latin typeface="Calibri" panose="020F0502020204030204" pitchFamily="34" charset="0"/>
                <a:cs typeface="Calibri" panose="020F0502020204030204" pitchFamily="34" charset="0"/>
              </a:rPr>
              <a:t>Exadata</a:t>
            </a:r>
            <a:r>
              <a:rPr lang="en-US" sz="2800" i="1" dirty="0">
                <a:latin typeface="Calibri" panose="020F0502020204030204" pitchFamily="34" charset="0"/>
                <a:cs typeface="Calibri" panose="020F0502020204030204" pitchFamily="34" charset="0"/>
              </a:rPr>
              <a:t>-based database warehouse and Oracle Business Intelligence environment deliver detailed insight into point-of-sale data that allows us to innovate and offer our customers better services."</a:t>
            </a:r>
            <a:r>
              <a:rPr lang="en-US" sz="2800" dirty="0">
                <a:latin typeface="Calibri" panose="020F0502020204030204" pitchFamily="34" charset="0"/>
                <a:cs typeface="Calibri" panose="020F0502020204030204" pitchFamily="34" charset="0"/>
              </a:rPr>
              <a:t> – </a:t>
            </a:r>
            <a:r>
              <a:rPr lang="en-US" sz="2800" b="1" dirty="0">
                <a:latin typeface="Calibri" panose="020F0502020204030204" pitchFamily="34" charset="0"/>
                <a:cs typeface="Calibri" panose="020F0502020204030204" pitchFamily="34" charset="0"/>
              </a:rPr>
              <a:t>Mike </a:t>
            </a:r>
            <a:r>
              <a:rPr lang="en-US" sz="2800" b="1" dirty="0" err="1">
                <a:latin typeface="Calibri" panose="020F0502020204030204" pitchFamily="34" charset="0"/>
                <a:cs typeface="Calibri" panose="020F0502020204030204" pitchFamily="34" charset="0"/>
              </a:rPr>
              <a:t>Manzano</a:t>
            </a:r>
            <a:r>
              <a:rPr lang="en-US" sz="2800" b="1" dirty="0">
                <a:latin typeface="Calibri" panose="020F0502020204030204" pitchFamily="34" charset="0"/>
                <a:cs typeface="Calibri" panose="020F0502020204030204" pitchFamily="34" charset="0"/>
              </a:rPr>
              <a:t>, Vice President, Analytics and Insight, Starbucks Coffee Company.</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0699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18</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901419" y="394448"/>
            <a:ext cx="9650040" cy="671425"/>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sz="3200" cap="all" dirty="0">
                <a:latin typeface="Calibri" panose="020F0502020204030204" pitchFamily="34" charset="0"/>
                <a:cs typeface="Calibri" panose="020F0502020204030204" pitchFamily="34" charset="0"/>
              </a:rPr>
              <a:t>The Effectiveness of The ERP System at Starbucks</a:t>
            </a:r>
            <a:endParaRPr lang="en-US" sz="3200" b="1" cap="all" dirty="0">
              <a:latin typeface="Calibri" panose="020F0502020204030204" pitchFamily="34" charset="0"/>
              <a:cs typeface="Calibri" panose="020F0502020204030204" pitchFamily="34" charset="0"/>
            </a:endParaRPr>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829701" y="1292795"/>
            <a:ext cx="10739718" cy="2585323"/>
          </a:xfrm>
          <a:prstGeom prst="rect">
            <a:avLst/>
          </a:prstGeom>
        </p:spPr>
        <p:txBody>
          <a:bodyPr wrap="square">
            <a:spAutoFit/>
          </a:bodyPr>
          <a:lstStyle/>
          <a:p>
            <a:pPr marL="285750" indent="-285750">
              <a:buFont typeface="Wingdings" panose="05000000000000000000" pitchFamily="2" charset="2"/>
              <a:buChar char="q"/>
            </a:pPr>
            <a:r>
              <a:rPr lang="en-US" dirty="0">
                <a:latin typeface="Calibri" panose="020F0502020204030204" pitchFamily="34" charset="0"/>
                <a:cs typeface="Calibri" panose="020F0502020204030204" pitchFamily="34" charset="0"/>
              </a:rPr>
              <a:t>Surveys of Starbucks store managers and technical specialists were used to gather the primary data on the company's ERP </a:t>
            </a:r>
            <a:r>
              <a:rPr lang="en-US" dirty="0" smtClean="0">
                <a:latin typeface="Calibri" panose="020F0502020204030204" pitchFamily="34" charset="0"/>
                <a:cs typeface="Calibri" panose="020F0502020204030204" pitchFamily="34" charset="0"/>
              </a:rPr>
              <a:t>system.</a:t>
            </a:r>
          </a:p>
          <a:p>
            <a:pPr marL="285750" indent="-285750">
              <a:buFont typeface="Wingdings" panose="05000000000000000000" pitchFamily="2" charset="2"/>
              <a:buChar char="q"/>
            </a:pPr>
            <a:r>
              <a:rPr lang="en-US" dirty="0"/>
              <a:t> While choosing the shops and the people from which to collect data, the researcher used a random sample procedure. 50 Starbucks employees and 10 managers made up the final sample. </a:t>
            </a:r>
            <a:endParaRPr lang="en-US"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dirty="0"/>
              <a:t>By administering questionnaire surveys to the sample members, the primary data were </a:t>
            </a:r>
            <a:r>
              <a:rPr lang="en-US" dirty="0" smtClean="0"/>
              <a:t>obtained.</a:t>
            </a:r>
          </a:p>
          <a:p>
            <a:pPr marL="285750" indent="-285750">
              <a:buFont typeface="Wingdings" panose="05000000000000000000" pitchFamily="2" charset="2"/>
              <a:buChar char="q"/>
            </a:pPr>
            <a:r>
              <a:rPr lang="en-US" dirty="0"/>
              <a:t>Only 34 employees and 7 managers completed the surveys and returned them out of the 60 participants to whom it was given. Seven employee questionnaires were returned unanswered because they were incomplete. The managers' questionnaires were all fully completed. So, a sample of 7 managers and 27 employees served as the basis for the data used in the study.</a:t>
            </a:r>
            <a:endParaRPr lang="en-US" dirty="0">
              <a:latin typeface="Calibri" panose="020F0502020204030204" pitchFamily="34" charset="0"/>
              <a:cs typeface="Calibri" panose="020F0502020204030204" pitchFamily="34" charset="0"/>
            </a:endParaRPr>
          </a:p>
        </p:txBody>
      </p:sp>
      <p:pic>
        <p:nvPicPr>
          <p:cNvPr id="9" name="Picture 8"/>
          <p:cNvPicPr/>
          <p:nvPr/>
        </p:nvPicPr>
        <p:blipFill>
          <a:blip r:embed="rId2"/>
          <a:stretch>
            <a:fillRect/>
          </a:stretch>
        </p:blipFill>
        <p:spPr>
          <a:xfrm>
            <a:off x="3126068" y="4315908"/>
            <a:ext cx="5697855" cy="1381760"/>
          </a:xfrm>
          <a:prstGeom prst="rect">
            <a:avLst/>
          </a:prstGeom>
        </p:spPr>
      </p:pic>
    </p:spTree>
    <p:extLst>
      <p:ext uri="{BB962C8B-B14F-4D97-AF65-F5344CB8AC3E}">
        <p14:creationId xmlns:p14="http://schemas.microsoft.com/office/powerpoint/2010/main" val="1765479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19</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901419" y="394448"/>
            <a:ext cx="9650040" cy="671425"/>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sz="3200" dirty="0" smtClean="0"/>
              <a:t>Themes of the Questionnaire</a:t>
            </a:r>
            <a:endParaRPr lang="en-US" sz="3200" b="1" cap="all" dirty="0">
              <a:latin typeface="Calibri" panose="020F0502020204030204" pitchFamily="34" charset="0"/>
              <a:cs typeface="Calibri" panose="020F0502020204030204" pitchFamily="34" charset="0"/>
            </a:endParaRPr>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829701" y="1121750"/>
            <a:ext cx="10739718" cy="1477328"/>
          </a:xfrm>
          <a:prstGeom prst="rect">
            <a:avLst/>
          </a:prstGeom>
        </p:spPr>
        <p:txBody>
          <a:bodyPr wrap="square">
            <a:spAutoFit/>
          </a:bodyPr>
          <a:lstStyle/>
          <a:p>
            <a:pPr>
              <a:lnSpc>
                <a:spcPct val="150000"/>
              </a:lnSpc>
            </a:pPr>
            <a:r>
              <a:rPr lang="en-US" dirty="0" smtClean="0"/>
              <a:t>Question 1: Benefits </a:t>
            </a:r>
            <a:r>
              <a:rPr lang="en-US" dirty="0"/>
              <a:t>of  ERP system </a:t>
            </a:r>
            <a:r>
              <a:rPr lang="en-US" dirty="0" smtClean="0"/>
              <a:t>in Starbucks</a:t>
            </a:r>
          </a:p>
          <a:p>
            <a:pPr>
              <a:lnSpc>
                <a:spcPct val="150000"/>
              </a:lnSpc>
            </a:pPr>
            <a:r>
              <a:rPr lang="en-US" dirty="0"/>
              <a:t>The graphs below illustrate how frequently both managers and employees mentioned the aforementioned themes</a:t>
            </a:r>
            <a:endParaRPr lang="en-US" dirty="0" smtClean="0"/>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10" name="Picture 9"/>
          <p:cNvPicPr/>
          <p:nvPr/>
        </p:nvPicPr>
        <p:blipFill>
          <a:blip r:embed="rId2"/>
          <a:stretch>
            <a:fillRect/>
          </a:stretch>
        </p:blipFill>
        <p:spPr>
          <a:xfrm>
            <a:off x="167154" y="2186024"/>
            <a:ext cx="5637530" cy="3256915"/>
          </a:xfrm>
          <a:prstGeom prst="rect">
            <a:avLst/>
          </a:prstGeom>
        </p:spPr>
      </p:pic>
      <p:pic>
        <p:nvPicPr>
          <p:cNvPr id="11" name="Picture 10"/>
          <p:cNvPicPr/>
          <p:nvPr/>
        </p:nvPicPr>
        <p:blipFill>
          <a:blip r:embed="rId3"/>
          <a:stretch>
            <a:fillRect/>
          </a:stretch>
        </p:blipFill>
        <p:spPr>
          <a:xfrm>
            <a:off x="6199560" y="2058071"/>
            <a:ext cx="5599430" cy="3512820"/>
          </a:xfrm>
          <a:prstGeom prst="rect">
            <a:avLst/>
          </a:prstGeom>
        </p:spPr>
      </p:pic>
      <p:sp>
        <p:nvSpPr>
          <p:cNvPr id="2" name="Rectangle 1"/>
          <p:cNvSpPr/>
          <p:nvPr/>
        </p:nvSpPr>
        <p:spPr>
          <a:xfrm>
            <a:off x="1248944" y="5605743"/>
            <a:ext cx="3275384" cy="369332"/>
          </a:xfrm>
          <a:prstGeom prst="rect">
            <a:avLst/>
          </a:prstGeom>
        </p:spPr>
        <p:txBody>
          <a:bodyPr wrap="none">
            <a:spAutoFit/>
          </a:bodyPr>
          <a:lstStyle/>
          <a:p>
            <a:r>
              <a:rPr lang="en-US" b="1" i="1" smtClean="0">
                <a:latin typeface="Calibri" panose="020F0502020204030204" pitchFamily="34" charset="0"/>
                <a:ea typeface="Constantia" panose="02030602050306030303" pitchFamily="18" charset="0"/>
                <a:cs typeface="Times New Roman" panose="02020603050405020304" pitchFamily="18" charset="0"/>
              </a:rPr>
              <a:t>Employees' frequency of themes</a:t>
            </a:r>
            <a:endParaRPr lang="en-US" dirty="0"/>
          </a:p>
        </p:txBody>
      </p:sp>
      <p:sp>
        <p:nvSpPr>
          <p:cNvPr id="3" name="Rectangle 2"/>
          <p:cNvSpPr/>
          <p:nvPr/>
        </p:nvSpPr>
        <p:spPr>
          <a:xfrm>
            <a:off x="6870708" y="5605743"/>
            <a:ext cx="3680751" cy="369332"/>
          </a:xfrm>
          <a:prstGeom prst="rect">
            <a:avLst/>
          </a:prstGeom>
        </p:spPr>
        <p:txBody>
          <a:bodyPr wrap="none">
            <a:spAutoFit/>
          </a:bodyPr>
          <a:lstStyle/>
          <a:p>
            <a:r>
              <a:rPr lang="en-US" b="1" i="1" dirty="0">
                <a:latin typeface="Calibri" panose="020F0502020204030204" pitchFamily="34" charset="0"/>
                <a:ea typeface="Constantia" panose="02030602050306030303" pitchFamily="18" charset="0"/>
                <a:cs typeface="Times New Roman" panose="02020603050405020304" pitchFamily="18" charset="0"/>
              </a:rPr>
              <a:t>The managers' recurrence of themes</a:t>
            </a:r>
            <a:endParaRPr lang="en-US" dirty="0"/>
          </a:p>
        </p:txBody>
      </p:sp>
    </p:spTree>
    <p:extLst>
      <p:ext uri="{BB962C8B-B14F-4D97-AF65-F5344CB8AC3E}">
        <p14:creationId xmlns:p14="http://schemas.microsoft.com/office/powerpoint/2010/main" val="2581471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6426E-F6F6-4A7C-9181-8C3090996261}"/>
              </a:ext>
            </a:extLst>
          </p:cNvPr>
          <p:cNvSpPr>
            <a:spLocks noGrp="1"/>
          </p:cNvSpPr>
          <p:nvPr>
            <p:ph type="title"/>
          </p:nvPr>
        </p:nvSpPr>
        <p:spPr>
          <a:xfrm>
            <a:off x="293485" y="446641"/>
            <a:ext cx="3565524" cy="626890"/>
          </a:xfrm>
        </p:spPr>
        <p:txBody>
          <a:bodyPr/>
          <a:lstStyle/>
          <a:p>
            <a:r>
              <a:rPr lang="en-US" dirty="0"/>
              <a:t>Agenda</a:t>
            </a:r>
          </a:p>
        </p:txBody>
      </p:sp>
      <p:sp>
        <p:nvSpPr>
          <p:cNvPr id="3" name="Content Placeholder 2">
            <a:extLst>
              <a:ext uri="{FF2B5EF4-FFF2-40B4-BE49-F238E27FC236}">
                <a16:creationId xmlns:a16="http://schemas.microsoft.com/office/drawing/2014/main" xmlns="" id="{D3B60D6F-4D0F-4D33-B2A7-159C8583FF00}"/>
              </a:ext>
            </a:extLst>
          </p:cNvPr>
          <p:cNvSpPr>
            <a:spLocks noGrp="1"/>
          </p:cNvSpPr>
          <p:nvPr>
            <p:ph idx="1"/>
          </p:nvPr>
        </p:nvSpPr>
        <p:spPr>
          <a:xfrm>
            <a:off x="281832" y="1503622"/>
            <a:ext cx="6266923" cy="5080534"/>
          </a:xfrm>
        </p:spPr>
        <p:txBody>
          <a:bodyPr/>
          <a:lstStyle/>
          <a:p>
            <a:pPr marL="0" indent="0">
              <a:lnSpc>
                <a:spcPct val="100000"/>
              </a:lnSpc>
              <a:spcBef>
                <a:spcPts val="100"/>
              </a:spcBef>
              <a:spcAft>
                <a:spcPts val="100"/>
              </a:spcAft>
            </a:pPr>
            <a:r>
              <a:rPr lang="en-US" dirty="0"/>
              <a:t>Introduction</a:t>
            </a:r>
          </a:p>
          <a:p>
            <a:pPr marL="0" indent="0">
              <a:lnSpc>
                <a:spcPct val="100000"/>
              </a:lnSpc>
              <a:spcBef>
                <a:spcPts val="100"/>
              </a:spcBef>
              <a:spcAft>
                <a:spcPts val="100"/>
              </a:spcAft>
            </a:pPr>
            <a:r>
              <a:rPr lang="en-US" dirty="0"/>
              <a:t>Financial Performances of Star Bucks</a:t>
            </a:r>
          </a:p>
          <a:p>
            <a:pPr marL="0" lvl="0" indent="0">
              <a:lnSpc>
                <a:spcPct val="100000"/>
              </a:lnSpc>
              <a:spcBef>
                <a:spcPts val="100"/>
              </a:spcBef>
              <a:spcAft>
                <a:spcPts val="100"/>
              </a:spcAft>
            </a:pPr>
            <a:r>
              <a:rPr lang="en-US" dirty="0"/>
              <a:t>Methodology Used</a:t>
            </a:r>
          </a:p>
          <a:p>
            <a:pPr marL="0" lvl="0" indent="0">
              <a:lnSpc>
                <a:spcPct val="100000"/>
              </a:lnSpc>
              <a:spcBef>
                <a:spcPts val="100"/>
              </a:spcBef>
              <a:spcAft>
                <a:spcPts val="100"/>
              </a:spcAft>
            </a:pPr>
            <a:r>
              <a:rPr lang="en-US" dirty="0"/>
              <a:t>Challenges Faced </a:t>
            </a:r>
          </a:p>
          <a:p>
            <a:pPr marL="0" lvl="0" indent="0">
              <a:lnSpc>
                <a:spcPct val="100000"/>
              </a:lnSpc>
              <a:spcBef>
                <a:spcPts val="100"/>
              </a:spcBef>
              <a:spcAft>
                <a:spcPts val="100"/>
              </a:spcAft>
            </a:pPr>
            <a:r>
              <a:rPr lang="en-US" dirty="0"/>
              <a:t>Solutions</a:t>
            </a:r>
          </a:p>
          <a:p>
            <a:pPr marL="0" indent="0">
              <a:lnSpc>
                <a:spcPct val="100000"/>
              </a:lnSpc>
              <a:spcBef>
                <a:spcPts val="100"/>
              </a:spcBef>
              <a:spcAft>
                <a:spcPts val="100"/>
              </a:spcAft>
            </a:pPr>
            <a:r>
              <a:rPr lang="en-US" dirty="0"/>
              <a:t>The Effectiveness of The ERP System at Starbucks</a:t>
            </a:r>
          </a:p>
          <a:p>
            <a:pPr marL="0" indent="0">
              <a:lnSpc>
                <a:spcPct val="100000"/>
              </a:lnSpc>
              <a:spcBef>
                <a:spcPts val="100"/>
              </a:spcBef>
              <a:spcAft>
                <a:spcPts val="100"/>
              </a:spcAft>
            </a:pPr>
            <a:r>
              <a:rPr lang="en-US" dirty="0"/>
              <a:t>Data Gathering</a:t>
            </a:r>
          </a:p>
          <a:p>
            <a:pPr marL="0" indent="0">
              <a:lnSpc>
                <a:spcPct val="100000"/>
              </a:lnSpc>
              <a:spcBef>
                <a:spcPts val="100"/>
              </a:spcBef>
              <a:spcAft>
                <a:spcPts val="100"/>
              </a:spcAft>
            </a:pPr>
            <a:r>
              <a:rPr lang="en-US" dirty="0"/>
              <a:t>Data Analysis</a:t>
            </a:r>
          </a:p>
          <a:p>
            <a:pPr marL="0" indent="0">
              <a:lnSpc>
                <a:spcPct val="100000"/>
              </a:lnSpc>
              <a:spcBef>
                <a:spcPts val="100"/>
              </a:spcBef>
              <a:spcAft>
                <a:spcPts val="100"/>
              </a:spcAft>
            </a:pPr>
            <a:r>
              <a:rPr lang="en-US" dirty="0"/>
              <a:t>Themes and Questions</a:t>
            </a:r>
          </a:p>
          <a:p>
            <a:pPr marL="0" indent="0">
              <a:lnSpc>
                <a:spcPct val="100000"/>
              </a:lnSpc>
              <a:spcBef>
                <a:spcPts val="100"/>
              </a:spcBef>
              <a:spcAft>
                <a:spcPts val="100"/>
              </a:spcAft>
            </a:pPr>
            <a:r>
              <a:rPr lang="en-US" dirty="0"/>
              <a:t>Block Chain Technology at Starbucks</a:t>
            </a:r>
          </a:p>
          <a:p>
            <a:pPr marL="0" indent="0">
              <a:lnSpc>
                <a:spcPct val="100000"/>
              </a:lnSpc>
              <a:spcBef>
                <a:spcPts val="100"/>
              </a:spcBef>
              <a:spcAft>
                <a:spcPts val="100"/>
              </a:spcAft>
            </a:pPr>
            <a:r>
              <a:rPr lang="en-US" dirty="0"/>
              <a:t>Challenges Faced </a:t>
            </a:r>
          </a:p>
          <a:p>
            <a:pPr marL="0" indent="0">
              <a:lnSpc>
                <a:spcPct val="100000"/>
              </a:lnSpc>
              <a:spcBef>
                <a:spcPts val="100"/>
              </a:spcBef>
              <a:spcAft>
                <a:spcPts val="100"/>
              </a:spcAft>
            </a:pPr>
            <a:r>
              <a:rPr lang="en-US" dirty="0" smtClean="0"/>
              <a:t>Starbucks </a:t>
            </a:r>
            <a:r>
              <a:rPr lang="en-US" dirty="0"/>
              <a:t>utilizing </a:t>
            </a:r>
            <a:r>
              <a:rPr lang="en-US" dirty="0" smtClean="0"/>
              <a:t>block chain </a:t>
            </a:r>
            <a:r>
              <a:rPr lang="en-US" dirty="0"/>
              <a:t>technology and solutions</a:t>
            </a:r>
          </a:p>
          <a:p>
            <a:pPr>
              <a:lnSpc>
                <a:spcPct val="100000"/>
              </a:lnSpc>
            </a:pPr>
            <a:r>
              <a:rPr lang="en-US" dirty="0" smtClean="0"/>
              <a:t>Recommendations</a:t>
            </a:r>
            <a:endParaRPr lang="en-US" dirty="0"/>
          </a:p>
          <a:p>
            <a:endParaRPr lang="en-US" dirty="0"/>
          </a:p>
        </p:txBody>
      </p:sp>
      <p:pic>
        <p:nvPicPr>
          <p:cNvPr id="8" name="Picture Placeholder 7" descr="Digital Data">
            <a:extLst>
              <a:ext uri="{FF2B5EF4-FFF2-40B4-BE49-F238E27FC236}">
                <a16:creationId xmlns:a16="http://schemas.microsoft.com/office/drawing/2014/main" xmlns=""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643054" y="1477653"/>
            <a:ext cx="3448558" cy="3448558"/>
          </a:xfrm>
        </p:spPr>
      </p:pic>
      <p:pic>
        <p:nvPicPr>
          <p:cNvPr id="10" name="Picture Placeholder 9" descr="Data Points ">
            <a:extLst>
              <a:ext uri="{FF2B5EF4-FFF2-40B4-BE49-F238E27FC236}">
                <a16:creationId xmlns:a16="http://schemas.microsoft.com/office/drawing/2014/main" xmlns=""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xmlns=""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xmlns="" id="{915FE2C5-E66A-4405-B19E-2C5C546C98E4}"/>
              </a:ext>
            </a:extLst>
          </p:cNvPr>
          <p:cNvSpPr>
            <a:spLocks noGrp="1"/>
          </p:cNvSpPr>
          <p:nvPr>
            <p:ph type="dt" sz="half" idx="10"/>
          </p:nvPr>
        </p:nvSpPr>
        <p:spPr>
          <a:xfrm>
            <a:off x="550863" y="6507212"/>
            <a:ext cx="2628900" cy="153888"/>
          </a:xfrm>
        </p:spPr>
        <p:txBody>
          <a:bodyPr/>
          <a:lstStyle/>
          <a:p>
            <a:r>
              <a:rPr lang="en-US" dirty="0"/>
              <a:t>Wednesday, March 29, 2023</a:t>
            </a:r>
          </a:p>
        </p:txBody>
      </p:sp>
      <p:sp>
        <p:nvSpPr>
          <p:cNvPr id="14" name="Footer Placeholder 13">
            <a:extLst>
              <a:ext uri="{FF2B5EF4-FFF2-40B4-BE49-F238E27FC236}">
                <a16:creationId xmlns:a16="http://schemas.microsoft.com/office/drawing/2014/main" xmlns="" id="{B01DF4D0-78BC-4C8C-9570-26F0B225433A}"/>
              </a:ext>
            </a:extLst>
          </p:cNvPr>
          <p:cNvSpPr>
            <a:spLocks noGrp="1"/>
          </p:cNvSpPr>
          <p:nvPr>
            <p:ph type="ftr" sz="quarter" idx="11"/>
          </p:nvPr>
        </p:nvSpPr>
        <p:spPr>
          <a:xfrm>
            <a:off x="3359150" y="6507212"/>
            <a:ext cx="6379210" cy="153888"/>
          </a:xfrm>
        </p:spPr>
        <p:txBody>
          <a:bodyPr/>
          <a:lstStyle/>
          <a:p>
            <a:r>
              <a:rPr lang="en-IN" dirty="0"/>
              <a:t>B9IS105 Enterprise Information System, Dublin Business School</a:t>
            </a:r>
            <a:endParaRPr lang="en-US" dirty="0"/>
          </a:p>
        </p:txBody>
      </p:sp>
      <p:sp>
        <p:nvSpPr>
          <p:cNvPr id="15" name="Slide Number Placeholder 14">
            <a:extLst>
              <a:ext uri="{FF2B5EF4-FFF2-40B4-BE49-F238E27FC236}">
                <a16:creationId xmlns:a16="http://schemas.microsoft.com/office/drawing/2014/main" xmlns=""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20</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892454" y="190198"/>
            <a:ext cx="9650040" cy="671425"/>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sz="3200" dirty="0" smtClean="0"/>
              <a:t>Themes of the Questionnaire</a:t>
            </a:r>
            <a:endParaRPr lang="en-US" sz="3200" b="1" cap="all" dirty="0">
              <a:latin typeface="Calibri" panose="020F0502020204030204" pitchFamily="34" charset="0"/>
              <a:cs typeface="Calibri" panose="020F0502020204030204" pitchFamily="34" charset="0"/>
            </a:endParaRPr>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884421" y="928594"/>
            <a:ext cx="10739718" cy="1615827"/>
          </a:xfrm>
          <a:prstGeom prst="rect">
            <a:avLst/>
          </a:prstGeom>
        </p:spPr>
        <p:txBody>
          <a:bodyPr wrap="square">
            <a:spAutoFit/>
          </a:bodyPr>
          <a:lstStyle/>
          <a:p>
            <a:pPr>
              <a:lnSpc>
                <a:spcPct val="150000"/>
              </a:lnSpc>
            </a:pPr>
            <a:r>
              <a:rPr lang="en-US" dirty="0"/>
              <a:t>Question 2: How ERP system affects the </a:t>
            </a:r>
            <a:r>
              <a:rPr lang="en-US" dirty="0" smtClean="0"/>
              <a:t>work</a:t>
            </a:r>
          </a:p>
          <a:p>
            <a:pPr>
              <a:lnSpc>
                <a:spcPct val="150000"/>
              </a:lnSpc>
            </a:pPr>
            <a:r>
              <a:rPr lang="en-US" dirty="0"/>
              <a:t>Enhancing information availability, correlating information, predicting outcomes, raising productivity, and enhancing mobility were the key subjects discussed. Figures 4.0 and 5.0, respectively, indicate the frequency</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2" name="Rectangle 1"/>
          <p:cNvSpPr/>
          <p:nvPr/>
        </p:nvSpPr>
        <p:spPr>
          <a:xfrm>
            <a:off x="1283769" y="5328744"/>
            <a:ext cx="3684598" cy="646331"/>
          </a:xfrm>
          <a:prstGeom prst="rect">
            <a:avLst/>
          </a:prstGeom>
        </p:spPr>
        <p:txBody>
          <a:bodyPr wrap="none">
            <a:spAutoFit/>
          </a:bodyPr>
          <a:lstStyle/>
          <a:p>
            <a:r>
              <a:rPr lang="en-US" b="1" dirty="0" smtClean="0"/>
              <a:t>Frequency </a:t>
            </a:r>
            <a:r>
              <a:rPr lang="en-US" b="1" dirty="0"/>
              <a:t>among the workforce</a:t>
            </a:r>
            <a:endParaRPr lang="en-US" i="1" dirty="0"/>
          </a:p>
          <a:p>
            <a:endParaRPr lang="en-US" dirty="0"/>
          </a:p>
        </p:txBody>
      </p:sp>
      <p:sp>
        <p:nvSpPr>
          <p:cNvPr id="3" name="Rectangle 2"/>
          <p:cNvSpPr/>
          <p:nvPr/>
        </p:nvSpPr>
        <p:spPr>
          <a:xfrm>
            <a:off x="6574872" y="5201116"/>
            <a:ext cx="5195525" cy="369332"/>
          </a:xfrm>
          <a:prstGeom prst="rect">
            <a:avLst/>
          </a:prstGeom>
        </p:spPr>
        <p:txBody>
          <a:bodyPr wrap="none">
            <a:spAutoFit/>
          </a:bodyPr>
          <a:lstStyle/>
          <a:p>
            <a:r>
              <a:rPr lang="en-US" b="1" dirty="0"/>
              <a:t>Frequency of the themes among the managers</a:t>
            </a:r>
            <a:endParaRPr lang="en-US" i="1" dirty="0"/>
          </a:p>
        </p:txBody>
      </p:sp>
      <p:pic>
        <p:nvPicPr>
          <p:cNvPr id="12" name="Picture 11"/>
          <p:cNvPicPr/>
          <p:nvPr/>
        </p:nvPicPr>
        <p:blipFill>
          <a:blip r:embed="rId2"/>
          <a:stretch>
            <a:fillRect/>
          </a:stretch>
        </p:blipFill>
        <p:spPr>
          <a:xfrm>
            <a:off x="145284" y="2336017"/>
            <a:ext cx="5697855" cy="2667000"/>
          </a:xfrm>
          <a:prstGeom prst="rect">
            <a:avLst/>
          </a:prstGeom>
        </p:spPr>
      </p:pic>
      <p:pic>
        <p:nvPicPr>
          <p:cNvPr id="13" name="Picture 12"/>
          <p:cNvPicPr/>
          <p:nvPr/>
        </p:nvPicPr>
        <p:blipFill>
          <a:blip r:embed="rId3"/>
          <a:stretch>
            <a:fillRect/>
          </a:stretch>
        </p:blipFill>
        <p:spPr>
          <a:xfrm>
            <a:off x="6258296" y="2336017"/>
            <a:ext cx="5697855" cy="2667000"/>
          </a:xfrm>
          <a:prstGeom prst="rect">
            <a:avLst/>
          </a:prstGeom>
        </p:spPr>
      </p:pic>
    </p:spTree>
    <p:extLst>
      <p:ext uri="{BB962C8B-B14F-4D97-AF65-F5344CB8AC3E}">
        <p14:creationId xmlns:p14="http://schemas.microsoft.com/office/powerpoint/2010/main" val="2806386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21</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892454" y="190198"/>
            <a:ext cx="9650040" cy="671425"/>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sz="3200" dirty="0" smtClean="0"/>
              <a:t>Themes of the Questionnaire</a:t>
            </a:r>
            <a:endParaRPr lang="en-US" sz="3200" b="1" cap="all" dirty="0">
              <a:latin typeface="Calibri" panose="020F0502020204030204" pitchFamily="34" charset="0"/>
              <a:cs typeface="Calibri" panose="020F0502020204030204" pitchFamily="34" charset="0"/>
            </a:endParaRPr>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884421" y="928594"/>
            <a:ext cx="10739718" cy="1338828"/>
          </a:xfrm>
          <a:prstGeom prst="rect">
            <a:avLst/>
          </a:prstGeom>
        </p:spPr>
        <p:txBody>
          <a:bodyPr wrap="square">
            <a:spAutoFit/>
          </a:bodyPr>
          <a:lstStyle/>
          <a:p>
            <a:pPr>
              <a:lnSpc>
                <a:spcPct val="150000"/>
              </a:lnSpc>
            </a:pPr>
            <a:r>
              <a:rPr lang="en-US" dirty="0"/>
              <a:t>Question </a:t>
            </a:r>
            <a:r>
              <a:rPr lang="en-US" dirty="0" smtClean="0"/>
              <a:t>3:</a:t>
            </a:r>
            <a:r>
              <a:rPr lang="en-US" dirty="0"/>
              <a:t> IMPLICATIONS/WEAKNESSES OF THE ERP </a:t>
            </a:r>
            <a:r>
              <a:rPr lang="en-US" dirty="0" smtClean="0"/>
              <a:t>SYSTEM</a:t>
            </a:r>
          </a:p>
          <a:p>
            <a:pPr>
              <a:lnSpc>
                <a:spcPct val="150000"/>
              </a:lnSpc>
            </a:pPr>
            <a:r>
              <a:rPr lang="en-US" dirty="0"/>
              <a:t>Regarding Starbucks' ERP system's flaws or problems, only two prevalent themes  emerged: intermittent computer system failure and some employees' incapacity to use  it</a:t>
            </a:r>
            <a:endParaRPr lang="en-US" dirty="0">
              <a:latin typeface="Calibri" panose="020F0502020204030204" pitchFamily="34" charset="0"/>
              <a:cs typeface="Calibri" panose="020F0502020204030204" pitchFamily="34" charset="0"/>
            </a:endParaRPr>
          </a:p>
        </p:txBody>
      </p:sp>
      <p:sp>
        <p:nvSpPr>
          <p:cNvPr id="2" name="Rectangle 1"/>
          <p:cNvSpPr/>
          <p:nvPr/>
        </p:nvSpPr>
        <p:spPr>
          <a:xfrm>
            <a:off x="3596664" y="5633124"/>
            <a:ext cx="3900555" cy="646331"/>
          </a:xfrm>
          <a:prstGeom prst="rect">
            <a:avLst/>
          </a:prstGeom>
        </p:spPr>
        <p:txBody>
          <a:bodyPr wrap="none">
            <a:spAutoFit/>
          </a:bodyPr>
          <a:lstStyle/>
          <a:p>
            <a:r>
              <a:rPr lang="en-US" b="1" dirty="0"/>
              <a:t>Frequencies among the employees</a:t>
            </a:r>
            <a:endParaRPr lang="en-US" i="1" dirty="0"/>
          </a:p>
          <a:p>
            <a:endParaRPr lang="en-US" dirty="0"/>
          </a:p>
        </p:txBody>
      </p:sp>
      <p:pic>
        <p:nvPicPr>
          <p:cNvPr id="11" name="Picture 10"/>
          <p:cNvPicPr/>
          <p:nvPr/>
        </p:nvPicPr>
        <p:blipFill>
          <a:blip r:embed="rId2"/>
          <a:stretch>
            <a:fillRect/>
          </a:stretch>
        </p:blipFill>
        <p:spPr>
          <a:xfrm>
            <a:off x="3000964" y="2224652"/>
            <a:ext cx="5666105" cy="3180715"/>
          </a:xfrm>
          <a:prstGeom prst="rect">
            <a:avLst/>
          </a:prstGeom>
        </p:spPr>
      </p:pic>
    </p:spTree>
    <p:extLst>
      <p:ext uri="{BB962C8B-B14F-4D97-AF65-F5344CB8AC3E}">
        <p14:creationId xmlns:p14="http://schemas.microsoft.com/office/powerpoint/2010/main" val="21874586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22</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892454" y="190198"/>
            <a:ext cx="9650040" cy="671425"/>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sz="3200" dirty="0" smtClean="0"/>
              <a:t>Themes of the Questionnaire</a:t>
            </a:r>
            <a:endParaRPr lang="en-US" sz="3200" b="1" cap="all" dirty="0">
              <a:latin typeface="Calibri" panose="020F0502020204030204" pitchFamily="34" charset="0"/>
              <a:cs typeface="Calibri" panose="020F0502020204030204" pitchFamily="34" charset="0"/>
            </a:endParaRPr>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884421" y="928594"/>
            <a:ext cx="10739718" cy="3416320"/>
          </a:xfrm>
          <a:prstGeom prst="rect">
            <a:avLst/>
          </a:prstGeom>
        </p:spPr>
        <p:txBody>
          <a:bodyPr wrap="square">
            <a:spAutoFit/>
          </a:bodyPr>
          <a:lstStyle/>
          <a:p>
            <a:pPr>
              <a:lnSpc>
                <a:spcPct val="150000"/>
              </a:lnSpc>
            </a:pPr>
            <a:r>
              <a:rPr lang="en-US" dirty="0"/>
              <a:t>Question </a:t>
            </a:r>
            <a:r>
              <a:rPr lang="en-US" dirty="0" smtClean="0"/>
              <a:t>4:</a:t>
            </a:r>
            <a:r>
              <a:rPr lang="en-US" dirty="0"/>
              <a:t> Suggested improvements </a:t>
            </a:r>
            <a:r>
              <a:rPr lang="en-US" dirty="0" smtClean="0"/>
              <a:t>to </a:t>
            </a:r>
            <a:r>
              <a:rPr lang="en-US" dirty="0"/>
              <a:t>the </a:t>
            </a:r>
            <a:r>
              <a:rPr lang="en-US" dirty="0" smtClean="0"/>
              <a:t>system</a:t>
            </a:r>
          </a:p>
          <a:p>
            <a:pPr marL="285750" indent="-285750">
              <a:lnSpc>
                <a:spcPct val="150000"/>
              </a:lnSpc>
              <a:buFont typeface="Wingdings" panose="05000000000000000000" pitchFamily="2" charset="2"/>
              <a:buChar char="q"/>
            </a:pPr>
            <a:r>
              <a:rPr lang="en-US" dirty="0"/>
              <a:t>The managers claimed that the system improved their ability to coordinate with both the staff and other </a:t>
            </a:r>
            <a:r>
              <a:rPr lang="en-US" dirty="0" smtClean="0"/>
              <a:t>supervisors.</a:t>
            </a:r>
          </a:p>
          <a:p>
            <a:pPr marL="285750" indent="-285750">
              <a:lnSpc>
                <a:spcPct val="150000"/>
              </a:lnSpc>
              <a:buFont typeface="Wingdings" panose="05000000000000000000" pitchFamily="2" charset="2"/>
              <a:buChar char="q"/>
            </a:pPr>
            <a:r>
              <a:rPr lang="en-US" dirty="0"/>
              <a:t>Cost savings receives very little attention from the staff, perhaps because they are not directly involved in cost control. </a:t>
            </a:r>
            <a:endParaRPr lang="en-US" dirty="0" smtClean="0"/>
          </a:p>
          <a:p>
            <a:pPr marL="285750" indent="-285750">
              <a:lnSpc>
                <a:spcPct val="150000"/>
              </a:lnSpc>
              <a:buFont typeface="Wingdings" panose="05000000000000000000" pitchFamily="2" charset="2"/>
              <a:buChar char="q"/>
            </a:pPr>
            <a:r>
              <a:rPr lang="en-US" dirty="0"/>
              <a:t>Due to their closer involvement in servicing customers than management, employees gave customer service a reasonably good </a:t>
            </a:r>
            <a:r>
              <a:rPr lang="en-US" dirty="0" smtClean="0"/>
              <a:t>rating.</a:t>
            </a:r>
          </a:p>
          <a:p>
            <a:pPr marL="285750" indent="-285750">
              <a:lnSpc>
                <a:spcPct val="150000"/>
              </a:lnSpc>
              <a:buFont typeface="Wingdings" panose="05000000000000000000" pitchFamily="2" charset="2"/>
              <a:buChar char="q"/>
            </a:pPr>
            <a:endParaRPr lang="en-US" dirty="0" smtClean="0"/>
          </a:p>
        </p:txBody>
      </p:sp>
      <p:pic>
        <p:nvPicPr>
          <p:cNvPr id="9" name="Picture 8"/>
          <p:cNvPicPr/>
          <p:nvPr/>
        </p:nvPicPr>
        <p:blipFill>
          <a:blip r:embed="rId2"/>
          <a:stretch>
            <a:fillRect/>
          </a:stretch>
        </p:blipFill>
        <p:spPr>
          <a:xfrm>
            <a:off x="4403520" y="3519428"/>
            <a:ext cx="5697855" cy="2910840"/>
          </a:xfrm>
          <a:prstGeom prst="rect">
            <a:avLst/>
          </a:prstGeom>
        </p:spPr>
      </p:pic>
    </p:spTree>
    <p:extLst>
      <p:ext uri="{BB962C8B-B14F-4D97-AF65-F5344CB8AC3E}">
        <p14:creationId xmlns:p14="http://schemas.microsoft.com/office/powerpoint/2010/main" val="2494651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23</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892454" y="190198"/>
            <a:ext cx="9650040" cy="671425"/>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sz="3200" dirty="0"/>
              <a:t>BlockChain Technology </a:t>
            </a:r>
            <a:endParaRPr lang="en-US" sz="3200" b="1" cap="all" dirty="0">
              <a:latin typeface="Calibri" panose="020F0502020204030204" pitchFamily="34" charset="0"/>
              <a:cs typeface="Calibri" panose="020F0502020204030204" pitchFamily="34" charset="0"/>
            </a:endParaRPr>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758915" y="1125818"/>
            <a:ext cx="10739718" cy="4247317"/>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dirty="0"/>
              <a:t>The report makes the case that by enabling the tracking of coffee beans from the farm to the coffee shop, </a:t>
            </a:r>
            <a:r>
              <a:rPr lang="en-US" dirty="0" smtClean="0"/>
              <a:t>block chain </a:t>
            </a:r>
            <a:r>
              <a:rPr lang="en-US" dirty="0"/>
              <a:t>technology can improve the transparency of Starbucks' supply </a:t>
            </a:r>
            <a:r>
              <a:rPr lang="en-US" dirty="0" smtClean="0"/>
              <a:t>chain.</a:t>
            </a:r>
          </a:p>
          <a:p>
            <a:pPr marL="285750" indent="-285750">
              <a:lnSpc>
                <a:spcPct val="150000"/>
              </a:lnSpc>
              <a:buFont typeface="Wingdings" panose="05000000000000000000" pitchFamily="2" charset="2"/>
              <a:buChar char="q"/>
            </a:pPr>
            <a:r>
              <a:rPr lang="en-US" dirty="0"/>
              <a:t>The study also covers the management of Starbucks' loyalty rewards program using </a:t>
            </a:r>
            <a:r>
              <a:rPr lang="en-US" dirty="0" smtClean="0"/>
              <a:t>block chain </a:t>
            </a:r>
            <a:r>
              <a:rPr lang="en-US" dirty="0"/>
              <a:t>technology. Starbucks may make sure that rewards points are tracked accurately and that they are simple for customers to use by utilizing </a:t>
            </a:r>
            <a:r>
              <a:rPr lang="en-US" dirty="0" smtClean="0"/>
              <a:t>block chain </a:t>
            </a:r>
            <a:r>
              <a:rPr lang="en-US" dirty="0"/>
              <a:t>technology. </a:t>
            </a:r>
            <a:endParaRPr lang="en-US" dirty="0" smtClean="0"/>
          </a:p>
          <a:p>
            <a:pPr marL="285750" indent="-285750">
              <a:lnSpc>
                <a:spcPct val="150000"/>
              </a:lnSpc>
              <a:buFont typeface="Wingdings" panose="05000000000000000000" pitchFamily="2" charset="2"/>
              <a:buChar char="q"/>
            </a:pPr>
            <a:r>
              <a:rPr lang="en-US" dirty="0"/>
              <a:t>The necessity of data privacy in the digital era is emphasized in the report's conclusion, along with some ways that </a:t>
            </a:r>
            <a:r>
              <a:rPr lang="en-US" dirty="0" smtClean="0"/>
              <a:t>block chain </a:t>
            </a:r>
            <a:r>
              <a:rPr lang="en-US" dirty="0"/>
              <a:t>technology can assist in safeguarding user data</a:t>
            </a:r>
            <a:r>
              <a:rPr lang="en-US" dirty="0" smtClean="0"/>
              <a:t>.</a:t>
            </a:r>
          </a:p>
          <a:p>
            <a:pPr marL="285750" indent="-285750">
              <a:lnSpc>
                <a:spcPct val="150000"/>
              </a:lnSpc>
              <a:buFont typeface="Wingdings" panose="05000000000000000000" pitchFamily="2" charset="2"/>
              <a:buChar char="q"/>
            </a:pPr>
            <a:r>
              <a:rPr lang="en-US" dirty="0"/>
              <a:t>Customers can use the recently launched service, which employs </a:t>
            </a:r>
            <a:r>
              <a:rPr lang="en-US" dirty="0" err="1"/>
              <a:t>blockchain</a:t>
            </a:r>
            <a:r>
              <a:rPr lang="en-US" dirty="0"/>
              <a:t> technology, to scan a code on the back of a bag of coffee beans to get information on the country, a specific farm or farms, and the farmers who created the </a:t>
            </a:r>
            <a:r>
              <a:rPr lang="en-US" dirty="0" smtClean="0"/>
              <a:t>product.</a:t>
            </a:r>
          </a:p>
        </p:txBody>
      </p:sp>
    </p:spTree>
    <p:extLst>
      <p:ext uri="{BB962C8B-B14F-4D97-AF65-F5344CB8AC3E}">
        <p14:creationId xmlns:p14="http://schemas.microsoft.com/office/powerpoint/2010/main" val="1775741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24</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892454" y="190198"/>
            <a:ext cx="9650040" cy="671425"/>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sz="3200" b="1" cap="all" dirty="0" smtClean="0">
                <a:latin typeface="Calibri" panose="020F0502020204030204" pitchFamily="34" charset="0"/>
                <a:cs typeface="Calibri" panose="020F0502020204030204" pitchFamily="34" charset="0"/>
              </a:rPr>
              <a:t>Challenges faced by </a:t>
            </a:r>
            <a:r>
              <a:rPr lang="en-US" sz="3200" b="1" cap="all" dirty="0" err="1" smtClean="0">
                <a:latin typeface="Calibri" panose="020F0502020204030204" pitchFamily="34" charset="0"/>
                <a:cs typeface="Calibri" panose="020F0502020204030204" pitchFamily="34" charset="0"/>
              </a:rPr>
              <a:t>starbucks</a:t>
            </a:r>
            <a:endParaRPr lang="en-US" sz="3200" b="1" cap="all" dirty="0">
              <a:latin typeface="Calibri" panose="020F0502020204030204" pitchFamily="34" charset="0"/>
              <a:cs typeface="Calibri" panose="020F0502020204030204" pitchFamily="34" charset="0"/>
            </a:endParaRPr>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758915" y="1125818"/>
            <a:ext cx="10739718" cy="5078313"/>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US" dirty="0"/>
              <a:t> Lack of transparency:</a:t>
            </a:r>
          </a:p>
          <a:p>
            <a:pPr marL="403225" indent="-403225" algn="just">
              <a:lnSpc>
                <a:spcPct val="150000"/>
              </a:lnSpc>
            </a:pPr>
            <a:r>
              <a:rPr lang="en-US" dirty="0"/>
              <a:t>       Starbucks may find it challenging to trace the origin and quality of the coffee beans due to the complexity of </a:t>
            </a:r>
            <a:r>
              <a:rPr lang="en-US" dirty="0" smtClean="0"/>
              <a:t>the coffee supply chain. It may be difficult for Starbucks to uphold fair trade principles and win over customers due to this lack of openness.</a:t>
            </a:r>
          </a:p>
          <a:p>
            <a:pPr marL="285750" indent="-285750" algn="just">
              <a:lnSpc>
                <a:spcPct val="150000"/>
              </a:lnSpc>
              <a:buFont typeface="Wingdings" panose="05000000000000000000" pitchFamily="2" charset="2"/>
              <a:buChar char="q"/>
            </a:pPr>
            <a:r>
              <a:rPr lang="en-US" dirty="0"/>
              <a:t>Traceability:</a:t>
            </a:r>
          </a:p>
          <a:p>
            <a:pPr marL="511175" indent="-511175" algn="just">
              <a:lnSpc>
                <a:spcPct val="150000"/>
              </a:lnSpc>
            </a:pPr>
            <a:r>
              <a:rPr lang="en-US" dirty="0"/>
              <a:t>       It can be difficult for Starbucks to guarantee the quality and authenticity of the coffee beans due to a lack of traceability in the coffee supply chain. It may be difficult to stop supply chain fraud, counterfeiting, and other illicit actions as a result of this lack of traceability.</a:t>
            </a:r>
          </a:p>
          <a:p>
            <a:pPr marL="285750" indent="-285750" algn="just">
              <a:lnSpc>
                <a:spcPct val="150000"/>
              </a:lnSpc>
              <a:buFont typeface="Wingdings" panose="05000000000000000000" pitchFamily="2" charset="2"/>
              <a:buChar char="q"/>
            </a:pPr>
            <a:r>
              <a:rPr lang="en-US" dirty="0"/>
              <a:t>Security:</a:t>
            </a:r>
          </a:p>
          <a:p>
            <a:pPr marL="403225" algn="just">
              <a:lnSpc>
                <a:spcPct val="150000"/>
              </a:lnSpc>
            </a:pPr>
            <a:r>
              <a:rPr lang="en-US" dirty="0" smtClean="0"/>
              <a:t>Fraud </a:t>
            </a:r>
            <a:r>
              <a:rPr lang="en-US" dirty="0"/>
              <a:t>and other security vulnerabilities may make the coffee supply chain more susceptible, which could jeopardize its integrity. Starbucks may have encountered difficulties in maintaining the authenticity of its coffee beans and ensuring the security of its supply chain</a:t>
            </a:r>
            <a:r>
              <a:rPr lang="en-US" dirty="0" smtClean="0"/>
              <a:t>.</a:t>
            </a:r>
            <a:endParaRPr lang="en-US" dirty="0"/>
          </a:p>
        </p:txBody>
      </p:sp>
    </p:spTree>
    <p:extLst>
      <p:ext uri="{BB962C8B-B14F-4D97-AF65-F5344CB8AC3E}">
        <p14:creationId xmlns:p14="http://schemas.microsoft.com/office/powerpoint/2010/main" val="13267160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25</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892454" y="190198"/>
            <a:ext cx="9650040" cy="671425"/>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sz="3200" b="1" cap="all" dirty="0">
                <a:latin typeface="Calibri" panose="020F0502020204030204" pitchFamily="34" charset="0"/>
                <a:cs typeface="Calibri" panose="020F0502020204030204" pitchFamily="34" charset="0"/>
              </a:rPr>
              <a:t>Challenges faced by </a:t>
            </a:r>
            <a:r>
              <a:rPr lang="en-US" sz="3200" b="1" cap="all" dirty="0" err="1">
                <a:latin typeface="Calibri" panose="020F0502020204030204" pitchFamily="34" charset="0"/>
                <a:cs typeface="Calibri" panose="020F0502020204030204" pitchFamily="34" charset="0"/>
              </a:rPr>
              <a:t>starbucks</a:t>
            </a:r>
            <a:endParaRPr lang="en-US" sz="3200" b="1" cap="all" dirty="0">
              <a:latin typeface="Calibri" panose="020F0502020204030204" pitchFamily="34" charset="0"/>
              <a:cs typeface="Calibri" panose="020F0502020204030204" pitchFamily="34" charset="0"/>
            </a:endParaRPr>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669268" y="1376093"/>
            <a:ext cx="10739718" cy="3416320"/>
          </a:xfrm>
          <a:prstGeom prst="rect">
            <a:avLst/>
          </a:prstGeom>
        </p:spPr>
        <p:txBody>
          <a:bodyPr wrap="square">
            <a:spAutoFit/>
          </a:bodyPr>
          <a:lstStyle/>
          <a:p>
            <a:pPr algn="just">
              <a:lnSpc>
                <a:spcPct val="150000"/>
              </a:lnSpc>
            </a:pPr>
            <a:r>
              <a:rPr lang="en-US" dirty="0"/>
              <a:t>Operational inefficiencies:     </a:t>
            </a:r>
          </a:p>
          <a:p>
            <a:pPr marL="457200" indent="-287338" algn="just">
              <a:lnSpc>
                <a:spcPct val="150000"/>
              </a:lnSpc>
            </a:pPr>
            <a:r>
              <a:rPr lang="en-US" dirty="0"/>
              <a:t>      </a:t>
            </a:r>
            <a:r>
              <a:rPr lang="en-US" dirty="0" smtClean="0"/>
              <a:t>There </a:t>
            </a:r>
            <a:r>
              <a:rPr lang="en-US" dirty="0"/>
              <a:t>may be delays, mistakes, and increased costs as a result of the coffee supply chain's potential slowness and inefficiency. Starbucks may have had difficulties in simplifying its supply chain and lowering transaction costs and times. </a:t>
            </a:r>
          </a:p>
          <a:p>
            <a:pPr algn="just">
              <a:lnSpc>
                <a:spcPct val="150000"/>
              </a:lnSpc>
            </a:pPr>
            <a:r>
              <a:rPr lang="en-US" dirty="0"/>
              <a:t>Technical barriers:</a:t>
            </a:r>
          </a:p>
          <a:p>
            <a:pPr marL="403225" indent="-287338" algn="just">
              <a:lnSpc>
                <a:spcPct val="150000"/>
              </a:lnSpc>
            </a:pPr>
            <a:r>
              <a:rPr lang="en-US" dirty="0"/>
              <a:t>      It can be difficult to implement </a:t>
            </a:r>
            <a:r>
              <a:rPr lang="en-US" dirty="0" err="1"/>
              <a:t>blockchain</a:t>
            </a:r>
            <a:r>
              <a:rPr lang="en-US" dirty="0"/>
              <a:t> technology, and it might need a lot of technical resources. Finding the best IT partners and incorporating </a:t>
            </a:r>
            <a:r>
              <a:rPr lang="en-US" dirty="0" err="1"/>
              <a:t>blockchain</a:t>
            </a:r>
            <a:r>
              <a:rPr lang="en-US" dirty="0"/>
              <a:t> technology into Starbucks' current supply chain management systems may have been difficult tasks</a:t>
            </a:r>
            <a:r>
              <a:rPr lang="en-US" dirty="0" smtClean="0"/>
              <a:t>.</a:t>
            </a:r>
            <a:endParaRPr lang="en-US" dirty="0"/>
          </a:p>
        </p:txBody>
      </p:sp>
    </p:spTree>
    <p:extLst>
      <p:ext uri="{BB962C8B-B14F-4D97-AF65-F5344CB8AC3E}">
        <p14:creationId xmlns:p14="http://schemas.microsoft.com/office/powerpoint/2010/main" val="870630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26</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910384" y="887506"/>
            <a:ext cx="9650040" cy="395458"/>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endParaRPr lang="en-US" sz="3200" cap="all" dirty="0" smtClean="0">
              <a:latin typeface="Calibri" panose="020F0502020204030204" pitchFamily="34" charset="0"/>
              <a:cs typeface="Calibri" panose="020F0502020204030204" pitchFamily="34" charset="0"/>
            </a:endParaRPr>
          </a:p>
          <a:p>
            <a:endParaRPr lang="en-US" sz="3200" cap="all" dirty="0">
              <a:latin typeface="Calibri" panose="020F0502020204030204" pitchFamily="34" charset="0"/>
              <a:cs typeface="Calibri" panose="020F0502020204030204" pitchFamily="34" charset="0"/>
            </a:endParaRPr>
          </a:p>
          <a:p>
            <a:r>
              <a:rPr lang="en-US" sz="3200" cap="all" dirty="0" smtClean="0">
                <a:latin typeface="Calibri" panose="020F0502020204030204" pitchFamily="34" charset="0"/>
                <a:cs typeface="Calibri" panose="020F0502020204030204" pitchFamily="34" charset="0"/>
              </a:rPr>
              <a:t>Starbucks </a:t>
            </a:r>
            <a:r>
              <a:rPr lang="en-US" sz="3200" cap="all" dirty="0">
                <a:latin typeface="Calibri" panose="020F0502020204030204" pitchFamily="34" charset="0"/>
                <a:cs typeface="Calibri" panose="020F0502020204030204" pitchFamily="34" charset="0"/>
              </a:rPr>
              <a:t>utilizing blockchain technology and solutions</a:t>
            </a:r>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669268" y="1913975"/>
            <a:ext cx="10739718" cy="4524315"/>
          </a:xfrm>
          <a:prstGeom prst="rect">
            <a:avLst/>
          </a:prstGeom>
        </p:spPr>
        <p:txBody>
          <a:bodyPr wrap="square">
            <a:spAutoFit/>
          </a:bodyPr>
          <a:lstStyle/>
          <a:p>
            <a:pPr marL="285750" lvl="0" indent="-285750" algn="just">
              <a:lnSpc>
                <a:spcPct val="150000"/>
              </a:lnSpc>
              <a:buFont typeface="Wingdings" panose="05000000000000000000" pitchFamily="2" charset="2"/>
              <a:buChar char="q"/>
            </a:pPr>
            <a:r>
              <a:rPr lang="en-US" dirty="0"/>
              <a:t>Starbucks tracked the origin and quality of the coffee beans by using </a:t>
            </a:r>
            <a:r>
              <a:rPr lang="en-US" dirty="0" err="1"/>
              <a:t>blockchain</a:t>
            </a:r>
            <a:r>
              <a:rPr lang="en-US" dirty="0"/>
              <a:t> technology to create a transparent and impenetrable record of the coffee supply chain. By doing this, Starbucks can assure fair trade practices and increase customer confidence</a:t>
            </a:r>
            <a:r>
              <a:rPr lang="en-US" dirty="0" smtClean="0"/>
              <a:t>.</a:t>
            </a:r>
            <a:endParaRPr lang="en-US" u="sng" dirty="0"/>
          </a:p>
          <a:p>
            <a:pPr marL="285750" lvl="0" indent="-285750" algn="just">
              <a:lnSpc>
                <a:spcPct val="150000"/>
              </a:lnSpc>
              <a:buFont typeface="Wingdings" panose="05000000000000000000" pitchFamily="2" charset="2"/>
              <a:buChar char="q"/>
            </a:pPr>
            <a:r>
              <a:rPr lang="en-US" dirty="0"/>
              <a:t>Starbucks can monitor the path of the coffee beans from the farm to the cup using </a:t>
            </a:r>
            <a:r>
              <a:rPr lang="en-US" dirty="0" err="1"/>
              <a:t>blockchain</a:t>
            </a:r>
            <a:r>
              <a:rPr lang="en-US" dirty="0"/>
              <a:t> technology, creating a trustworthy and auditable record of the supply chain. By doing this, Starbucks can guarantee the high quality and originality of the coffee beans, stop fraud and counterfeiting, and adhere to legal requirements</a:t>
            </a:r>
            <a:r>
              <a:rPr lang="en-US" dirty="0" smtClean="0"/>
              <a:t>.</a:t>
            </a:r>
          </a:p>
          <a:p>
            <a:pPr marL="285750" lvl="0" indent="-285750" algn="just">
              <a:lnSpc>
                <a:spcPct val="150000"/>
              </a:lnSpc>
              <a:buFont typeface="Wingdings" panose="05000000000000000000" pitchFamily="2" charset="2"/>
              <a:buChar char="q"/>
            </a:pPr>
            <a:r>
              <a:rPr lang="en-US" dirty="0"/>
              <a:t>Starbucks may use </a:t>
            </a:r>
            <a:r>
              <a:rPr lang="en-US" dirty="0" err="1"/>
              <a:t>blockchain</a:t>
            </a:r>
            <a:r>
              <a:rPr lang="en-US" dirty="0"/>
              <a:t> technology to create a safe and impenetrable record of the coffee supply chain, lowering the risk of fraud and other security concerns. By doing this, Starbucks can increase customer confidence and safeguard the authenticity of its coffee beans.</a:t>
            </a:r>
            <a:endParaRPr lang="en-US" u="sng" dirty="0"/>
          </a:p>
          <a:p>
            <a:r>
              <a:rPr lang="en-US" dirty="0"/>
              <a:t> </a:t>
            </a:r>
            <a:endParaRPr lang="en-US" u="sng" dirty="0"/>
          </a:p>
          <a:p>
            <a:pPr marL="285750" lvl="0" indent="-285750" algn="just">
              <a:lnSpc>
                <a:spcPct val="150000"/>
              </a:lnSpc>
              <a:buFont typeface="Wingdings" panose="05000000000000000000" pitchFamily="2" charset="2"/>
              <a:buChar char="q"/>
            </a:pPr>
            <a:endParaRPr lang="en-US" u="sng" dirty="0"/>
          </a:p>
        </p:txBody>
      </p:sp>
    </p:spTree>
    <p:extLst>
      <p:ext uri="{BB962C8B-B14F-4D97-AF65-F5344CB8AC3E}">
        <p14:creationId xmlns:p14="http://schemas.microsoft.com/office/powerpoint/2010/main" val="10732384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27</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910384" y="887506"/>
            <a:ext cx="9650040" cy="395458"/>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endParaRPr lang="en-US" sz="3200" cap="all" dirty="0" smtClean="0">
              <a:latin typeface="Calibri" panose="020F0502020204030204" pitchFamily="34" charset="0"/>
              <a:cs typeface="Calibri" panose="020F0502020204030204" pitchFamily="34" charset="0"/>
            </a:endParaRPr>
          </a:p>
          <a:p>
            <a:endParaRPr lang="en-US" sz="3200" cap="all" dirty="0">
              <a:latin typeface="Calibri" panose="020F0502020204030204" pitchFamily="34" charset="0"/>
              <a:cs typeface="Calibri" panose="020F0502020204030204" pitchFamily="34" charset="0"/>
            </a:endParaRPr>
          </a:p>
          <a:p>
            <a:r>
              <a:rPr lang="en-US" sz="3200" cap="all" dirty="0" smtClean="0">
                <a:latin typeface="Calibri" panose="020F0502020204030204" pitchFamily="34" charset="0"/>
                <a:cs typeface="Calibri" panose="020F0502020204030204" pitchFamily="34" charset="0"/>
              </a:rPr>
              <a:t>Starbucks </a:t>
            </a:r>
            <a:r>
              <a:rPr lang="en-US" sz="3200" cap="all" dirty="0">
                <a:latin typeface="Calibri" panose="020F0502020204030204" pitchFamily="34" charset="0"/>
                <a:cs typeface="Calibri" panose="020F0502020204030204" pitchFamily="34" charset="0"/>
              </a:rPr>
              <a:t>utilizing blockchain technology and solutions</a:t>
            </a:r>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669268" y="1913975"/>
            <a:ext cx="10739718" cy="3831818"/>
          </a:xfrm>
          <a:prstGeom prst="rect">
            <a:avLst/>
          </a:prstGeom>
        </p:spPr>
        <p:txBody>
          <a:bodyPr wrap="square">
            <a:spAutoFit/>
          </a:bodyPr>
          <a:lstStyle/>
          <a:p>
            <a:pPr marL="285750" lvl="0" indent="-285750">
              <a:buFont typeface="Wingdings" panose="05000000000000000000" pitchFamily="2" charset="2"/>
              <a:buChar char="q"/>
            </a:pPr>
            <a:r>
              <a:rPr lang="en-US" dirty="0"/>
              <a:t>The coffee supply chain can be streamlined using </a:t>
            </a:r>
            <a:r>
              <a:rPr lang="en-US" dirty="0" err="1"/>
              <a:t>blockchain</a:t>
            </a:r>
            <a:r>
              <a:rPr lang="en-US" dirty="0"/>
              <a:t> technology, which will cut down on transaction costs and time while increasing chain efficiency. By doing this, Starbucks may be able to lower expenses and increase customer happiness.</a:t>
            </a:r>
            <a:endParaRPr lang="en-US" u="sng" dirty="0"/>
          </a:p>
          <a:p>
            <a:endParaRPr lang="en-US" u="sng" dirty="0"/>
          </a:p>
          <a:p>
            <a:pPr marL="285750" lvl="0" indent="-285750">
              <a:buFont typeface="Wingdings" panose="05000000000000000000" pitchFamily="2" charset="2"/>
              <a:buChar char="q"/>
            </a:pPr>
            <a:r>
              <a:rPr lang="en-US" dirty="0"/>
              <a:t>By collaborating with tech firms with knowledge of supply chain management systems and </a:t>
            </a:r>
            <a:r>
              <a:rPr lang="en-US" dirty="0" err="1"/>
              <a:t>blockchain</a:t>
            </a:r>
            <a:r>
              <a:rPr lang="en-US" dirty="0"/>
              <a:t> technology, Starbucks can overcome technical obstacles. Starbucks can also spend money on training and development to create internal </a:t>
            </a:r>
            <a:r>
              <a:rPr lang="en-US" dirty="0" err="1"/>
              <a:t>blockchain</a:t>
            </a:r>
            <a:r>
              <a:rPr lang="en-US" dirty="0"/>
              <a:t> technology knowledge</a:t>
            </a:r>
            <a:r>
              <a:rPr lang="en-US" dirty="0" smtClean="0"/>
              <a:t>.</a:t>
            </a:r>
          </a:p>
          <a:p>
            <a:pPr marL="285750" lvl="0" indent="-285750">
              <a:buFont typeface="Wingdings" panose="05000000000000000000" pitchFamily="2" charset="2"/>
              <a:buChar char="q"/>
            </a:pPr>
            <a:endParaRPr lang="en-US" u="sng" dirty="0"/>
          </a:p>
          <a:p>
            <a:pPr marL="285750" lvl="0" indent="-285750">
              <a:buFont typeface="Wingdings" panose="05000000000000000000" pitchFamily="2" charset="2"/>
              <a:buChar char="q"/>
            </a:pPr>
            <a:r>
              <a:rPr lang="en-US" dirty="0"/>
              <a:t>By generating a transparent and irreversible record of consumer transactions and rewards, </a:t>
            </a:r>
            <a:r>
              <a:rPr lang="en-US" dirty="0" err="1"/>
              <a:t>blockchain</a:t>
            </a:r>
            <a:r>
              <a:rPr lang="en-US" dirty="0"/>
              <a:t> technology can improve Starbucks' loyalty programs and offer customers a more effective and secure payment mechanism.</a:t>
            </a:r>
            <a:endParaRPr lang="en-US" u="sng" dirty="0"/>
          </a:p>
          <a:p>
            <a:r>
              <a:rPr lang="en-US" dirty="0"/>
              <a:t> </a:t>
            </a:r>
            <a:endParaRPr lang="en-US" u="sng" dirty="0"/>
          </a:p>
          <a:p>
            <a:pPr marL="285750" lvl="0" indent="-285750" algn="just">
              <a:lnSpc>
                <a:spcPct val="150000"/>
              </a:lnSpc>
              <a:buFont typeface="Wingdings" panose="05000000000000000000" pitchFamily="2" charset="2"/>
              <a:buChar char="q"/>
            </a:pPr>
            <a:endParaRPr lang="en-US" u="sng" dirty="0"/>
          </a:p>
        </p:txBody>
      </p:sp>
    </p:spTree>
    <p:extLst>
      <p:ext uri="{BB962C8B-B14F-4D97-AF65-F5344CB8AC3E}">
        <p14:creationId xmlns:p14="http://schemas.microsoft.com/office/powerpoint/2010/main" val="16568718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28</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910384" y="887506"/>
            <a:ext cx="9650040" cy="395458"/>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endParaRPr lang="en-US" sz="3200" cap="all" dirty="0" smtClean="0">
              <a:latin typeface="Calibri" panose="020F0502020204030204" pitchFamily="34" charset="0"/>
              <a:cs typeface="Calibri" panose="020F0502020204030204" pitchFamily="34" charset="0"/>
            </a:endParaRPr>
          </a:p>
          <a:p>
            <a:endParaRPr lang="en-US" sz="3200" cap="all" dirty="0">
              <a:latin typeface="Calibri" panose="020F0502020204030204" pitchFamily="34" charset="0"/>
              <a:cs typeface="Calibri" panose="020F0502020204030204" pitchFamily="34" charset="0"/>
            </a:endParaRPr>
          </a:p>
          <a:p>
            <a:r>
              <a:rPr lang="en-US" sz="3200" cap="all" dirty="0" smtClean="0">
                <a:latin typeface="Calibri" panose="020F0502020204030204" pitchFamily="34" charset="0"/>
                <a:cs typeface="Calibri" panose="020F0502020204030204" pitchFamily="34" charset="0"/>
              </a:rPr>
              <a:t>Conclusion </a:t>
            </a:r>
            <a:r>
              <a:rPr lang="en-US" sz="3200" cap="all" smtClean="0">
                <a:latin typeface="Calibri" panose="020F0502020204030204" pitchFamily="34" charset="0"/>
                <a:cs typeface="Calibri" panose="020F0502020204030204" pitchFamily="34" charset="0"/>
              </a:rPr>
              <a:t>and recommendations</a:t>
            </a:r>
            <a:endParaRPr lang="en-US" sz="3200" cap="all" dirty="0">
              <a:latin typeface="Calibri" panose="020F0502020204030204" pitchFamily="34" charset="0"/>
              <a:cs typeface="Calibri" panose="020F0502020204030204" pitchFamily="34" charset="0"/>
            </a:endParaRPr>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669268" y="1913975"/>
            <a:ext cx="10739718" cy="3000821"/>
          </a:xfrm>
          <a:prstGeom prst="rect">
            <a:avLst/>
          </a:prstGeom>
        </p:spPr>
        <p:txBody>
          <a:bodyPr wrap="square">
            <a:spAutoFit/>
          </a:bodyPr>
          <a:lstStyle/>
          <a:p>
            <a:pPr marL="285750" lvl="0" indent="-285750">
              <a:lnSpc>
                <a:spcPct val="150000"/>
              </a:lnSpc>
              <a:buFont typeface="Wingdings" panose="05000000000000000000" pitchFamily="2" charset="2"/>
              <a:buChar char="q"/>
            </a:pPr>
            <a:r>
              <a:rPr lang="en-US" dirty="0">
                <a:latin typeface="Calibri" panose="020F0502020204030204" pitchFamily="34" charset="0"/>
                <a:cs typeface="Calibri" panose="020F0502020204030204" pitchFamily="34" charset="0"/>
              </a:rPr>
              <a:t>Improve in decision support system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    use of WebEx </a:t>
            </a:r>
            <a:r>
              <a:rPr lang="en-US" dirty="0" err="1">
                <a:latin typeface="Calibri" panose="020F0502020204030204" pitchFamily="34" charset="0"/>
                <a:cs typeface="Calibri" panose="020F0502020204030204" pitchFamily="34" charset="0"/>
              </a:rPr>
              <a:t>weboffices</a:t>
            </a:r>
            <a:r>
              <a:rPr lang="en-US" dirty="0">
                <a:latin typeface="Calibri" panose="020F0502020204030204" pitchFamily="34" charset="0"/>
                <a:cs typeface="Calibri" panose="020F0502020204030204" pitchFamily="34" charset="0"/>
              </a:rPr>
              <a:t> - focused on communication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    employ data-driven - </a:t>
            </a:r>
            <a:r>
              <a:rPr lang="en-US" dirty="0" err="1">
                <a:latin typeface="Calibri" panose="020F0502020204030204" pitchFamily="34" charset="0"/>
                <a:cs typeface="Calibri" panose="020F0502020204030204" pitchFamily="34" charset="0"/>
              </a:rPr>
              <a:t>webfocus</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    utilize document-driven </a:t>
            </a:r>
            <a:r>
              <a:rPr lang="en-US" dirty="0" err="1" smtClean="0">
                <a:latin typeface="Calibri" panose="020F0502020204030204" pitchFamily="34" charset="0"/>
                <a:cs typeface="Calibri" panose="020F0502020204030204" pitchFamily="34" charset="0"/>
              </a:rPr>
              <a:t>Captaris</a:t>
            </a:r>
            <a:r>
              <a:rPr lang="en-US" dirty="0" smtClean="0">
                <a:latin typeface="Calibri" panose="020F0502020204030204" pitchFamily="34" charset="0"/>
                <a:cs typeface="Calibri" panose="020F0502020204030204" pitchFamily="34" charset="0"/>
              </a:rPr>
              <a:t> process</a:t>
            </a:r>
          </a:p>
          <a:p>
            <a:pPr marL="285750" lvl="0" indent="-285750">
              <a:lnSpc>
                <a:spcPct val="150000"/>
              </a:lnSpc>
              <a:buFont typeface="Wingdings" panose="05000000000000000000" pitchFamily="2" charset="2"/>
              <a:buChar char="q"/>
            </a:pPr>
            <a:endParaRPr lang="en-US" u="sng" dirty="0">
              <a:latin typeface="Calibri" panose="020F0502020204030204" pitchFamily="34" charset="0"/>
              <a:cs typeface="Calibri" panose="020F0502020204030204" pitchFamily="34" charset="0"/>
            </a:endParaRPr>
          </a:p>
          <a:p>
            <a:pPr marL="285750" lvl="0" indent="-285750">
              <a:lnSpc>
                <a:spcPct val="150000"/>
              </a:lnSpc>
              <a:buFont typeface="Wingdings" panose="05000000000000000000" pitchFamily="2" charset="2"/>
              <a:buChar char="q"/>
            </a:pP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 crucial benefit of information integration is that it empowers managers to take wise decisions. Like other worldwide organizations, Starbucks has put the system into </a:t>
            </a:r>
            <a:r>
              <a:rPr lang="en-US" dirty="0" smtClean="0">
                <a:latin typeface="Calibri" panose="020F0502020204030204" pitchFamily="34" charset="0"/>
                <a:cs typeface="Calibri" panose="020F0502020204030204" pitchFamily="34" charset="0"/>
              </a:rPr>
              <a:t>place</a:t>
            </a:r>
          </a:p>
        </p:txBody>
      </p:sp>
    </p:spTree>
    <p:extLst>
      <p:ext uri="{BB962C8B-B14F-4D97-AF65-F5344CB8AC3E}">
        <p14:creationId xmlns:p14="http://schemas.microsoft.com/office/powerpoint/2010/main" val="9583327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29</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910384" y="887506"/>
            <a:ext cx="9650040" cy="395458"/>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endParaRPr lang="en-US" sz="3200" cap="all" dirty="0" smtClean="0">
              <a:latin typeface="Calibri" panose="020F0502020204030204" pitchFamily="34" charset="0"/>
              <a:cs typeface="Calibri" panose="020F0502020204030204" pitchFamily="34" charset="0"/>
            </a:endParaRPr>
          </a:p>
          <a:p>
            <a:endParaRPr lang="en-US" sz="3200" cap="all" dirty="0">
              <a:latin typeface="Calibri" panose="020F0502020204030204" pitchFamily="34" charset="0"/>
              <a:cs typeface="Calibri" panose="020F0502020204030204" pitchFamily="34" charset="0"/>
            </a:endParaRPr>
          </a:p>
          <a:p>
            <a:r>
              <a:rPr lang="en-US" sz="3200" cap="all" dirty="0" smtClean="0">
                <a:latin typeface="Calibri" panose="020F0502020204030204" pitchFamily="34" charset="0"/>
                <a:cs typeface="Calibri" panose="020F0502020204030204" pitchFamily="34" charset="0"/>
              </a:rPr>
              <a:t>Conclusion </a:t>
            </a:r>
            <a:r>
              <a:rPr lang="en-US" sz="3200" cap="all" smtClean="0">
                <a:latin typeface="Calibri" panose="020F0502020204030204" pitchFamily="34" charset="0"/>
                <a:cs typeface="Calibri" panose="020F0502020204030204" pitchFamily="34" charset="0"/>
              </a:rPr>
              <a:t>and recommendations</a:t>
            </a:r>
            <a:endParaRPr lang="en-US" sz="3200" cap="all" dirty="0">
              <a:latin typeface="Calibri" panose="020F0502020204030204" pitchFamily="34" charset="0"/>
              <a:cs typeface="Calibri" panose="020F0502020204030204" pitchFamily="34" charset="0"/>
            </a:endParaRPr>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669268" y="1913975"/>
            <a:ext cx="10739718" cy="4247317"/>
          </a:xfrm>
          <a:prstGeom prst="rect">
            <a:avLst/>
          </a:prstGeom>
        </p:spPr>
        <p:txBody>
          <a:bodyPr wrap="square">
            <a:spAutoFit/>
          </a:bodyPr>
          <a:lstStyle/>
          <a:p>
            <a:pPr marL="285750" lvl="0" indent="-285750" algn="just">
              <a:lnSpc>
                <a:spcPct val="150000"/>
              </a:lnSpc>
              <a:buFont typeface="Wingdings" panose="05000000000000000000" pitchFamily="2" charset="2"/>
              <a:buChar char="q"/>
            </a:pPr>
            <a:r>
              <a:rPr lang="en-US" dirty="0">
                <a:latin typeface="Calibri" panose="020F0502020204030204" pitchFamily="34" charset="0"/>
                <a:cs typeface="Calibri" panose="020F0502020204030204" pitchFamily="34" charset="0"/>
              </a:rPr>
              <a:t>Given that the ERP system benefits the business, the managers, and the employees, it is clear from the Starbucks study that it is effective. The study's findings only mention two problems: some staff lack proper training on how to utilize the system, and the computer systems that power the ERP systems occasionally malfunction.</a:t>
            </a:r>
            <a:endParaRPr lang="en-US" u="sng" dirty="0">
              <a:latin typeface="Calibri" panose="020F0502020204030204" pitchFamily="34" charset="0"/>
              <a:cs typeface="Calibri" panose="020F0502020204030204" pitchFamily="34" charset="0"/>
            </a:endParaRPr>
          </a:p>
          <a:p>
            <a:pPr marL="285750" lvl="0" indent="-285750" algn="just">
              <a:lnSpc>
                <a:spcPct val="150000"/>
              </a:lnSpc>
              <a:buFont typeface="Wingdings" panose="05000000000000000000" pitchFamily="2" charset="2"/>
              <a:buChar char="q"/>
            </a:pPr>
            <a:r>
              <a:rPr lang="en-US" dirty="0">
                <a:latin typeface="Calibri" panose="020F0502020204030204" pitchFamily="34" charset="0"/>
                <a:cs typeface="Calibri" panose="020F0502020204030204" pitchFamily="34" charset="0"/>
              </a:rPr>
              <a:t>The coffee supply chain could be transformed by </a:t>
            </a:r>
            <a:r>
              <a:rPr lang="en-US" dirty="0" err="1">
                <a:latin typeface="Calibri" panose="020F0502020204030204" pitchFamily="34" charset="0"/>
                <a:cs typeface="Calibri" panose="020F0502020204030204" pitchFamily="34" charset="0"/>
              </a:rPr>
              <a:t>blockchain</a:t>
            </a:r>
            <a:r>
              <a:rPr lang="en-US" dirty="0">
                <a:latin typeface="Calibri" panose="020F0502020204030204" pitchFamily="34" charset="0"/>
                <a:cs typeface="Calibri" panose="020F0502020204030204" pitchFamily="34" charset="0"/>
              </a:rPr>
              <a:t> technology by increasing accountability, openness, and traceability. Starbucks has acknowledged how using </a:t>
            </a:r>
            <a:r>
              <a:rPr lang="en-US" dirty="0" smtClean="0">
                <a:latin typeface="Calibri" panose="020F0502020204030204" pitchFamily="34" charset="0"/>
                <a:cs typeface="Calibri" panose="020F0502020204030204" pitchFamily="34" charset="0"/>
              </a:rPr>
              <a:t>block chain </a:t>
            </a:r>
            <a:r>
              <a:rPr lang="en-US" dirty="0">
                <a:latin typeface="Calibri" panose="020F0502020204030204" pitchFamily="34" charset="0"/>
                <a:cs typeface="Calibri" panose="020F0502020204030204" pitchFamily="34" charset="0"/>
              </a:rPr>
              <a:t>technology can help the company meet its environmental objectives and win its customers' trust </a:t>
            </a:r>
            <a:endParaRPr lang="en-US" dirty="0" smtClean="0">
              <a:latin typeface="Calibri" panose="020F0502020204030204" pitchFamily="34" charset="0"/>
              <a:cs typeface="Calibri" panose="020F0502020204030204" pitchFamily="34" charset="0"/>
            </a:endParaRPr>
          </a:p>
          <a:p>
            <a:pPr marL="285750" lvl="0" indent="-285750" algn="just">
              <a:lnSpc>
                <a:spcPct val="150000"/>
              </a:lnSpc>
              <a:buFont typeface="Wingdings" panose="05000000000000000000" pitchFamily="2" charset="2"/>
              <a:buChar char="q"/>
            </a:pPr>
            <a:r>
              <a:rPr lang="en-US" dirty="0"/>
              <a:t>Starbucks has improved greatly since its early systems, which were inefficient and raised costs. If Starbucks is to take use of the IS technology that is presently available on the market, there is still a long way to go</a:t>
            </a:r>
            <a:endParaRPr lang="en-US" u="sng" dirty="0">
              <a:latin typeface="Calibri" panose="020F0502020204030204" pitchFamily="34" charset="0"/>
              <a:cs typeface="Calibri" panose="020F0502020204030204" pitchFamily="34" charset="0"/>
            </a:endParaRPr>
          </a:p>
          <a:p>
            <a:pPr marL="285750" lvl="0" indent="-285750" algn="just">
              <a:lnSpc>
                <a:spcPct val="150000"/>
              </a:lnSpc>
              <a:buFont typeface="Wingdings" panose="05000000000000000000" pitchFamily="2" charset="2"/>
              <a:buChar char="q"/>
            </a:pPr>
            <a:endParaRPr lang="en-US" u="sng" dirty="0"/>
          </a:p>
        </p:txBody>
      </p:sp>
    </p:spTree>
    <p:extLst>
      <p:ext uri="{BB962C8B-B14F-4D97-AF65-F5344CB8AC3E}">
        <p14:creationId xmlns:p14="http://schemas.microsoft.com/office/powerpoint/2010/main" val="4280101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23418ADF-358F-4647-A511-FCFFEDA83429}"/>
              </a:ext>
            </a:extLst>
          </p:cNvPr>
          <p:cNvSpPr>
            <a:spLocks noGrp="1"/>
          </p:cNvSpPr>
          <p:nvPr>
            <p:ph type="title"/>
          </p:nvPr>
        </p:nvSpPr>
        <p:spPr>
          <a:xfrm>
            <a:off x="97585" y="3560868"/>
            <a:ext cx="11641137" cy="303421"/>
          </a:xfrm>
        </p:spPr>
        <p:txBody>
          <a:bodyPr/>
          <a:lstStyle/>
          <a:p>
            <a:pPr marL="211137" algn="ctr"/>
            <a:r>
              <a:rPr lang="en-US" sz="2800" dirty="0" smtClean="0"/>
              <a:t>INTRODUCTION</a:t>
            </a: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endParaRPr lang="en-US" sz="1600" dirty="0">
              <a:latin typeface="+mn-lt"/>
            </a:endParaRPr>
          </a:p>
        </p:txBody>
      </p:sp>
      <p:pic>
        <p:nvPicPr>
          <p:cNvPr id="18" name="Picture Placeholder 17" descr="A group of people sitting at a table">
            <a:extLst>
              <a:ext uri="{FF2B5EF4-FFF2-40B4-BE49-F238E27FC236}">
                <a16:creationId xmlns:a16="http://schemas.microsoft.com/office/drawing/2014/main" xmlns=""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521779"/>
          </a:xfrm>
        </p:spPr>
      </p:pic>
      <p:pic>
        <p:nvPicPr>
          <p:cNvPr id="20" name="Picture Placeholder 19" descr="Data Points Digital background">
            <a:extLst>
              <a:ext uri="{FF2B5EF4-FFF2-40B4-BE49-F238E27FC236}">
                <a16:creationId xmlns:a16="http://schemas.microsoft.com/office/drawing/2014/main" xmlns=""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521779"/>
          </a:xfrm>
        </p:spPr>
      </p:pic>
      <p:pic>
        <p:nvPicPr>
          <p:cNvPr id="25" name="Picture Placeholder 24" descr="Digital Graph Screen">
            <a:extLst>
              <a:ext uri="{FF2B5EF4-FFF2-40B4-BE49-F238E27FC236}">
                <a16:creationId xmlns:a16="http://schemas.microsoft.com/office/drawing/2014/main" xmlns=""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521779"/>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xmlns=""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521779"/>
          </a:xfrm>
        </p:spPr>
      </p:pic>
      <p:sp>
        <p:nvSpPr>
          <p:cNvPr id="19" name="TextBox 18"/>
          <p:cNvSpPr txBox="1"/>
          <p:nvPr/>
        </p:nvSpPr>
        <p:spPr>
          <a:xfrm>
            <a:off x="550863" y="4031588"/>
            <a:ext cx="11212243"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a:t>
            </a:r>
            <a:r>
              <a:rPr lang="en-US" dirty="0" smtClean="0"/>
              <a:t>presentation provides </a:t>
            </a:r>
            <a:r>
              <a:rPr lang="en-US" dirty="0"/>
              <a:t>an overview of supply chain </a:t>
            </a:r>
            <a:r>
              <a:rPr lang="en-US" dirty="0" smtClean="0"/>
              <a:t>management process </a:t>
            </a:r>
            <a:r>
              <a:rPr lang="en-US" dirty="0"/>
              <a:t>difficulties and how </a:t>
            </a:r>
            <a:r>
              <a:rPr lang="en-US" dirty="0" smtClean="0"/>
              <a:t>Starbuck’s overcame </a:t>
            </a:r>
            <a:r>
              <a:rPr lang="en-US" dirty="0"/>
              <a:t>them using ERP and </a:t>
            </a:r>
            <a:r>
              <a:rPr lang="en-US" dirty="0" smtClean="0"/>
              <a:t>block chain technology.</a:t>
            </a:r>
          </a:p>
          <a:p>
            <a:pPr marL="285750" indent="-285750" algn="just">
              <a:buFont typeface="Wingdings" panose="05000000000000000000" pitchFamily="2" charset="2"/>
              <a:buChar char="q"/>
            </a:pPr>
            <a:r>
              <a:rPr lang="en-US" dirty="0" smtClean="0"/>
              <a:t>These </a:t>
            </a:r>
            <a:r>
              <a:rPr lang="en-US" dirty="0"/>
              <a:t>technologies have affected Starbucks' operations, including how they have affected the effectiveness of the supply chain, the quality of the products, and the customer </a:t>
            </a:r>
            <a:r>
              <a:rPr lang="en-US" dirty="0" smtClean="0"/>
              <a:t>experience.</a:t>
            </a:r>
          </a:p>
          <a:p>
            <a:pPr marL="285750" indent="-285750" algn="just">
              <a:buFont typeface="Wingdings" panose="05000000000000000000" pitchFamily="2" charset="2"/>
              <a:buChar char="q"/>
            </a:pPr>
            <a:r>
              <a:rPr lang="en-US" dirty="0" smtClean="0"/>
              <a:t>Starbucks utilized enterprise </a:t>
            </a:r>
            <a:r>
              <a:rPr lang="en-US" dirty="0"/>
              <a:t>resource planning (ERP) systems to coordinate and control key business operations like </a:t>
            </a:r>
            <a:r>
              <a:rPr lang="en-US" b="1" dirty="0"/>
              <a:t>finance, supply chain management, and customer </a:t>
            </a:r>
            <a:r>
              <a:rPr lang="en-US" b="1" dirty="0" smtClean="0"/>
              <a:t>relations</a:t>
            </a:r>
            <a:r>
              <a:rPr lang="en-US" dirty="0" smtClean="0"/>
              <a:t>.</a:t>
            </a:r>
          </a:p>
          <a:p>
            <a:pPr marL="285750" indent="-285750" algn="just">
              <a:buFont typeface="Wingdings" panose="05000000000000000000" pitchFamily="2" charset="2"/>
              <a:buChar char="q"/>
            </a:pPr>
            <a:r>
              <a:rPr lang="en-US" dirty="0" smtClean="0"/>
              <a:t>Starbucks had </a:t>
            </a:r>
            <a:r>
              <a:rPr lang="en-US" dirty="0"/>
              <a:t>a difficult time managing its intricate supply chain and safeguarding customer </a:t>
            </a:r>
            <a:r>
              <a:rPr lang="en-US" dirty="0" smtClean="0"/>
              <a:t>information and they have used block chain </a:t>
            </a:r>
            <a:r>
              <a:rPr lang="en-US" dirty="0"/>
              <a:t>technology at Starbucks to improve </a:t>
            </a:r>
            <a:r>
              <a:rPr lang="en-US" b="1" dirty="0"/>
              <a:t>supply chain transparency and data </a:t>
            </a:r>
            <a:r>
              <a:rPr lang="en-US" b="1" dirty="0" smtClean="0"/>
              <a:t>privacy.</a:t>
            </a:r>
          </a:p>
          <a:p>
            <a:pPr algn="just"/>
            <a:endParaRPr lang="en-US" b="1" dirty="0" smtClean="0"/>
          </a:p>
          <a:p>
            <a:pPr marL="285750" indent="-285750" algn="just">
              <a:buFont typeface="Wingdings" panose="05000000000000000000" pitchFamily="2" charset="2"/>
              <a:buChar char="q"/>
            </a:pPr>
            <a:endParaRPr lang="en-IN" dirty="0"/>
          </a:p>
        </p:txBody>
      </p:sp>
      <p:sp>
        <p:nvSpPr>
          <p:cNvPr id="12" name="Date Placeholder 12">
            <a:extLst>
              <a:ext uri="{FF2B5EF4-FFF2-40B4-BE49-F238E27FC236}">
                <a16:creationId xmlns:a16="http://schemas.microsoft.com/office/drawing/2014/main" xmlns="" id="{915FE2C5-E66A-4405-B19E-2C5C546C98E4}"/>
              </a:ext>
            </a:extLst>
          </p:cNvPr>
          <p:cNvSpPr txBox="1">
            <a:spLocks/>
          </p:cNvSpPr>
          <p:nvPr/>
        </p:nvSpPr>
        <p:spPr>
          <a:xfrm>
            <a:off x="488110" y="6507211"/>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14" name="Footer Placeholder 13">
            <a:extLst>
              <a:ext uri="{FF2B5EF4-FFF2-40B4-BE49-F238E27FC236}">
                <a16:creationId xmlns:a16="http://schemas.microsoft.com/office/drawing/2014/main" xmlns="" id="{B01DF4D0-78BC-4C8C-9570-26F0B225433A}"/>
              </a:ext>
            </a:extLst>
          </p:cNvPr>
          <p:cNvSpPr>
            <a:spLocks noGrp="1"/>
          </p:cNvSpPr>
          <p:nvPr>
            <p:ph type="ftr" sz="quarter" idx="11"/>
          </p:nvPr>
        </p:nvSpPr>
        <p:spPr>
          <a:xfrm>
            <a:off x="3359150" y="6507212"/>
            <a:ext cx="6379210" cy="153888"/>
          </a:xfrm>
        </p:spPr>
        <p:txBody>
          <a:bodyPr/>
          <a:lstStyle/>
          <a:p>
            <a:r>
              <a:rPr lang="en-IN" dirty="0"/>
              <a:t>B9IS105 Enterprise Information System, Dublin Business School</a:t>
            </a:r>
            <a:endParaRPr lang="en-US" dirty="0"/>
          </a:p>
        </p:txBody>
      </p:sp>
    </p:spTree>
    <p:extLst>
      <p:ext uri="{BB962C8B-B14F-4D97-AF65-F5344CB8AC3E}">
        <p14:creationId xmlns:p14="http://schemas.microsoft.com/office/powerpoint/2010/main" val="21588865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xmlns=""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xmlns=""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xmlns=""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
        <p:nvSpPr>
          <p:cNvPr id="8" name="Date Placeholder 12">
            <a:extLst>
              <a:ext uri="{FF2B5EF4-FFF2-40B4-BE49-F238E27FC236}">
                <a16:creationId xmlns:a16="http://schemas.microsoft.com/office/drawing/2014/main" xmlns="" id="{915FE2C5-E66A-4405-B19E-2C5C546C98E4}"/>
              </a:ext>
            </a:extLst>
          </p:cNvPr>
          <p:cNvSpPr txBox="1">
            <a:spLocks/>
          </p:cNvSpPr>
          <p:nvPr/>
        </p:nvSpPr>
        <p:spPr>
          <a:xfrm>
            <a:off x="461709" y="6309360"/>
            <a:ext cx="2628900" cy="44855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9" name="Footer Placeholder 13">
            <a:extLst>
              <a:ext uri="{FF2B5EF4-FFF2-40B4-BE49-F238E27FC236}">
                <a16:creationId xmlns:a16="http://schemas.microsoft.com/office/drawing/2014/main" xmlns="" id="{B01DF4D0-78BC-4C8C-9570-26F0B225433A}"/>
              </a:ext>
            </a:extLst>
          </p:cNvPr>
          <p:cNvSpPr txBox="1">
            <a:spLocks/>
          </p:cNvSpPr>
          <p:nvPr/>
        </p:nvSpPr>
        <p:spPr>
          <a:xfrm>
            <a:off x="2884021" y="6391796"/>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Tree>
    <p:extLst>
      <p:ext uri="{BB962C8B-B14F-4D97-AF65-F5344CB8AC3E}">
        <p14:creationId xmlns:p14="http://schemas.microsoft.com/office/powerpoint/2010/main" val="3247798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1955006" y="258110"/>
            <a:ext cx="8440737" cy="656828"/>
          </a:xfrm>
        </p:spPr>
        <p:txBody>
          <a:bodyPr vert="horz" wrap="square" lIns="0" tIns="0" rIns="0" bIns="0" rtlCol="0" anchor="b" anchorCtr="0">
            <a:normAutofit fontScale="90000"/>
          </a:bodyPr>
          <a:lstStyle/>
          <a:p>
            <a:pPr>
              <a:lnSpc>
                <a:spcPct val="100000"/>
              </a:lnSpc>
            </a:pPr>
            <a:r>
              <a:rPr lang="en-US" sz="4400" dirty="0" smtClean="0"/>
              <a:t>Financial Performances of Starbuck’s</a:t>
            </a:r>
            <a:endParaRPr lang="en-US" sz="4400" kern="1200" dirty="0">
              <a:solidFill>
                <a:schemeClr val="tx1"/>
              </a:solidFill>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27" name="Date Placeholder 12">
            <a:extLst>
              <a:ext uri="{FF2B5EF4-FFF2-40B4-BE49-F238E27FC236}">
                <a16:creationId xmlns:a16="http://schemas.microsoft.com/office/drawing/2014/main" xmlns="" id="{915FE2C5-E66A-4405-B19E-2C5C546C98E4}"/>
              </a:ext>
            </a:extLst>
          </p:cNvPr>
          <p:cNvSpPr txBox="1">
            <a:spLocks/>
          </p:cNvSpPr>
          <p:nvPr/>
        </p:nvSpPr>
        <p:spPr>
          <a:xfrm>
            <a:off x="640556" y="6580601"/>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31" name="Footer Placeholder 13">
            <a:extLst>
              <a:ext uri="{FF2B5EF4-FFF2-40B4-BE49-F238E27FC236}">
                <a16:creationId xmlns:a16="http://schemas.microsoft.com/office/drawing/2014/main" xmlns="" id="{B01DF4D0-78BC-4C8C-9570-26F0B225433A}"/>
              </a:ext>
            </a:extLst>
          </p:cNvPr>
          <p:cNvSpPr>
            <a:spLocks noGrp="1"/>
          </p:cNvSpPr>
          <p:nvPr>
            <p:ph type="ftr" sz="quarter" idx="11"/>
          </p:nvPr>
        </p:nvSpPr>
        <p:spPr>
          <a:xfrm>
            <a:off x="3350186" y="6584156"/>
            <a:ext cx="6379210" cy="153888"/>
          </a:xfrm>
        </p:spPr>
        <p:txBody>
          <a:bodyPr/>
          <a:lstStyle/>
          <a:p>
            <a:r>
              <a:rPr lang="en-IN" dirty="0"/>
              <a:t>B9IS105 Enterprise Information System, Dublin Business School</a:t>
            </a:r>
            <a:endParaRPr lang="en-US" dirty="0"/>
          </a:p>
        </p:txBody>
      </p:sp>
      <p:sp>
        <p:nvSpPr>
          <p:cNvPr id="32" name="TextBox 31"/>
          <p:cNvSpPr txBox="1"/>
          <p:nvPr/>
        </p:nvSpPr>
        <p:spPr>
          <a:xfrm>
            <a:off x="569252" y="914938"/>
            <a:ext cx="11212243" cy="161582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t>The corporation launched an aggressive growth strategy to improve its operations and workspaces globally. </a:t>
            </a:r>
            <a:endParaRPr lang="en-US" dirty="0" smtClean="0"/>
          </a:p>
          <a:p>
            <a:pPr marL="285750" indent="-285750" algn="just">
              <a:lnSpc>
                <a:spcPct val="150000"/>
              </a:lnSpc>
              <a:buFont typeface="Wingdings" panose="05000000000000000000" pitchFamily="2" charset="2"/>
              <a:buChar char="q"/>
            </a:pPr>
            <a:r>
              <a:rPr lang="en-US" dirty="0" smtClean="0"/>
              <a:t>Relationships </a:t>
            </a:r>
            <a:r>
              <a:rPr lang="en-US" dirty="0"/>
              <a:t>with </a:t>
            </a:r>
            <a:r>
              <a:rPr lang="en-US" dirty="0" smtClean="0"/>
              <a:t>CI (conservation international), </a:t>
            </a:r>
            <a:r>
              <a:rPr lang="en-US" dirty="0"/>
              <a:t>programs to empower young employees, and the launch of Starbucks University are among the company's main accomplishments.</a:t>
            </a:r>
            <a:endParaRPr lang="en-US" dirty="0" smtClean="0"/>
          </a:p>
          <a:p>
            <a:pPr marL="285750" indent="-285750" algn="just">
              <a:buFont typeface="Wingdings" panose="05000000000000000000" pitchFamily="2" charset="2"/>
              <a:buChar char="q"/>
            </a:pPr>
            <a:endParaRPr lang="en-IN" dirty="0"/>
          </a:p>
        </p:txBody>
      </p:sp>
      <p:pic>
        <p:nvPicPr>
          <p:cNvPr id="36" name="Picture 35"/>
          <p:cNvPicPr/>
          <p:nvPr/>
        </p:nvPicPr>
        <p:blipFill>
          <a:blip r:embed="rId4"/>
          <a:stretch>
            <a:fillRect/>
          </a:stretch>
        </p:blipFill>
        <p:spPr>
          <a:xfrm>
            <a:off x="1685365" y="2904565"/>
            <a:ext cx="8417859" cy="3479136"/>
          </a:xfrm>
          <a:prstGeom prst="rect">
            <a:avLst/>
          </a:prstGeom>
        </p:spPr>
      </p:pic>
      <p:sp>
        <p:nvSpPr>
          <p:cNvPr id="3" name="Rectangle 2"/>
          <p:cNvSpPr/>
          <p:nvPr/>
        </p:nvSpPr>
        <p:spPr>
          <a:xfrm>
            <a:off x="1497055" y="2393368"/>
            <a:ext cx="2779159" cy="400110"/>
          </a:xfrm>
          <a:prstGeom prst="rect">
            <a:avLst/>
          </a:prstGeom>
        </p:spPr>
        <p:txBody>
          <a:bodyPr wrap="none">
            <a:spAutoFit/>
          </a:bodyPr>
          <a:lstStyle/>
          <a:p>
            <a:r>
              <a:rPr lang="en-US" sz="2000" b="1" cap="all" dirty="0">
                <a:latin typeface="Calibri" panose="020F0502020204030204" pitchFamily="34" charset="0"/>
                <a:ea typeface="Times New Roman" panose="02020603050405020304" pitchFamily="18" charset="0"/>
                <a:cs typeface="Times New Roman" panose="02020603050405020304" pitchFamily="18" charset="0"/>
              </a:rPr>
              <a:t> </a:t>
            </a:r>
            <a:r>
              <a:rPr lang="en-US" b="1" dirty="0">
                <a:latin typeface="Constantia" panose="02030602050306030303" pitchFamily="18" charset="0"/>
                <a:ea typeface="Constantia" panose="02030602050306030303" pitchFamily="18" charset="0"/>
                <a:cs typeface="Times New Roman" panose="02020603050405020304" pitchFamily="18" charset="0"/>
              </a:rPr>
              <a:t>(All figures in Millions)</a:t>
            </a:r>
            <a:endParaRPr lang="en-US" dirty="0"/>
          </a:p>
        </p:txBody>
      </p:sp>
    </p:spTree>
    <p:extLst>
      <p:ext uri="{BB962C8B-B14F-4D97-AF65-F5344CB8AC3E}">
        <p14:creationId xmlns:p14="http://schemas.microsoft.com/office/powerpoint/2010/main" val="669040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5</a:t>
            </a:fld>
            <a:endParaRPr lang="en-US"/>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8299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a:spLocks noGrp="1"/>
          </p:cNvSpPr>
          <p:nvPr>
            <p:ph type="ftr" sz="quarter" idx="11"/>
          </p:nvPr>
        </p:nvSpPr>
        <p:spPr>
          <a:xfrm>
            <a:off x="3350186" y="6507212"/>
            <a:ext cx="6379210" cy="230832"/>
          </a:xfrm>
        </p:spPr>
        <p:txBody>
          <a:bodyPr/>
          <a:lstStyle/>
          <a:p>
            <a:r>
              <a:rPr lang="en-IN" dirty="0"/>
              <a:t>B9IS105 Enterprise Information System, Dublin Business School</a:t>
            </a:r>
            <a:endParaRPr lang="en-US" dirty="0"/>
          </a:p>
        </p:txBody>
      </p:sp>
      <p:sp>
        <p:nvSpPr>
          <p:cNvPr id="8" name="Rectangle 7"/>
          <p:cNvSpPr/>
          <p:nvPr/>
        </p:nvSpPr>
        <p:spPr>
          <a:xfrm>
            <a:off x="564776" y="1040831"/>
            <a:ext cx="10766612" cy="4662815"/>
          </a:xfrm>
          <a:prstGeom prst="rect">
            <a:avLst/>
          </a:prstGeom>
        </p:spPr>
        <p:txBody>
          <a:bodyPr wrap="square">
            <a:spAutoFit/>
          </a:bodyPr>
          <a:lstStyle/>
          <a:p>
            <a:pPr marL="341313" indent="-341313" algn="just">
              <a:lnSpc>
                <a:spcPct val="150000"/>
              </a:lnSpc>
              <a:buFont typeface="Wingdings" panose="05000000000000000000" pitchFamily="2" charset="2"/>
              <a:buChar char="q"/>
            </a:pPr>
            <a:r>
              <a:rPr lang="en-US" dirty="0" smtClean="0">
                <a:latin typeface="Calibri" panose="020F0502020204030204" pitchFamily="34" charset="0"/>
                <a:ea typeface="Constantia" panose="02030602050306030303" pitchFamily="18" charset="0"/>
                <a:cs typeface="Times New Roman" panose="02020603050405020304" pitchFamily="18" charset="0"/>
              </a:rPr>
              <a:t>For </a:t>
            </a:r>
            <a:r>
              <a:rPr lang="en-US" dirty="0">
                <a:latin typeface="Calibri" panose="020F0502020204030204" pitchFamily="34" charset="0"/>
                <a:ea typeface="Constantia" panose="02030602050306030303" pitchFamily="18" charset="0"/>
                <a:cs typeface="Times New Roman" panose="02020603050405020304" pitchFamily="18" charset="0"/>
              </a:rPr>
              <a:t>the Starbucks case study, data was gathered from a variety of sources, including key stakeholder </a:t>
            </a:r>
            <a:r>
              <a:rPr lang="en-US" dirty="0" smtClean="0">
                <a:latin typeface="Calibri" panose="020F0502020204030204" pitchFamily="34" charset="0"/>
                <a:ea typeface="Constantia" panose="02030602050306030303" pitchFamily="18" charset="0"/>
                <a:cs typeface="Times New Roman" panose="02020603050405020304" pitchFamily="18" charset="0"/>
              </a:rPr>
              <a:t>   interviews</a:t>
            </a:r>
            <a:r>
              <a:rPr lang="en-US" dirty="0">
                <a:latin typeface="Calibri" panose="020F0502020204030204" pitchFamily="34" charset="0"/>
                <a:ea typeface="Constantia" panose="02030602050306030303" pitchFamily="18" charset="0"/>
                <a:cs typeface="Times New Roman" panose="02020603050405020304" pitchFamily="18" charset="0"/>
              </a:rPr>
              <a:t>, document and report analysis, and on-site observations of the ERP system</a:t>
            </a:r>
            <a:r>
              <a:rPr lang="en-US" dirty="0" smtClean="0">
                <a:latin typeface="Calibri" panose="020F0502020204030204" pitchFamily="34" charset="0"/>
                <a:ea typeface="Constantia" panose="02030602050306030303" pitchFamily="18" charset="0"/>
                <a:cs typeface="Times New Roman" panose="02020603050405020304" pitchFamily="18" charset="0"/>
              </a:rPr>
              <a:t>.</a:t>
            </a:r>
          </a:p>
          <a:p>
            <a:pPr marL="341313" indent="-341313" algn="just">
              <a:lnSpc>
                <a:spcPct val="150000"/>
              </a:lnSpc>
              <a:buFont typeface="Wingdings" panose="05000000000000000000" pitchFamily="2" charset="2"/>
              <a:buChar char="q"/>
            </a:pPr>
            <a:r>
              <a:rPr lang="en-US" dirty="0" smtClean="0">
                <a:latin typeface="Calibri" panose="020F0502020204030204" pitchFamily="34" charset="0"/>
                <a:ea typeface="Constantia" panose="02030602050306030303" pitchFamily="18" charset="0"/>
                <a:cs typeface="Times New Roman" panose="02020603050405020304" pitchFamily="18" charset="0"/>
              </a:rPr>
              <a:t>A </a:t>
            </a:r>
            <a:r>
              <a:rPr lang="en-US" dirty="0">
                <a:latin typeface="Calibri" panose="020F0502020204030204" pitchFamily="34" charset="0"/>
                <a:ea typeface="Constantia" panose="02030602050306030303" pitchFamily="18" charset="0"/>
                <a:cs typeface="Times New Roman" panose="02020603050405020304" pitchFamily="18" charset="0"/>
              </a:rPr>
              <a:t>qualitative research methodology was used to analyze the data, which includes looking for patterns, themes, and trends. </a:t>
            </a:r>
            <a:endParaRPr lang="en-US" dirty="0" smtClean="0">
              <a:latin typeface="Calibri" panose="020F0502020204030204" pitchFamily="34" charset="0"/>
              <a:ea typeface="Constantia" panose="02030602050306030303" pitchFamily="18" charset="0"/>
              <a:cs typeface="Times New Roman" panose="02020603050405020304" pitchFamily="18" charset="0"/>
            </a:endParaRPr>
          </a:p>
          <a:p>
            <a:pPr marL="341313" indent="-341313" algn="just">
              <a:lnSpc>
                <a:spcPct val="150000"/>
              </a:lnSpc>
              <a:buFont typeface="Wingdings" panose="05000000000000000000" pitchFamily="2" charset="2"/>
              <a:buChar char="q"/>
            </a:pPr>
            <a:r>
              <a:rPr lang="en-US" dirty="0"/>
              <a:t>Supply chains, finance, procurement, and project management are just a few of the routine business tasks that Starbucks employs an Oracle ERP system to </a:t>
            </a:r>
            <a:r>
              <a:rPr lang="en-US" dirty="0" smtClean="0"/>
              <a:t>handle.</a:t>
            </a:r>
          </a:p>
          <a:p>
            <a:pPr marL="341313" indent="-341313" algn="just">
              <a:lnSpc>
                <a:spcPct val="150000"/>
              </a:lnSpc>
              <a:buFont typeface="Wingdings" panose="05000000000000000000" pitchFamily="2" charset="2"/>
              <a:buChar char="q"/>
            </a:pPr>
            <a:r>
              <a:rPr lang="en-US" dirty="0"/>
              <a:t> Starbucks has employed the ERP (</a:t>
            </a:r>
            <a:r>
              <a:rPr lang="en-US" b="1" dirty="0"/>
              <a:t>enterprise resource planning</a:t>
            </a:r>
            <a:r>
              <a:rPr lang="en-US" dirty="0"/>
              <a:t>) dashboards to evaluate current business performance relative to defined goals and pinpoint opportunities for improvement. These dashboards are used as a </a:t>
            </a:r>
            <a:r>
              <a:rPr lang="en-US" b="1" dirty="0"/>
              <a:t>decision support</a:t>
            </a:r>
            <a:r>
              <a:rPr lang="en-US" dirty="0"/>
              <a:t> </a:t>
            </a:r>
            <a:r>
              <a:rPr lang="en-US" b="1" dirty="0"/>
              <a:t>system</a:t>
            </a:r>
            <a:r>
              <a:rPr lang="en-US" dirty="0"/>
              <a:t> to depict changes in production and business </a:t>
            </a:r>
            <a:r>
              <a:rPr lang="en-US" dirty="0" smtClean="0"/>
              <a:t>operations.</a:t>
            </a:r>
          </a:p>
          <a:p>
            <a:pPr marL="341313" indent="-341313" algn="just">
              <a:lnSpc>
                <a:spcPct val="150000"/>
              </a:lnSpc>
              <a:buFont typeface="Wingdings" panose="05000000000000000000" pitchFamily="2" charset="2"/>
              <a:buChar char="q"/>
            </a:pPr>
            <a:r>
              <a:rPr lang="en-US" dirty="0"/>
              <a:t>Starbucks used the Online Analytical Processing tool to perform the statistical and huge data analysis that served as a valuable tool to manage </a:t>
            </a:r>
            <a:r>
              <a:rPr lang="en-US" b="1" dirty="0" smtClean="0"/>
              <a:t>decision-making.</a:t>
            </a:r>
            <a:endParaRPr lang="en-US" b="1" dirty="0"/>
          </a:p>
        </p:txBody>
      </p:sp>
      <p:sp>
        <p:nvSpPr>
          <p:cNvPr id="10" name="Title 14">
            <a:extLst>
              <a:ext uri="{FF2B5EF4-FFF2-40B4-BE49-F238E27FC236}">
                <a16:creationId xmlns:a16="http://schemas.microsoft.com/office/drawing/2014/main" xmlns="" id="{40F1DF5B-353A-4270-8C10-6A1509441174}"/>
              </a:ext>
            </a:extLst>
          </p:cNvPr>
          <p:cNvSpPr txBox="1">
            <a:spLocks/>
          </p:cNvSpPr>
          <p:nvPr/>
        </p:nvSpPr>
        <p:spPr>
          <a:xfrm>
            <a:off x="4456159" y="150534"/>
            <a:ext cx="8440737" cy="656828"/>
          </a:xfrm>
          <a:prstGeom prst="rect">
            <a:avLst/>
          </a:prstGeom>
        </p:spPr>
        <p:txBody>
          <a:bodyPr vert="horz" wrap="square" lIns="0" tIns="0" rIns="0" bIns="0" rtlCol="0" anchor="b" anchorCtr="0">
            <a:normAutofit fontScale="975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4400" dirty="0" smtClean="0"/>
              <a:t>Methodology</a:t>
            </a:r>
            <a:endParaRPr lang="en-US" sz="4400" dirty="0"/>
          </a:p>
        </p:txBody>
      </p:sp>
    </p:spTree>
    <p:extLst>
      <p:ext uri="{BB962C8B-B14F-4D97-AF65-F5344CB8AC3E}">
        <p14:creationId xmlns:p14="http://schemas.microsoft.com/office/powerpoint/2010/main" val="3051828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6</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753736" y="598770"/>
            <a:ext cx="8440737" cy="656828"/>
          </a:xfrm>
          <a:prstGeom prst="rect">
            <a:avLst/>
          </a:prstGeom>
        </p:spPr>
        <p:txBody>
          <a:bodyPr vert="horz" wrap="square" lIns="0" tIns="0" rIns="0" bIns="0" rtlCol="0" anchor="b" anchorCtr="0">
            <a:normAutofit fontScale="975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4400" dirty="0" smtClean="0"/>
              <a:t>Decision Supporting System Flow</a:t>
            </a:r>
            <a:endParaRPr lang="en-US" sz="4400" dirty="0"/>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654423" y="1506088"/>
            <a:ext cx="10739718" cy="2031325"/>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US" dirty="0">
                <a:latin typeface="Calibri" panose="020F0502020204030204" pitchFamily="34" charset="0"/>
                <a:ea typeface="Constantia" panose="02030602050306030303" pitchFamily="18" charset="0"/>
                <a:cs typeface="Times New Roman" panose="02020603050405020304" pitchFamily="18" charset="0"/>
              </a:rPr>
              <a:t>To help users more readily make business decisions, the DSS is a computer algorithm program that analyzes and shows business </a:t>
            </a:r>
            <a:r>
              <a:rPr lang="en-US" dirty="0" smtClean="0">
                <a:latin typeface="Calibri" panose="020F0502020204030204" pitchFamily="34" charset="0"/>
                <a:ea typeface="Constantia" panose="02030602050306030303" pitchFamily="18" charset="0"/>
                <a:cs typeface="Times New Roman" panose="02020603050405020304" pitchFamily="18" charset="0"/>
              </a:rPr>
              <a:t>data.</a:t>
            </a:r>
          </a:p>
          <a:p>
            <a:pPr marL="285750" indent="-285750" algn="just">
              <a:lnSpc>
                <a:spcPct val="150000"/>
              </a:lnSpc>
              <a:buFont typeface="Wingdings" panose="05000000000000000000" pitchFamily="2" charset="2"/>
              <a:buChar char="q"/>
            </a:pPr>
            <a:r>
              <a:rPr lang="en-US" dirty="0"/>
              <a:t>Starbucks' parent business in the USA employs only one DSS system, called "oracle." Oracle produces monthly reports that serve as the foundation for significant decisions. </a:t>
            </a:r>
            <a:endParaRPr lang="en-US" dirty="0" smtClean="0">
              <a:latin typeface="Calibri" panose="020F0502020204030204" pitchFamily="34" charset="0"/>
              <a:ea typeface="Constantia" panose="02030602050306030303" pitchFamily="18" charset="0"/>
              <a:cs typeface="Times New Roman" panose="02020603050405020304" pitchFamily="18" charset="0"/>
            </a:endParaRPr>
          </a:p>
          <a:p>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3370729"/>
            <a:ext cx="4823012" cy="2563906"/>
          </a:xfrm>
          <a:prstGeom prst="rect">
            <a:avLst/>
          </a:prstGeom>
        </p:spPr>
      </p:pic>
    </p:spTree>
    <p:extLst>
      <p:ext uri="{BB962C8B-B14F-4D97-AF65-F5344CB8AC3E}">
        <p14:creationId xmlns:p14="http://schemas.microsoft.com/office/powerpoint/2010/main" val="4284796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7</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888207" y="141569"/>
            <a:ext cx="9152264" cy="781795"/>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20000"/>
              </a:lnSpc>
            </a:pPr>
            <a:r>
              <a:rPr lang="en-US" sz="2400" b="1" dirty="0"/>
              <a:t>PROBLEM STARBUCKS WAS FACING BEFORE USING ERP</a:t>
            </a:r>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654423" y="1506088"/>
            <a:ext cx="10739718" cy="3970318"/>
          </a:xfrm>
          <a:prstGeom prst="rect">
            <a:avLst/>
          </a:prstGeom>
        </p:spPr>
        <p:txBody>
          <a:bodyPr wrap="square">
            <a:spAutoFit/>
          </a:bodyPr>
          <a:lstStyle/>
          <a:p>
            <a:pPr marL="285750" indent="-285750">
              <a:lnSpc>
                <a:spcPct val="200000"/>
              </a:lnSpc>
              <a:buFont typeface="Wingdings" panose="05000000000000000000" pitchFamily="2" charset="2"/>
              <a:buChar char="q"/>
            </a:pPr>
            <a:r>
              <a:rPr lang="en-US" dirty="0">
                <a:latin typeface="Calibri" panose="020F0502020204030204" pitchFamily="34" charset="0"/>
                <a:cs typeface="Calibri" panose="020F0502020204030204" pitchFamily="34" charset="0"/>
              </a:rPr>
              <a:t>Rapid expansion and changing consumer preferences.</a:t>
            </a:r>
          </a:p>
          <a:p>
            <a:pPr marL="285750" indent="-285750">
              <a:lnSpc>
                <a:spcPct val="200000"/>
              </a:lnSpc>
              <a:buFont typeface="Wingdings" panose="05000000000000000000" pitchFamily="2" charset="2"/>
              <a:buChar char="q"/>
            </a:pPr>
            <a:r>
              <a:rPr lang="en-US" b="1" dirty="0">
                <a:latin typeface="Calibri" panose="020F0502020204030204" pitchFamily="34" charset="0"/>
                <a:cs typeface="Calibri" panose="020F0502020204030204" pitchFamily="34" charset="0"/>
              </a:rPr>
              <a:t>Oversaturation</a:t>
            </a:r>
            <a:r>
              <a:rPr lang="en-US" dirty="0">
                <a:latin typeface="Calibri" panose="020F0502020204030204" pitchFamily="34" charset="0"/>
                <a:cs typeface="Calibri" panose="020F0502020204030204" pitchFamily="34" charset="0"/>
              </a:rPr>
              <a:t> in some markets, which led to declining sales and increased competition</a:t>
            </a:r>
          </a:p>
          <a:p>
            <a:pPr marL="285750" indent="-285750">
              <a:lnSpc>
                <a:spcPct val="200000"/>
              </a:lnSpc>
              <a:buFont typeface="Wingdings" panose="05000000000000000000" pitchFamily="2" charset="2"/>
              <a:buChar char="q"/>
            </a:pPr>
            <a:r>
              <a:rPr lang="en-US" dirty="0">
                <a:latin typeface="Calibri" panose="020F0502020204030204" pitchFamily="34" charset="0"/>
                <a:cs typeface="Calibri" panose="020F0502020204030204" pitchFamily="34" charset="0"/>
              </a:rPr>
              <a:t>Starbucks had been expanding aggressively into new markets and introducing new products and services, which created some operational challenges related to </a:t>
            </a:r>
            <a:r>
              <a:rPr lang="en-US" b="1" dirty="0">
                <a:latin typeface="Calibri" panose="020F0502020204030204" pitchFamily="34" charset="0"/>
                <a:cs typeface="Calibri" panose="020F0502020204030204" pitchFamily="34" charset="0"/>
              </a:rPr>
              <a:t>supply chain management, inventory control, and employee training</a:t>
            </a:r>
          </a:p>
          <a:p>
            <a:pPr marL="285750" indent="-285750">
              <a:lnSpc>
                <a:spcPct val="200000"/>
              </a:lnSpc>
              <a:buFont typeface="Wingdings" panose="05000000000000000000" pitchFamily="2" charset="2"/>
              <a:buChar char="q"/>
            </a:pPr>
            <a:r>
              <a:rPr lang="en-US" dirty="0">
                <a:latin typeface="Calibri" panose="020F0502020204030204" pitchFamily="34" charset="0"/>
                <a:cs typeface="Calibri" panose="020F0502020204030204" pitchFamily="34" charset="0"/>
              </a:rPr>
              <a:t>Another challenge that the company faced was growing consumer demand for healthier and more socially responsible products, which led Starbucks to introduce new products and initiatives to address these concerns</a:t>
            </a:r>
          </a:p>
        </p:txBody>
      </p:sp>
    </p:spTree>
    <p:extLst>
      <p:ext uri="{BB962C8B-B14F-4D97-AF65-F5344CB8AC3E}">
        <p14:creationId xmlns:p14="http://schemas.microsoft.com/office/powerpoint/2010/main" val="1688308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8</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753736" y="598770"/>
            <a:ext cx="8440737" cy="656828"/>
          </a:xfrm>
          <a:prstGeom prst="rect">
            <a:avLst/>
          </a:prstGeom>
        </p:spPr>
        <p:txBody>
          <a:bodyPr vert="horz" wrap="square" lIns="0" tIns="0" rIns="0" bIns="0" rtlCol="0" anchor="b" anchorCtr="0">
            <a:normAutofit fontScale="975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4400" dirty="0" smtClean="0"/>
              <a:t>Why Oracle?</a:t>
            </a:r>
            <a:endParaRPr lang="en-US" sz="4400" dirty="0"/>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654423" y="1506088"/>
            <a:ext cx="10739718" cy="1705532"/>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US" dirty="0"/>
              <a:t>Oracle technology was used in the construction of Starbucks' point-of-sale data warehouse</a:t>
            </a:r>
            <a:r>
              <a:rPr lang="en-US" dirty="0" smtClean="0"/>
              <a:t>.</a:t>
            </a:r>
          </a:p>
          <a:p>
            <a:pPr marL="285750" indent="-285750" algn="just">
              <a:lnSpc>
                <a:spcPct val="150000"/>
              </a:lnSpc>
              <a:buFont typeface="Wingdings" panose="05000000000000000000" pitchFamily="2" charset="2"/>
              <a:buChar char="q"/>
            </a:pPr>
            <a:r>
              <a:rPr lang="en-US" dirty="0" smtClean="0"/>
              <a:t> </a:t>
            </a:r>
            <a:r>
              <a:rPr lang="en-US" dirty="0"/>
              <a:t>With the help of this foundation and the Oracle OLAP option on the Oracle Exadata Database Machine, Starbucks was able to scale and easily switch from its prior Oracle-based data warehouse to Oracle Exadata to gain more insight and hasten decision-making despite the enormous growth of the data and users.</a:t>
            </a:r>
          </a:p>
        </p:txBody>
      </p:sp>
      <p:pic>
        <p:nvPicPr>
          <p:cNvPr id="1028" name="Picture 4" descr="Oracle Database Tutorial - What Is Oracle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716" y="3211620"/>
            <a:ext cx="6487271" cy="3218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29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A1B0FB-D917-4C8C-928F-313BD683BF39}" type="slidenum">
              <a:rPr lang="en-US" smtClean="0"/>
              <a:t>9</a:t>
            </a:fld>
            <a:endParaRPr lang="en-US"/>
          </a:p>
        </p:txBody>
      </p:sp>
      <p:sp>
        <p:nvSpPr>
          <p:cNvPr id="5" name="Title 14">
            <a:extLst>
              <a:ext uri="{FF2B5EF4-FFF2-40B4-BE49-F238E27FC236}">
                <a16:creationId xmlns:a16="http://schemas.microsoft.com/office/drawing/2014/main" xmlns="" id="{40F1DF5B-353A-4270-8C10-6A1509441174}"/>
              </a:ext>
            </a:extLst>
          </p:cNvPr>
          <p:cNvSpPr txBox="1">
            <a:spLocks/>
          </p:cNvSpPr>
          <p:nvPr/>
        </p:nvSpPr>
        <p:spPr>
          <a:xfrm>
            <a:off x="798559" y="937962"/>
            <a:ext cx="8440737" cy="656828"/>
          </a:xfrm>
          <a:prstGeom prst="rect">
            <a:avLst/>
          </a:prstGeom>
        </p:spPr>
        <p:txBody>
          <a:bodyPr vert="horz" wrap="square" lIns="0" tIns="0" rIns="0" bIns="0" rtlCol="0" anchor="b" anchorCtr="0">
            <a:normAutofit fontScale="975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4400" dirty="0" smtClean="0"/>
              <a:t>Challenges Faced</a:t>
            </a:r>
            <a:endParaRPr lang="en-US" sz="4400" dirty="0"/>
          </a:p>
        </p:txBody>
      </p:sp>
      <p:sp>
        <p:nvSpPr>
          <p:cNvPr id="6" name="Date Placeholder 12">
            <a:extLst>
              <a:ext uri="{FF2B5EF4-FFF2-40B4-BE49-F238E27FC236}">
                <a16:creationId xmlns:a16="http://schemas.microsoft.com/office/drawing/2014/main" xmlns="" id="{915FE2C5-E66A-4405-B19E-2C5C546C98E4}"/>
              </a:ext>
            </a:extLst>
          </p:cNvPr>
          <p:cNvSpPr txBox="1">
            <a:spLocks/>
          </p:cNvSpPr>
          <p:nvPr/>
        </p:nvSpPr>
        <p:spPr>
          <a:xfrm>
            <a:off x="434368"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Wednesday, March 29, 2023</a:t>
            </a:r>
            <a:endParaRPr lang="en-US" dirty="0"/>
          </a:p>
        </p:txBody>
      </p:sp>
      <p:sp>
        <p:nvSpPr>
          <p:cNvPr id="7" name="Footer Placeholder 13">
            <a:extLst>
              <a:ext uri="{FF2B5EF4-FFF2-40B4-BE49-F238E27FC236}">
                <a16:creationId xmlns:a16="http://schemas.microsoft.com/office/drawing/2014/main" xmlns="" id="{B01DF4D0-78BC-4C8C-9570-26F0B225433A}"/>
              </a:ext>
            </a:extLst>
          </p:cNvPr>
          <p:cNvSpPr txBox="1">
            <a:spLocks/>
          </p:cNvSpPr>
          <p:nvPr/>
        </p:nvSpPr>
        <p:spPr>
          <a:xfrm>
            <a:off x="3126068" y="6430268"/>
            <a:ext cx="6379210" cy="230832"/>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B9IS105 Enterprise Information System, Dublin Business School</a:t>
            </a:r>
            <a:endParaRPr lang="en-US" dirty="0"/>
          </a:p>
        </p:txBody>
      </p:sp>
      <p:sp>
        <p:nvSpPr>
          <p:cNvPr id="8" name="Rectangle 7"/>
          <p:cNvSpPr/>
          <p:nvPr/>
        </p:nvSpPr>
        <p:spPr>
          <a:xfrm>
            <a:off x="645459" y="2151547"/>
            <a:ext cx="10739718" cy="2585323"/>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dirty="0"/>
              <a:t>To facilitate better-informed business choices at the corporate, regional, and store levels, develop a strong, continuously accessible enterprise data warehouse with data on supply chain, sales, marketing, and retail management. </a:t>
            </a:r>
            <a:endParaRPr lang="en-US" dirty="0" smtClean="0"/>
          </a:p>
          <a:p>
            <a:pPr marL="285750" indent="-285750">
              <a:lnSpc>
                <a:spcPct val="150000"/>
              </a:lnSpc>
              <a:buFont typeface="Wingdings" panose="05000000000000000000" pitchFamily="2" charset="2"/>
              <a:buChar char="q"/>
            </a:pPr>
            <a:r>
              <a:rPr lang="en-US" dirty="0" smtClean="0"/>
              <a:t>To </a:t>
            </a:r>
            <a:r>
              <a:rPr lang="en-US" dirty="0"/>
              <a:t>keep driving innovation, enhance the capacity for quick analysis and action on supply chain information, customer loyalty, and coffee sales data. </a:t>
            </a:r>
            <a:endParaRPr lang="en-US" dirty="0" smtClean="0"/>
          </a:p>
          <a:p>
            <a:pPr marL="285750" indent="-285750">
              <a:lnSpc>
                <a:spcPct val="150000"/>
              </a:lnSpc>
              <a:buFont typeface="Wingdings" panose="05000000000000000000" pitchFamily="2" charset="2"/>
              <a:buChar char="q"/>
            </a:pPr>
            <a:r>
              <a:rPr lang="en-US" dirty="0" smtClean="0"/>
              <a:t>Guarantee </a:t>
            </a:r>
            <a:r>
              <a:rPr lang="en-US" dirty="0"/>
              <a:t>scalability to accommodate the volume of data's rapid expansion.</a:t>
            </a:r>
          </a:p>
        </p:txBody>
      </p:sp>
    </p:spTree>
    <p:extLst>
      <p:ext uri="{BB962C8B-B14F-4D97-AF65-F5344CB8AC3E}">
        <p14:creationId xmlns:p14="http://schemas.microsoft.com/office/powerpoint/2010/main" val="2977843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sharepoint/v3"/>
    <ds:schemaRef ds:uri="http://www.w3.org/XML/1998/namespace"/>
    <ds:schemaRef ds:uri="71af3243-3dd4-4a8d-8c0d-dd76da1f02a5"/>
    <ds:schemaRef ds:uri="http://purl.org/dc/terms/"/>
    <ds:schemaRef ds:uri="http://purl.org/dc/dcmitype/"/>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230e9df3-be65-4c73-a93b-d1236ebd677e"/>
    <ds:schemaRef ds:uri="16c05727-aa75-4e4a-9b5f-8a80a1165891"/>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{8FECAA76-F686-46AA-81DF-47BD0916A54C}tf33713516_win32</Template>
  <TotalTime>17838</TotalTime>
  <Words>2632</Words>
  <Application>Microsoft Office PowerPoint</Application>
  <PresentationFormat>Widescreen</PresentationFormat>
  <Paragraphs>262</Paragraphs>
  <Slides>30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Constantia</vt:lpstr>
      <vt:lpstr>Gill Sans MT</vt:lpstr>
      <vt:lpstr>Söhne</vt:lpstr>
      <vt:lpstr>Times New Roman</vt:lpstr>
      <vt:lpstr>Walbaum Display</vt:lpstr>
      <vt:lpstr>Wingdings</vt:lpstr>
      <vt:lpstr>3DFloatVTI</vt:lpstr>
      <vt:lpstr>Enterprise Information Systems</vt:lpstr>
      <vt:lpstr>Agenda</vt:lpstr>
      <vt:lpstr>INTRODUCTION      </vt:lpstr>
      <vt:lpstr>Financial Performances of Starbuck’s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Human Emotions</dc:title>
  <dc:creator>ULStudent:RANISHA.DAS</dc:creator>
  <cp:lastModifiedBy>Microsoft account</cp:lastModifiedBy>
  <cp:revision>299</cp:revision>
  <dcterms:created xsi:type="dcterms:W3CDTF">2022-11-01T12:45:08Z</dcterms:created>
  <dcterms:modified xsi:type="dcterms:W3CDTF">2023-03-29T13:00:07Z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