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1BE44-A532-4C4F-B503-42DF836D1236}">
  <a:tblStyle styleId="{7DF1BE44-A532-4C4F-B503-42DF836D12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635c2cc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635c2cc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635c2cce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635c2cce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61d6a19c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61d6a19c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61d6a19c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61d6a19c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61d6a19c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61d6a19c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61d6a19c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61d6a19c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635c2cce4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635c2cce4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635c2cce4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635c2cce4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635c2cce4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635c2cce4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635c2cc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635c2cc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635c2cce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635c2cce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635c2cce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635c2cce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Data Summary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Joshua Noorily, Sari Prince, Navneet Sunderraman, Emily Overall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Countries to Promote for each Type of Trip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924" y="1897675"/>
            <a:ext cx="6666676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0" y="1853850"/>
            <a:ext cx="2392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Lato"/>
                <a:ea typeface="Lato"/>
                <a:cs typeface="Lato"/>
                <a:sym typeface="Lato"/>
              </a:rPr>
              <a:t>Wing Shooting: </a:t>
            </a:r>
            <a:endParaRPr sz="1200" b="1" u="sng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England, Denmark, Paraguay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Lato"/>
                <a:ea typeface="Lato"/>
                <a:cs typeface="Lato"/>
                <a:sym typeface="Lato"/>
              </a:rPr>
              <a:t>Saltwater Fishing: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Seychelles, Australia, Guatemala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Lato"/>
                <a:ea typeface="Lato"/>
                <a:cs typeface="Lato"/>
                <a:sym typeface="Lato"/>
              </a:rPr>
              <a:t>Freshwater Fishing: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Bristol Bay, Canada, Russia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Lato"/>
                <a:ea typeface="Lato"/>
                <a:cs typeface="Lato"/>
                <a:sym typeface="Lato"/>
              </a:rPr>
              <a:t>Freshwater (Other):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New Zealand, Russia, Norway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2392800" y="4812325"/>
            <a:ext cx="508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Figure 13</a:t>
            </a:r>
            <a:endParaRPr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Promote - Land Sale Total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800" y="1853850"/>
            <a:ext cx="6665976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0" y="1853850"/>
            <a:ext cx="2392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Lato"/>
                <a:ea typeface="Lato"/>
                <a:cs typeface="Lato"/>
                <a:sym typeface="Lato"/>
              </a:rPr>
              <a:t>Wing Shooting: </a:t>
            </a:r>
            <a:endParaRPr sz="1200" b="1" u="sng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England, Denmark, Paraguay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Lato"/>
                <a:ea typeface="Lato"/>
                <a:cs typeface="Lato"/>
                <a:sym typeface="Lato"/>
              </a:rPr>
              <a:t>Saltwater Fishing: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Seychelles, Australia, Norway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Lato"/>
                <a:ea typeface="Lato"/>
                <a:cs typeface="Lato"/>
                <a:sym typeface="Lato"/>
              </a:rPr>
              <a:t>Freshwater Fishing: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Various, Russia, Europe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Lato"/>
                <a:ea typeface="Lato"/>
                <a:cs typeface="Lato"/>
                <a:sym typeface="Lato"/>
              </a:rPr>
              <a:t>Freshwater (Other):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New Zealand, Russia, Norway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05550" y="3698775"/>
            <a:ext cx="228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Note the difference in rankings for total revenue and anticipated commission.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392788" y="4727100"/>
            <a:ext cx="508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Figure 14</a:t>
            </a:r>
            <a:endParaRPr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| Recommendations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 Enhancements: Referral Packages, Seasonal Packages, Incentives/Loyalty Program, Targeted Promotions,  and digital presence.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Promotional Efforts: (Customer Acquisition and Customer Engagement) should focus on highest commission trips, land sale opportunities, and customer preferences. For returning customers, implementing a  loyalty program with seasonal offers and other incentives can lead to an increase in repeat bookings.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Focused marketing campaigns during the peak booking seasons such as specialized perks or discounts for the destinations that historically have high-commission rates to increase the amount of bookings at those destinations. Additional marketing campaigns can be used to improve the popularity of high-revenue and high-commission trips previously lacking in quantity.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implementing these recommendations, we can improve sales performance and create long-term customer loyalty. These strategies aim to create a positive experience for each customer, leading to continued business growth and customer satisfaction.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Joshua Noorily, Sari Prince, Navneet Sunderraman, Emily Overall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29225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| Major Findings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69800" y="1772675"/>
            <a:ext cx="76482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Customer Preferences: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Fishing by far more popular than hunting: fishing (82.9%) compared to hunting (17.1%).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Saltwater fishing trips were the most popular, but freshwater (other) trips earned the most in commissions and land sales.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most frequently visited destination was Ponoi in Russia.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Argentina was the most visited Country. 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75% of the trips lasted 8 days or less.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Top 3 Highest Commission Country/Destination: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Country: England, New Zealand, Denmark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Destination: England WS, New Zealand, Tsimané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Top 3 Highest Land Sales Country with Trip Type: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Country: England, Denmark, Paraguay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Trip Type: Wing Shooting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Highest Commission Trip Types:  Freshwater (Other) and Wing Shooting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Booking Patterns/Seasonal Trends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63% of all trips start between May and September. 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47% of all trips are booked between October and December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Customer Churn: 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98% of customers do not return to book with the Travel Agency. 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Seasons for Types of Trips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23500" y="1853850"/>
            <a:ext cx="7877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Most trips start between May and September</a:t>
            </a:r>
            <a:endParaRPr sz="5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000" y="2502250"/>
            <a:ext cx="4753999" cy="2675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5"/>
          <p:cNvGraphicFramePr/>
          <p:nvPr/>
        </p:nvGraphicFramePr>
        <p:xfrm>
          <a:off x="522600" y="2468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{7DF1BE44-A532-4C4F-B503-42DF836D1236}</a:tableStyleId>
              </a:tblPr>
              <a:tblGrid>
                <a:gridCol w="18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Trip Type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Most Frequent Month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Saltwater Fishing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April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Freshwater Fishing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August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Freshwater Fishing-other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January - February and June - September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Wing shooting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Big Game Hunting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September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of Trip Bookings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73850" y="1737875"/>
            <a:ext cx="80211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Nearly half of trip of all types (47%) are booked October through December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50550"/>
            <a:ext cx="4353874" cy="268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6"/>
          <p:cNvGraphicFramePr/>
          <p:nvPr/>
        </p:nvGraphicFramePr>
        <p:xfrm>
          <a:off x="284875" y="21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{7DF1BE44-A532-4C4F-B503-42DF836D1236}</a:tableStyleId>
              </a:tblPr>
              <a:tblGrid>
                <a:gridCol w="21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Trip Type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Most Frequent Booking Month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Saltwater Fishing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January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Freshwater Fishing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Consistent year round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Freshwater Fishing-other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January, April, and October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Wing shooting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February - March (but mostly consistent year round)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Big Game Hunting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October - November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Revenues and Commission by Month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23950" y="2190225"/>
            <a:ext cx="31518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land sales occurred June through September, with a second smaller peak January through February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Top commissions followed a similar pattern, with the most commissions coming in May through August, with a second smaller peak also in January and February.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50" y="2006250"/>
            <a:ext cx="5095075" cy="30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and Highest Earning Trip Types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9450" y="1966388"/>
            <a:ext cx="44853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05"/>
              <a:t>While saltwater fishing trips were the most popular, the freshwater (other) fishing trips earned the most in commissions and land sales</a:t>
            </a:r>
            <a:endParaRPr sz="1205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2769225"/>
            <a:ext cx="3914786" cy="23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750" y="1904223"/>
            <a:ext cx="2736700" cy="15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4750" y="3487297"/>
            <a:ext cx="2736701" cy="1656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Commission-Earning Countries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138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England is an ideal target for market expansion.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 Zealand, Russia, and the Seychelles have the highest number of trips booked of those on this list.</a:t>
            </a:r>
            <a:endParaRPr sz="12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946" y="2271760"/>
            <a:ext cx="5276089" cy="22585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3867925" y="4339975"/>
            <a:ext cx="508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Figure 10</a:t>
            </a:r>
            <a:endParaRPr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Commission-Earning Destinations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2854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of these destination were not frequented as trips and may benefit from increased promotion. 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97" y="2332263"/>
            <a:ext cx="5276089" cy="225856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3867925" y="4410572"/>
            <a:ext cx="508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Figure 10</a:t>
            </a:r>
            <a:endParaRPr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Sale Total - Different Trip Types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436" y="2450554"/>
            <a:ext cx="6492550" cy="23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2687736" y="4703257"/>
            <a:ext cx="508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Figure 12. Note that some outliers have been left out to better scale the IQR</a:t>
            </a:r>
            <a:endParaRPr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381025" y="2033600"/>
            <a:ext cx="2306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Freshwater (Other) is heavily right-skewed.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Freshwater and saltwater fishing data seems near-normal.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On-screen Show (16:9)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</vt:lpstr>
      <vt:lpstr>Lato</vt:lpstr>
      <vt:lpstr>Arial</vt:lpstr>
      <vt:lpstr>Streamline</vt:lpstr>
      <vt:lpstr>Travel Data Summary</vt:lpstr>
      <vt:lpstr>Introduction | Major Findings</vt:lpstr>
      <vt:lpstr>High Seasons for Types of Trips</vt:lpstr>
      <vt:lpstr>Patterns of Trip Bookings</vt:lpstr>
      <vt:lpstr>Revenues and Commission by Month</vt:lpstr>
      <vt:lpstr>Frequency and Highest Earning Trip Types</vt:lpstr>
      <vt:lpstr>Top Commission-Earning Countries</vt:lpstr>
      <vt:lpstr>Top Commission-Earning Destinations</vt:lpstr>
      <vt:lpstr>Land Sale Total - Different Trip Types</vt:lpstr>
      <vt:lpstr>What Countries to Promote for each Type of Trip </vt:lpstr>
      <vt:lpstr>What to Promote - Land Sale Total</vt:lpstr>
      <vt:lpstr>Insights | Recommendations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Data Summary</dc:title>
  <cp:lastModifiedBy>Navneet S</cp:lastModifiedBy>
  <cp:revision>1</cp:revision>
  <dcterms:modified xsi:type="dcterms:W3CDTF">2023-10-03T18:51:23Z</dcterms:modified>
</cp:coreProperties>
</file>