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1"/>
    <p:restoredTop sz="94682"/>
  </p:normalViewPr>
  <p:slideViewPr>
    <p:cSldViewPr snapToGrid="0">
      <p:cViewPr varScale="1">
        <p:scale>
          <a:sx n="168" d="100"/>
          <a:sy n="168" d="100"/>
        </p:scale>
        <p:origin x="240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3873-1D66-1226-FF0E-D769C99FF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90E12-0E17-CD54-EAF8-E4CAB1D8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D795-4DD4-002D-8063-921A476D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15FA-F533-D8F1-4EF0-6AFF56C2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F801-809F-5EBF-721A-A1C865E2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61A2-55E9-E10B-31EE-9EFC1CFD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5A3A2-2A80-36D0-FF06-C6497CE17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ED15-9495-FF22-4288-BEFE475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382E-2E9E-B7FB-875D-10E0476C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EFCB-9C78-937F-8717-D596BBF7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25326-0CE1-345E-C690-39017B465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C9DB-BCB7-6C99-8140-1FDFEEC0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9CA7-CB78-99D7-D99C-6ACCA951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F80D-5638-21D8-7FEA-D7D3506E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8FC7-0F3B-4C4E-2689-D6A265B6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ECCF-6C00-D732-B9C2-DE78736D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8444-DB04-616A-0D0A-CC36190B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3312-0045-D8A3-4D5F-288FFAEA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C5AB-069B-0119-DB83-CA9A3950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E03F-0C9F-4D7A-ED43-0CE2B962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FAFF-620E-827C-56BD-276E6BBC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314B0-E008-9D13-74C8-2238DD62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65C65-AF06-DD71-626A-DD505F40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58B9-86AE-9D8E-1D1E-BD50A4B6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94A0-D5A3-2EAD-5122-AE544F3A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C3CD-92AD-005D-3A1E-5B69E58B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75D8-95D4-9C83-DF63-CC4D41BCC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98B94-43B8-FA9B-27FE-A0C6BCD4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40A22-14BB-41B3-8112-57FBBDE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C7BFD-0A0E-EB93-1E71-EAC2F040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8A815-1349-1683-75DC-9307737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3280-3CC2-4988-34DB-D451761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65EB-EC88-6C91-D42A-068C63E2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93169-3E03-E4E7-A7EB-396C459C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6B8EC-7071-BCA4-3F43-50FD217CB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3F76D-C3D6-A4AE-2547-58FA061A3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71A01-5CA4-56D1-DFD8-5E30AF6C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2DC49-A45A-AF5C-819D-93605DAA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6D40F-6493-F32E-B7AD-0ACD0A1B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7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1B31-7706-FDF5-43E2-89BA1E94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4C63C-D1C3-C01E-1D88-B2F0EE70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9C08B-662C-C533-6194-7C20F743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CD09C-A84D-CD4C-5888-B99C57AA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062BC-A4FB-18A7-2D29-5C55BAE2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B3234-F49C-DF0F-AD31-E85B970F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41B6D-83AE-6C66-B96C-BD8BCBE4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B013-2BAF-098D-26E4-598A2A7F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C736-9C4C-AF5C-91B2-919F3405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19D2-120F-E97F-09B8-F1DCB0A3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05CD-7EDD-5600-8001-EEF1DC77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2BD1-B2D9-72E1-8F7C-C6D639CB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462D6-127B-F836-224C-0E5F9929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59F6-0A4B-9E50-2FC7-E453CF19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517C5-96FA-DB4D-04D4-79C4EB9D9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4B6B1-C9A6-63A5-7520-93E8B104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EC8A-DA90-4DDA-32DF-EE235F12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DB1DF-BDD7-B6E2-E1D7-D2179363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794D6-22BE-12CA-02F9-E9CD5E56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63FD1-D88F-1AC8-2D4C-C4597DF3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4EB14-FA53-F71A-078B-119D34E5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46B1-653F-2BB6-394C-E0C4064E9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C46D-42B6-B644-B702-2C131CB8967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4949-8A94-8830-7E37-F2C50DD3D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23F5-19E7-3B83-C5B7-E67D52144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A1FE-9A20-7042-A530-D00AC0AC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93-CDC6-74A2-C1C7-7179C2B07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Modeling of Real Estate Prices using Pre-trained 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CA806-1EDA-D7F9-56B4-1D835AA93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Syed Nawshad</a:t>
            </a:r>
          </a:p>
          <a:p>
            <a:r>
              <a:rPr lang="en-US" dirty="0"/>
              <a:t>Tao Meng</a:t>
            </a:r>
          </a:p>
          <a:p>
            <a:r>
              <a:rPr lang="en-US" dirty="0"/>
              <a:t>Professor Kai-Wei Chang</a:t>
            </a:r>
          </a:p>
        </p:txBody>
      </p:sp>
    </p:spTree>
    <p:extLst>
      <p:ext uri="{BB962C8B-B14F-4D97-AF65-F5344CB8AC3E}">
        <p14:creationId xmlns:p14="http://schemas.microsoft.com/office/powerpoint/2010/main" val="274064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533F-F988-DD07-DFA8-426A0B81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63F0-885B-9715-9FE0-88A162F9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[1]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Devlin</a:t>
            </a:r>
            <a:r>
              <a:rPr lang="fr-FR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J., Chang, M. W., Lee, K., &amp;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Toutanova</a:t>
            </a:r>
            <a:r>
              <a:rPr lang="fr-FR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K. (2018).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BERT: Pre-training of Deep Bidirectional Transformers for Language Understanding.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arXiv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preprint arXiv:1810.04805.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[2] Brown, T. B., Mann, B., Ryder, N., Subbiah, M., Kaplan, J.,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Dhariwal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P., ... &amp; Agarwal, S. (2020). Language models are few-shot learners.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arXiv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preprint arXiv:2005.14165.</a:t>
            </a:r>
          </a:p>
          <a:p>
            <a:r>
              <a:rPr lang="es-E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[3]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Vaswani</a:t>
            </a:r>
            <a:r>
              <a:rPr lang="es-E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A.,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Shazeer</a:t>
            </a:r>
            <a:r>
              <a:rPr lang="es-E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N.,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Parmar</a:t>
            </a:r>
            <a:r>
              <a:rPr lang="es-E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N.,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Uszkoreit</a:t>
            </a:r>
            <a:r>
              <a:rPr lang="es-E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J., Jones, L.,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Gomez</a:t>
            </a:r>
            <a:r>
              <a:rPr lang="es-E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A. N., ...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&amp;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Polosukhin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I. (2017). Attention is all you need. In Advances in neural information processing systems (pp. 5998-6008).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[4] J. Howard and S. Ruder, "Universal language model fine-tuning for text classification," in Proceedings of the 56th Annual Meeting of the Association for Computational Linguistics (Volume 1: Long Papers), 2018, pp. 328–339.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[5] Wu, Y., Schuster, M., Chen, Z., Le, Q. V., Norouzi, M.,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Macherey</a:t>
            </a:r>
            <a:r>
              <a:rPr lang="de-DE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W., ...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&amp;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Klingner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J. (2016). Google's neural machine translation system: Bridging the gap between human and machine translation.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arXiv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preprint arXiv:1609.08144.</a:t>
            </a:r>
          </a:p>
        </p:txBody>
      </p:sp>
    </p:spTree>
    <p:extLst>
      <p:ext uri="{BB962C8B-B14F-4D97-AF65-F5344CB8AC3E}">
        <p14:creationId xmlns:p14="http://schemas.microsoft.com/office/powerpoint/2010/main" val="388443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E061-082F-1C11-467B-29781A3D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0729-338D-53D4-7CEA-411BABB9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Accurate property price forecasting is crucial for stakeholders and policymakers in the real estate sector.</a:t>
            </a:r>
          </a:p>
          <a:p>
            <a:r>
              <a:rPr lang="en-US" dirty="0"/>
              <a:t>Traditional methods have limitations in capturing property description nuances affecting value.</a:t>
            </a:r>
          </a:p>
          <a:p>
            <a:r>
              <a:rPr lang="en-US" dirty="0"/>
              <a:t>This project utilizes large pre-trained language models.</a:t>
            </a:r>
          </a:p>
          <a:p>
            <a:r>
              <a:rPr lang="en-US" dirty="0"/>
              <a:t>The goal is to predict prices using property descriptions and 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31542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C773-5D2B-86EB-56CE-35367DDB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AF78-D775-05A8-8DD9-10F44268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pricing traditionally used regression methods like linear regression and decision trees.</a:t>
            </a:r>
          </a:p>
          <a:p>
            <a:r>
              <a:rPr lang="en-US" dirty="0"/>
              <a:t>These methods often overlook the rich unstructured data in property descriptions.</a:t>
            </a:r>
          </a:p>
          <a:p>
            <a:r>
              <a:rPr lang="en-US" dirty="0"/>
              <a:t>Advanced NLP techniques, especially BERT and GPT-3, offer deep insights from textual data.</a:t>
            </a:r>
          </a:p>
          <a:p>
            <a:r>
              <a:rPr lang="en-US" dirty="0"/>
              <a:t>Language models' contextual embeddings can effectively harness property descriptions for better pricing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417080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B3C-D3E9-454E-C139-92519A80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F452-E2A0-73E2-862A-F1DDD197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data source: property listings from multiple real estate platforms.</a:t>
            </a:r>
          </a:p>
          <a:p>
            <a:r>
              <a:rPr lang="en-US" dirty="0"/>
              <a:t>Listings include textual descriptions.</a:t>
            </a:r>
          </a:p>
          <a:p>
            <a:r>
              <a:rPr lang="en-US" dirty="0"/>
              <a:t>Structured attributes feature location, size, number of rooms, and property age.</a:t>
            </a:r>
          </a:p>
          <a:p>
            <a:r>
              <a:rPr lang="en-US" dirty="0"/>
              <a:t>Data also covers previous sale prices.</a:t>
            </a:r>
          </a:p>
        </p:txBody>
      </p:sp>
    </p:spTree>
    <p:extLst>
      <p:ext uri="{BB962C8B-B14F-4D97-AF65-F5344CB8AC3E}">
        <p14:creationId xmlns:p14="http://schemas.microsoft.com/office/powerpoint/2010/main" val="184347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F9ED-63ED-14C5-5434-FF22BF19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D147-0CB2-AC1F-5D82-F38F9863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Structured attributes will be normalized for consistent scaling.</a:t>
            </a:r>
          </a:p>
          <a:p>
            <a:r>
              <a:rPr lang="en-US" dirty="0"/>
              <a:t>- Textual descriptions will be tokenized.</a:t>
            </a:r>
          </a:p>
          <a:p>
            <a:r>
              <a:rPr lang="en-US" dirty="0"/>
              <a:t>- Descriptions will be formatted for the pre-trained language model.</a:t>
            </a:r>
          </a:p>
          <a:p>
            <a:r>
              <a:rPr lang="en-US" dirty="0"/>
              <a:t>- Preparation ensures data compatibility with chosen methods.</a:t>
            </a:r>
          </a:p>
        </p:txBody>
      </p:sp>
    </p:spTree>
    <p:extLst>
      <p:ext uri="{BB962C8B-B14F-4D97-AF65-F5344CB8AC3E}">
        <p14:creationId xmlns:p14="http://schemas.microsoft.com/office/powerpoint/2010/main" val="146200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1EE0-C5E5-DB48-9AE1-6D20EFCF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Development,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8605-B88A-51A1-C9CC-F3CA48EE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models like BERT, </a:t>
            </a:r>
            <a:r>
              <a:rPr lang="en-US" dirty="0" err="1"/>
              <a:t>RoBERTa</a:t>
            </a:r>
            <a:r>
              <a:rPr lang="en-US" dirty="0"/>
              <a:t>, GPT-3, GPT-4, and </a:t>
            </a:r>
            <a:r>
              <a:rPr lang="en-US" dirty="0" err="1"/>
              <a:t>DistilBERT</a:t>
            </a:r>
            <a:r>
              <a:rPr lang="en-US" dirty="0"/>
              <a:t> for text embeddings.</a:t>
            </a:r>
          </a:p>
          <a:p>
            <a:r>
              <a:rPr lang="en-US" dirty="0"/>
              <a:t>Dataset divided into training, validation, and test sets.</a:t>
            </a:r>
          </a:p>
          <a:p>
            <a:r>
              <a:rPr lang="en-US" dirty="0"/>
              <a:t>Language model embeddings will be input features for a neural network regression.</a:t>
            </a:r>
          </a:p>
          <a:p>
            <a:r>
              <a:rPr lang="en-US" dirty="0"/>
              <a:t>Model performance evaluated using metrics like Mean Absolute Error and R-squared value.</a:t>
            </a:r>
          </a:p>
        </p:txBody>
      </p:sp>
    </p:spTree>
    <p:extLst>
      <p:ext uri="{BB962C8B-B14F-4D97-AF65-F5344CB8AC3E}">
        <p14:creationId xmlns:p14="http://schemas.microsoft.com/office/powerpoint/2010/main" val="131972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ACAA-DDB0-1D4D-8B8C-1F8B0312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FB86-C53A-8126-DEFD-673F80FA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Week 1-2: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Comprehensive literature review, emphasizing the evolution of price prediction methods in real estate and the capabilities of large pre-trained language models.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Week 3-4: Data collection and initial preprocessing. Establish a preliminary understanding of the data's structure and potential challenges.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Week 5-6: Dive deep into model development. Fine-tune models on a subset of the data to gauge its initial performance and extract embeddings for the feature extraction approach.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Week 7-8: Intensive model training and iterative refinement phase. This period will involve training the regression model using extracted features and direct price prediction using the fine-tuned models.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Week 9-10: Evaluation of models on the test dataset. Conclude with drafting and finalizing the comprehensive report detailing findings, challenges faced, solutions implemented, and recommendations for future work.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5DCA-07E1-7B59-6A54-6438366B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780F-B9B4-0482-D930-4DF9CCED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Anticipate a predictive model for real estate prices superior to traditional methods.</a:t>
            </a:r>
          </a:p>
          <a:p>
            <a:r>
              <a:rPr lang="en-US" dirty="0"/>
              <a:t>Model harnesses the capabilities of large language models.</a:t>
            </a:r>
          </a:p>
          <a:p>
            <a:r>
              <a:rPr lang="en-US" dirty="0"/>
              <a:t>Seeks clarity on how textual descriptions affect property values.</a:t>
            </a:r>
          </a:p>
          <a:p>
            <a:r>
              <a:rPr lang="en-US" dirty="0"/>
              <a:t>Aims to pioneer NLP integration in real estate analytics.</a:t>
            </a:r>
          </a:p>
        </p:txBody>
      </p:sp>
    </p:spTree>
    <p:extLst>
      <p:ext uri="{BB962C8B-B14F-4D97-AF65-F5344CB8AC3E}">
        <p14:creationId xmlns:p14="http://schemas.microsoft.com/office/powerpoint/2010/main" val="207134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D1D7-1DA7-F090-3B57-854DB60F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568E-3B4E-408F-9E53-B32C613E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Project merges real estate analytics with advanced NLP.</a:t>
            </a:r>
          </a:p>
          <a:p>
            <a:r>
              <a:rPr lang="en-US" dirty="0"/>
              <a:t>- Uses pre-trained language models for property price predictions.</a:t>
            </a:r>
          </a:p>
          <a:p>
            <a:r>
              <a:rPr lang="en-US" dirty="0"/>
              <a:t>- Seeks to transform stakeholders' perceptions of property values.</a:t>
            </a:r>
          </a:p>
          <a:p>
            <a:r>
              <a:rPr lang="en-US" dirty="0"/>
              <a:t>- Aims for enhanced informed decision-making in real estate.</a:t>
            </a:r>
          </a:p>
        </p:txBody>
      </p:sp>
    </p:spTree>
    <p:extLst>
      <p:ext uri="{BB962C8B-B14F-4D97-AF65-F5344CB8AC3E}">
        <p14:creationId xmlns:p14="http://schemas.microsoft.com/office/powerpoint/2010/main" val="363106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756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Predictive Modeling of Real Estate Prices using Pre-trained Large Language Models</vt:lpstr>
      <vt:lpstr>Introduction/Problem Statement</vt:lpstr>
      <vt:lpstr>Literature Review</vt:lpstr>
      <vt:lpstr>Data Collection</vt:lpstr>
      <vt:lpstr>Data Processing</vt:lpstr>
      <vt:lpstr>Model Development, Training and Evaluation</vt:lpstr>
      <vt:lpstr>Tentative Project Timeline</vt:lpstr>
      <vt:lpstr>Expected Outcomes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Real Estate Prices using Pre-trained Large Language Models</dc:title>
  <dc:creator>Syed Nawshad</dc:creator>
  <cp:lastModifiedBy>Syed Nawshad</cp:lastModifiedBy>
  <cp:revision>1</cp:revision>
  <dcterms:created xsi:type="dcterms:W3CDTF">2023-10-04T21:10:04Z</dcterms:created>
  <dcterms:modified xsi:type="dcterms:W3CDTF">2023-10-04T22:01:56Z</dcterms:modified>
</cp:coreProperties>
</file>