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Average"/>
      <p:regular r:id="rId9"/>
    </p:embeddedFont>
    <p:embeddedFont>
      <p:font typeface="Oswald"/>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bold.fntdata"/><Relationship Id="rId10" Type="http://schemas.openxmlformats.org/officeDocument/2006/relationships/font" Target="fonts/Oswald-regular.fntdata"/><Relationship Id="rId9"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7ee9844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7ee9844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7ee98446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7ee98446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BCG Virtual Internship</a:t>
            </a:r>
            <a:endParaRPr/>
          </a:p>
        </p:txBody>
      </p:sp>
      <p:sp>
        <p:nvSpPr>
          <p:cNvPr id="60" name="Google Shape;60;p13"/>
          <p:cNvSpPr txBox="1"/>
          <p:nvPr>
            <p:ph idx="1" type="subTitle"/>
          </p:nvPr>
        </p:nvSpPr>
        <p:spPr>
          <a:xfrm>
            <a:off x="671250" y="2720901"/>
            <a:ext cx="7801500" cy="792600"/>
          </a:xfrm>
          <a:prstGeom prst="rect">
            <a:avLst/>
          </a:prstGeom>
        </p:spPr>
        <p:txBody>
          <a:bodyPr anchorCtr="0" anchor="t" bIns="91425" lIns="91425" spcFirstLastPara="1" rIns="91425" wrap="square" tIns="91425">
            <a:normAutofit fontScale="85000" lnSpcReduction="20000"/>
          </a:bodyPr>
          <a:lstStyle/>
          <a:p>
            <a:pPr indent="0" lvl="0" marL="0" rtl="0" algn="l">
              <a:lnSpc>
                <a:spcPct val="116666"/>
              </a:lnSpc>
              <a:spcBef>
                <a:spcPts val="1500"/>
              </a:spcBef>
              <a:spcAft>
                <a:spcPts val="0"/>
              </a:spcAft>
              <a:buClr>
                <a:schemeClr val="dk1"/>
              </a:buClr>
              <a:buSzPct val="48888"/>
              <a:buFont typeface="Arial"/>
              <a:buNone/>
            </a:pPr>
            <a:r>
              <a:t/>
            </a:r>
            <a:endParaRPr b="1" sz="2250">
              <a:solidFill>
                <a:srgbClr val="FFFFFF"/>
              </a:solidFill>
            </a:endParaRPr>
          </a:p>
          <a:p>
            <a:pPr indent="0" lvl="0" marL="0" rtl="0" algn="ctr">
              <a:spcBef>
                <a:spcPts val="800"/>
              </a:spcBef>
              <a:spcAft>
                <a:spcPts val="0"/>
              </a:spcAft>
              <a:buNone/>
            </a:pPr>
            <a:r>
              <a:rPr lang="en"/>
              <a:t>Client Recommendation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548000" y="588450"/>
            <a:ext cx="604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Average"/>
                <a:ea typeface="Average"/>
                <a:cs typeface="Average"/>
                <a:sym typeface="Average"/>
              </a:rPr>
              <a:t>Problem</a:t>
            </a:r>
            <a:endParaRPr sz="2200">
              <a:solidFill>
                <a:schemeClr val="dk1"/>
              </a:solidFill>
              <a:latin typeface="Average"/>
              <a:ea typeface="Average"/>
              <a:cs typeface="Average"/>
              <a:sym typeface="Average"/>
            </a:endParaRPr>
          </a:p>
        </p:txBody>
      </p:sp>
      <p:sp>
        <p:nvSpPr>
          <p:cNvPr id="66" name="Google Shape;66;p14"/>
          <p:cNvSpPr txBox="1"/>
          <p:nvPr/>
        </p:nvSpPr>
        <p:spPr>
          <a:xfrm>
            <a:off x="839075" y="1081775"/>
            <a:ext cx="7562700" cy="1395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X Telecom has been looking for a way to improve its value and competitiveness in the market. Launching a new product line called "Affordable dreams" could be a solution.</a:t>
            </a:r>
            <a:endParaRPr sz="17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2000">
              <a:solidFill>
                <a:schemeClr val="accent3"/>
              </a:solidFill>
              <a:latin typeface="Average"/>
              <a:ea typeface="Average"/>
              <a:cs typeface="Average"/>
              <a:sym typeface="Average"/>
            </a:endParaRPr>
          </a:p>
        </p:txBody>
      </p:sp>
      <p:sp>
        <p:nvSpPr>
          <p:cNvPr id="67" name="Google Shape;67;p14"/>
          <p:cNvSpPr txBox="1"/>
          <p:nvPr/>
        </p:nvSpPr>
        <p:spPr>
          <a:xfrm>
            <a:off x="1596425" y="2171550"/>
            <a:ext cx="604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Average"/>
                <a:ea typeface="Average"/>
                <a:cs typeface="Average"/>
                <a:sym typeface="Average"/>
              </a:rPr>
              <a:t>Issues and Assumptions</a:t>
            </a:r>
            <a:endParaRPr sz="2200">
              <a:solidFill>
                <a:schemeClr val="dk1"/>
              </a:solidFill>
              <a:latin typeface="Average"/>
              <a:ea typeface="Average"/>
              <a:cs typeface="Average"/>
              <a:sym typeface="Average"/>
            </a:endParaRPr>
          </a:p>
        </p:txBody>
      </p:sp>
      <p:sp>
        <p:nvSpPr>
          <p:cNvPr id="68" name="Google Shape;68;p14"/>
          <p:cNvSpPr txBox="1"/>
          <p:nvPr/>
        </p:nvSpPr>
        <p:spPr>
          <a:xfrm>
            <a:off x="577550" y="2751650"/>
            <a:ext cx="7824300" cy="217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solidFill>
                  <a:schemeClr val="accent3"/>
                </a:solidFill>
                <a:latin typeface="Average"/>
                <a:ea typeface="Average"/>
                <a:cs typeface="Average"/>
                <a:sym typeface="Average"/>
              </a:rPr>
              <a:t>- Company X's profitability has decreased due to declining ARPU and market share. Present Company X plans do not provide "value" to current customers.</a:t>
            </a:r>
            <a:endParaRPr sz="16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rPr lang="en" sz="1600">
                <a:solidFill>
                  <a:schemeClr val="accent3"/>
                </a:solidFill>
                <a:latin typeface="Average"/>
                <a:ea typeface="Average"/>
                <a:cs typeface="Average"/>
                <a:sym typeface="Average"/>
              </a:rPr>
              <a:t>- Implementing handset leasing might boost revenue by 2.3% to 4.3%, customer loyalty, and Company X's ability to compete in its sector. By assuming that the market's response to phone leasing will resemble that of similar markets</a:t>
            </a:r>
            <a:endParaRPr sz="16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9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customers do not find the current offerings/plans appealing, Company X's diminishing market share and ARPU are to blame for declining profits. Whether the introduction of smartphone leasing will stop this trend is the question. We will advise the implementation of handset leasing if we anticipate the market would react similarly in comparable markets since it might spur revenue growth of 2.3% to 4.25%. According to our study, the target market is "Population &lt; 30 years" hence we suggest calling the product “Affordable dreams”.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