
<file path=[Content_Types].xml><?xml version="1.0" encoding="utf-8"?>
<Types xmlns="http://schemas.openxmlformats.org/package/2006/content-types">
  <Default Extension="bin"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8" r:id="rId2"/>
    <p:sldId id="259" r:id="rId3"/>
    <p:sldId id="260" r:id="rId4"/>
    <p:sldId id="261" r:id="rId5"/>
    <p:sldId id="262" r:id="rId6"/>
    <p:sldId id="266" r:id="rId7"/>
    <p:sldId id="267" r:id="rId8"/>
    <p:sldId id="268" r:id="rId9"/>
    <p:sldId id="269" r:id="rId10"/>
    <p:sldId id="271"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8826" autoAdjust="0"/>
  </p:normalViewPr>
  <p:slideViewPr>
    <p:cSldViewPr snapToGrid="0">
      <p:cViewPr varScale="1">
        <p:scale>
          <a:sx n="42" d="100"/>
          <a:sy n="42" d="100"/>
        </p:scale>
        <p:origin x="9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62606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42013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47389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312209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762993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9849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3211760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5/15/2019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101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Hyderabad_montage-2.png" TargetMode="External"/><Relationship Id="rId2" Type="http://schemas.openxmlformats.org/officeDocument/2006/relationships/image" Target="../media/image2.bin"/><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ygov.i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api.foursquare.com/" TargetMode="External"/><Relationship Id="rId4" Type="http://schemas.openxmlformats.org/officeDocument/2006/relationships/hyperlink" Target="http://cocl.us/Geospatial_data"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labs.cognitiveclass.ai/tools/jupyterla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ommons.wikimedia.org/wiki/File:Their_sunday_morning_(7663211198).jp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creativecommons.org/licenses/by/2.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4276" y="640080"/>
            <a:ext cx="4208656" cy="3034857"/>
          </a:xfrm>
        </p:spPr>
        <p:txBody>
          <a:bodyPr anchor="b">
            <a:normAutofit/>
          </a:bodyPr>
          <a:lstStyle/>
          <a:p>
            <a:r>
              <a:rPr lang="en-US" sz="4400">
                <a:solidFill>
                  <a:srgbClr val="FFFFFF"/>
                </a:solidFill>
              </a:rPr>
              <a:t>Hyderabad</a:t>
            </a:r>
          </a:p>
        </p:txBody>
      </p:sp>
      <p:sp>
        <p:nvSpPr>
          <p:cNvPr id="3" name="Content Placeholder 2"/>
          <p:cNvSpPr>
            <a:spLocks noGrp="1"/>
          </p:cNvSpPr>
          <p:nvPr>
            <p:ph type="subTitle" idx="1"/>
          </p:nvPr>
        </p:nvSpPr>
        <p:spPr>
          <a:xfrm>
            <a:off x="638921" y="3849539"/>
            <a:ext cx="4204012" cy="2359417"/>
          </a:xfrm>
        </p:spPr>
        <p:txBody>
          <a:bodyPr anchor="t">
            <a:noAutofit/>
          </a:bodyPr>
          <a:lstStyle/>
          <a:p>
            <a:pPr algn="r"/>
            <a:r>
              <a:rPr lang="en-US" sz="3200" dirty="0">
                <a:solidFill>
                  <a:srgbClr val="FFFFFF"/>
                </a:solidFill>
              </a:rPr>
              <a:t>Recommendation system for new Restaurants</a:t>
            </a:r>
          </a:p>
          <a:p>
            <a:pPr algn="r"/>
            <a:endParaRPr lang="en-US" sz="3200" dirty="0">
              <a:solidFill>
                <a:srgbClr val="FFFFFF"/>
              </a:solidFill>
            </a:endParaRPr>
          </a:p>
          <a:p>
            <a:pPr algn="r"/>
            <a:r>
              <a:rPr lang="en-US" sz="3200" dirty="0">
                <a:solidFill>
                  <a:srgbClr val="FFFFFF"/>
                </a:solidFill>
              </a:rPr>
              <a:t>Capstone Project</a:t>
            </a:r>
          </a:p>
        </p:txBody>
      </p:sp>
      <p:cxnSp>
        <p:nvCxnSpPr>
          <p:cNvPr id="15" name="Straight Connector 14">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Montage of Hyderabad with wikimedia commons imag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3833" y="96219"/>
            <a:ext cx="3409607" cy="6374485"/>
          </a:xfrm>
          <a:prstGeom prst="rect">
            <a:avLst/>
          </a:prstGeom>
        </p:spPr>
      </p:pic>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3"/>
              </a:rPr>
              <a:t>Photo</a:t>
            </a:r>
            <a:r>
              <a:rPr lang="en-US" dirty="0"/>
              <a:t> by Srikar Kashyap (getting them together and fixes) / </a:t>
            </a:r>
            <a:r>
              <a:rPr lang="en-US" dirty="0">
                <a:hlinkClick r:id="rId4"/>
              </a:rPr>
              <a:t>CC BY-SA 3.0</a:t>
            </a:r>
          </a:p>
        </p:txBody>
      </p:sp>
    </p:spTree>
    <p:extLst>
      <p:ext uri="{BB962C8B-B14F-4D97-AF65-F5344CB8AC3E}">
        <p14:creationId xmlns:p14="http://schemas.microsoft.com/office/powerpoint/2010/main" val="3022222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chemeClr val="bg1"/>
                </a:solidFill>
              </a:rPr>
              <a:t>Neighborhood with venue details</a:t>
            </a:r>
          </a:p>
        </p:txBody>
      </p:sp>
      <p:pic>
        <p:nvPicPr>
          <p:cNvPr id="7" name="Picture 6">
            <a:extLst>
              <a:ext uri="{FF2B5EF4-FFF2-40B4-BE49-F238E27FC236}">
                <a16:creationId xmlns:a16="http://schemas.microsoft.com/office/drawing/2014/main" id="{7D6A9C8A-32EA-4A9B-95EC-12E6AAFE948D}"/>
              </a:ext>
            </a:extLst>
          </p:cNvPr>
          <p:cNvPicPr>
            <a:picLocks noChangeAspect="1"/>
          </p:cNvPicPr>
          <p:nvPr/>
        </p:nvPicPr>
        <p:blipFill>
          <a:blip r:embed="rId3"/>
          <a:stretch>
            <a:fillRect/>
          </a:stretch>
        </p:blipFill>
        <p:spPr>
          <a:xfrm>
            <a:off x="5321476" y="192405"/>
            <a:ext cx="5505449" cy="205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3889D000-5CEC-4E5E-AC0D-8801D46D301E}"/>
              </a:ext>
            </a:extLst>
          </p:cNvPr>
          <p:cNvPicPr>
            <a:picLocks noChangeAspect="1"/>
          </p:cNvPicPr>
          <p:nvPr/>
        </p:nvPicPr>
        <p:blipFill>
          <a:blip r:embed="rId4"/>
          <a:stretch>
            <a:fillRect/>
          </a:stretch>
        </p:blipFill>
        <p:spPr>
          <a:xfrm>
            <a:off x="5296315" y="4866361"/>
            <a:ext cx="5486402" cy="19735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F7AD205F-9E20-4197-8296-B545995D0C3A}"/>
              </a:ext>
            </a:extLst>
          </p:cNvPr>
          <p:cNvPicPr>
            <a:picLocks noChangeAspect="1"/>
          </p:cNvPicPr>
          <p:nvPr/>
        </p:nvPicPr>
        <p:blipFill>
          <a:blip r:embed="rId5"/>
          <a:stretch>
            <a:fillRect/>
          </a:stretch>
        </p:blipFill>
        <p:spPr>
          <a:xfrm>
            <a:off x="5296315" y="2457450"/>
            <a:ext cx="5505450" cy="2266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4469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60" y="804333"/>
            <a:ext cx="4219528" cy="5249334"/>
          </a:xfrm>
        </p:spPr>
        <p:txBody>
          <a:bodyPr>
            <a:normAutofit/>
          </a:bodyPr>
          <a:lstStyle/>
          <a:p>
            <a:pPr algn="r"/>
            <a:r>
              <a:rPr lang="en-US" dirty="0">
                <a:solidFill>
                  <a:schemeClr val="bg1"/>
                </a:solidFill>
              </a:rPr>
              <a:t>Neighborhood recommendations</a:t>
            </a:r>
          </a:p>
        </p:txBody>
      </p:sp>
      <p:sp>
        <p:nvSpPr>
          <p:cNvPr id="3" name="Rectangle 2">
            <a:extLst>
              <a:ext uri="{FF2B5EF4-FFF2-40B4-BE49-F238E27FC236}">
                <a16:creationId xmlns:a16="http://schemas.microsoft.com/office/drawing/2014/main" id="{C95C7EAA-4955-47E7-B49B-AC14C221F106}"/>
              </a:ext>
            </a:extLst>
          </p:cNvPr>
          <p:cNvSpPr/>
          <p:nvPr/>
        </p:nvSpPr>
        <p:spPr>
          <a:xfrm>
            <a:off x="5207508" y="162848"/>
            <a:ext cx="6431280" cy="6647974"/>
          </a:xfrm>
          <a:prstGeom prst="rect">
            <a:avLst/>
          </a:prstGeom>
        </p:spPr>
        <p:txBody>
          <a:bodyPr wrap="square">
            <a:spAutoFit/>
          </a:bodyPr>
          <a:lstStyle/>
          <a:p>
            <a:r>
              <a:rPr lang="en-US" sz="2400" dirty="0"/>
              <a:t>Below are the areas where the number of restaurants are the highest hence having potential for higher revenues for Restaurant operational service support</a:t>
            </a:r>
          </a:p>
          <a:p>
            <a:r>
              <a:rPr lang="en-US" altLang="en-US" sz="2400" b="1" i="1" dirty="0">
                <a:ea typeface="Verdana" panose="020B0604030504040204" pitchFamily="34" charset="0"/>
              </a:rPr>
              <a:t>A.Gs Office S.O</a:t>
            </a:r>
          </a:p>
          <a:p>
            <a:r>
              <a:rPr lang="en-US" altLang="en-US" sz="2400" b="1" i="1" dirty="0" err="1">
                <a:ea typeface="Verdana" panose="020B0604030504040204" pitchFamily="34" charset="0"/>
              </a:rPr>
              <a:t>Anandnagar</a:t>
            </a:r>
            <a:r>
              <a:rPr lang="en-US" altLang="en-US" sz="2400" b="1" i="1" dirty="0">
                <a:ea typeface="Verdana" panose="020B0604030504040204" pitchFamily="34" charset="0"/>
              </a:rPr>
              <a:t> S.O (Hyderabad),</a:t>
            </a:r>
          </a:p>
          <a:p>
            <a:r>
              <a:rPr lang="en-US" altLang="en-US" sz="2400" b="1" i="1" dirty="0" err="1">
                <a:ea typeface="Verdana" panose="020B0604030504040204" pitchFamily="34" charset="0"/>
              </a:rPr>
              <a:t>Bazarghat</a:t>
            </a:r>
            <a:r>
              <a:rPr lang="en-US" altLang="en-US" sz="2400" b="1" i="1" dirty="0">
                <a:ea typeface="Verdana" panose="020B0604030504040204" pitchFamily="34" charset="0"/>
              </a:rPr>
              <a:t> S.O (Hyderabad)</a:t>
            </a:r>
          </a:p>
          <a:p>
            <a:r>
              <a:rPr lang="en-US" altLang="en-US" sz="2400" b="1" i="1" dirty="0" err="1">
                <a:ea typeface="Verdana" panose="020B0604030504040204" pitchFamily="34" charset="0"/>
              </a:rPr>
              <a:t>Khairatabad</a:t>
            </a:r>
            <a:r>
              <a:rPr lang="en-US" altLang="en-US" sz="2400" b="1" i="1" dirty="0">
                <a:ea typeface="Verdana" panose="020B0604030504040204" pitchFamily="34" charset="0"/>
              </a:rPr>
              <a:t> H.O</a:t>
            </a:r>
          </a:p>
          <a:p>
            <a:r>
              <a:rPr lang="en-US" altLang="en-US" sz="2400" b="1" i="1" dirty="0" err="1">
                <a:ea typeface="Verdana" panose="020B0604030504040204" pitchFamily="34" charset="0"/>
              </a:rPr>
              <a:t>Parishram</a:t>
            </a:r>
            <a:r>
              <a:rPr lang="en-US" altLang="en-US" sz="2400" b="1" i="1" dirty="0">
                <a:ea typeface="Verdana" panose="020B0604030504040204" pitchFamily="34" charset="0"/>
              </a:rPr>
              <a:t> Bhawan S.O</a:t>
            </a:r>
          </a:p>
          <a:p>
            <a:r>
              <a:rPr lang="en-US" altLang="en-US" sz="2400" b="1" i="1" dirty="0" err="1">
                <a:ea typeface="Verdana" panose="020B0604030504040204" pitchFamily="34" charset="0"/>
              </a:rPr>
              <a:t>Vidhan</a:t>
            </a:r>
            <a:r>
              <a:rPr lang="en-US" altLang="en-US" sz="2400" b="1" i="1" dirty="0">
                <a:ea typeface="Verdana" panose="020B0604030504040204" pitchFamily="34" charset="0"/>
              </a:rPr>
              <a:t> Sabha S.O (Hyderabad).</a:t>
            </a:r>
          </a:p>
          <a:p>
            <a:endParaRPr lang="en-US" altLang="en-US" sz="2400" dirty="0">
              <a:ea typeface="Verdana" panose="020B0604030504040204" pitchFamily="34" charset="0"/>
            </a:endParaRPr>
          </a:p>
          <a:p>
            <a:r>
              <a:rPr lang="en-US" altLang="en-US" sz="2400" dirty="0">
                <a:ea typeface="Verdana" panose="020B0604030504040204" pitchFamily="34" charset="0"/>
              </a:rPr>
              <a:t>And the most common venues are Hyderabadi Restaurants</a:t>
            </a:r>
          </a:p>
          <a:p>
            <a:endParaRPr lang="en-US" altLang="en-US" sz="2400" dirty="0">
              <a:ea typeface="Verdana" panose="020B0604030504040204" pitchFamily="34" charset="0"/>
            </a:endParaRPr>
          </a:p>
          <a:p>
            <a:r>
              <a:rPr lang="en-US" sz="2400" dirty="0"/>
              <a:t>In majority of part of Hyderabad City "Women's Store" &amp; "Food Court" is the most popular type of service.</a:t>
            </a: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8933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9264" y="1246293"/>
            <a:ext cx="5486400" cy="4712547"/>
          </a:xfrm>
        </p:spPr>
        <p:txBody>
          <a:bodyPr>
            <a:normAutofit/>
          </a:bodyPr>
          <a:lstStyle/>
          <a:p>
            <a:pPr algn="r"/>
            <a:r>
              <a:rPr lang="en-US" sz="9600" dirty="0">
                <a:solidFill>
                  <a:schemeClr val="bg1"/>
                </a:solidFill>
              </a:rPr>
              <a:t>THANK </a:t>
            </a:r>
            <a:r>
              <a:rPr lang="en-US" sz="9600" dirty="0">
                <a:solidFill>
                  <a:schemeClr val="tx1"/>
                </a:solidFill>
              </a:rPr>
              <a:t>YOU</a:t>
            </a:r>
          </a:p>
        </p:txBody>
      </p:sp>
    </p:spTree>
    <p:extLst>
      <p:ext uri="{BB962C8B-B14F-4D97-AF65-F5344CB8AC3E}">
        <p14:creationId xmlns:p14="http://schemas.microsoft.com/office/powerpoint/2010/main" val="359190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2238670"/>
          </a:xfrm>
        </p:spPr>
        <p:txBody>
          <a:bodyPr>
            <a:normAutofit/>
          </a:bodyPr>
          <a:lstStyle/>
          <a:p>
            <a:pPr algn="r"/>
            <a:r>
              <a:rPr lang="en-US" dirty="0">
                <a:solidFill>
                  <a:srgbClr val="FFFFFF"/>
                </a:solidFill>
              </a:rPr>
              <a:t>Know Your City</a:t>
            </a:r>
          </a:p>
        </p:txBody>
      </p:sp>
      <p:sp>
        <p:nvSpPr>
          <p:cNvPr id="3" name="Content Placeholder 2"/>
          <p:cNvSpPr>
            <a:spLocks noGrp="1"/>
          </p:cNvSpPr>
          <p:nvPr>
            <p:ph type="body" idx="1"/>
          </p:nvPr>
        </p:nvSpPr>
        <p:spPr>
          <a:xfrm>
            <a:off x="4951048" y="804333"/>
            <a:ext cx="6306003" cy="5249334"/>
          </a:xfrm>
        </p:spPr>
        <p:txBody>
          <a:bodyPr anchor="ctr">
            <a:normAutofit fontScale="85000" lnSpcReduction="10000"/>
          </a:bodyPr>
          <a:lstStyle/>
          <a:p>
            <a:pPr marL="0" indent="0">
              <a:lnSpc>
                <a:spcPct val="150000"/>
              </a:lnSpc>
              <a:spcBef>
                <a:spcPts val="0"/>
              </a:spcBef>
              <a:buFont typeface="Arial" panose="020B0604020202020204" pitchFamily="34" charset="0"/>
              <a:buNone/>
            </a:pPr>
            <a:r>
              <a:rPr lang="en-US" sz="2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Hyderabad is the capital of the Indian state of Telangana and de jure capital of Andhra Pradesh. Occupying 650 square </a:t>
            </a:r>
            <a:r>
              <a:rPr lang="en-US" sz="2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kilometres</a:t>
            </a:r>
            <a:r>
              <a:rPr lang="en-US" sz="2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along the banks of the </a:t>
            </a:r>
            <a:r>
              <a:rPr lang="en-US" sz="2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Musi</a:t>
            </a:r>
            <a:r>
              <a:rPr lang="en-US" sz="2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River, Hyderabad City has a population of about 6.9 million and about 9.7 million in Hyderabad Metropolitan Region, making it the fourth-most populous city and sixth-most populous urban agglomeration in India. At an average altitude of 542 </a:t>
            </a:r>
            <a:r>
              <a:rPr lang="en-US" sz="2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metres</a:t>
            </a:r>
            <a:r>
              <a:rPr lang="en-US" sz="2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much of Hyderabad is situated on hilly terrain around artificial lakes, including Hussain Sagar—predating the city's founding—north of the city </a:t>
            </a:r>
            <a:r>
              <a:rPr lang="en-US" sz="24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centre</a:t>
            </a:r>
            <a:r>
              <a:rPr lang="en-US" sz="2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t>
            </a:r>
          </a:p>
          <a:p>
            <a:endParaRPr lang="en-US" dirty="0"/>
          </a:p>
        </p:txBody>
      </p:sp>
      <p:pic>
        <p:nvPicPr>
          <p:cNvPr id="6" name="Picture 5">
            <a:extLst>
              <a:ext uri="{FF2B5EF4-FFF2-40B4-BE49-F238E27FC236}">
                <a16:creationId xmlns:a16="http://schemas.microsoft.com/office/drawing/2014/main" id="{C856FEAA-2F87-40D1-84C9-DD5680003411}"/>
              </a:ext>
            </a:extLst>
          </p:cNvPr>
          <p:cNvPicPr>
            <a:picLocks noChangeAspect="1"/>
          </p:cNvPicPr>
          <p:nvPr/>
        </p:nvPicPr>
        <p:blipFill>
          <a:blip r:embed="rId2"/>
          <a:stretch>
            <a:fillRect/>
          </a:stretch>
        </p:blipFill>
        <p:spPr>
          <a:xfrm>
            <a:off x="1005627" y="3043003"/>
            <a:ext cx="3351061" cy="2756701"/>
          </a:xfrm>
          <a:prstGeom prst="rect">
            <a:avLst/>
          </a:prstGeom>
        </p:spPr>
      </p:pic>
    </p:spTree>
    <p:extLst>
      <p:ext uri="{BB962C8B-B14F-4D97-AF65-F5344CB8AC3E}">
        <p14:creationId xmlns:p14="http://schemas.microsoft.com/office/powerpoint/2010/main" val="317208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4731" y="603863"/>
            <a:ext cx="3779085" cy="1499616"/>
          </a:xfrm>
        </p:spPr>
        <p:txBody>
          <a:bodyPr>
            <a:normAutofit/>
          </a:bodyPr>
          <a:lstStyle/>
          <a:p>
            <a:r>
              <a:rPr lang="en-US" dirty="0">
                <a:solidFill>
                  <a:srgbClr val="FFFFFF"/>
                </a:solidFill>
              </a:rPr>
              <a:t>Introduction</a:t>
            </a: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263D976-D3F3-4C70-BE2F-A7913E804442}"/>
              </a:ext>
            </a:extLst>
          </p:cNvPr>
          <p:cNvSpPr/>
          <p:nvPr/>
        </p:nvSpPr>
        <p:spPr>
          <a:xfrm>
            <a:off x="5730676" y="603863"/>
            <a:ext cx="6096000" cy="5262979"/>
          </a:xfrm>
          <a:prstGeom prst="rect">
            <a:avLst/>
          </a:prstGeom>
        </p:spPr>
        <p:txBody>
          <a:bodyPr>
            <a:spAutoFit/>
          </a:bodyPr>
          <a:lstStyle/>
          <a:p>
            <a:r>
              <a:rPr lang="en-US" sz="2400" dirty="0"/>
              <a:t>This recommendation system enable the Restaurant managers in Hyderabad to explore the Hyderabad area to see what kind of venues exist and what kind of restaurants will be suitable for the neighborhood. Transportation service providers would like to see which areas in Hyderabad would need time crucial transportation services especially perishables. Residents of Hyderabad would like to know about the kind or restaurants available in Hyderabad and know where specialty restaurants are available. Residents of Hyderabad would like to see the most common venues in their area</a:t>
            </a:r>
          </a:p>
        </p:txBody>
      </p:sp>
    </p:spTree>
    <p:extLst>
      <p:ext uri="{BB962C8B-B14F-4D97-AF65-F5344CB8AC3E}">
        <p14:creationId xmlns:p14="http://schemas.microsoft.com/office/powerpoint/2010/main" val="213621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4147478" cy="1499616"/>
          </a:xfrm>
        </p:spPr>
        <p:txBody>
          <a:bodyPr>
            <a:normAutofit/>
          </a:bodyPr>
          <a:lstStyle/>
          <a:p>
            <a:r>
              <a:rPr lang="en-US" dirty="0">
                <a:solidFill>
                  <a:srgbClr val="FFFFFF"/>
                </a:solidFill>
              </a:rPr>
              <a:t>Business problem</a:t>
            </a: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DF69A2D-955C-47E5-BF7F-74FFED288040}"/>
              </a:ext>
            </a:extLst>
          </p:cNvPr>
          <p:cNvSpPr/>
          <p:nvPr/>
        </p:nvSpPr>
        <p:spPr>
          <a:xfrm>
            <a:off x="5730676" y="27423"/>
            <a:ext cx="6096000" cy="6415859"/>
          </a:xfrm>
          <a:prstGeom prst="rect">
            <a:avLst/>
          </a:prstGeom>
        </p:spPr>
        <p:txBody>
          <a:bodyPr>
            <a:spAutoFit/>
          </a:bodyPr>
          <a:lstStyle/>
          <a:p>
            <a:pPr marL="342900" marR="0" lvl="0" indent="-342900">
              <a:lnSpc>
                <a:spcPct val="107000"/>
              </a:lnSpc>
              <a:spcBef>
                <a:spcPts val="0"/>
              </a:spcBef>
              <a:spcAft>
                <a:spcPts val="800"/>
              </a:spcAft>
              <a:buFont typeface="Courier New" panose="02070309020205020404" pitchFamily="49" charset="0"/>
              <a:buChar char="o"/>
              <a:tabLst>
                <a:tab pos="457200" algn="l"/>
              </a:tabLst>
            </a:pPr>
            <a:r>
              <a:rPr lang="en-US" sz="2000" dirty="0">
                <a:ea typeface="Calibri" panose="020F0502020204030204" pitchFamily="34" charset="0"/>
                <a:cs typeface="Times New Roman" panose="02020603050405020304" pitchFamily="18" charset="0"/>
              </a:rPr>
              <a:t>Restaurant contractors specialize in managing the supply chain for restaurants in consumables like groceries, bakery items, fruits, dairy products and other consumables.</a:t>
            </a:r>
          </a:p>
          <a:p>
            <a:pPr marL="342900" marR="0" lvl="0" indent="-342900">
              <a:lnSpc>
                <a:spcPct val="107000"/>
              </a:lnSpc>
              <a:spcBef>
                <a:spcPts val="0"/>
              </a:spcBef>
              <a:spcAft>
                <a:spcPts val="800"/>
              </a:spcAft>
              <a:buFont typeface="Courier New" panose="02070309020205020404" pitchFamily="49" charset="0"/>
              <a:buChar char="o"/>
              <a:tabLst>
                <a:tab pos="457200" algn="l"/>
              </a:tabLst>
            </a:pPr>
            <a:r>
              <a:rPr lang="en-US" sz="2000" dirty="0">
                <a:ea typeface="Calibri" panose="020F0502020204030204" pitchFamily="34" charset="0"/>
                <a:cs typeface="Times New Roman" panose="02020603050405020304" pitchFamily="18" charset="0"/>
              </a:rPr>
              <a:t>Contractors in Hyderabad would like to see which areas in Hyderabad have high revenue potential</a:t>
            </a:r>
          </a:p>
          <a:p>
            <a:pPr marL="342900" marR="0" lvl="0" indent="-342900">
              <a:lnSpc>
                <a:spcPct val="107000"/>
              </a:lnSpc>
              <a:spcBef>
                <a:spcPts val="0"/>
              </a:spcBef>
              <a:spcAft>
                <a:spcPts val="800"/>
              </a:spcAft>
              <a:buFont typeface="Courier New" panose="02070309020205020404" pitchFamily="49" charset="0"/>
              <a:buChar char="o"/>
              <a:tabLst>
                <a:tab pos="457200" algn="l"/>
              </a:tabLst>
            </a:pPr>
            <a:r>
              <a:rPr lang="en-US" sz="2000" dirty="0">
                <a:ea typeface="Calibri" panose="020F0502020204030204" pitchFamily="34" charset="0"/>
                <a:cs typeface="Times New Roman" panose="02020603050405020304" pitchFamily="18" charset="0"/>
              </a:rPr>
              <a:t>The objective is to explore the areas in Hyderabad holding huge earning potential where their services could be used to full extent</a:t>
            </a:r>
          </a:p>
          <a:p>
            <a:pPr marL="342900" marR="0" lvl="0" indent="-342900">
              <a:lnSpc>
                <a:spcPct val="107000"/>
              </a:lnSpc>
              <a:spcBef>
                <a:spcPts val="0"/>
              </a:spcBef>
              <a:spcAft>
                <a:spcPts val="800"/>
              </a:spcAft>
              <a:buFont typeface="Courier New" panose="02070309020205020404" pitchFamily="49" charset="0"/>
              <a:buChar char="o"/>
              <a:tabLst>
                <a:tab pos="457200" algn="l"/>
              </a:tabLst>
            </a:pPr>
            <a:r>
              <a:rPr lang="en-US" sz="2000" dirty="0">
                <a:ea typeface="Calibri" panose="020F0502020204030204" pitchFamily="34" charset="0"/>
                <a:cs typeface="Times New Roman" panose="02020603050405020304" pitchFamily="18" charset="0"/>
              </a:rPr>
              <a:t>The contractors would also like to focus on the South of Hyderabad and examine areas in and around the neighborhood of South of Hyderabad which provides more service opportunities.</a:t>
            </a:r>
          </a:p>
          <a:p>
            <a:pPr marL="342900" marR="0" lvl="0" indent="-342900">
              <a:lnSpc>
                <a:spcPct val="107000"/>
              </a:lnSpc>
              <a:spcBef>
                <a:spcPts val="0"/>
              </a:spcBef>
              <a:spcAft>
                <a:spcPts val="800"/>
              </a:spcAft>
              <a:buFont typeface="Courier New" panose="02070309020205020404" pitchFamily="49" charset="0"/>
              <a:buChar char="o"/>
              <a:tabLst>
                <a:tab pos="457200" algn="l"/>
              </a:tabLst>
            </a:pPr>
            <a:r>
              <a:rPr lang="en-US" sz="2000" dirty="0">
                <a:ea typeface="Calibri" panose="020F0502020204030204" pitchFamily="34" charset="0"/>
                <a:cs typeface="Times New Roman" panose="02020603050405020304" pitchFamily="18" charset="0"/>
              </a:rPr>
              <a:t>The contractors want to build a storage unit for the groceries they buy from villagers and farmers inside the borough and also reduce the transportation costs for the Restaurant owners with Transportation logistic services</a:t>
            </a: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404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DATA Description</a:t>
            </a:r>
          </a:p>
        </p:txBody>
      </p:sp>
      <p:sp>
        <p:nvSpPr>
          <p:cNvPr id="6" name="Rectangle 5">
            <a:extLst>
              <a:ext uri="{FF2B5EF4-FFF2-40B4-BE49-F238E27FC236}">
                <a16:creationId xmlns:a16="http://schemas.microsoft.com/office/drawing/2014/main" id="{BDEA2E6F-0FB5-44C9-A95D-6E11DF136018}"/>
              </a:ext>
            </a:extLst>
          </p:cNvPr>
          <p:cNvSpPr/>
          <p:nvPr/>
        </p:nvSpPr>
        <p:spPr>
          <a:xfrm>
            <a:off x="4922520" y="915798"/>
            <a:ext cx="7025640" cy="3416320"/>
          </a:xfrm>
          <a:prstGeom prst="rect">
            <a:avLst/>
          </a:prstGeom>
        </p:spPr>
        <p:txBody>
          <a:bodyPr wrap="square">
            <a:spAutoFit/>
          </a:bodyPr>
          <a:lstStyle/>
          <a:p>
            <a:r>
              <a:rPr lang="en-IN" sz="2400" dirty="0">
                <a:ea typeface="Verdana" panose="020B0604030504040204" pitchFamily="34" charset="0"/>
              </a:rPr>
              <a:t>Demographic data was collected from</a:t>
            </a:r>
          </a:p>
          <a:p>
            <a:r>
              <a:rPr lang="en-IN" sz="2400" b="1" i="1" u="sng" dirty="0">
                <a:hlinkClick r:id="rId3"/>
              </a:rPr>
              <a:t>https://mygov.in</a:t>
            </a:r>
            <a:endParaRPr lang="en-IN" sz="2400" b="1" i="1" u="sng" dirty="0"/>
          </a:p>
          <a:p>
            <a:endParaRPr lang="en-IN" sz="2400" dirty="0">
              <a:ea typeface="Verdana" panose="020B0604030504040204" pitchFamily="34" charset="0"/>
            </a:endParaRPr>
          </a:p>
          <a:p>
            <a:r>
              <a:rPr lang="en-US" sz="2400" b="1" dirty="0"/>
              <a:t>CSV file o</a:t>
            </a:r>
            <a:r>
              <a:rPr lang="en-US" sz="2400" dirty="0"/>
              <a:t>f the neighborhoods using the Geocoder package, having geographical coordinates of each postal code: </a:t>
            </a:r>
            <a:r>
              <a:rPr lang="en-US" sz="2400" dirty="0">
                <a:hlinkClick r:id="rId4"/>
              </a:rPr>
              <a:t>http://cocl.us/Geospatial_data</a:t>
            </a:r>
            <a:endParaRPr lang="en-US" sz="2400" dirty="0"/>
          </a:p>
          <a:p>
            <a:endParaRPr lang="en-US" sz="2400" b="1" dirty="0"/>
          </a:p>
          <a:p>
            <a:r>
              <a:rPr lang="en-US" sz="2400" dirty="0">
                <a:hlinkClick r:id="rId5"/>
              </a:rPr>
              <a:t>https://api.foursquare.com</a:t>
            </a:r>
            <a:r>
              <a:rPr lang="en-US" sz="2400" dirty="0"/>
              <a:t> </a:t>
            </a:r>
            <a:r>
              <a:rPr lang="en-US" sz="2400" dirty="0" err="1"/>
              <a:t>api</a:t>
            </a:r>
            <a:r>
              <a:rPr lang="en-US" sz="2400" dirty="0"/>
              <a:t> is used to</a:t>
            </a:r>
          </a:p>
          <a:p>
            <a:r>
              <a:rPr lang="en-US" sz="2400" dirty="0"/>
              <a:t>     get Location details like venues</a:t>
            </a:r>
          </a:p>
        </p:txBody>
      </p:sp>
      <p:pic>
        <p:nvPicPr>
          <p:cNvPr id="10" name="Picture 9">
            <a:extLst>
              <a:ext uri="{FF2B5EF4-FFF2-40B4-BE49-F238E27FC236}">
                <a16:creationId xmlns:a16="http://schemas.microsoft.com/office/drawing/2014/main" id="{1F0999D7-B8D7-4DEB-ACAD-6E2C1ADB9B8A}"/>
              </a:ext>
            </a:extLst>
          </p:cNvPr>
          <p:cNvPicPr>
            <a:picLocks noChangeAspect="1"/>
          </p:cNvPicPr>
          <p:nvPr/>
        </p:nvPicPr>
        <p:blipFill>
          <a:blip r:embed="rId6"/>
          <a:stretch>
            <a:fillRect/>
          </a:stretch>
        </p:blipFill>
        <p:spPr>
          <a:xfrm>
            <a:off x="649876" y="4290864"/>
            <a:ext cx="3706812" cy="2164970"/>
          </a:xfrm>
          <a:prstGeom prst="rect">
            <a:avLst/>
          </a:prstGeom>
        </p:spPr>
      </p:pic>
    </p:spTree>
    <p:extLst>
      <p:ext uri="{BB962C8B-B14F-4D97-AF65-F5344CB8AC3E}">
        <p14:creationId xmlns:p14="http://schemas.microsoft.com/office/powerpoint/2010/main" val="490853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US" dirty="0">
                <a:solidFill>
                  <a:srgbClr val="FFFFFF"/>
                </a:solidFill>
              </a:rPr>
              <a:t>methodology</a:t>
            </a: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7FEE692-AD96-4F55-B762-4C0168341082}"/>
              </a:ext>
            </a:extLst>
          </p:cNvPr>
          <p:cNvSpPr/>
          <p:nvPr/>
        </p:nvSpPr>
        <p:spPr>
          <a:xfrm>
            <a:off x="627454" y="2385387"/>
            <a:ext cx="4538905" cy="3170099"/>
          </a:xfrm>
          <a:prstGeom prst="rect">
            <a:avLst/>
          </a:prstGeom>
        </p:spPr>
        <p:txBody>
          <a:bodyPr wrap="square">
            <a:spAutoFit/>
          </a:bodyPr>
          <a:lstStyle/>
          <a:p>
            <a:endParaRPr lang="en-IN"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q"/>
            </a:pPr>
            <a:r>
              <a:rPr lang="en-IN" sz="2000" dirty="0">
                <a:solidFill>
                  <a:schemeClr val="bg1"/>
                </a:solidFill>
                <a:latin typeface="Verdana" panose="020B0604030504040204" pitchFamily="34" charset="0"/>
                <a:ea typeface="Verdana" panose="020B0604030504040204" pitchFamily="34" charset="0"/>
              </a:rPr>
              <a:t>Data Cleaning </a:t>
            </a:r>
          </a:p>
          <a:p>
            <a:pPr marL="342900" indent="-342900">
              <a:buFont typeface="Wingdings" panose="05000000000000000000" pitchFamily="2" charset="2"/>
              <a:buChar char="q"/>
            </a:pPr>
            <a:endParaRPr lang="en-IN" sz="2000" dirty="0">
              <a:solidFill>
                <a:schemeClr val="bg1"/>
              </a:solidFill>
              <a:latin typeface="Verdana" panose="020B0604030504040204" pitchFamily="34" charset="0"/>
              <a:ea typeface="Verdana" panose="020B0604030504040204" pitchFamily="34" charset="0"/>
            </a:endParaRPr>
          </a:p>
          <a:p>
            <a:pPr marL="342900" indent="-342900">
              <a:buFont typeface="Wingdings" panose="05000000000000000000" pitchFamily="2" charset="2"/>
              <a:buChar char="q"/>
            </a:pPr>
            <a:r>
              <a:rPr lang="en-IN" sz="2000" dirty="0">
                <a:solidFill>
                  <a:schemeClr val="bg1"/>
                </a:solidFill>
                <a:latin typeface="Verdana" panose="020B0604030504040204" pitchFamily="34" charset="0"/>
                <a:ea typeface="Verdana" panose="020B0604030504040204" pitchFamily="34" charset="0"/>
              </a:rPr>
              <a:t>Data Filtering</a:t>
            </a:r>
          </a:p>
          <a:p>
            <a:pPr marL="342900" indent="-342900">
              <a:buFont typeface="Wingdings" panose="05000000000000000000" pitchFamily="2" charset="2"/>
              <a:buChar char="q"/>
            </a:pPr>
            <a:r>
              <a:rPr lang="en-IN" sz="2000" dirty="0">
                <a:solidFill>
                  <a:schemeClr val="bg1"/>
                </a:solidFill>
                <a:latin typeface="Verdana" panose="020B0604030504040204" pitchFamily="34" charset="0"/>
                <a:ea typeface="Verdana" panose="020B0604030504040204" pitchFamily="34" charset="0"/>
              </a:rPr>
              <a:t> </a:t>
            </a:r>
          </a:p>
          <a:p>
            <a:pPr marL="342900" indent="-342900">
              <a:buFont typeface="Wingdings" panose="05000000000000000000" pitchFamily="2" charset="2"/>
              <a:buChar char="q"/>
            </a:pPr>
            <a:r>
              <a:rPr lang="en-IN" sz="2000" dirty="0">
                <a:solidFill>
                  <a:schemeClr val="bg1"/>
                </a:solidFill>
                <a:latin typeface="Verdana" panose="020B0604030504040204" pitchFamily="34" charset="0"/>
                <a:ea typeface="Verdana" panose="020B0604030504040204" pitchFamily="34" charset="0"/>
              </a:rPr>
              <a:t>Data Transformation</a:t>
            </a:r>
          </a:p>
          <a:p>
            <a:pPr marL="342900" indent="-342900">
              <a:buFont typeface="Wingdings" panose="05000000000000000000" pitchFamily="2" charset="2"/>
              <a:buChar char="q"/>
            </a:pPr>
            <a:endParaRPr lang="en-IN" sz="2000" dirty="0">
              <a:solidFill>
                <a:schemeClr val="bg1"/>
              </a:solidFill>
              <a:latin typeface="Verdana" panose="020B0604030504040204" pitchFamily="34" charset="0"/>
              <a:ea typeface="Verdana" panose="020B0604030504040204" pitchFamily="34" charset="0"/>
            </a:endParaRPr>
          </a:p>
          <a:p>
            <a:pPr marL="342900" indent="-342900">
              <a:buFont typeface="Wingdings" panose="05000000000000000000" pitchFamily="2" charset="2"/>
              <a:buChar char="q"/>
            </a:pPr>
            <a:r>
              <a:rPr lang="en-IN" sz="2000" dirty="0">
                <a:solidFill>
                  <a:schemeClr val="bg1"/>
                </a:solidFill>
                <a:latin typeface="Verdana" panose="020B0604030504040204" pitchFamily="34" charset="0"/>
                <a:ea typeface="Verdana" panose="020B0604030504040204" pitchFamily="34" charset="0"/>
              </a:rPr>
              <a:t>Data Visualization and Analysis</a:t>
            </a:r>
          </a:p>
          <a:p>
            <a:pPr marL="342900" indent="-342900">
              <a:buFont typeface="Wingdings" panose="05000000000000000000" pitchFamily="2" charset="2"/>
              <a:buChar char="q"/>
            </a:pPr>
            <a:r>
              <a:rPr lang="en-IN" sz="2000" dirty="0">
                <a:solidFill>
                  <a:schemeClr val="bg1"/>
                </a:solidFill>
                <a:latin typeface="Verdana" panose="020B0604030504040204" pitchFamily="34" charset="0"/>
                <a:ea typeface="Verdana" panose="020B0604030504040204" pitchFamily="34" charset="0"/>
              </a:rPr>
              <a:t> </a:t>
            </a:r>
          </a:p>
          <a:p>
            <a:pPr marL="342900" indent="-342900">
              <a:buFont typeface="Wingdings" panose="05000000000000000000" pitchFamily="2" charset="2"/>
              <a:buChar char="q"/>
            </a:pPr>
            <a:r>
              <a:rPr lang="en-IN" sz="2000" dirty="0">
                <a:solidFill>
                  <a:schemeClr val="bg1"/>
                </a:solidFill>
                <a:latin typeface="Verdana" panose="020B0604030504040204" pitchFamily="34" charset="0"/>
                <a:ea typeface="Verdana" panose="020B0604030504040204" pitchFamily="34" charset="0"/>
              </a:rPr>
              <a:t>Clustering</a:t>
            </a:r>
          </a:p>
        </p:txBody>
      </p:sp>
      <p:sp>
        <p:nvSpPr>
          <p:cNvPr id="6" name="Rectangle 5">
            <a:extLst>
              <a:ext uri="{FF2B5EF4-FFF2-40B4-BE49-F238E27FC236}">
                <a16:creationId xmlns:a16="http://schemas.microsoft.com/office/drawing/2014/main" id="{CE38E583-41F5-462D-9720-117DA0FC303A}"/>
              </a:ext>
            </a:extLst>
          </p:cNvPr>
          <p:cNvSpPr/>
          <p:nvPr/>
        </p:nvSpPr>
        <p:spPr>
          <a:xfrm>
            <a:off x="5534511" y="142816"/>
            <a:ext cx="6512708" cy="2677656"/>
          </a:xfrm>
          <a:prstGeom prst="rect">
            <a:avLst/>
          </a:prstGeom>
        </p:spPr>
        <p:txBody>
          <a:bodyPr wrap="square">
            <a:spAutoFit/>
          </a:bodyPr>
          <a:lstStyle/>
          <a:p>
            <a:r>
              <a:rPr lang="en-US" sz="2400" dirty="0"/>
              <a:t>Scripting Language	- Python (Python 3x)</a:t>
            </a:r>
          </a:p>
          <a:p>
            <a:r>
              <a:rPr lang="en-US" sz="2400" dirty="0"/>
              <a:t>IDE	- </a:t>
            </a:r>
            <a:r>
              <a:rPr lang="en-US" sz="2400" dirty="0">
                <a:hlinkClick r:id="rId2"/>
              </a:rPr>
              <a:t>https://labs.cognitiveclass.ai/tools/jupyterlab</a:t>
            </a:r>
            <a:endParaRPr lang="en-US" sz="2400" dirty="0"/>
          </a:p>
          <a:p>
            <a:r>
              <a:rPr lang="en-US" sz="2400" dirty="0"/>
              <a:t>Packages used		</a:t>
            </a:r>
          </a:p>
          <a:p>
            <a:r>
              <a:rPr lang="en-US" sz="2400" dirty="0"/>
              <a:t>- </a:t>
            </a:r>
            <a:r>
              <a:rPr lang="en-US" sz="2400" b="1" dirty="0" err="1"/>
              <a:t>BeautifulSoup</a:t>
            </a:r>
            <a:r>
              <a:rPr lang="en-US" sz="2400" dirty="0"/>
              <a:t> package for web scraping</a:t>
            </a:r>
          </a:p>
          <a:p>
            <a:r>
              <a:rPr lang="en-US" sz="2400" dirty="0"/>
              <a:t>- </a:t>
            </a:r>
            <a:r>
              <a:rPr lang="en-US" sz="2400" b="1" dirty="0" err="1"/>
              <a:t>Sklearn</a:t>
            </a:r>
            <a:r>
              <a:rPr lang="en-US" sz="2400" dirty="0"/>
              <a:t> for forming neighborhood clusters based on venue categories using unsupervised k-means clustering algorithm</a:t>
            </a:r>
          </a:p>
        </p:txBody>
      </p:sp>
      <p:sp>
        <p:nvSpPr>
          <p:cNvPr id="7" name="Rectangle 6">
            <a:extLst>
              <a:ext uri="{FF2B5EF4-FFF2-40B4-BE49-F238E27FC236}">
                <a16:creationId xmlns:a16="http://schemas.microsoft.com/office/drawing/2014/main" id="{730E7DC1-CCAC-4F2F-BCD6-0739ACB3C74D}"/>
              </a:ext>
            </a:extLst>
          </p:cNvPr>
          <p:cNvSpPr/>
          <p:nvPr/>
        </p:nvSpPr>
        <p:spPr>
          <a:xfrm>
            <a:off x="5679292" y="3079552"/>
            <a:ext cx="6223147" cy="3816429"/>
          </a:xfrm>
          <a:prstGeom prst="rect">
            <a:avLst/>
          </a:prstGeom>
        </p:spPr>
        <p:txBody>
          <a:bodyPr wrap="square">
            <a:spAutoFit/>
          </a:bodyPr>
          <a:lstStyle/>
          <a:p>
            <a:pPr lvl="0"/>
            <a:r>
              <a:rPr lang="en-US" sz="2200" b="1" dirty="0"/>
              <a:t>Python packages used</a:t>
            </a:r>
          </a:p>
          <a:p>
            <a:pPr lvl="0"/>
            <a:r>
              <a:rPr lang="en-US" sz="2200" dirty="0"/>
              <a:t>Pandas 		-	Library for Data Analysis</a:t>
            </a:r>
          </a:p>
          <a:p>
            <a:pPr lvl="0"/>
            <a:r>
              <a:rPr lang="en-US" sz="2200" dirty="0"/>
              <a:t>NumPy 		– 	Library to handle data in a vectorized  </a:t>
            </a:r>
            <a:br>
              <a:rPr lang="en-US" sz="2200" dirty="0"/>
            </a:br>
            <a:r>
              <a:rPr lang="en-US" sz="2200" dirty="0"/>
              <a:t>                          manner</a:t>
            </a:r>
          </a:p>
          <a:p>
            <a:pPr lvl="0"/>
            <a:r>
              <a:rPr lang="en-US" sz="2200" dirty="0"/>
              <a:t>JSON 		– 	Library to handle JSON files</a:t>
            </a:r>
          </a:p>
          <a:p>
            <a:pPr lvl="0"/>
            <a:r>
              <a:rPr lang="en-US" sz="2200" dirty="0" err="1"/>
              <a:t>Geopy</a:t>
            </a:r>
            <a:r>
              <a:rPr lang="en-US" sz="2200" dirty="0"/>
              <a:t>		– 	To retrieve Location Data </a:t>
            </a:r>
          </a:p>
          <a:p>
            <a:pPr lvl="0"/>
            <a:r>
              <a:rPr lang="en-US" sz="2200" dirty="0"/>
              <a:t>Requests	       – 	Library to handle http requests</a:t>
            </a:r>
          </a:p>
          <a:p>
            <a:pPr lvl="0"/>
            <a:r>
              <a:rPr lang="en-US" sz="2200" dirty="0"/>
              <a:t>Matplotlib	– 	Python Plotting Module</a:t>
            </a:r>
          </a:p>
          <a:p>
            <a:pPr lvl="0"/>
            <a:r>
              <a:rPr lang="en-US" sz="2200" dirty="0" err="1"/>
              <a:t>Sklearn</a:t>
            </a:r>
            <a:r>
              <a:rPr lang="en-US" sz="2200" dirty="0"/>
              <a:t>	 	– 	Python machine learning Library</a:t>
            </a:r>
          </a:p>
          <a:p>
            <a:pPr lvl="0"/>
            <a:r>
              <a:rPr lang="en-US" sz="2200" dirty="0"/>
              <a:t>Folium 		– 	Map rendering Library</a:t>
            </a:r>
          </a:p>
        </p:txBody>
      </p:sp>
    </p:spTree>
    <p:extLst>
      <p:ext uri="{BB962C8B-B14F-4D97-AF65-F5344CB8AC3E}">
        <p14:creationId xmlns:p14="http://schemas.microsoft.com/office/powerpoint/2010/main" val="28501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7">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21">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23">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5">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Neighborhood</a:t>
            </a:r>
          </a:p>
        </p:txBody>
      </p:sp>
      <p:cxnSp>
        <p:nvCxnSpPr>
          <p:cNvPr id="35" name="Straight Connector 27">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text, map&#10;&#10;Description automatically generated">
            <a:extLst>
              <a:ext uri="{FF2B5EF4-FFF2-40B4-BE49-F238E27FC236}">
                <a16:creationId xmlns:a16="http://schemas.microsoft.com/office/drawing/2014/main" id="{A82B9691-5108-41C3-9231-B47303CE6C32}"/>
              </a:ext>
            </a:extLst>
          </p:cNvPr>
          <p:cNvPicPr>
            <a:picLocks noChangeAspect="1"/>
          </p:cNvPicPr>
          <p:nvPr/>
        </p:nvPicPr>
        <p:blipFill>
          <a:blip r:embed="rId2"/>
          <a:stretch>
            <a:fillRect/>
          </a:stretch>
        </p:blipFill>
        <p:spPr>
          <a:xfrm>
            <a:off x="5925859" y="1394750"/>
            <a:ext cx="5479462" cy="4068500"/>
          </a:xfrm>
          <a:prstGeom prst="rect">
            <a:avLst/>
          </a:prstGeom>
        </p:spPr>
      </p:pic>
      <p:sp>
        <p:nvSpPr>
          <p:cNvPr id="5" name="Footer PlaceHolder 3"/>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schemeClr val="tx1">
                    <a:lumMod val="95000"/>
                    <a:lumOff val="5000"/>
                  </a:schemeClr>
                </a:solidFill>
                <a:latin typeface="+mj-lt"/>
                <a:ea typeface="+mn-ea"/>
                <a:cs typeface="+mn-cs"/>
                <a:hlinkClick r:id="rId3"/>
              </a:rPr>
              <a:t>Photo</a:t>
            </a:r>
            <a:r>
              <a:rPr lang="en-US" kern="1200" cap="all" baseline="0">
                <a:solidFill>
                  <a:schemeClr val="tx1">
                    <a:lumMod val="95000"/>
                    <a:lumOff val="5000"/>
                  </a:schemeClr>
                </a:solidFill>
                <a:latin typeface="+mj-lt"/>
                <a:ea typeface="+mn-ea"/>
                <a:cs typeface="+mn-cs"/>
              </a:rPr>
              <a:t> by Apoorva Jinka / </a:t>
            </a:r>
            <a:r>
              <a:rPr lang="en-US" kern="1200" cap="all" baseline="0">
                <a:solidFill>
                  <a:schemeClr val="tx1">
                    <a:lumMod val="95000"/>
                    <a:lumOff val="5000"/>
                  </a:schemeClr>
                </a:solidFill>
                <a:latin typeface="+mj-lt"/>
                <a:ea typeface="+mn-ea"/>
                <a:cs typeface="+mn-cs"/>
                <a:hlinkClick r:id="rId4"/>
              </a:rPr>
              <a:t>CC BY 2.0</a:t>
            </a:r>
          </a:p>
        </p:txBody>
      </p:sp>
    </p:spTree>
    <p:extLst>
      <p:ext uri="{BB962C8B-B14F-4D97-AF65-F5344CB8AC3E}">
        <p14:creationId xmlns:p14="http://schemas.microsoft.com/office/powerpoint/2010/main" val="401957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3148584"/>
          </a:xfrm>
        </p:spPr>
        <p:txBody>
          <a:bodyPr>
            <a:normAutofit fontScale="90000"/>
          </a:bodyPr>
          <a:lstStyle/>
          <a:p>
            <a:r>
              <a:rPr lang="en-US" dirty="0">
                <a:solidFill>
                  <a:schemeClr val="bg1"/>
                </a:solidFill>
              </a:rPr>
              <a:t>Hyderabad – Boroughs with postal codes</a:t>
            </a:r>
            <a:br>
              <a:rPr lang="en-US" dirty="0">
                <a:solidFill>
                  <a:schemeClr val="bg1"/>
                </a:solidFill>
              </a:rPr>
            </a:br>
            <a:br>
              <a:rPr lang="en-US" dirty="0">
                <a:solidFill>
                  <a:schemeClr val="bg1"/>
                </a:solidFill>
              </a:rPr>
            </a:br>
            <a:r>
              <a:rPr lang="en-US" sz="1800" dirty="0">
                <a:solidFill>
                  <a:schemeClr val="bg1"/>
                </a:solidFill>
              </a:rPr>
              <a:t>*Representative sample</a:t>
            </a:r>
            <a:br>
              <a:rPr lang="en-US" dirty="0">
                <a:solidFill>
                  <a:schemeClr val="bg1"/>
                </a:solidFill>
              </a:rPr>
            </a:br>
            <a:endParaRPr lang="en-US" dirty="0">
              <a:solidFill>
                <a:schemeClr val="bg1"/>
              </a:solidFill>
            </a:endParaRP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981F262-CC25-47B0-A58B-C9DFDF32F84A}"/>
              </a:ext>
            </a:extLst>
          </p:cNvPr>
          <p:cNvPicPr>
            <a:picLocks noChangeAspect="1"/>
          </p:cNvPicPr>
          <p:nvPr/>
        </p:nvPicPr>
        <p:blipFill>
          <a:blip r:embed="rId2"/>
          <a:stretch>
            <a:fillRect/>
          </a:stretch>
        </p:blipFill>
        <p:spPr>
          <a:xfrm>
            <a:off x="5827343" y="1912777"/>
            <a:ext cx="5926737" cy="3032445"/>
          </a:xfrm>
          <a:prstGeom prst="rect">
            <a:avLst/>
          </a:prstGeom>
        </p:spPr>
      </p:pic>
    </p:spTree>
    <p:extLst>
      <p:ext uri="{BB962C8B-B14F-4D97-AF65-F5344CB8AC3E}">
        <p14:creationId xmlns:p14="http://schemas.microsoft.com/office/powerpoint/2010/main" val="349381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chemeClr val="bg1"/>
                </a:solidFill>
              </a:rPr>
              <a:t>Hyderabad neighborhood with Latitude &amp; Longitude information</a:t>
            </a:r>
          </a:p>
        </p:txBody>
      </p:sp>
      <p:pic>
        <p:nvPicPr>
          <p:cNvPr id="4" name="Picture 3">
            <a:extLst>
              <a:ext uri="{FF2B5EF4-FFF2-40B4-BE49-F238E27FC236}">
                <a16:creationId xmlns:a16="http://schemas.microsoft.com/office/drawing/2014/main" id="{824981EF-A5C1-4AA2-93C4-B24B164B1AAE}"/>
              </a:ext>
            </a:extLst>
          </p:cNvPr>
          <p:cNvPicPr>
            <a:picLocks noChangeAspect="1"/>
          </p:cNvPicPr>
          <p:nvPr/>
        </p:nvPicPr>
        <p:blipFill>
          <a:blip r:embed="rId2"/>
          <a:stretch>
            <a:fillRect/>
          </a:stretch>
        </p:blipFill>
        <p:spPr>
          <a:xfrm>
            <a:off x="4911090" y="2166937"/>
            <a:ext cx="6717030" cy="2524125"/>
          </a:xfrm>
          <a:prstGeom prst="rect">
            <a:avLst/>
          </a:prstGeom>
        </p:spPr>
      </p:pic>
    </p:spTree>
    <p:extLst>
      <p:ext uri="{BB962C8B-B14F-4D97-AF65-F5344CB8AC3E}">
        <p14:creationId xmlns:p14="http://schemas.microsoft.com/office/powerpoint/2010/main" val="1758393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WebA8FF</Template>
  <TotalTime>127</TotalTime>
  <Words>548</Words>
  <Application>Microsoft Office PowerPoint</Application>
  <PresentationFormat>Widescreen</PresentationFormat>
  <Paragraphs>72</Paragraphs>
  <Slides>12</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Courier New</vt:lpstr>
      <vt:lpstr>Segoe UI Semilight</vt:lpstr>
      <vt:lpstr>Tw Cen MT</vt:lpstr>
      <vt:lpstr>Tw Cen MT Condensed</vt:lpstr>
      <vt:lpstr>Verdana</vt:lpstr>
      <vt:lpstr>Wingdings</vt:lpstr>
      <vt:lpstr>Wingdings 3</vt:lpstr>
      <vt:lpstr>Integral</vt:lpstr>
      <vt:lpstr>Hyderabad</vt:lpstr>
      <vt:lpstr>Know Your City</vt:lpstr>
      <vt:lpstr>Introduction</vt:lpstr>
      <vt:lpstr>Business problem</vt:lpstr>
      <vt:lpstr>DATA Description</vt:lpstr>
      <vt:lpstr>methodology</vt:lpstr>
      <vt:lpstr>Neighborhood</vt:lpstr>
      <vt:lpstr>Hyderabad – Boroughs with postal codes  *Representative sample </vt:lpstr>
      <vt:lpstr>Hyderabad neighborhood with Latitude &amp; Longitude information</vt:lpstr>
      <vt:lpstr>Neighborhood with venue details</vt:lpstr>
      <vt:lpstr>Neighborhood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sunitha</dc:creator>
  <cp:lastModifiedBy>sunitha</cp:lastModifiedBy>
  <cp:revision>8</cp:revision>
  <dcterms:created xsi:type="dcterms:W3CDTF">2019-05-15T17:26:43Z</dcterms:created>
  <dcterms:modified xsi:type="dcterms:W3CDTF">2019-05-15T19:34:07Z</dcterms:modified>
</cp:coreProperties>
</file>