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hhy6dulpXlAcZ7aOL32KkYDqDa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2"/>
  </p:normalViewPr>
  <p:slideViewPr>
    <p:cSldViewPr snapToGrid="0">
      <p:cViewPr varScale="1">
        <p:scale>
          <a:sx n="109" d="100"/>
          <a:sy n="109" d="100"/>
        </p:scale>
        <p:origin x="17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x">
  <p:cSld name="TITLE_AND_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3"/>
          <p:cNvSpPr/>
          <p:nvPr/>
        </p:nvSpPr>
        <p:spPr>
          <a:xfrm>
            <a:off x="0" y="-2"/>
            <a:ext cx="9144000" cy="565612"/>
          </a:xfrm>
          <a:prstGeom prst="rect">
            <a:avLst/>
          </a:prstGeom>
          <a:solidFill>
            <a:srgbClr val="D9D8DA"/>
          </a:solidFill>
          <a:ln w="1905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3"/>
          <p:cNvSpPr txBox="1"/>
          <p:nvPr/>
        </p:nvSpPr>
        <p:spPr>
          <a:xfrm>
            <a:off x="673737" y="1935443"/>
            <a:ext cx="8050523" cy="733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Module 7: Final Project Template</a:t>
            </a:r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title"/>
          </p:nvPr>
        </p:nvSpPr>
        <p:spPr>
          <a:xfrm>
            <a:off x="685800" y="1822694"/>
            <a:ext cx="7772400" cy="2387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4400663" y="6356351"/>
            <a:ext cx="342674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ustom Layout">
  <p:cSld name="Custom Layou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/>
          <p:nvPr/>
        </p:nvSpPr>
        <p:spPr>
          <a:xfrm>
            <a:off x="0" y="-2"/>
            <a:ext cx="9144000" cy="565612"/>
          </a:xfrm>
          <a:prstGeom prst="rect">
            <a:avLst/>
          </a:prstGeom>
          <a:solidFill>
            <a:srgbClr val="01703B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" name="Google Shape;76;p22" descr="Picture 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200" y="70535"/>
            <a:ext cx="2008498" cy="447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22" descr="Picture 16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22" descr="Picture 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66940" y="1627907"/>
            <a:ext cx="4410118" cy="3602186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22"/>
          <p:cNvSpPr/>
          <p:nvPr/>
        </p:nvSpPr>
        <p:spPr>
          <a:xfrm>
            <a:off x="0" y="0"/>
            <a:ext cx="9144000" cy="9005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22"/>
          <p:cNvSpPr txBox="1">
            <a:spLocks noGrp="1"/>
          </p:cNvSpPr>
          <p:nvPr>
            <p:ph type="sldNum" idx="12"/>
          </p:nvPr>
        </p:nvSpPr>
        <p:spPr>
          <a:xfrm>
            <a:off x="6290039" y="6221731"/>
            <a:ext cx="263162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23" descr="Picture 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4324" y="569519"/>
            <a:ext cx="4989253" cy="458389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23"/>
          <p:cNvSpPr/>
          <p:nvPr/>
        </p:nvSpPr>
        <p:spPr>
          <a:xfrm>
            <a:off x="0" y="0"/>
            <a:ext cx="9144000" cy="437322"/>
          </a:xfrm>
          <a:prstGeom prst="rect">
            <a:avLst/>
          </a:prstGeom>
          <a:solidFill>
            <a:srgbClr val="0081CC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3"/>
          <p:cNvSpPr txBox="1"/>
          <p:nvPr/>
        </p:nvSpPr>
        <p:spPr>
          <a:xfrm>
            <a:off x="2520493" y="1072"/>
            <a:ext cx="3875034" cy="333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Blockchain in Business: Beyond the Hype</a:t>
            </a:r>
            <a:endParaRPr/>
          </a:p>
        </p:txBody>
      </p:sp>
      <p:sp>
        <p:nvSpPr>
          <p:cNvPr id="85" name="Google Shape;85;p23"/>
          <p:cNvSpPr txBox="1">
            <a:spLocks noGrp="1"/>
          </p:cNvSpPr>
          <p:nvPr>
            <p:ph type="title"/>
          </p:nvPr>
        </p:nvSpPr>
        <p:spPr>
          <a:xfrm>
            <a:off x="1143000" y="1122362"/>
            <a:ext cx="6858000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body" idx="1"/>
          </p:nvPr>
        </p:nvSpPr>
        <p:spPr>
          <a:xfrm>
            <a:off x="1143000" y="3602037"/>
            <a:ext cx="6858000" cy="1655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23"/>
          <p:cNvSpPr txBox="1">
            <a:spLocks noGrp="1"/>
          </p:cNvSpPr>
          <p:nvPr>
            <p:ph type="sldNum" idx="12"/>
          </p:nvPr>
        </p:nvSpPr>
        <p:spPr>
          <a:xfrm>
            <a:off x="8256728" y="6414761"/>
            <a:ext cx="258623" cy="24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strike="noStrike" cap="non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sldNum" idx="12"/>
          </p:nvPr>
        </p:nvSpPr>
        <p:spPr>
          <a:xfrm>
            <a:off x="4400663" y="6356351"/>
            <a:ext cx="342674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15" descr="Picture 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200" y="70535"/>
            <a:ext cx="2008498" cy="447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15" descr="Picture 16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5"/>
          <p:cNvSpPr txBox="1">
            <a:spLocks noGrp="1"/>
          </p:cNvSpPr>
          <p:nvPr>
            <p:ph type="title"/>
          </p:nvPr>
        </p:nvSpPr>
        <p:spPr>
          <a:xfrm>
            <a:off x="623887" y="1709739"/>
            <a:ext cx="7886701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Georgia"/>
              <a:buNone/>
              <a:defRPr sz="6000"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body" idx="1"/>
          </p:nvPr>
        </p:nvSpPr>
        <p:spPr>
          <a:xfrm>
            <a:off x="623887" y="4589464"/>
            <a:ext cx="7886701" cy="15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  <a:defRPr sz="24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  <a:defRPr sz="2400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  <a:defRPr sz="2400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  <a:defRPr sz="2400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  <a:defRPr sz="24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4" name="Google Shape;24;p15" descr="Picture 6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613862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342673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6"/>
          <p:cNvSpPr/>
          <p:nvPr/>
        </p:nvSpPr>
        <p:spPr>
          <a:xfrm>
            <a:off x="0" y="-2"/>
            <a:ext cx="9144000" cy="565612"/>
          </a:xfrm>
          <a:prstGeom prst="rect">
            <a:avLst/>
          </a:prstGeom>
          <a:solidFill>
            <a:srgbClr val="01703B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16" descr="Picture 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200" y="70535"/>
            <a:ext cx="2008498" cy="447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16" descr="Picture 16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16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Georgia"/>
              <a:buNone/>
              <a:defRPr sz="4400"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2" name="Google Shape;32;p16" descr="Picture 7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342673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>
  <p:cSld name="Comparis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/>
          <p:nvPr/>
        </p:nvSpPr>
        <p:spPr>
          <a:xfrm>
            <a:off x="0" y="-2"/>
            <a:ext cx="9144000" cy="565612"/>
          </a:xfrm>
          <a:prstGeom prst="rect">
            <a:avLst/>
          </a:prstGeom>
          <a:solidFill>
            <a:srgbClr val="01703B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" name="Google Shape;36;p17" descr="Picture 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200" y="70535"/>
            <a:ext cx="2008498" cy="447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17" descr="Picture 16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629841" y="365125"/>
            <a:ext cx="7886701" cy="1325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Georgia"/>
              <a:buNone/>
              <a:defRPr sz="4400"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629841" y="1681163"/>
            <a:ext cx="3868342" cy="82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  <a:defRPr sz="2400" b="1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  <a:defRPr sz="2400" b="1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  <a:defRPr sz="2400" b="1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  <a:defRPr sz="2400" b="1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4629150" y="1681163"/>
            <a:ext cx="3887393" cy="82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41" name="Google Shape;41;p17" descr="Picture 9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342673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8"/>
          <p:cNvSpPr/>
          <p:nvPr/>
        </p:nvSpPr>
        <p:spPr>
          <a:xfrm>
            <a:off x="0" y="-2"/>
            <a:ext cx="9144000" cy="565612"/>
          </a:xfrm>
          <a:prstGeom prst="rect">
            <a:avLst/>
          </a:prstGeom>
          <a:solidFill>
            <a:srgbClr val="01703B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" name="Google Shape;45;p18" descr="Picture 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200" y="70535"/>
            <a:ext cx="2008498" cy="447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18" descr="Picture 16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8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Georgia"/>
              <a:buNone/>
              <a:defRPr sz="4400"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48" name="Google Shape;48;p18" descr="Picture 5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342673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/>
          <p:nvPr/>
        </p:nvSpPr>
        <p:spPr>
          <a:xfrm>
            <a:off x="0" y="-2"/>
            <a:ext cx="9144000" cy="565612"/>
          </a:xfrm>
          <a:prstGeom prst="rect">
            <a:avLst/>
          </a:prstGeom>
          <a:solidFill>
            <a:srgbClr val="01703B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" name="Google Shape;52;p19" descr="Picture 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200" y="70535"/>
            <a:ext cx="2008498" cy="447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9" descr="Picture 16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9" descr="Picture 4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342673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>
  <p:cSld name="Content with Ca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0"/>
          <p:cNvSpPr/>
          <p:nvPr/>
        </p:nvSpPr>
        <p:spPr>
          <a:xfrm>
            <a:off x="0" y="-2"/>
            <a:ext cx="9144000" cy="565612"/>
          </a:xfrm>
          <a:prstGeom prst="rect">
            <a:avLst/>
          </a:prstGeom>
          <a:solidFill>
            <a:srgbClr val="01703B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" name="Google Shape;58;p20" descr="Picture 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200" y="70535"/>
            <a:ext cx="2008498" cy="447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20" descr="Picture 16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20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eorgia"/>
              <a:buNone/>
              <a:defRPr sz="3200"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1"/>
          </p:nvPr>
        </p:nvSpPr>
        <p:spPr>
          <a:xfrm>
            <a:off x="3887391" y="987425"/>
            <a:ext cx="4629152" cy="4873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1pPr>
            <a:lvl2pPr marL="914400" lvl="1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2pPr>
            <a:lvl3pPr marL="1371600" lvl="2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3pPr>
            <a:lvl4pPr marL="1828800" lvl="3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4pPr>
            <a:lvl5pPr marL="2286000" lvl="4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body" idx="2"/>
          </p:nvPr>
        </p:nvSpPr>
        <p:spPr>
          <a:xfrm>
            <a:off x="629839" y="2057400"/>
            <a:ext cx="2949182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63" name="Google Shape;63;p20" descr="Picture 7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342673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/>
          <p:nvPr/>
        </p:nvSpPr>
        <p:spPr>
          <a:xfrm>
            <a:off x="0" y="-2"/>
            <a:ext cx="9144000" cy="565612"/>
          </a:xfrm>
          <a:prstGeom prst="rect">
            <a:avLst/>
          </a:prstGeom>
          <a:solidFill>
            <a:srgbClr val="01703B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" name="Google Shape;67;p21" descr="Picture 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200" y="70535"/>
            <a:ext cx="2008498" cy="447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21" descr="Picture 16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21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eorgia"/>
              <a:buNone/>
              <a:defRPr sz="3200"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>
            <a:spLocks noGrp="1"/>
          </p:cNvSpPr>
          <p:nvPr>
            <p:ph type="pic" idx="2"/>
          </p:nvPr>
        </p:nvSpPr>
        <p:spPr>
          <a:xfrm>
            <a:off x="3887391" y="987425"/>
            <a:ext cx="4629152" cy="4873627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21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eorgia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eorgia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eorgia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eorgia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eorgia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72" name="Google Shape;72;p21" descr="Picture 7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2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342673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/>
          <p:nvPr/>
        </p:nvSpPr>
        <p:spPr>
          <a:xfrm>
            <a:off x="0" y="-2"/>
            <a:ext cx="9144000" cy="565612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2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None/>
              <a:defRPr sz="20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None/>
              <a:defRPr sz="20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None/>
              <a:defRPr sz="20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None/>
              <a:defRPr sz="20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None/>
              <a:defRPr sz="20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None/>
              <a:defRPr sz="20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None/>
              <a:defRPr sz="20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None/>
              <a:defRPr sz="20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None/>
              <a:defRPr sz="20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sldNum" idx="12"/>
          </p:nvPr>
        </p:nvSpPr>
        <p:spPr>
          <a:xfrm>
            <a:off x="4400663" y="6356351"/>
            <a:ext cx="342674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ai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>
            <a:spLocks noGrp="1"/>
          </p:cNvSpPr>
          <p:nvPr>
            <p:ph type="title"/>
          </p:nvPr>
        </p:nvSpPr>
        <p:spPr>
          <a:xfrm>
            <a:off x="685800" y="1108213"/>
            <a:ext cx="7772400" cy="327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2800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2800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US" sz="2800" b="0" i="0" u="sng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House Price Estimation </a:t>
            </a:r>
            <a:br>
              <a:rPr lang="en-US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r>
              <a:rPr lang="en-US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(Improvement vs. Dr. Williams' model)</a:t>
            </a:r>
            <a:endParaRPr sz="2800" dirty="0"/>
          </a:p>
        </p:txBody>
      </p:sp>
      <p:sp>
        <p:nvSpPr>
          <p:cNvPr id="93" name="Google Shape;93;p1"/>
          <p:cNvSpPr txBox="1"/>
          <p:nvPr/>
        </p:nvSpPr>
        <p:spPr>
          <a:xfrm>
            <a:off x="501472" y="5740549"/>
            <a:ext cx="7795260" cy="301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Author: </a:t>
            </a:r>
            <a:r>
              <a:rPr lang="en-US" sz="1500" dirty="0"/>
              <a:t>Stephen Barnes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  <p:sp>
        <p:nvSpPr>
          <p:cNvPr id="161" name="Google Shape;161;p10"/>
          <p:cNvSpPr txBox="1">
            <a:spLocks noGrp="1"/>
          </p:cNvSpPr>
          <p:nvPr>
            <p:ph type="sldNum" idx="4294967295"/>
          </p:nvPr>
        </p:nvSpPr>
        <p:spPr>
          <a:xfrm>
            <a:off x="4400663" y="6356351"/>
            <a:ext cx="342674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fld id="{00000000-1234-1234-1234-123412341234}" type="slidenum">
              <a:rPr lang="en-US">
                <a:latin typeface="Georgia"/>
                <a:ea typeface="Georgia"/>
                <a:cs typeface="Georgia"/>
                <a:sym typeface="Georgia"/>
              </a:rPr>
              <a:t>10</a:t>
            </a:fld>
            <a:endParaRPr/>
          </a:p>
        </p:txBody>
      </p:sp>
      <p:sp>
        <p:nvSpPr>
          <p:cNvPr id="162" name="Google Shape;162;p10"/>
          <p:cNvSpPr txBox="1">
            <a:spLocks noGrp="1"/>
          </p:cNvSpPr>
          <p:nvPr>
            <p:ph type="body" idx="1"/>
          </p:nvPr>
        </p:nvSpPr>
        <p:spPr>
          <a:xfrm>
            <a:off x="667252" y="1370286"/>
            <a:ext cx="7931316" cy="4148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algn="l"/>
            <a:r>
              <a:rPr lang="en-US" sz="1200" dirty="0">
                <a:latin typeface="Helvetica Neue" panose="02000503000000020004" pitchFamily="2" charset="0"/>
              </a:rPr>
              <a:t>M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y project successfully implemented a step-by-step analysis from data preparation to feature selection, and model training to evaluation. </a:t>
            </a:r>
            <a:br>
              <a:rPr lang="en-US" sz="12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endParaRPr lang="en-US" sz="12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algn="l"/>
            <a:r>
              <a:rPr lang="en-US" sz="1200" dirty="0">
                <a:latin typeface="Helvetica Neue" panose="02000503000000020004" pitchFamily="2" charset="0"/>
              </a:rPr>
              <a:t>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he model achieved an impressive score of slightly over 96%, confirming its reliability and robustness in predicting house prices – and outperforming Dr. Williams’ model from Module 7.</a:t>
            </a:r>
            <a:br>
              <a:rPr lang="en-US" sz="12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br>
              <a:rPr lang="en-US" sz="12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endParaRPr lang="en-US" sz="12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114300" indent="0" algn="l">
              <a:buNone/>
            </a:pPr>
            <a:r>
              <a:rPr lang="en-US" sz="1200" b="1" i="0" u="sng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Key Take-Aways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:</a:t>
            </a:r>
          </a:p>
          <a:p>
            <a:pPr marL="114300" indent="0" algn="l">
              <a:buNone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1.) It’s very important to include multiple independent ‘x’ variables to predict the dependent ‘y’ variable.</a:t>
            </a:r>
            <a:br>
              <a:rPr lang="en-US" sz="12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endParaRPr lang="en-US" sz="12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114300" indent="0" algn="l">
              <a:buNone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2.) </a:t>
            </a:r>
            <a:r>
              <a:rPr lang="en-US" sz="1200" dirty="0">
                <a:latin typeface="Helvetica Neue" panose="02000503000000020004" pitchFamily="2" charset="0"/>
              </a:rPr>
              <a:t>A good model should always include clean,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strongly correlated variables (e.g. for our analysis: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OverallQual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MasVnrArea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and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FullBath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to SalePrice).</a:t>
            </a:r>
            <a:br>
              <a:rPr lang="en-US" sz="12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endParaRPr lang="en-US" sz="12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114300" indent="0" algn="l">
              <a:buNone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3.) </a:t>
            </a:r>
            <a:r>
              <a:rPr lang="en-US" sz="1200" dirty="0">
                <a:latin typeface="Helvetica Neue" panose="02000503000000020004" pitchFamily="2" charset="0"/>
              </a:rPr>
              <a:t>Make sure the data is clean (e.g. remove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variables that have multicollinearity)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References</a:t>
            </a:r>
            <a:endParaRPr/>
          </a:p>
        </p:txBody>
      </p:sp>
      <p:sp>
        <p:nvSpPr>
          <p:cNvPr id="169" name="Google Shape;169;p11"/>
          <p:cNvSpPr txBox="1">
            <a:spLocks noGrp="1"/>
          </p:cNvSpPr>
          <p:nvPr>
            <p:ph type="sldNum" idx="4294967295"/>
          </p:nvPr>
        </p:nvSpPr>
        <p:spPr>
          <a:xfrm>
            <a:off x="4421704" y="6356351"/>
            <a:ext cx="300592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fld id="{00000000-1234-1234-1234-123412341234}" type="slidenum">
              <a:rPr lang="en-US">
                <a:latin typeface="Georgia"/>
                <a:ea typeface="Georgia"/>
                <a:cs typeface="Georgia"/>
                <a:sym typeface="Georgia"/>
              </a:rPr>
              <a:t>11</a:t>
            </a:fld>
            <a:endParaRPr/>
          </a:p>
        </p:txBody>
      </p:sp>
      <p:sp>
        <p:nvSpPr>
          <p:cNvPr id="170" name="Google Shape;170;p11"/>
          <p:cNvSpPr txBox="1">
            <a:spLocks noGrp="1"/>
          </p:cNvSpPr>
          <p:nvPr>
            <p:ph type="body" idx="1"/>
          </p:nvPr>
        </p:nvSpPr>
        <p:spPr>
          <a:xfrm>
            <a:off x="667252" y="1370286"/>
            <a:ext cx="7931316" cy="4148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9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 b="1" dirty="0">
                <a:latin typeface="Arial"/>
                <a:cs typeface="Arial"/>
                <a:sym typeface="Arial"/>
              </a:rPr>
              <a:t>The only reference material I used was provided by:</a:t>
            </a:r>
            <a:endParaRPr dirty="0"/>
          </a:p>
          <a:p>
            <a:pPr marL="285750" indent="-285750">
              <a:lnSpc>
                <a:spcPct val="99000"/>
              </a:lnSpc>
              <a:spcBef>
                <a:spcPts val="1200"/>
              </a:spcBef>
            </a:pPr>
            <a:r>
              <a:rPr lang="en-US" sz="1800" dirty="0" err="1">
                <a:latin typeface="Arial"/>
                <a:cs typeface="Arial"/>
                <a:sym typeface="Arial"/>
              </a:rPr>
              <a:t>OpenAI’s</a:t>
            </a:r>
            <a:r>
              <a:rPr lang="en-US" sz="1800" dirty="0">
                <a:latin typeface="Arial"/>
                <a:cs typeface="Arial"/>
                <a:sym typeface="Arial"/>
              </a:rPr>
              <a:t> GPT4 (</a:t>
            </a:r>
            <a:r>
              <a:rPr lang="en-US" sz="1800" dirty="0">
                <a:latin typeface="Arial"/>
                <a:cs typeface="Arial"/>
                <a:sym typeface="Arial"/>
                <a:hlinkClick r:id="rId3"/>
              </a:rPr>
              <a:t>https://openai.com</a:t>
            </a:r>
            <a:r>
              <a:rPr lang="en-US" sz="1800" dirty="0">
                <a:latin typeface="Arial"/>
                <a:cs typeface="Arial"/>
                <a:sym typeface="Arial"/>
              </a:rPr>
              <a:t>) – used to help find code to clean the data, regardless of data type.</a:t>
            </a:r>
            <a:endParaRPr dirty="0"/>
          </a:p>
        </p:txBody>
      </p:sp>
      <p:sp>
        <p:nvSpPr>
          <p:cNvPr id="171" name="Google Shape;171;p11"/>
          <p:cNvSpPr txBox="1"/>
          <p:nvPr/>
        </p:nvSpPr>
        <p:spPr>
          <a:xfrm>
            <a:off x="712971" y="6419513"/>
            <a:ext cx="1803757" cy="231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eorgia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*Please add slides as required.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</p:txBody>
      </p:sp>
      <p:sp>
        <p:nvSpPr>
          <p:cNvPr id="99" name="Google Shape;99;p2"/>
          <p:cNvSpPr txBox="1">
            <a:spLocks noGrp="1"/>
          </p:cNvSpPr>
          <p:nvPr>
            <p:ph type="sldNum" idx="4294967295"/>
          </p:nvPr>
        </p:nvSpPr>
        <p:spPr>
          <a:xfrm>
            <a:off x="4456083" y="6356351"/>
            <a:ext cx="231833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fld id="{00000000-1234-1234-1234-123412341234}" type="slidenum">
              <a:rPr lang="en-US">
                <a:latin typeface="Georgia"/>
                <a:ea typeface="Georgia"/>
                <a:cs typeface="Georgia"/>
                <a:sym typeface="Georgia"/>
              </a:rPr>
              <a:t>2</a:t>
            </a:fld>
            <a:endParaRPr/>
          </a:p>
        </p:txBody>
      </p:sp>
      <p:sp>
        <p:nvSpPr>
          <p:cNvPr id="100" name="Google Shape;100;p2"/>
          <p:cNvSpPr txBox="1">
            <a:spLocks noGrp="1"/>
          </p:cNvSpPr>
          <p:nvPr>
            <p:ph type="body" idx="1"/>
          </p:nvPr>
        </p:nvSpPr>
        <p:spPr>
          <a:xfrm>
            <a:off x="667252" y="1370286"/>
            <a:ext cx="7931316" cy="4148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114300" indent="0" algn="l">
              <a:buNone/>
            </a:pPr>
            <a:r>
              <a:rPr lang="en-US" sz="1600" u="sng" dirty="0">
                <a:latin typeface="Helvetica Neue" panose="02000503000000020004" pitchFamily="2" charset="0"/>
              </a:rPr>
              <a:t>M</a:t>
            </a:r>
            <a:r>
              <a:rPr lang="en-US" sz="1600" b="0" i="0" u="sng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y project improved upon Dr. Williams' model by taking the following steps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:</a:t>
            </a:r>
            <a:b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endParaRPr lang="en-US" sz="16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571500" lvl="1" indent="0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1.) Incorporating a broader range of independent x-variables;</a:t>
            </a:r>
            <a:b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endParaRPr lang="en-US" sz="16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571500" lvl="1" indent="0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2.) Cleaning the csv file to 'drop' and/or 'impute' data as necessary;</a:t>
            </a:r>
            <a:b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endParaRPr lang="en-US" sz="16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571500" lvl="1" indent="0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3.) Addressing the issue of multicollinearity;</a:t>
            </a:r>
            <a:b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endParaRPr lang="en-US" sz="16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571500" lvl="1" indent="0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4.) Calculating correlation and linear regression, and;</a:t>
            </a:r>
            <a:b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endParaRPr lang="en-US" sz="16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571500" lvl="1" indent="0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5.) Plotting the results in a scatter graph.</a:t>
            </a:r>
            <a:b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endParaRPr lang="en-US" sz="16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Data</a:t>
            </a:r>
            <a:endParaRPr/>
          </a:p>
        </p:txBody>
      </p:sp>
      <p:sp>
        <p:nvSpPr>
          <p:cNvPr id="107" name="Google Shape;107;p3"/>
          <p:cNvSpPr txBox="1">
            <a:spLocks noGrp="1"/>
          </p:cNvSpPr>
          <p:nvPr>
            <p:ph type="sldNum" idx="4294967295"/>
          </p:nvPr>
        </p:nvSpPr>
        <p:spPr>
          <a:xfrm>
            <a:off x="4456865" y="6356351"/>
            <a:ext cx="230270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fld id="{00000000-1234-1234-1234-123412341234}" type="slidenum">
              <a:rPr lang="en-US">
                <a:latin typeface="Georgia"/>
                <a:ea typeface="Georgia"/>
                <a:cs typeface="Georgia"/>
                <a:sym typeface="Georgia"/>
              </a:rPr>
              <a:t>3</a:t>
            </a:fld>
            <a:endParaRPr/>
          </a:p>
        </p:txBody>
      </p:sp>
      <p:sp>
        <p:nvSpPr>
          <p:cNvPr id="108" name="Google Shape;108;p3"/>
          <p:cNvSpPr txBox="1">
            <a:spLocks noGrp="1"/>
          </p:cNvSpPr>
          <p:nvPr>
            <p:ph type="body" idx="1"/>
          </p:nvPr>
        </p:nvSpPr>
        <p:spPr>
          <a:xfrm>
            <a:off x="606342" y="1636253"/>
            <a:ext cx="7931316" cy="414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171450" indent="-171450"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latin typeface="Helvetica Neue" panose="02000503000000020004" pitchFamily="2" charset="0"/>
              </a:rPr>
              <a:t>The project’s data related to home sales, including sale price. </a:t>
            </a:r>
            <a:br>
              <a:rPr lang="en-US" sz="1600" dirty="0">
                <a:latin typeface="Helvetica Neue" panose="02000503000000020004" pitchFamily="2" charset="0"/>
              </a:rPr>
            </a:br>
            <a:endParaRPr lang="en-US" sz="1600" dirty="0">
              <a:latin typeface="Helvetica Neue" panose="02000503000000020004" pitchFamily="2" charset="0"/>
            </a:endParaRPr>
          </a:p>
          <a:p>
            <a:pPr marL="171450" indent="-171450"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latin typeface="Helvetica Neue" panose="02000503000000020004" pitchFamily="2" charset="0"/>
              </a:rPr>
              <a:t>The project’s goal was to determine the relationship between “SalePrice” and the other house characteristics (independent, x-variables).</a:t>
            </a:r>
            <a:br>
              <a:rPr lang="en-US" sz="1600" dirty="0">
                <a:latin typeface="Helvetica Neue" panose="02000503000000020004" pitchFamily="2" charset="0"/>
              </a:rPr>
            </a:br>
            <a:endParaRPr lang="en-US" sz="1600" dirty="0">
              <a:latin typeface="Helvetica Neue" panose="02000503000000020004" pitchFamily="2" charset="0"/>
            </a:endParaRPr>
          </a:p>
          <a:p>
            <a:pPr marL="171450" indent="-171450">
              <a:lnSpc>
                <a:spcPct val="110000"/>
              </a:lnSpc>
              <a:spcBef>
                <a:spcPts val="0"/>
              </a:spcBef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Using multiple linear regression, I predicted house prices based on 14 “cleaned” house characteristics.</a:t>
            </a:r>
            <a:b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endParaRPr lang="en-US" sz="1600" dirty="0">
              <a:latin typeface="Helvetica Neue" panose="02000503000000020004" pitchFamily="2" charset="0"/>
            </a:endParaRPr>
          </a:p>
          <a:p>
            <a:pPr marL="171450" indent="-171450"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latin typeface="Helvetica Neue" panose="02000503000000020004" pitchFamily="2" charset="0"/>
              </a:rPr>
              <a:t>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he independent x-variables in my model provided &gt; 96% predictability to “SalePrice”, thereby improving on Dr. Williams’ model.</a:t>
            </a:r>
            <a:b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endParaRPr lang="en-US" sz="16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2" name="Google Shape;100;p2">
            <a:extLst>
              <a:ext uri="{FF2B5EF4-FFF2-40B4-BE49-F238E27FC236}">
                <a16:creationId xmlns:a16="http://schemas.microsoft.com/office/drawing/2014/main" id="{58AA8FAB-0428-C77D-1609-15BB6A949B3C}"/>
              </a:ext>
            </a:extLst>
          </p:cNvPr>
          <p:cNvSpPr txBox="1">
            <a:spLocks/>
          </p:cNvSpPr>
          <p:nvPr/>
        </p:nvSpPr>
        <p:spPr>
          <a:xfrm>
            <a:off x="450659" y="924808"/>
            <a:ext cx="7684167" cy="880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114300" indent="0">
              <a:buFont typeface="Arial"/>
              <a:buNone/>
            </a:pPr>
            <a:r>
              <a:rPr lang="en-US" sz="1600" u="sng" dirty="0">
                <a:latin typeface="Helvetica Neue" panose="02000503000000020004" pitchFamily="2" charset="0"/>
              </a:rPr>
              <a:t>Data Overview</a:t>
            </a:r>
            <a:br>
              <a:rPr lang="en-US" sz="1600" dirty="0">
                <a:latin typeface="Helvetica Neue" panose="02000503000000020004" pitchFamily="2" charset="0"/>
              </a:rPr>
            </a:br>
            <a:endParaRPr lang="en-US" sz="1600" dirty="0">
              <a:latin typeface="Helvetica Neue" panose="02000503000000020004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Data Exploration</a:t>
            </a:r>
            <a:endParaRPr/>
          </a:p>
        </p:txBody>
      </p:sp>
      <p:sp>
        <p:nvSpPr>
          <p:cNvPr id="115" name="Google Shape;115;p4"/>
          <p:cNvSpPr txBox="1">
            <a:spLocks noGrp="1"/>
          </p:cNvSpPr>
          <p:nvPr>
            <p:ph type="body" idx="1"/>
          </p:nvPr>
        </p:nvSpPr>
        <p:spPr>
          <a:xfrm>
            <a:off x="628650" y="1040301"/>
            <a:ext cx="7886700" cy="70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The most significant graphs I produced to display the relationships between variables was: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4"/>
          <p:cNvSpPr txBox="1">
            <a:spLocks noGrp="1"/>
          </p:cNvSpPr>
          <p:nvPr>
            <p:ph type="sldNum" idx="4294967295"/>
          </p:nvPr>
        </p:nvSpPr>
        <p:spPr>
          <a:xfrm>
            <a:off x="4455358" y="6356351"/>
            <a:ext cx="233284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fld id="{00000000-1234-1234-1234-123412341234}" type="slidenum">
              <a:rPr lang="en-US">
                <a:latin typeface="Georgia"/>
                <a:ea typeface="Georgia"/>
                <a:cs typeface="Georgia"/>
                <a:sym typeface="Georgia"/>
              </a:rPr>
              <a:t>4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251BD26-35BE-144A-D399-7614E09FF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44" y="2824675"/>
            <a:ext cx="4098096" cy="30865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BD3BD4B-26A8-4C0A-6991-A7A667AB5E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9230" y="2906736"/>
            <a:ext cx="4296170" cy="3051419"/>
          </a:xfrm>
          <a:prstGeom prst="rect">
            <a:avLst/>
          </a:prstGeom>
        </p:spPr>
      </p:pic>
      <p:sp>
        <p:nvSpPr>
          <p:cNvPr id="4" name="Google Shape;115;p4">
            <a:extLst>
              <a:ext uri="{FF2B5EF4-FFF2-40B4-BE49-F238E27FC236}">
                <a16:creationId xmlns:a16="http://schemas.microsoft.com/office/drawing/2014/main" id="{169AF0BE-EB66-6152-979E-D5AF83EEB8C7}"/>
              </a:ext>
            </a:extLst>
          </p:cNvPr>
          <p:cNvSpPr txBox="1">
            <a:spLocks/>
          </p:cNvSpPr>
          <p:nvPr/>
        </p:nvSpPr>
        <p:spPr>
          <a:xfrm>
            <a:off x="628064" y="1956032"/>
            <a:ext cx="3791536" cy="106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1100" b="1" dirty="0">
                <a:latin typeface="Arial"/>
                <a:ea typeface="Arial"/>
                <a:cs typeface="Arial"/>
                <a:sym typeface="Arial"/>
              </a:rPr>
              <a:t>                                   Histogram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endParaRPr lang="en-US" sz="1100" dirty="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Shows 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where most houses are priced. Starts process to identify variables that place houses in their respective bins.</a:t>
            </a:r>
            <a:endParaRPr lang="en-US" sz="11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15;p4">
            <a:extLst>
              <a:ext uri="{FF2B5EF4-FFF2-40B4-BE49-F238E27FC236}">
                <a16:creationId xmlns:a16="http://schemas.microsoft.com/office/drawing/2014/main" id="{5830FB26-A36F-3CBF-9809-D35144597782}"/>
              </a:ext>
            </a:extLst>
          </p:cNvPr>
          <p:cNvSpPr txBox="1">
            <a:spLocks/>
          </p:cNvSpPr>
          <p:nvPr/>
        </p:nvSpPr>
        <p:spPr>
          <a:xfrm>
            <a:off x="5164894" y="1944310"/>
            <a:ext cx="3791536" cy="106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1100" b="1" dirty="0">
                <a:latin typeface="Arial"/>
                <a:ea typeface="Arial"/>
                <a:cs typeface="Arial"/>
                <a:sym typeface="Arial"/>
              </a:rPr>
              <a:t>                                   Scatter Graph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endParaRPr lang="en-US" sz="1100" dirty="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Shows linear relationship between the house characteristics in my model and their impact on sale price.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Data Preparation</a:t>
            </a:r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sldNum" idx="4294967295"/>
          </p:nvPr>
        </p:nvSpPr>
        <p:spPr>
          <a:xfrm>
            <a:off x="4459543" y="6356351"/>
            <a:ext cx="224914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fld id="{00000000-1234-1234-1234-123412341234}" type="slidenum">
              <a:rPr lang="en-US">
                <a:latin typeface="Georgia"/>
                <a:ea typeface="Georgia"/>
                <a:cs typeface="Georgia"/>
                <a:sym typeface="Georgia"/>
              </a:rPr>
              <a:t>5</a:t>
            </a:fld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body" idx="1"/>
          </p:nvPr>
        </p:nvSpPr>
        <p:spPr>
          <a:xfrm>
            <a:off x="606342" y="1014934"/>
            <a:ext cx="7931316" cy="2841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 u="sng" dirty="0">
                <a:latin typeface="Arial"/>
                <a:cs typeface="Arial"/>
                <a:sym typeface="Arial"/>
              </a:rPr>
              <a:t>Cleaning the data</a:t>
            </a:r>
            <a:r>
              <a:rPr lang="en-US" sz="1800" dirty="0">
                <a:latin typeface="Arial"/>
                <a:cs typeface="Arial"/>
                <a:sym typeface="Arial"/>
              </a:rPr>
              <a:t>: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800" dirty="0">
              <a:latin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 dirty="0">
                <a:latin typeface="Arial"/>
                <a:cs typeface="Arial"/>
                <a:sym typeface="Arial"/>
              </a:rPr>
              <a:t>1.) Identify columns with missing data and impute them;</a:t>
            </a:r>
            <a:br>
              <a:rPr lang="en-US" sz="1800" dirty="0">
                <a:latin typeface="Arial"/>
                <a:cs typeface="Arial"/>
                <a:sym typeface="Arial"/>
              </a:rPr>
            </a:br>
            <a:br>
              <a:rPr lang="en-US" sz="1800" dirty="0">
                <a:latin typeface="Arial"/>
                <a:cs typeface="Arial"/>
                <a:sym typeface="Arial"/>
              </a:rPr>
            </a:br>
            <a:br>
              <a:rPr lang="en-US" sz="1800" dirty="0">
                <a:latin typeface="Arial"/>
                <a:cs typeface="Arial"/>
                <a:sym typeface="Arial"/>
              </a:rPr>
            </a:br>
            <a:br>
              <a:rPr lang="en-US" sz="1800" dirty="0">
                <a:latin typeface="Arial"/>
                <a:cs typeface="Arial"/>
                <a:sym typeface="Arial"/>
              </a:rPr>
            </a:br>
            <a:r>
              <a:rPr lang="en-US" sz="1800" dirty="0">
                <a:latin typeface="Arial"/>
                <a:cs typeface="Arial"/>
                <a:sym typeface="Arial"/>
              </a:rPr>
              <a:t>2.) Address </a:t>
            </a:r>
            <a:r>
              <a:rPr lang="en-US" sz="1800" dirty="0">
                <a:latin typeface="Arial"/>
                <a:cs typeface="Arial"/>
              </a:rPr>
              <a:t>multicollinearity</a:t>
            </a:r>
            <a:endParaRPr lang="en-US" sz="1800" dirty="0">
              <a:latin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EE9C89-01C8-B5BB-1D71-21F995023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059467"/>
            <a:ext cx="7772400" cy="4258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0A5973D-C2CB-14B8-A765-E089FBE68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246" y="3326065"/>
            <a:ext cx="2195693" cy="2506671"/>
          </a:xfrm>
          <a:prstGeom prst="rect">
            <a:avLst/>
          </a:prstGeom>
        </p:spPr>
      </p:pic>
      <p:sp>
        <p:nvSpPr>
          <p:cNvPr id="4" name="Right Arrow 3">
            <a:extLst>
              <a:ext uri="{FF2B5EF4-FFF2-40B4-BE49-F238E27FC236}">
                <a16:creationId xmlns:a16="http://schemas.microsoft.com/office/drawing/2014/main" id="{9BB4B24E-9958-B637-7DF7-B829A9FFE7E5}"/>
              </a:ext>
            </a:extLst>
          </p:cNvPr>
          <p:cNvSpPr/>
          <p:nvPr/>
        </p:nvSpPr>
        <p:spPr>
          <a:xfrm rot="10800000">
            <a:off x="2895604" y="5638801"/>
            <a:ext cx="504088" cy="17254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337CD878-8208-76D0-C9F3-BCC7DEF515A1}"/>
              </a:ext>
            </a:extLst>
          </p:cNvPr>
          <p:cNvSpPr/>
          <p:nvPr/>
        </p:nvSpPr>
        <p:spPr>
          <a:xfrm rot="10800000">
            <a:off x="2907328" y="4525117"/>
            <a:ext cx="492364" cy="17254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Google Shape;124;p5">
            <a:extLst>
              <a:ext uri="{FF2B5EF4-FFF2-40B4-BE49-F238E27FC236}">
                <a16:creationId xmlns:a16="http://schemas.microsoft.com/office/drawing/2014/main" id="{E9BDD256-4520-EE06-F451-EFD0845BDCF8}"/>
              </a:ext>
            </a:extLst>
          </p:cNvPr>
          <p:cNvSpPr txBox="1">
            <a:spLocks/>
          </p:cNvSpPr>
          <p:nvPr/>
        </p:nvSpPr>
        <p:spPr>
          <a:xfrm>
            <a:off x="4908714" y="2832012"/>
            <a:ext cx="3722728" cy="728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Font typeface="Arial"/>
              <a:buNone/>
            </a:pPr>
            <a:r>
              <a:rPr lang="en-US" sz="1800" dirty="0">
                <a:latin typeface="Arial"/>
                <a:cs typeface="Arial"/>
                <a:sym typeface="Arial"/>
              </a:rPr>
              <a:t>3). Deal with skewed data</a:t>
            </a:r>
          </a:p>
        </p:txBody>
      </p:sp>
      <p:sp>
        <p:nvSpPr>
          <p:cNvPr id="7" name="Google Shape;115;p4">
            <a:extLst>
              <a:ext uri="{FF2B5EF4-FFF2-40B4-BE49-F238E27FC236}">
                <a16:creationId xmlns:a16="http://schemas.microsoft.com/office/drawing/2014/main" id="{F98C8016-C7FF-0CF4-6B35-A1DCA224AFC5}"/>
              </a:ext>
            </a:extLst>
          </p:cNvPr>
          <p:cNvSpPr txBox="1">
            <a:spLocks/>
          </p:cNvSpPr>
          <p:nvPr/>
        </p:nvSpPr>
        <p:spPr>
          <a:xfrm>
            <a:off x="5146431" y="3175234"/>
            <a:ext cx="3598984" cy="66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900" dirty="0">
                <a:latin typeface="Helvetica Neue" panose="02000503000000020004" pitchFamily="2" charset="0"/>
              </a:rPr>
              <a:t>Create a histogram and, if the data is skewed, </a:t>
            </a:r>
            <a:r>
              <a:rPr lang="en-US" sz="9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re-run the histogram using the log of your variable (</a:t>
            </a:r>
            <a:r>
              <a:rPr lang="en-US" sz="900" dirty="0">
                <a:latin typeface="Helvetica Neue" panose="02000503000000020004" pitchFamily="2" charset="0"/>
              </a:rPr>
              <a:t>e.g. </a:t>
            </a:r>
            <a:r>
              <a:rPr lang="en-US" sz="9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SalePrice in our case).</a:t>
            </a:r>
            <a:endParaRPr lang="en-US" sz="11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B52162-359F-DB4F-DF26-4A23A81688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1026" y="3715918"/>
            <a:ext cx="2007352" cy="14422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356446-B23B-D6D4-CC32-96EEAC21E8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0077" y="3706018"/>
            <a:ext cx="2005298" cy="1479604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FCE8E04C-0682-A8C2-25A9-54C05524B62F}"/>
              </a:ext>
            </a:extLst>
          </p:cNvPr>
          <p:cNvSpPr/>
          <p:nvPr/>
        </p:nvSpPr>
        <p:spPr>
          <a:xfrm>
            <a:off x="6178063" y="4367354"/>
            <a:ext cx="504088" cy="17254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Correlation</a:t>
            </a:r>
            <a:endParaRPr/>
          </a:p>
        </p:txBody>
      </p: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534866" y="901640"/>
            <a:ext cx="7886700" cy="5815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600" u="sng" dirty="0">
                <a:latin typeface="Arial"/>
                <a:cs typeface="Arial"/>
                <a:sym typeface="Arial"/>
              </a:rPr>
              <a:t>Summary of correlation results</a:t>
            </a:r>
            <a:r>
              <a:rPr lang="en-US" sz="1600" dirty="0">
                <a:latin typeface="Arial"/>
                <a:cs typeface="Arial"/>
                <a:sym typeface="Arial"/>
              </a:rPr>
              <a:t>: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600" dirty="0">
              <a:latin typeface="Arial"/>
              <a:cs typeface="Arial"/>
              <a:sym typeface="Arial"/>
            </a:endParaRPr>
          </a:p>
          <a:p>
            <a:pPr marL="342900" lv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US" sz="1600" dirty="0">
                <a:latin typeface="Arial"/>
                <a:cs typeface="Arial"/>
                <a:sym typeface="Arial"/>
              </a:rPr>
              <a:t>The table below shows the house characteristics most correlated to “SalePrice”.</a:t>
            </a:r>
            <a:br>
              <a:rPr lang="en-US" sz="1600" dirty="0">
                <a:latin typeface="Helvetica Neue" panose="02000503000000020004" pitchFamily="2" charset="0"/>
                <a:cs typeface="Arial"/>
                <a:sym typeface="Arial"/>
              </a:rPr>
            </a:br>
            <a:br>
              <a:rPr lang="en-US" sz="1600" dirty="0">
                <a:latin typeface="Helvetica Neue" panose="02000503000000020004" pitchFamily="2" charset="0"/>
                <a:cs typeface="Arial"/>
                <a:sym typeface="Arial"/>
              </a:rPr>
            </a:br>
            <a:br>
              <a:rPr lang="en-US" sz="1600" dirty="0">
                <a:latin typeface="Helvetica Neue" panose="02000503000000020004" pitchFamily="2" charset="0"/>
                <a:cs typeface="Arial"/>
                <a:sym typeface="Arial"/>
              </a:rPr>
            </a:br>
            <a:br>
              <a:rPr lang="en-US" sz="1600" dirty="0">
                <a:latin typeface="Helvetica Neue" panose="02000503000000020004" pitchFamily="2" charset="0"/>
                <a:cs typeface="Arial"/>
                <a:sym typeface="Arial"/>
              </a:rPr>
            </a:br>
            <a:br>
              <a:rPr lang="en-US" sz="1600" dirty="0">
                <a:latin typeface="Helvetica Neue" panose="02000503000000020004" pitchFamily="2" charset="0"/>
                <a:cs typeface="Arial"/>
                <a:sym typeface="Arial"/>
              </a:rPr>
            </a:br>
            <a:br>
              <a:rPr lang="en-US" sz="1600" dirty="0">
                <a:latin typeface="Helvetica Neue" panose="02000503000000020004" pitchFamily="2" charset="0"/>
                <a:cs typeface="Arial"/>
                <a:sym typeface="Arial"/>
              </a:rPr>
            </a:br>
            <a:br>
              <a:rPr lang="en-US" sz="1600" dirty="0">
                <a:latin typeface="Helvetica Neue" panose="02000503000000020004" pitchFamily="2" charset="0"/>
                <a:cs typeface="Arial"/>
                <a:sym typeface="Arial"/>
              </a:rPr>
            </a:br>
            <a:br>
              <a:rPr lang="en-US" sz="1600" dirty="0">
                <a:latin typeface="Helvetica Neue" panose="02000503000000020004" pitchFamily="2" charset="0"/>
                <a:cs typeface="Arial"/>
                <a:sym typeface="Arial"/>
              </a:rPr>
            </a:br>
            <a:br>
              <a:rPr lang="en-US" sz="1600" dirty="0">
                <a:latin typeface="Helvetica Neue" panose="02000503000000020004" pitchFamily="2" charset="0"/>
                <a:cs typeface="Arial"/>
                <a:sym typeface="Arial"/>
              </a:rPr>
            </a:br>
            <a:br>
              <a:rPr lang="en-US" sz="1600" dirty="0">
                <a:latin typeface="Helvetica Neue" panose="02000503000000020004" pitchFamily="2" charset="0"/>
                <a:cs typeface="Arial"/>
                <a:sym typeface="Arial"/>
              </a:rPr>
            </a:br>
            <a:endParaRPr lang="en-US" sz="1600" dirty="0">
              <a:latin typeface="Helvetica Neue" panose="02000503000000020004" pitchFamily="2" charset="0"/>
              <a:cs typeface="Arial"/>
              <a:sym typeface="Arial"/>
            </a:endParaRPr>
          </a:p>
          <a:p>
            <a:pPr marL="342900" lv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cs typeface="Arial"/>
                <a:sym typeface="Arial"/>
              </a:rPr>
              <a:t>I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predicted house prices based on “cleaned” variables with more than 50% correlation to “SalePrice”</a:t>
            </a:r>
            <a:r>
              <a:rPr lang="en-US" sz="1600" dirty="0">
                <a:latin typeface="Helvetica Neue" panose="02000503000000020004" pitchFamily="2" charset="0"/>
              </a:rPr>
              <a:t>.</a:t>
            </a:r>
            <a:br>
              <a:rPr lang="en-US" sz="1600" dirty="0">
                <a:latin typeface="Helvetica Neue" panose="02000503000000020004" pitchFamily="2" charset="0"/>
              </a:rPr>
            </a:br>
            <a:endParaRPr lang="en-US" sz="1600" dirty="0">
              <a:latin typeface="Helvetica Neue" panose="02000503000000020004" pitchFamily="2" charset="0"/>
            </a:endParaRPr>
          </a:p>
          <a:p>
            <a:pPr marL="342900" lv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US" sz="1600" dirty="0">
                <a:latin typeface="Helvetica Neue" panose="02000503000000020004" pitchFamily="2" charset="0"/>
              </a:rPr>
              <a:t>My project highlights the importance of:</a:t>
            </a:r>
            <a:br>
              <a:rPr lang="en-US" sz="1600" dirty="0">
                <a:latin typeface="Helvetica Neue" panose="02000503000000020004" pitchFamily="2" charset="0"/>
              </a:rPr>
            </a:br>
            <a:br>
              <a:rPr lang="en-US" sz="1600" dirty="0">
                <a:latin typeface="Helvetica Neue" panose="02000503000000020004" pitchFamily="2" charset="0"/>
              </a:rPr>
            </a:br>
            <a:r>
              <a:rPr lang="en-US" sz="1200" dirty="0">
                <a:latin typeface="Helvetica Neue" panose="02000503000000020004" pitchFamily="2" charset="0"/>
              </a:rPr>
              <a:t> -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including multiple independent ‘x’ variables to predict a dependent ‘y’ variable</a:t>
            </a:r>
            <a:br>
              <a:rPr lang="en-US" sz="12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r>
              <a:rPr lang="en-US" sz="12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- </a:t>
            </a:r>
            <a:r>
              <a:rPr lang="en-US" sz="1200" dirty="0">
                <a:latin typeface="Helvetica Neue" panose="02000503000000020004" pitchFamily="2" charset="0"/>
              </a:rPr>
              <a:t>including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strongly correlated variables</a:t>
            </a:r>
            <a:br>
              <a:rPr lang="en-US" sz="12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r>
              <a:rPr lang="en-US" sz="12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- excluding variables that have multicollinearity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D7B48C-2447-0575-29C9-4F9F051C2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860" y="1942737"/>
            <a:ext cx="1810178" cy="206655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20A8763-70BA-4073-794A-F9E1D2107564}"/>
              </a:ext>
            </a:extLst>
          </p:cNvPr>
          <p:cNvSpPr/>
          <p:nvPr/>
        </p:nvSpPr>
        <p:spPr>
          <a:xfrm>
            <a:off x="2954860" y="1942737"/>
            <a:ext cx="1810178" cy="2066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Project Description</a:t>
            </a:r>
            <a:endParaRPr/>
          </a:p>
        </p:txBody>
      </p:sp>
      <p:sp>
        <p:nvSpPr>
          <p:cNvPr id="137" name="Google Shape;137;p7"/>
          <p:cNvSpPr txBox="1">
            <a:spLocks noGrp="1"/>
          </p:cNvSpPr>
          <p:nvPr>
            <p:ph type="sldNum" idx="4294967295"/>
          </p:nvPr>
        </p:nvSpPr>
        <p:spPr>
          <a:xfrm>
            <a:off x="4462499" y="6356351"/>
            <a:ext cx="218998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fld id="{00000000-1234-1234-1234-123412341234}" type="slidenum">
              <a:rPr lang="en-US">
                <a:latin typeface="Georgia"/>
                <a:ea typeface="Georgia"/>
                <a:cs typeface="Georgia"/>
                <a:sym typeface="Georgia"/>
              </a:rPr>
              <a:t>7</a:t>
            </a:fld>
            <a:endParaRPr/>
          </a:p>
        </p:txBody>
      </p:sp>
      <p:sp>
        <p:nvSpPr>
          <p:cNvPr id="138" name="Google Shape;138;p7"/>
          <p:cNvSpPr txBox="1">
            <a:spLocks noGrp="1"/>
          </p:cNvSpPr>
          <p:nvPr>
            <p:ph type="body" idx="1"/>
          </p:nvPr>
        </p:nvSpPr>
        <p:spPr>
          <a:xfrm>
            <a:off x="606342" y="1354901"/>
            <a:ext cx="7931316" cy="5064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285750" indent="-285750"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latin typeface="Arial"/>
                <a:cs typeface="Arial"/>
                <a:sym typeface="Arial"/>
              </a:rPr>
              <a:t>The most important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algorithm used in this project was Multiple Linear Regression.</a:t>
            </a:r>
            <a:b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endParaRPr lang="en-US" sz="16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latin typeface="Helvetica Neue" panose="02000503000000020004" pitchFamily="2" charset="0"/>
              </a:rPr>
              <a:t>LMR is a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predictive modeling approach for estimating the relationship between several independent variables and one dependent variable.</a:t>
            </a:r>
            <a:b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endParaRPr lang="en-US" sz="16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Helvetica Neue" panose="02000503000000020004" pitchFamily="2" charset="0"/>
              </a:rPr>
              <a:t> </a:t>
            </a:r>
            <a:r>
              <a:rPr lang="en-US" sz="1600" u="sng" dirty="0">
                <a:latin typeface="Helvetica Neue" panose="02000503000000020004" pitchFamily="2" charset="0"/>
              </a:rPr>
              <a:t>Once we determine correlation</a:t>
            </a:r>
            <a:br>
              <a:rPr lang="en-US" sz="1600" dirty="0">
                <a:latin typeface="Helvetica Neue" panose="02000503000000020004" pitchFamily="2" charset="0"/>
              </a:rPr>
            </a:br>
            <a:br>
              <a:rPr lang="en-US" sz="1600" dirty="0">
                <a:latin typeface="Helvetica Neue" panose="02000503000000020004" pitchFamily="2" charset="0"/>
              </a:rPr>
            </a:br>
            <a:br>
              <a:rPr lang="en-US" sz="1600" dirty="0">
                <a:latin typeface="Helvetica Neue" panose="02000503000000020004" pitchFamily="2" charset="0"/>
              </a:rPr>
            </a:br>
            <a:br>
              <a:rPr lang="en-US" sz="1600" dirty="0">
                <a:latin typeface="Helvetica Neue" panose="02000503000000020004" pitchFamily="2" charset="0"/>
              </a:rPr>
            </a:br>
            <a:br>
              <a:rPr lang="en-US" sz="1600" dirty="0">
                <a:latin typeface="Helvetica Neue" panose="02000503000000020004" pitchFamily="2" charset="0"/>
              </a:rPr>
            </a:br>
            <a:br>
              <a:rPr lang="en-US" sz="1600" dirty="0">
                <a:latin typeface="Helvetica Neue" panose="02000503000000020004" pitchFamily="2" charset="0"/>
              </a:rPr>
            </a:br>
            <a:br>
              <a:rPr lang="en-US" sz="1600" dirty="0">
                <a:latin typeface="Helvetica Neue" panose="02000503000000020004" pitchFamily="2" charset="0"/>
              </a:rPr>
            </a:br>
            <a:br>
              <a:rPr lang="en-US" sz="1600" dirty="0">
                <a:latin typeface="Helvetica Neue" panose="02000503000000020004" pitchFamily="2" charset="0"/>
              </a:rPr>
            </a:br>
            <a:endParaRPr lang="en-US" sz="1600" dirty="0">
              <a:latin typeface="Helvetica Neue" panose="02000503000000020004" pitchFamily="2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44738F-5FA2-8B40-30C8-61F8C9DB5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688" y="3322799"/>
            <a:ext cx="2210530" cy="252360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8C91E04-07B3-5D63-B5B7-CBF8301A64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1695" y="3293603"/>
            <a:ext cx="4051049" cy="2877318"/>
          </a:xfrm>
          <a:prstGeom prst="rect">
            <a:avLst/>
          </a:prstGeom>
        </p:spPr>
      </p:pic>
      <p:sp>
        <p:nvSpPr>
          <p:cNvPr id="4" name="Google Shape;138;p7">
            <a:extLst>
              <a:ext uri="{FF2B5EF4-FFF2-40B4-BE49-F238E27FC236}">
                <a16:creationId xmlns:a16="http://schemas.microsoft.com/office/drawing/2014/main" id="{39787AE7-EAB2-751F-6587-A59E9CD8CF42}"/>
              </a:ext>
            </a:extLst>
          </p:cNvPr>
          <p:cNvSpPr txBox="1">
            <a:spLocks/>
          </p:cNvSpPr>
          <p:nvPr/>
        </p:nvSpPr>
        <p:spPr>
          <a:xfrm>
            <a:off x="4251998" y="2707911"/>
            <a:ext cx="5009231" cy="10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u="sng" dirty="0">
                <a:latin typeface="Arial"/>
                <a:cs typeface="Arial"/>
                <a:sym typeface="Arial"/>
              </a:rPr>
              <a:t>Use a scatter graph to visualize relationships</a:t>
            </a:r>
            <a:endParaRPr lang="en-US" sz="1600" u="sng" dirty="0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CFCB6BDA-D661-26D8-B34C-558692C702F8}"/>
              </a:ext>
            </a:extLst>
          </p:cNvPr>
          <p:cNvSpPr/>
          <p:nvPr/>
        </p:nvSpPr>
        <p:spPr>
          <a:xfrm>
            <a:off x="3071446" y="4173414"/>
            <a:ext cx="887477" cy="5509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Analysis and Results</a:t>
            </a:r>
            <a:endParaRPr/>
          </a:p>
        </p:txBody>
      </p:sp>
      <p:sp>
        <p:nvSpPr>
          <p:cNvPr id="145" name="Google Shape;145;p8"/>
          <p:cNvSpPr txBox="1">
            <a:spLocks noGrp="1"/>
          </p:cNvSpPr>
          <p:nvPr>
            <p:ph type="sldNum" idx="4294967295"/>
          </p:nvPr>
        </p:nvSpPr>
        <p:spPr>
          <a:xfrm>
            <a:off x="4451785" y="6356351"/>
            <a:ext cx="240428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fld id="{00000000-1234-1234-1234-123412341234}" type="slidenum">
              <a:rPr lang="en-US">
                <a:latin typeface="Georgia"/>
                <a:ea typeface="Georgia"/>
                <a:cs typeface="Georgia"/>
                <a:sym typeface="Georgia"/>
              </a:rPr>
              <a:t>8</a:t>
            </a:fld>
            <a:endParaRPr/>
          </a:p>
        </p:txBody>
      </p:sp>
      <p:sp>
        <p:nvSpPr>
          <p:cNvPr id="146" name="Google Shape;146;p8"/>
          <p:cNvSpPr txBox="1">
            <a:spLocks noGrp="1"/>
          </p:cNvSpPr>
          <p:nvPr>
            <p:ph type="body" idx="1"/>
          </p:nvPr>
        </p:nvSpPr>
        <p:spPr>
          <a:xfrm>
            <a:off x="606342" y="1256301"/>
            <a:ext cx="7931316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 fontScale="85000" lnSpcReduction="10000"/>
          </a:bodyPr>
          <a:lstStyle/>
          <a:p>
            <a:pPr marL="285750" indent="-285750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The variables I used for my model were those with </a:t>
            </a:r>
            <a:r>
              <a:rPr lang="en-US" sz="1800" u="sng" dirty="0">
                <a:latin typeface="Arial"/>
                <a:ea typeface="Arial"/>
                <a:cs typeface="Arial"/>
                <a:sym typeface="Arial"/>
              </a:rPr>
              <a:t>&gt; 50% correlation 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to ”SalePrice”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94F197-41CC-3E2C-37E1-159282F0C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9003" y="1989632"/>
            <a:ext cx="2046356" cy="2336183"/>
          </a:xfrm>
          <a:prstGeom prst="rect">
            <a:avLst/>
          </a:prstGeom>
        </p:spPr>
      </p:pic>
      <p:sp>
        <p:nvSpPr>
          <p:cNvPr id="3" name="Google Shape;146;p8">
            <a:extLst>
              <a:ext uri="{FF2B5EF4-FFF2-40B4-BE49-F238E27FC236}">
                <a16:creationId xmlns:a16="http://schemas.microsoft.com/office/drawing/2014/main" id="{FC48F9AB-642F-4885-738D-08AA80BD8261}"/>
              </a:ext>
            </a:extLst>
          </p:cNvPr>
          <p:cNvSpPr txBox="1">
            <a:spLocks/>
          </p:cNvSpPr>
          <p:nvPr/>
        </p:nvSpPr>
        <p:spPr>
          <a:xfrm>
            <a:off x="758742" y="4861563"/>
            <a:ext cx="7931316" cy="897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285750" indent="-285750">
              <a:lnSpc>
                <a:spcPct val="110000"/>
              </a:lnSpc>
              <a:spcBef>
                <a:spcPts val="0"/>
              </a:spcBef>
            </a:pPr>
            <a:r>
              <a:rPr lang="en-US" sz="1500" dirty="0"/>
              <a:t>However, I </a:t>
            </a:r>
            <a:r>
              <a:rPr lang="en-US" sz="1500" u="sng" dirty="0"/>
              <a:t>cleaned the data </a:t>
            </a:r>
            <a:r>
              <a:rPr lang="en-US" sz="1500" dirty="0"/>
              <a:t>by imputing missing values and removed variables with possible </a:t>
            </a:r>
            <a:r>
              <a:rPr lang="en-US" sz="1500" dirty="0">
                <a:latin typeface="Arial"/>
                <a:cs typeface="Arial"/>
              </a:rPr>
              <a:t>multicollinearity before calculating final correlation and linear regression</a:t>
            </a:r>
            <a:endParaRPr lang="en-US" sz="15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C8839F-F7B9-87D2-AA2D-BD5AC8E343F9}"/>
              </a:ext>
            </a:extLst>
          </p:cNvPr>
          <p:cNvSpPr/>
          <p:nvPr/>
        </p:nvSpPr>
        <p:spPr>
          <a:xfrm>
            <a:off x="2954860" y="1942737"/>
            <a:ext cx="2273632" cy="2500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Verification</a:t>
            </a:r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sldNum" idx="4294967295"/>
          </p:nvPr>
        </p:nvSpPr>
        <p:spPr>
          <a:xfrm>
            <a:off x="4455246" y="6356351"/>
            <a:ext cx="233508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fld id="{00000000-1234-1234-1234-123412341234}" type="slidenum">
              <a:rPr lang="en-US">
                <a:latin typeface="Georgia"/>
                <a:ea typeface="Georgia"/>
                <a:cs typeface="Georgia"/>
                <a:sym typeface="Georgia"/>
              </a:rPr>
              <a:t>9</a:t>
            </a:fld>
            <a:endParaRPr/>
          </a:p>
        </p:txBody>
      </p:sp>
      <p:sp>
        <p:nvSpPr>
          <p:cNvPr id="154" name="Google Shape;154;p9"/>
          <p:cNvSpPr txBox="1">
            <a:spLocks noGrp="1"/>
          </p:cNvSpPr>
          <p:nvPr>
            <p:ph type="body" idx="1"/>
          </p:nvPr>
        </p:nvSpPr>
        <p:spPr>
          <a:xfrm>
            <a:off x="667252" y="1370286"/>
            <a:ext cx="7931316" cy="4986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285750" indent="-285750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latin typeface="Arial"/>
                <a:cs typeface="Arial"/>
                <a:sym typeface="Arial"/>
              </a:rPr>
              <a:t>My model performed well with test data.</a:t>
            </a:r>
            <a:br>
              <a:rPr lang="en-US" sz="1800" dirty="0">
                <a:latin typeface="Arial"/>
                <a:cs typeface="Arial"/>
                <a:sym typeface="Arial"/>
              </a:rPr>
            </a:br>
            <a:endParaRPr lang="en-US" sz="1800" dirty="0">
              <a:latin typeface="Arial"/>
              <a:cs typeface="Arial"/>
              <a:sym typeface="Arial"/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latin typeface="Arial"/>
                <a:cs typeface="Arial"/>
                <a:sym typeface="Arial"/>
              </a:rPr>
              <a:t>The data itself needed a lot of cleaning and was skewed, which I corrected using the log of SalePrice.</a:t>
            </a:r>
            <a:br>
              <a:rPr lang="en-US" sz="1800" dirty="0">
                <a:latin typeface="Arial"/>
                <a:cs typeface="Arial"/>
                <a:sym typeface="Arial"/>
              </a:rPr>
            </a:br>
            <a:endParaRPr lang="en-US" sz="1800" dirty="0">
              <a:latin typeface="Arial"/>
              <a:cs typeface="Arial"/>
              <a:sym typeface="Arial"/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latin typeface="Arial"/>
                <a:cs typeface="Arial"/>
                <a:sym typeface="Arial"/>
              </a:rPr>
              <a:t>I ran into several challenges using test data but, in the end, I got my python code to execute the prediction model.</a:t>
            </a:r>
            <a:br>
              <a:rPr lang="en-US" sz="1800" dirty="0">
                <a:latin typeface="Arial"/>
                <a:cs typeface="Arial"/>
                <a:sym typeface="Arial"/>
              </a:rPr>
            </a:br>
            <a:br>
              <a:rPr lang="en-US" sz="1800" dirty="0">
                <a:latin typeface="Arial"/>
                <a:cs typeface="Arial"/>
                <a:sym typeface="Arial"/>
              </a:rPr>
            </a:br>
            <a:br>
              <a:rPr lang="en-US" sz="1800" dirty="0">
                <a:latin typeface="Arial"/>
                <a:cs typeface="Arial"/>
                <a:sym typeface="Arial"/>
              </a:rPr>
            </a:br>
            <a:br>
              <a:rPr lang="en-US" sz="1800" dirty="0">
                <a:latin typeface="Arial"/>
                <a:cs typeface="Arial"/>
                <a:sym typeface="Arial"/>
              </a:rPr>
            </a:br>
            <a:br>
              <a:rPr lang="en-US" sz="1800" dirty="0">
                <a:latin typeface="Arial"/>
                <a:cs typeface="Arial"/>
                <a:sym typeface="Arial"/>
              </a:rPr>
            </a:br>
            <a:br>
              <a:rPr lang="en-US" sz="1800" dirty="0">
                <a:latin typeface="Arial"/>
                <a:cs typeface="Arial"/>
                <a:sym typeface="Arial"/>
              </a:rPr>
            </a:br>
            <a:br>
              <a:rPr lang="en-US" sz="1800" dirty="0">
                <a:latin typeface="Arial"/>
                <a:cs typeface="Arial"/>
                <a:sym typeface="Arial"/>
              </a:rPr>
            </a:br>
            <a:br>
              <a:rPr lang="en-US" sz="1800" dirty="0">
                <a:latin typeface="Arial"/>
                <a:cs typeface="Arial"/>
                <a:sym typeface="Arial"/>
              </a:rPr>
            </a:br>
            <a:endParaRPr lang="en-US" sz="1800" dirty="0">
              <a:latin typeface="Arial"/>
              <a:cs typeface="Arial"/>
              <a:sym typeface="Arial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dirty="0">
                <a:latin typeface="Arial"/>
                <a:cs typeface="Arial"/>
                <a:sym typeface="Arial"/>
              </a:rPr>
              <a:t>                           (* Please note that I used GPT4 extensively to figure out why I kept getting errors)</a:t>
            </a:r>
            <a:endParaRPr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759</Words>
  <Application>Microsoft Macintosh PowerPoint</Application>
  <PresentationFormat>On-screen Show (4:3)</PresentationFormat>
  <Paragraphs>70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Georgia</vt:lpstr>
      <vt:lpstr>Helvetica Neue</vt:lpstr>
      <vt:lpstr>Office Theme</vt:lpstr>
      <vt:lpstr>  House Price Estimation  (Improvement vs. Dr. Williams' model)</vt:lpstr>
      <vt:lpstr>Introduction</vt:lpstr>
      <vt:lpstr>The Data</vt:lpstr>
      <vt:lpstr>Data Exploration</vt:lpstr>
      <vt:lpstr>Data Preparation</vt:lpstr>
      <vt:lpstr>Correlation</vt:lpstr>
      <vt:lpstr>Project Description</vt:lpstr>
      <vt:lpstr>Analysis and Results</vt:lpstr>
      <vt:lpstr>Verification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Title: &lt;Enter your title here&gt;</dc:title>
  <dc:creator>Britni Epstein</dc:creator>
  <cp:lastModifiedBy>Stephen Barnes</cp:lastModifiedBy>
  <cp:revision>28</cp:revision>
  <dcterms:modified xsi:type="dcterms:W3CDTF">2023-10-25T01:02:27Z</dcterms:modified>
</cp:coreProperties>
</file>