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9"/>
  </p:notesMasterIdLst>
  <p:sldIdLst>
    <p:sldId id="256" r:id="rId2"/>
    <p:sldId id="271" r:id="rId3"/>
    <p:sldId id="286" r:id="rId4"/>
    <p:sldId id="281" r:id="rId5"/>
    <p:sldId id="287" r:id="rId6"/>
    <p:sldId id="288" r:id="rId7"/>
    <p:sldId id="289" r:id="rId8"/>
    <p:sldId id="290" r:id="rId9"/>
    <p:sldId id="291" r:id="rId10"/>
    <p:sldId id="285" r:id="rId11"/>
    <p:sldId id="258" r:id="rId12"/>
    <p:sldId id="260" r:id="rId13"/>
    <p:sldId id="259" r:id="rId14"/>
    <p:sldId id="282" r:id="rId15"/>
    <p:sldId id="283" r:id="rId16"/>
    <p:sldId id="270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esh Venkatesan" initials="RV" lastIdx="1" clrIdx="0">
    <p:extLst>
      <p:ext uri="{19B8F6BF-5375-455C-9EA6-DF929625EA0E}">
        <p15:presenceInfo xmlns:p15="http://schemas.microsoft.com/office/powerpoint/2012/main" userId="a4c46ff3375fe5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73098" autoAdjust="0"/>
  </p:normalViewPr>
  <p:slideViewPr>
    <p:cSldViewPr snapToGrid="0">
      <p:cViewPr varScale="1">
        <p:scale>
          <a:sx n="95" d="100"/>
          <a:sy n="95" d="100"/>
        </p:scale>
        <p:origin x="10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9B01F-3DD9-452B-A586-C30EF92105B0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64C5-4155-4E2A-B5DC-FCD9B2CB4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16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19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519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495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076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780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76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6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3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6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517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59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308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0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64C5-4155-4E2A-B5DC-FCD9B2CB423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8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8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2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1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7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4/8/2023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0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etflix/eureka/wiki/Running-the-Demo-Application" TargetMode="External"/><Relationship Id="rId3" Type="http://schemas.openxmlformats.org/officeDocument/2006/relationships/hyperlink" Target="https://www.tutorialspoint.com/object_oriented_analysis_design/ooad_uml_basic_notation.htm" TargetMode="External"/><Relationship Id="rId7" Type="http://schemas.openxmlformats.org/officeDocument/2006/relationships/hyperlink" Target="https://microservices.io/refactoring/" TargetMode="External"/><Relationship Id="rId2" Type="http://schemas.openxmlformats.org/officeDocument/2006/relationships/hyperlink" Target="https://www.baeldung.com/solid-princip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croservices.io/" TargetMode="External"/><Relationship Id="rId5" Type="http://schemas.openxmlformats.org/officeDocument/2006/relationships/hyperlink" Target="https://www.educative.io/courses/web-application-software-architecture-101/qADAzX6yorR" TargetMode="External"/><Relationship Id="rId4" Type="http://schemas.openxmlformats.org/officeDocument/2006/relationships/hyperlink" Target="https://fi.ort.edu.uy/innovaportal/file/2032/1/design_principle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1A266-A3B8-491F-B948-A528C7B7D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ther Board">
            <a:extLst>
              <a:ext uri="{FF2B5EF4-FFF2-40B4-BE49-F238E27FC236}">
                <a16:creationId xmlns:a16="http://schemas.microsoft.com/office/drawing/2014/main" id="{619B1421-0665-4DE5-9B6C-9914C7FC40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7DE4A-FE16-4D95-99E1-93956CA9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3108960"/>
            <a:ext cx="6546269" cy="268224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Insights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50D9A-6207-45AD-B1C0-826AC27A8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420093"/>
            <a:ext cx="6546270" cy="112063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Module 1 Week-1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DDA327-270B-43AF-BDBD-2EB50E83E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8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Messenger Code Walkthrough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E8402C-6428-407E-AB2A-1CFC089B4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98" y="2221418"/>
            <a:ext cx="5140621" cy="265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7BE3EF-2C3B-411F-99B1-3E48B25B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83" y="2272654"/>
            <a:ext cx="4581002" cy="254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7FF3922-3937-491D-B386-DA0487FC5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7" y="4873450"/>
            <a:ext cx="6315388" cy="163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A5CC5ED-2CB9-4FFD-9BA5-2AF0E59A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62" y="4451420"/>
            <a:ext cx="4581002" cy="225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50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Microservice Design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5F811C9D-9868-4769-9067-60E3EE167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8570" y="1435263"/>
            <a:ext cx="5799963" cy="398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88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0532A-30DA-4921-8348-D8C5A66A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750"/>
            <a:ext cx="10110857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SRP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375E3A3E-D375-4DD3-B2AB-6D6F6D2A7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03342"/>
            <a:ext cx="9858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0F0DA49-DB5B-4434-A477-744C0BE22DCF}"/>
              </a:ext>
            </a:extLst>
          </p:cNvPr>
          <p:cNvSpPr/>
          <p:nvPr/>
        </p:nvSpPr>
        <p:spPr>
          <a:xfrm>
            <a:off x="7556824" y="803873"/>
            <a:ext cx="3215951" cy="1645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Order in which services needs to be called is the responsibility of an orchestrator.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6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532A-30DA-4921-8348-D8C5A66A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66" y="288276"/>
            <a:ext cx="1250302" cy="690464"/>
          </a:xfrm>
        </p:spPr>
        <p:txBody>
          <a:bodyPr>
            <a:normAutofit fontScale="90000"/>
          </a:bodyPr>
          <a:lstStyle/>
          <a:p>
            <a:r>
              <a:rPr lang="en-US" dirty="0"/>
              <a:t>OCP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948BC05-95EC-4F93-8D23-8955D2557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6" y="1343610"/>
            <a:ext cx="1023937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93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0532A-30DA-4921-8348-D8C5A66A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70750"/>
            <a:ext cx="1306286" cy="679551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LSP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BB84C-14F4-4702-A431-5EE2E3569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81875"/>
            <a:ext cx="10820400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C9D536F-8A0C-4D26-8F8F-65CD9AC67A9B}"/>
              </a:ext>
            </a:extLst>
          </p:cNvPr>
          <p:cNvSpPr/>
          <p:nvPr/>
        </p:nvSpPr>
        <p:spPr>
          <a:xfrm>
            <a:off x="8199814" y="1488232"/>
            <a:ext cx="3215951" cy="1184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Base Contracts</a:t>
            </a:r>
          </a:p>
          <a:p>
            <a:pPr algn="ctr"/>
            <a:r>
              <a:rPr lang="en-US" dirty="0"/>
              <a:t> are honored.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04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0532A-30DA-4921-8348-D8C5A66A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70750"/>
            <a:ext cx="1306286" cy="679551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ISP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77DD1B-18C3-444D-9811-5C3C8A1C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59" y="1681162"/>
            <a:ext cx="90106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2F7A884-1251-427E-BEEC-DACA448F505C}"/>
              </a:ext>
            </a:extLst>
          </p:cNvPr>
          <p:cNvSpPr/>
          <p:nvPr/>
        </p:nvSpPr>
        <p:spPr>
          <a:xfrm>
            <a:off x="3256024" y="1768511"/>
            <a:ext cx="2260521" cy="854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Billing and Payment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288378-1F46-4281-B24F-4A09C0616708}"/>
              </a:ext>
            </a:extLst>
          </p:cNvPr>
          <p:cNvSpPr/>
          <p:nvPr/>
        </p:nvSpPr>
        <p:spPr>
          <a:xfrm>
            <a:off x="9837195" y="2649122"/>
            <a:ext cx="1818894" cy="854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Billing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D0AAC1-1AA9-4E6D-B650-B4AF2C0341C2}"/>
              </a:ext>
            </a:extLst>
          </p:cNvPr>
          <p:cNvSpPr/>
          <p:nvPr/>
        </p:nvSpPr>
        <p:spPr>
          <a:xfrm>
            <a:off x="9949402" y="4168097"/>
            <a:ext cx="1818894" cy="854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Payment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74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355C4-C49D-4F5C-9B83-228F9EBB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495" y="2853369"/>
            <a:ext cx="4079988" cy="30884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37C512A-B70F-4DC7-908F-6FD0F4393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7" y="0"/>
            <a:ext cx="10825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012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19C-3C34-4D29-879F-1327542B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A842-91BF-4704-8084-6C3AE39F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8"/>
            <a:ext cx="10363200" cy="3728302"/>
          </a:xfrm>
        </p:spPr>
        <p:txBody>
          <a:bodyPr>
            <a:normAutofit fontScale="92500"/>
          </a:bodyPr>
          <a:lstStyle/>
          <a:p>
            <a:r>
              <a:rPr lang="en-IN" dirty="0">
                <a:hlinkClick r:id="rId2"/>
              </a:rPr>
              <a:t>https://www.baeldung.com/solid-principles</a:t>
            </a:r>
            <a:endParaRPr lang="en-IN" dirty="0"/>
          </a:p>
          <a:p>
            <a:r>
              <a:rPr lang="en-IN" dirty="0">
                <a:hlinkClick r:id="rId3"/>
              </a:rPr>
              <a:t>https://www.tutorialspoint.com/object_oriented_analysis_design/ooad_uml_basic_notation.htm</a:t>
            </a:r>
            <a:endParaRPr lang="en-IN" dirty="0"/>
          </a:p>
          <a:p>
            <a:r>
              <a:rPr lang="en-IN" dirty="0">
                <a:hlinkClick r:id="rId4"/>
              </a:rPr>
              <a:t>https://fi.ort.edu.uy/innovaportal/file/2032/1/design_principles.pdf</a:t>
            </a:r>
            <a:endParaRPr lang="en-IN" dirty="0"/>
          </a:p>
          <a:p>
            <a:r>
              <a:rPr lang="en-IN" dirty="0">
                <a:hlinkClick r:id="rId5"/>
              </a:rPr>
              <a:t>https://www.educative.io/courses/web-application-software-architecture-101/qADAzX6yorR</a:t>
            </a:r>
            <a:endParaRPr lang="en-IN" dirty="0"/>
          </a:p>
          <a:p>
            <a:r>
              <a:rPr lang="en-IN" dirty="0">
                <a:hlinkClick r:id="rId6"/>
              </a:rPr>
              <a:t>https://microservices.io/</a:t>
            </a:r>
            <a:endParaRPr lang="en-IN" dirty="0"/>
          </a:p>
          <a:p>
            <a:r>
              <a:rPr lang="en-IN" dirty="0">
                <a:hlinkClick r:id="rId7"/>
              </a:rPr>
              <a:t>https://microservices.io/refactoring/</a:t>
            </a:r>
            <a:endParaRPr lang="en-IN" dirty="0"/>
          </a:p>
          <a:p>
            <a:r>
              <a:rPr lang="en-IN">
                <a:hlinkClick r:id="rId8"/>
              </a:rPr>
              <a:t>https://github.com/Netflix/eureka/wiki/Running-the-Demo-Application</a:t>
            </a:r>
            <a:endParaRPr lang="en-IN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69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EEB9-1BCF-4A6B-B2FA-BF87B3B84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/>
              <a:t>SOLID Code Walkthrough</a:t>
            </a:r>
          </a:p>
          <a:p>
            <a:pPr>
              <a:buFontTx/>
              <a:buChar char="-"/>
            </a:pPr>
            <a:r>
              <a:rPr lang="en-IN" dirty="0"/>
              <a:t>Messenger Design</a:t>
            </a:r>
          </a:p>
          <a:p>
            <a:pPr>
              <a:buFontTx/>
              <a:buChar char="-"/>
            </a:pPr>
            <a:r>
              <a:rPr lang="en-IN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258143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  <a:endParaRPr lang="en-IN" dirty="0"/>
          </a:p>
        </p:txBody>
      </p:sp>
      <p:pic>
        <p:nvPicPr>
          <p:cNvPr id="1026" name="Picture 2" descr="The SOLID Principles">
            <a:extLst>
              <a:ext uri="{FF2B5EF4-FFF2-40B4-BE49-F238E27FC236}">
                <a16:creationId xmlns:a16="http://schemas.microsoft.com/office/drawing/2014/main" id="{F0FE6629-CE64-853B-DADE-D3AA2E91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95" y="381000"/>
            <a:ext cx="79819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59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Code Walkthrough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D9BD4-DDC2-43F9-AC46-6CC4BDD30350}"/>
              </a:ext>
            </a:extLst>
          </p:cNvPr>
          <p:cNvSpPr txBox="1"/>
          <p:nvPr/>
        </p:nvSpPr>
        <p:spPr>
          <a:xfrm>
            <a:off x="914400" y="2340438"/>
            <a:ext cx="60928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dirty="0"/>
              <a:t>Before Applying SOLID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IN" dirty="0"/>
              <a:t>After Applying SOLID</a:t>
            </a:r>
          </a:p>
        </p:txBody>
      </p:sp>
    </p:spTree>
    <p:extLst>
      <p:ext uri="{BB962C8B-B14F-4D97-AF65-F5344CB8AC3E}">
        <p14:creationId xmlns:p14="http://schemas.microsoft.com/office/powerpoint/2010/main" val="223927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</a:t>
            </a:r>
            <a:endParaRPr lang="en-IN" dirty="0"/>
          </a:p>
        </p:txBody>
      </p:sp>
      <p:pic>
        <p:nvPicPr>
          <p:cNvPr id="2050" name="Picture 2" descr="SOLID - Single Responsibility Principle With C#">
            <a:extLst>
              <a:ext uri="{FF2B5EF4-FFF2-40B4-BE49-F238E27FC236}">
                <a16:creationId xmlns:a16="http://schemas.microsoft.com/office/drawing/2014/main" id="{4850D76D-65C5-29EC-361F-B16D2A877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56" y="2506698"/>
            <a:ext cx="4762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ingle Responsibility Principle with Example in Java - JavaBrahman">
            <a:extLst>
              <a:ext uri="{FF2B5EF4-FFF2-40B4-BE49-F238E27FC236}">
                <a16:creationId xmlns:a16="http://schemas.microsoft.com/office/drawing/2014/main" id="{54E81EBA-4F62-F747-4DD9-D02DCC1EB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47"/>
          <a:stretch/>
        </p:blipFill>
        <p:spPr bwMode="auto">
          <a:xfrm>
            <a:off x="5286689" y="1371600"/>
            <a:ext cx="6715858" cy="48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74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OCP</a:t>
            </a:r>
            <a:endParaRPr lang="en-IN" dirty="0"/>
          </a:p>
        </p:txBody>
      </p:sp>
      <p:pic>
        <p:nvPicPr>
          <p:cNvPr id="3074" name="Picture 2" descr="Open Close Principle | Object Oriented Design">
            <a:extLst>
              <a:ext uri="{FF2B5EF4-FFF2-40B4-BE49-F238E27FC236}">
                <a16:creationId xmlns:a16="http://schemas.microsoft.com/office/drawing/2014/main" id="{4754D003-D5DF-C836-B634-B6AF956CF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33" y="2029767"/>
            <a:ext cx="6005633" cy="435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pen Close Principle | Object Oriented Design">
            <a:extLst>
              <a:ext uri="{FF2B5EF4-FFF2-40B4-BE49-F238E27FC236}">
                <a16:creationId xmlns:a16="http://schemas.microsoft.com/office/drawing/2014/main" id="{142E7FC4-3D57-FC87-4631-5E0A664F2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4" y="2029767"/>
            <a:ext cx="5496518" cy="435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78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endParaRPr lang="en-IN" dirty="0"/>
          </a:p>
        </p:txBody>
      </p:sp>
      <p:pic>
        <p:nvPicPr>
          <p:cNvPr id="4098" name="Picture 2" descr="What is the Liskov Substitution Principle: An Explanation with Examples in  Java - Programmathically">
            <a:extLst>
              <a:ext uri="{FF2B5EF4-FFF2-40B4-BE49-F238E27FC236}">
                <a16:creationId xmlns:a16="http://schemas.microsoft.com/office/drawing/2014/main" id="{AA42F6AF-A98B-E450-634F-66BACE664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27" y="2562331"/>
            <a:ext cx="5958673" cy="349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iskov Substitution Principle: SOLID design | by Radheshyam Singh | Medium">
            <a:extLst>
              <a:ext uri="{FF2B5EF4-FFF2-40B4-BE49-F238E27FC236}">
                <a16:creationId xmlns:a16="http://schemas.microsoft.com/office/drawing/2014/main" id="{4DF857C0-25E9-C486-0294-67C1E13B4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71670"/>
            <a:ext cx="5958673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13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</a:t>
            </a:r>
            <a:endParaRPr lang="en-IN" dirty="0"/>
          </a:p>
        </p:txBody>
      </p:sp>
      <p:pic>
        <p:nvPicPr>
          <p:cNvPr id="5122" name="Picture 2" descr="Interface Segregation Principle">
            <a:extLst>
              <a:ext uri="{FF2B5EF4-FFF2-40B4-BE49-F238E27FC236}">
                <a16:creationId xmlns:a16="http://schemas.microsoft.com/office/drawing/2014/main" id="{68A5DF2D-14B2-4208-56A9-D6EB33C50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843" y="1034035"/>
            <a:ext cx="8273143" cy="554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95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DD87-DDE0-4E19-85E2-1893AE5B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</a:t>
            </a:r>
            <a:endParaRPr lang="en-IN" dirty="0"/>
          </a:p>
        </p:txBody>
      </p:sp>
      <p:pic>
        <p:nvPicPr>
          <p:cNvPr id="6148" name="Picture 4" descr="Dependency Inversion Principle (SOLID) - GeeksforGeeks">
            <a:extLst>
              <a:ext uri="{FF2B5EF4-FFF2-40B4-BE49-F238E27FC236}">
                <a16:creationId xmlns:a16="http://schemas.microsoft.com/office/drawing/2014/main" id="{AE6384DC-B94C-E670-97BB-D13D893D0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53" y="1522325"/>
            <a:ext cx="4425516" cy="490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Why The Dependency Inversion Principle Is Worth Using - DEV Community">
            <a:extLst>
              <a:ext uri="{FF2B5EF4-FFF2-40B4-BE49-F238E27FC236}">
                <a16:creationId xmlns:a16="http://schemas.microsoft.com/office/drawing/2014/main" id="{7CFAED40-E367-04AD-02B0-A66949F5A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0" y="2130251"/>
            <a:ext cx="7039654" cy="430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6228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312B1C"/>
      </a:dk2>
      <a:lt2>
        <a:srgbClr val="F0F1F3"/>
      </a:lt2>
      <a:accent1>
        <a:srgbClr val="CC9616"/>
      </a:accent1>
      <a:accent2>
        <a:srgbClr val="E75F29"/>
      </a:accent2>
      <a:accent3>
        <a:srgbClr val="98A91E"/>
      </a:accent3>
      <a:accent4>
        <a:srgbClr val="176FD5"/>
      </a:accent4>
      <a:accent5>
        <a:srgbClr val="373FE8"/>
      </a:accent5>
      <a:accent6>
        <a:srgbClr val="631ED6"/>
      </a:accent6>
      <a:hlink>
        <a:srgbClr val="3F65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4706</TotalTime>
  <Words>171</Words>
  <Application>Microsoft Office PowerPoint</Application>
  <PresentationFormat>Widescreen</PresentationFormat>
  <Paragraphs>55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urw-din</vt:lpstr>
      <vt:lpstr>Arial</vt:lpstr>
      <vt:lpstr>Calibri</vt:lpstr>
      <vt:lpstr>Grandview Display</vt:lpstr>
      <vt:lpstr>DashVTI</vt:lpstr>
      <vt:lpstr>Insights</vt:lpstr>
      <vt:lpstr>Agenda</vt:lpstr>
      <vt:lpstr>SOLID</vt:lpstr>
      <vt:lpstr>SOLID Code Walkthrough</vt:lpstr>
      <vt:lpstr>SRP</vt:lpstr>
      <vt:lpstr>OCP</vt:lpstr>
      <vt:lpstr>Liskov</vt:lpstr>
      <vt:lpstr>ISP</vt:lpstr>
      <vt:lpstr>DIP</vt:lpstr>
      <vt:lpstr>Messenger Code Walkthrough</vt:lpstr>
      <vt:lpstr>Microservice Design</vt:lpstr>
      <vt:lpstr>SRP</vt:lpstr>
      <vt:lpstr>OCP</vt:lpstr>
      <vt:lpstr>LSP</vt:lpstr>
      <vt:lpstr>ISP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Venkatesan</dc:creator>
  <cp:lastModifiedBy>Rajesh Venkatesan</cp:lastModifiedBy>
  <cp:revision>253</cp:revision>
  <dcterms:created xsi:type="dcterms:W3CDTF">2021-07-14T17:56:13Z</dcterms:created>
  <dcterms:modified xsi:type="dcterms:W3CDTF">2023-04-08T18:28:09Z</dcterms:modified>
</cp:coreProperties>
</file>