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9"/>
  </p:notesMasterIdLst>
  <p:sldIdLst>
    <p:sldId id="256" r:id="rId2"/>
    <p:sldId id="271" r:id="rId3"/>
    <p:sldId id="313" r:id="rId4"/>
    <p:sldId id="324" r:id="rId5"/>
    <p:sldId id="311" r:id="rId6"/>
    <p:sldId id="312" r:id="rId7"/>
    <p:sldId id="303" r:id="rId8"/>
    <p:sldId id="314" r:id="rId9"/>
    <p:sldId id="315" r:id="rId10"/>
    <p:sldId id="316" r:id="rId11"/>
    <p:sldId id="317" r:id="rId12"/>
    <p:sldId id="318" r:id="rId13"/>
    <p:sldId id="320" r:id="rId14"/>
    <p:sldId id="321" r:id="rId15"/>
    <p:sldId id="322" r:id="rId16"/>
    <p:sldId id="32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3098" autoAdjust="0"/>
  </p:normalViewPr>
  <p:slideViewPr>
    <p:cSldViewPr snapToGrid="0">
      <p:cViewPr varScale="1">
        <p:scale>
          <a:sx n="95" d="100"/>
          <a:sy n="95" d="100"/>
        </p:scale>
        <p:origin x="102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9B01F-3DD9-452B-A586-C30EF92105B0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564C5-4155-4E2A-B5DC-FCD9B2CB4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16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519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dirty="0"/>
              <a:t>CREATE TABLE STUDENT (     ID int ,     Name varchar(255) ,     Age int,     </a:t>
            </a:r>
            <a:r>
              <a:rPr lang="en-US" i="1" dirty="0"/>
              <a:t>CHECK</a:t>
            </a:r>
            <a:r>
              <a:rPr lang="en-US" dirty="0"/>
              <a:t> (Age&gt;=18) );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184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dirty="0"/>
              <a:t>CREATE TABLE EMP (   ID   INT             NAME VARCHAR (20)          AGE  INT         COURSE VARCHAR(10)     PRIMARY KEY (ID) );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532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b="0" dirty="0">
                <a:solidFill>
                  <a:srgbClr val="00CCFF"/>
                </a:solidFill>
                <a:effectLst/>
              </a:rPr>
              <a:t>CREATE</a:t>
            </a:r>
            <a:r>
              <a:rPr lang="en-US" b="0" dirty="0">
                <a:effectLst/>
              </a:rPr>
              <a:t> TABLE CUSTOMERS1(</a:t>
            </a:r>
            <a:r>
              <a:rPr lang="en-US" dirty="0"/>
              <a:t> </a:t>
            </a:r>
            <a:r>
              <a:rPr lang="en-US" b="0" dirty="0">
                <a:effectLst/>
              </a:rPr>
              <a:t>   ID   INT ,            </a:t>
            </a:r>
            <a:r>
              <a:rPr lang="en-US" dirty="0"/>
              <a:t> </a:t>
            </a:r>
            <a:r>
              <a:rPr lang="en-US" b="0" dirty="0">
                <a:effectLst/>
              </a:rPr>
              <a:t>   NAME VARCHAR (</a:t>
            </a:r>
            <a:r>
              <a:rPr lang="en-US" b="0" dirty="0">
                <a:solidFill>
                  <a:srgbClr val="99CC00"/>
                </a:solidFill>
                <a:effectLst/>
              </a:rPr>
              <a:t>20</a:t>
            </a:r>
            <a:r>
              <a:rPr lang="en-US" b="0" dirty="0">
                <a:effectLst/>
              </a:rPr>
              <a:t>) , </a:t>
            </a:r>
            <a:r>
              <a:rPr lang="en-US" dirty="0"/>
              <a:t>COURSE VARCHAR(</a:t>
            </a:r>
            <a:r>
              <a:rPr lang="en-US" dirty="0">
                <a:solidFill>
                  <a:srgbClr val="99CC00"/>
                </a:solidFill>
                <a:effectLst/>
              </a:rPr>
              <a:t>10</a:t>
            </a:r>
            <a:r>
              <a:rPr lang="en-US" dirty="0"/>
              <a:t>) , </a:t>
            </a:r>
            <a:r>
              <a:rPr lang="en-US" b="0" dirty="0">
                <a:effectLst/>
              </a:rPr>
              <a:t>   </a:t>
            </a:r>
            <a:r>
              <a:rPr lang="en-US" b="0" dirty="0">
                <a:solidFill>
                  <a:srgbClr val="00CCFF"/>
                </a:solidFill>
                <a:effectLst/>
              </a:rPr>
              <a:t>PRIMARY KEY</a:t>
            </a:r>
            <a:r>
              <a:rPr lang="en-US" b="0" dirty="0">
                <a:effectLst/>
              </a:rPr>
              <a:t> (ID)</a:t>
            </a:r>
            <a:r>
              <a:rPr lang="en-US" dirty="0"/>
              <a:t> </a:t>
            </a:r>
            <a:r>
              <a:rPr lang="en-US" b="0" dirty="0">
                <a:effectLst/>
              </a:rPr>
              <a:t>); </a:t>
            </a:r>
          </a:p>
          <a:p>
            <a:pPr algn="just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en-US" b="0" dirty="0">
                <a:solidFill>
                  <a:srgbClr val="00CCFF"/>
                </a:solidFill>
                <a:effectLst/>
              </a:rPr>
              <a:t>CREATE</a:t>
            </a:r>
            <a:r>
              <a:rPr lang="en-US" b="0" dirty="0">
                <a:effectLst/>
              </a:rPr>
              <a:t> TABLE CUSTOMERS2(</a:t>
            </a:r>
            <a:r>
              <a:rPr lang="en-US" dirty="0"/>
              <a:t> </a:t>
            </a:r>
            <a:r>
              <a:rPr lang="en-US" b="0" dirty="0">
                <a:effectLst/>
              </a:rPr>
              <a:t>   ID   INT ,            </a:t>
            </a:r>
            <a:r>
              <a:rPr lang="en-US" dirty="0"/>
              <a:t> </a:t>
            </a:r>
            <a:r>
              <a:rPr lang="en-US" b="0" dirty="0">
                <a:effectLst/>
              </a:rPr>
              <a:t>   MARKS INT,     </a:t>
            </a:r>
            <a:r>
              <a:rPr lang="en-US" dirty="0"/>
              <a:t> </a:t>
            </a:r>
            <a:r>
              <a:rPr lang="en-US" b="0" dirty="0">
                <a:effectLst/>
              </a:rPr>
              <a:t>   </a:t>
            </a:r>
            <a:r>
              <a:rPr lang="en-US" b="0" dirty="0">
                <a:solidFill>
                  <a:srgbClr val="FFCC00"/>
                </a:solidFill>
                <a:effectLst/>
              </a:rPr>
              <a:t>REFERENCES</a:t>
            </a:r>
            <a:r>
              <a:rPr lang="en-US" b="0" dirty="0">
                <a:effectLst/>
              </a:rPr>
              <a:t> CUSTOMERS1(ID)</a:t>
            </a:r>
            <a:r>
              <a:rPr lang="en-US" dirty="0"/>
              <a:t> </a:t>
            </a:r>
            <a:r>
              <a:rPr lang="en-US" b="0" dirty="0">
                <a:effectLst/>
              </a:rPr>
              <a:t>); 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586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033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978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281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37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093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53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622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Candidate Keys = Primary key + alternate Keys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Check – We can do custom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23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dirty="0"/>
              <a:t>Example : </a:t>
            </a:r>
          </a:p>
          <a:p>
            <a:pPr algn="just">
              <a:buFont typeface="Arial" panose="020B0604020202020204" pitchFamily="34" charset="0"/>
              <a:buNone/>
            </a:pPr>
            <a:endParaRPr lang="en-US" dirty="0"/>
          </a:p>
          <a:p>
            <a:pPr algn="just">
              <a:buFont typeface="Arial" panose="020B0604020202020204" pitchFamily="34" charset="0"/>
              <a:buNone/>
            </a:pPr>
            <a:r>
              <a:rPr lang="en-US" dirty="0"/>
              <a:t>CREATE TABLE Orders ( </a:t>
            </a:r>
            <a:r>
              <a:rPr lang="en-US" dirty="0" err="1"/>
              <a:t>OrderID</a:t>
            </a:r>
            <a:r>
              <a:rPr lang="en-US" dirty="0"/>
              <a:t> int NOT NULL, </a:t>
            </a:r>
            <a:r>
              <a:rPr lang="en-US" dirty="0" err="1"/>
              <a:t>OrderNumber</a:t>
            </a:r>
            <a:r>
              <a:rPr lang="en-US" dirty="0"/>
              <a:t> int NOT NULL, </a:t>
            </a:r>
            <a:r>
              <a:rPr lang="en-US" dirty="0" err="1"/>
              <a:t>PersonID</a:t>
            </a:r>
            <a:r>
              <a:rPr lang="en-US" dirty="0"/>
              <a:t> int, PRIMARY KEY (</a:t>
            </a:r>
            <a:r>
              <a:rPr lang="en-US" dirty="0" err="1"/>
              <a:t>OrderID</a:t>
            </a:r>
            <a:r>
              <a:rPr lang="en-US" dirty="0"/>
              <a:t>));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b="0" dirty="0">
                <a:solidFill>
                  <a:srgbClr val="33CCCC"/>
                </a:solidFill>
                <a:effectLst/>
              </a:rPr>
              <a:t>CREATE</a:t>
            </a:r>
            <a:r>
              <a:rPr lang="en-US" b="0" dirty="0">
                <a:effectLst/>
              </a:rPr>
              <a:t> TABLE Persons (</a:t>
            </a:r>
            <a:r>
              <a:rPr lang="en-US" dirty="0"/>
              <a:t> </a:t>
            </a:r>
            <a:r>
              <a:rPr lang="en-US" b="0" dirty="0">
                <a:effectLst/>
              </a:rPr>
              <a:t>    ID </a:t>
            </a:r>
            <a:r>
              <a:rPr lang="en-US" b="0" dirty="0">
                <a:solidFill>
                  <a:srgbClr val="33CCCC"/>
                </a:solidFill>
                <a:effectLst/>
              </a:rPr>
              <a:t>int</a:t>
            </a:r>
            <a:r>
              <a:rPr lang="en-US" b="0" dirty="0">
                <a:effectLst/>
              </a:rPr>
              <a:t> </a:t>
            </a:r>
            <a:r>
              <a:rPr lang="en-US" b="0" i="1" dirty="0">
                <a:solidFill>
                  <a:srgbClr val="FFCC00"/>
                </a:solidFill>
                <a:effectLst/>
              </a:rPr>
              <a:t>UNIQUE</a:t>
            </a:r>
            <a:r>
              <a:rPr lang="en-US" b="0" dirty="0">
                <a:effectLst/>
              </a:rPr>
              <a:t>,</a:t>
            </a:r>
            <a:r>
              <a:rPr lang="en-US" dirty="0"/>
              <a:t> </a:t>
            </a:r>
            <a:r>
              <a:rPr lang="en-US" b="0" dirty="0">
                <a:effectLst/>
              </a:rPr>
              <a:t>    </a:t>
            </a:r>
            <a:r>
              <a:rPr lang="en-US" b="0" dirty="0" err="1">
                <a:effectLst/>
              </a:rPr>
              <a:t>LastName</a:t>
            </a:r>
            <a:r>
              <a:rPr lang="en-US" b="0" dirty="0">
                <a:effectLst/>
              </a:rPr>
              <a:t> </a:t>
            </a:r>
            <a:r>
              <a:rPr lang="en-US" b="0" dirty="0">
                <a:solidFill>
                  <a:srgbClr val="33CCCC"/>
                </a:solidFill>
                <a:effectLst/>
              </a:rPr>
              <a:t>varchar</a:t>
            </a:r>
            <a:r>
              <a:rPr lang="en-US" b="0" dirty="0">
                <a:effectLst/>
              </a:rPr>
              <a:t>(</a:t>
            </a:r>
            <a:r>
              <a:rPr lang="en-US" b="0" dirty="0">
                <a:solidFill>
                  <a:srgbClr val="99CC00"/>
                </a:solidFill>
                <a:effectLst/>
              </a:rPr>
              <a:t>255</a:t>
            </a:r>
            <a:r>
              <a:rPr lang="en-US" b="0" dirty="0">
                <a:effectLst/>
              </a:rPr>
              <a:t>) </a:t>
            </a:r>
            <a:r>
              <a:rPr lang="en-US" b="0" dirty="0">
                <a:solidFill>
                  <a:srgbClr val="33CCCC"/>
                </a:solidFill>
                <a:effectLst/>
              </a:rPr>
              <a:t>NOT NULL</a:t>
            </a:r>
            <a:r>
              <a:rPr lang="en-US" b="0" dirty="0">
                <a:effectLst/>
              </a:rPr>
              <a:t>,</a:t>
            </a:r>
            <a:r>
              <a:rPr lang="en-US" dirty="0"/>
              <a:t> </a:t>
            </a:r>
            <a:r>
              <a:rPr lang="en-US" b="0" dirty="0">
                <a:effectLst/>
              </a:rPr>
              <a:t>    FirstName </a:t>
            </a:r>
            <a:r>
              <a:rPr lang="en-US" b="0" dirty="0">
                <a:solidFill>
                  <a:srgbClr val="33CCCC"/>
                </a:solidFill>
                <a:effectLst/>
              </a:rPr>
              <a:t>varchar</a:t>
            </a:r>
            <a:r>
              <a:rPr lang="en-US" b="0" dirty="0">
                <a:effectLst/>
              </a:rPr>
              <a:t>(</a:t>
            </a:r>
            <a:r>
              <a:rPr lang="en-US" b="0" dirty="0">
                <a:solidFill>
                  <a:srgbClr val="99CC00"/>
                </a:solidFill>
                <a:effectLst/>
              </a:rPr>
              <a:t>255</a:t>
            </a:r>
            <a:r>
              <a:rPr lang="en-US" b="0" dirty="0">
                <a:effectLst/>
              </a:rPr>
              <a:t>),</a:t>
            </a:r>
            <a:r>
              <a:rPr lang="en-US" dirty="0"/>
              <a:t> </a:t>
            </a:r>
            <a:r>
              <a:rPr lang="en-US" b="0" dirty="0">
                <a:effectLst/>
              </a:rPr>
              <a:t>    Age </a:t>
            </a:r>
            <a:r>
              <a:rPr lang="en-US" b="0" dirty="0">
                <a:solidFill>
                  <a:srgbClr val="33CCCC"/>
                </a:solidFill>
                <a:effectLst/>
              </a:rPr>
              <a:t>int</a:t>
            </a:r>
            <a:r>
              <a:rPr lang="en-US" b="0" dirty="0">
                <a:effectLst/>
              </a:rPr>
              <a:t>,</a:t>
            </a:r>
            <a:r>
              <a:rPr lang="en-US" dirty="0"/>
              <a:t> </a:t>
            </a:r>
            <a:r>
              <a:rPr lang="en-US" b="0" dirty="0">
                <a:effectLst/>
              </a:rPr>
              <a:t>); 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805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b="0" dirty="0">
                <a:solidFill>
                  <a:srgbClr val="00CCFF"/>
                </a:solidFill>
                <a:effectLst/>
              </a:rPr>
              <a:t>CREATE</a:t>
            </a:r>
            <a:r>
              <a:rPr lang="en-US" b="0" dirty="0">
                <a:effectLst/>
              </a:rPr>
              <a:t> TABLE emp (</a:t>
            </a:r>
            <a:r>
              <a:rPr lang="en-US" dirty="0"/>
              <a:t> </a:t>
            </a:r>
            <a:r>
              <a:rPr lang="en-US" b="0" dirty="0">
                <a:effectLst/>
              </a:rPr>
              <a:t>    ID </a:t>
            </a:r>
            <a:r>
              <a:rPr lang="en-US" b="0" dirty="0">
                <a:solidFill>
                  <a:srgbClr val="00CCFF"/>
                </a:solidFill>
                <a:effectLst/>
              </a:rPr>
              <a:t>int</a:t>
            </a:r>
            <a:r>
              <a:rPr lang="en-US" b="0" dirty="0">
                <a:effectLst/>
              </a:rPr>
              <a:t> NOT NULL,</a:t>
            </a:r>
            <a:r>
              <a:rPr lang="en-US" dirty="0"/>
              <a:t> </a:t>
            </a:r>
            <a:r>
              <a:rPr lang="en-US" b="0" dirty="0">
                <a:effectLst/>
              </a:rPr>
              <a:t>    </a:t>
            </a:r>
            <a:r>
              <a:rPr lang="en-US" b="0" dirty="0" err="1">
                <a:effectLst/>
              </a:rPr>
              <a:t>LastName</a:t>
            </a:r>
            <a:r>
              <a:rPr lang="en-US" b="0" dirty="0">
                <a:effectLst/>
              </a:rPr>
              <a:t> </a:t>
            </a:r>
            <a:r>
              <a:rPr lang="en-US" b="0" dirty="0">
                <a:solidFill>
                  <a:srgbClr val="00CCFF"/>
                </a:solidFill>
                <a:effectLst/>
              </a:rPr>
              <a:t>varchar</a:t>
            </a:r>
            <a:r>
              <a:rPr lang="en-US" b="0" dirty="0">
                <a:effectLst/>
              </a:rPr>
              <a:t>(</a:t>
            </a:r>
            <a:r>
              <a:rPr lang="en-US" b="0" dirty="0">
                <a:solidFill>
                  <a:srgbClr val="99CC00"/>
                </a:solidFill>
                <a:effectLst/>
              </a:rPr>
              <a:t>255</a:t>
            </a:r>
            <a:r>
              <a:rPr lang="en-US" b="0" dirty="0">
                <a:solidFill>
                  <a:srgbClr val="FFFFFF"/>
                </a:solidFill>
                <a:effectLst/>
              </a:rPr>
              <a:t>)</a:t>
            </a:r>
            <a:r>
              <a:rPr lang="en-US" b="0" dirty="0">
                <a:effectLst/>
              </a:rPr>
              <a:t> NOT NULL,</a:t>
            </a:r>
            <a:r>
              <a:rPr lang="en-US" dirty="0"/>
              <a:t> </a:t>
            </a:r>
            <a:r>
              <a:rPr lang="en-US" b="0" dirty="0">
                <a:effectLst/>
              </a:rPr>
              <a:t>    FirstName </a:t>
            </a:r>
            <a:r>
              <a:rPr lang="en-US" b="0" dirty="0">
                <a:solidFill>
                  <a:srgbClr val="00CCFF"/>
                </a:solidFill>
                <a:effectLst/>
              </a:rPr>
              <a:t>varchar</a:t>
            </a:r>
            <a:r>
              <a:rPr lang="en-US" b="0" dirty="0">
                <a:effectLst/>
              </a:rPr>
              <a:t>(</a:t>
            </a:r>
            <a:r>
              <a:rPr lang="en-US" b="0" dirty="0">
                <a:solidFill>
                  <a:srgbClr val="99CC00"/>
                </a:solidFill>
                <a:effectLst/>
              </a:rPr>
              <a:t>255</a:t>
            </a:r>
            <a:r>
              <a:rPr lang="en-US" b="0" dirty="0">
                <a:effectLst/>
              </a:rPr>
              <a:t>),</a:t>
            </a:r>
            <a:r>
              <a:rPr lang="en-US" dirty="0"/>
              <a:t> </a:t>
            </a:r>
            <a:r>
              <a:rPr lang="en-US" b="0" dirty="0">
                <a:effectLst/>
              </a:rPr>
              <a:t>    Age </a:t>
            </a:r>
            <a:r>
              <a:rPr lang="en-US" b="0" dirty="0">
                <a:solidFill>
                  <a:srgbClr val="00CCFF"/>
                </a:solidFill>
                <a:effectLst/>
              </a:rPr>
              <a:t>int</a:t>
            </a:r>
            <a:r>
              <a:rPr lang="en-US" b="0" dirty="0">
                <a:effectLst/>
              </a:rPr>
              <a:t>,</a:t>
            </a:r>
            <a:r>
              <a:rPr lang="en-US" dirty="0"/>
              <a:t> </a:t>
            </a:r>
            <a:r>
              <a:rPr lang="en-US" b="0" dirty="0">
                <a:effectLst/>
              </a:rPr>
              <a:t>    City </a:t>
            </a:r>
            <a:r>
              <a:rPr lang="en-US" b="0" dirty="0">
                <a:solidFill>
                  <a:srgbClr val="00CCFF"/>
                </a:solidFill>
                <a:effectLst/>
              </a:rPr>
              <a:t>varchar</a:t>
            </a:r>
            <a:r>
              <a:rPr lang="en-US" b="0" dirty="0">
                <a:effectLst/>
              </a:rPr>
              <a:t>(255) </a:t>
            </a:r>
            <a:r>
              <a:rPr lang="en-US" b="1" i="1" dirty="0">
                <a:solidFill>
                  <a:srgbClr val="FFCC00"/>
                </a:solidFill>
                <a:effectLst/>
              </a:rPr>
              <a:t>DEFAULT </a:t>
            </a:r>
            <a:r>
              <a:rPr lang="en-US" b="0" dirty="0">
                <a:solidFill>
                  <a:srgbClr val="99CC00"/>
                </a:solidFill>
                <a:effectLst/>
              </a:rPr>
              <a:t>'</a:t>
            </a:r>
            <a:r>
              <a:rPr lang="en-US" b="0" dirty="0" err="1">
                <a:solidFill>
                  <a:srgbClr val="99CC00"/>
                </a:solidFill>
                <a:effectLst/>
              </a:rPr>
              <a:t>hyderabad</a:t>
            </a:r>
            <a:r>
              <a:rPr lang="en-US" b="0" dirty="0">
                <a:solidFill>
                  <a:srgbClr val="99CC00"/>
                </a:solidFill>
                <a:effectLst/>
              </a:rPr>
              <a:t>'</a:t>
            </a:r>
            <a:r>
              <a:rPr lang="en-US" dirty="0"/>
              <a:t> </a:t>
            </a:r>
            <a:r>
              <a:rPr lang="en-US" b="0" dirty="0">
                <a:effectLst/>
              </a:rPr>
              <a:t>);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36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8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2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1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7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1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1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0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eb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eb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eb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eb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repinsta.com/dbms/key-constraint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ennadel.com/blog/3467-the-not-so-dark-art-of-designing-database-indexes-reflections-from-an-average-software-engineer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eb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1A266-A3B8-491F-B948-A528C7B7D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her Board">
            <a:extLst>
              <a:ext uri="{FF2B5EF4-FFF2-40B4-BE49-F238E27FC236}">
                <a16:creationId xmlns:a16="http://schemas.microsoft.com/office/drawing/2014/main" id="{619B1421-0665-4DE5-9B6C-9914C7FC40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7DE4A-FE16-4D95-99E1-93956CA9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3108960"/>
            <a:ext cx="6546269" cy="268224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Insights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50D9A-6207-45AD-B1C0-826AC27A8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420093"/>
            <a:ext cx="6546270" cy="112063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Week-3 - RDBMS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DDA327-270B-43AF-BDBD-2EB50E83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08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9989D7-9155-4B9D-90C8-1A7BE7D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3108960"/>
            <a:ext cx="3798275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Default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81651-BAFD-E269-C643-E1135CFFD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92" y="278842"/>
            <a:ext cx="6858000" cy="63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4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9989D7-9155-4B9D-90C8-1A7BE7D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3108960"/>
            <a:ext cx="3798275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Check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3A12F9-8AAB-3E0B-F8F2-FA451227C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121" y="158262"/>
            <a:ext cx="6858000" cy="65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3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9989D7-9155-4B9D-90C8-1A7BE7D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3108960"/>
            <a:ext cx="3798275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Primary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84DC3-A655-5997-0CDB-9348733D7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92" y="533400"/>
            <a:ext cx="6858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3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9989D7-9155-4B9D-90C8-1A7BE7D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3108960"/>
            <a:ext cx="3798275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Foreign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2F0A8-150C-FCD1-DB56-1757FFB61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17" y="190918"/>
            <a:ext cx="6858000" cy="62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82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9989D7-9155-4B9D-90C8-1A7BE7D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3108960"/>
            <a:ext cx="3798275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D078F2-4A02-603E-70FC-CD983E265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779" y="120581"/>
            <a:ext cx="7229819" cy="643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46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9989D7-9155-4B9D-90C8-1A7BE7D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56" y="4803111"/>
            <a:ext cx="3354037" cy="1587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Composite</a:t>
            </a:r>
            <a:br>
              <a:rPr lang="en-US" dirty="0"/>
            </a:br>
            <a:r>
              <a:rPr lang="en-US" dirty="0"/>
              <a:t>Index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E7659-D551-A576-9D47-80C454755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85" y="241160"/>
            <a:ext cx="8027759" cy="614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8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9989D7-9155-4B9D-90C8-1A7BE7D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56" y="5848141"/>
            <a:ext cx="4027277" cy="5426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Simple Users DB</a:t>
            </a:r>
          </a:p>
        </p:txBody>
      </p:sp>
    </p:spTree>
    <p:extLst>
      <p:ext uri="{BB962C8B-B14F-4D97-AF65-F5344CB8AC3E}">
        <p14:creationId xmlns:p14="http://schemas.microsoft.com/office/powerpoint/2010/main" val="3483219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019C-3C34-4D29-879F-1327542B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A842-91BF-4704-8084-6C3AE39FE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8"/>
            <a:ext cx="10363200" cy="3640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hlinkClick r:id="rId3"/>
              </a:rPr>
              <a:t>https://prepinsta.com/dbms/key-constraints/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linkClick r:id="rId4"/>
              </a:rPr>
              <a:t>https://www.bennadel.com/blog/3467-the-not-so-dark-art-of-designing-database-indexes-reflections-from-an-average-software-engineer.htm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69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EEB9-1BCF-4A6B-B2FA-BF87B3B84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10363200" cy="26330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Definitions</a:t>
            </a:r>
          </a:p>
          <a:p>
            <a:pPr>
              <a:buFontTx/>
              <a:buChar char="-"/>
            </a:pPr>
            <a:r>
              <a:rPr lang="en-IN" dirty="0"/>
              <a:t>Keys</a:t>
            </a:r>
          </a:p>
          <a:p>
            <a:pPr>
              <a:buFontTx/>
              <a:buChar char="-"/>
            </a:pPr>
            <a:r>
              <a:rPr lang="en-IN" dirty="0"/>
              <a:t>Constraints</a:t>
            </a:r>
          </a:p>
          <a:p>
            <a:pPr>
              <a:buFontTx/>
              <a:buChar char="-"/>
            </a:pPr>
            <a:r>
              <a:rPr lang="en-IN" dirty="0"/>
              <a:t>Indexes</a:t>
            </a:r>
          </a:p>
          <a:p>
            <a:pPr>
              <a:buFontTx/>
              <a:buChar char="-"/>
            </a:pPr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8143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5963696"/>
            <a:ext cx="2391507" cy="648119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Definitions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CF5A12-9242-05DE-3CD9-8F9B56E46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19" y="1050052"/>
            <a:ext cx="9306082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657221"/>
          </a:xfrm>
        </p:spPr>
        <p:txBody>
          <a:bodyPr>
            <a:normAutofit fontScale="90000"/>
          </a:bodyPr>
          <a:lstStyle/>
          <a:p>
            <a:r>
              <a:rPr lang="en-US" dirty="0"/>
              <a:t>Keys</a:t>
            </a:r>
            <a:endParaRPr lang="en-IN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A71AA99C-6A6D-D4A5-DDAA-EAD952793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335" y="1097309"/>
            <a:ext cx="5666747" cy="2747840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FE416D-598D-36BA-F346-B56DDBC81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45149"/>
            <a:ext cx="7620000" cy="269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657221"/>
          </a:xfrm>
        </p:spPr>
        <p:txBody>
          <a:bodyPr>
            <a:normAutofit fontScale="90000"/>
          </a:bodyPr>
          <a:lstStyle/>
          <a:p>
            <a:r>
              <a:rPr lang="en-US" dirty="0"/>
              <a:t>Keys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1ECE4B3-6EA7-7DBE-F063-B9B5AB05C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49" y="1053616"/>
            <a:ext cx="7668695" cy="52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6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657221"/>
          </a:xfrm>
        </p:spPr>
        <p:txBody>
          <a:bodyPr>
            <a:normAutofit fontScale="90000"/>
          </a:bodyPr>
          <a:lstStyle/>
          <a:p>
            <a:r>
              <a:rPr lang="en-US" dirty="0"/>
              <a:t>Keys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BA1DA9-102D-881A-133F-72741DF75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01" y="1233487"/>
            <a:ext cx="93821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1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989D7-9155-4B9D-90C8-1A7BE7D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3108960"/>
            <a:ext cx="3798275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Constraints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23D9990-956B-4AC8-93BB-32078816E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2F634C9-87F6-175E-27B0-904D3560C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431" y="1147254"/>
            <a:ext cx="6744927" cy="502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1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9989D7-9155-4B9D-90C8-1A7BE7D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3108960"/>
            <a:ext cx="3798275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Not NULL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01F4F-8666-3CCC-9C67-CC00709AF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0" y="256232"/>
            <a:ext cx="6858000" cy="63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5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9989D7-9155-4B9D-90C8-1A7BE7D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3108960"/>
            <a:ext cx="3798275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Unique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99A2A8-2D32-7DBF-715F-65E9474B0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47" y="221063"/>
            <a:ext cx="6858000" cy="626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05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_2SEEDS">
      <a:dk1>
        <a:srgbClr val="000000"/>
      </a:dk1>
      <a:lt1>
        <a:srgbClr val="FFFFFF"/>
      </a:lt1>
      <a:dk2>
        <a:srgbClr val="312B1C"/>
      </a:dk2>
      <a:lt2>
        <a:srgbClr val="F0F1F3"/>
      </a:lt2>
      <a:accent1>
        <a:srgbClr val="CC9616"/>
      </a:accent1>
      <a:accent2>
        <a:srgbClr val="E75F29"/>
      </a:accent2>
      <a:accent3>
        <a:srgbClr val="98A91E"/>
      </a:accent3>
      <a:accent4>
        <a:srgbClr val="176FD5"/>
      </a:accent4>
      <a:accent5>
        <a:srgbClr val="373FE8"/>
      </a:accent5>
      <a:accent6>
        <a:srgbClr val="631ED6"/>
      </a:accent6>
      <a:hlink>
        <a:srgbClr val="3F65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6897</TotalTime>
  <Words>257</Words>
  <Application>Microsoft Office PowerPoint</Application>
  <PresentationFormat>Widescreen</PresentationFormat>
  <Paragraphs>62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Grandview Display</vt:lpstr>
      <vt:lpstr>DashVTI</vt:lpstr>
      <vt:lpstr>Insights</vt:lpstr>
      <vt:lpstr>Agenda</vt:lpstr>
      <vt:lpstr>Definitions</vt:lpstr>
      <vt:lpstr>Keys</vt:lpstr>
      <vt:lpstr>Keys</vt:lpstr>
      <vt:lpstr>Keys</vt:lpstr>
      <vt:lpstr>Constraints</vt:lpstr>
      <vt:lpstr>Not NULL</vt:lpstr>
      <vt:lpstr>Unique</vt:lpstr>
      <vt:lpstr>Default</vt:lpstr>
      <vt:lpstr>Check</vt:lpstr>
      <vt:lpstr>Primary Key</vt:lpstr>
      <vt:lpstr>Foreign Key</vt:lpstr>
      <vt:lpstr>Index</vt:lpstr>
      <vt:lpstr>Composite Index</vt:lpstr>
      <vt:lpstr>Simple Users DB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Venkatesan</dc:creator>
  <cp:lastModifiedBy>Rajesh Venkatesan</cp:lastModifiedBy>
  <cp:revision>358</cp:revision>
  <dcterms:created xsi:type="dcterms:W3CDTF">2021-07-14T17:56:13Z</dcterms:created>
  <dcterms:modified xsi:type="dcterms:W3CDTF">2022-11-20T06:54:53Z</dcterms:modified>
</cp:coreProperties>
</file>