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9" r:id="rId4"/>
    <p:sldId id="258" r:id="rId5"/>
    <p:sldId id="265" r:id="rId6"/>
    <p:sldId id="266" r:id="rId7"/>
    <p:sldId id="270" r:id="rId8"/>
    <p:sldId id="267" r:id="rId9"/>
    <p:sldId id="26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pub-tools-public-publication-data/pdf/45855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ckroachlabs.com/blog/living-without-atomic-clock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ckroachlabs.com/blog/living-without-atomic-clocks/" TargetMode="External"/><Relationship Id="rId2" Type="http://schemas.openxmlformats.org/officeDocument/2006/relationships/hyperlink" Target="https://storage.googleapis.com/pub-tools-public-publication-data/pdf/4585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yugabyte.com/evolving-clock-sync-for-distributed-databases/" TargetMode="External"/><Relationship Id="rId5" Type="http://schemas.openxmlformats.org/officeDocument/2006/relationships/hyperlink" Target="https://openafs.org/" TargetMode="External"/><Relationship Id="rId4" Type="http://schemas.openxmlformats.org/officeDocument/2006/relationships/hyperlink" Target="http://www.read.seas.harvard.edu/~kohler/class/cs239-w08/decandia07dynamo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619B1421-0665-4DE5-9B6C-9914C7FC4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DE4A-FE16-4D95-99E1-93956CA9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0D9A-6207-45AD-B1C0-826AC27A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Module-2 Week-4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8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Google Spanner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F1C-2A2F-487F-9264-8FF9DA1C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 Relational Database Service</a:t>
            </a:r>
          </a:p>
          <a:p>
            <a:r>
              <a:rPr lang="en-US" dirty="0"/>
              <a:t>Scaled horizontally, Strongly consistent</a:t>
            </a:r>
          </a:p>
          <a:p>
            <a:r>
              <a:rPr lang="en-US" dirty="0"/>
              <a:t>Spanner automatically distributes data across regions for scaling</a:t>
            </a:r>
          </a:p>
          <a:p>
            <a:r>
              <a:rPr lang="en-US" dirty="0"/>
              <a:t>Consistency using True Time – System of Atomic Clocks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https://storage.googleapis.com/pub-tools-public-publication-data/pdf/45855.pdf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93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Spanner Implementation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DD2A32-DF53-4BB5-8C09-9674F6B0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18" y="2852738"/>
            <a:ext cx="4558564" cy="3089275"/>
          </a:xfrm>
        </p:spPr>
      </p:pic>
    </p:spTree>
    <p:extLst>
      <p:ext uri="{BB962C8B-B14F-4D97-AF65-F5344CB8AC3E}">
        <p14:creationId xmlns:p14="http://schemas.microsoft.com/office/powerpoint/2010/main" val="25556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</a:t>
            </a:r>
            <a:r>
              <a:rPr lang="en-US" strike="sngStrike" dirty="0"/>
              <a:t>Google Spanner</a:t>
            </a:r>
            <a:r>
              <a:rPr lang="en-US" dirty="0"/>
              <a:t> Cockroach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F1C-2A2F-487F-9264-8FF9DA1C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Based on Google Spanner Storage System</a:t>
            </a:r>
          </a:p>
          <a:p>
            <a:r>
              <a:rPr lang="en-US" dirty="0"/>
              <a:t>Open Source</a:t>
            </a:r>
            <a:r>
              <a:rPr lang="en-IN" dirty="0"/>
              <a:t>, Written in GO ( Spanner is proprietary from google and exporting data from spanner needs skill set more than HBase )</a:t>
            </a:r>
          </a:p>
          <a:p>
            <a:r>
              <a:rPr lang="en-IN" dirty="0"/>
              <a:t>It’s no Brainer Solution for DB Solution ( Eliminates True Time ) - </a:t>
            </a:r>
            <a:r>
              <a:rPr lang="en-IN" dirty="0">
                <a:hlinkClick r:id="rId2"/>
              </a:rPr>
              <a:t>https://www.cockroachlabs.com/blog/living-without-atomic-clocks/</a:t>
            </a:r>
            <a:endParaRPr lang="en-IN" dirty="0"/>
          </a:p>
          <a:p>
            <a:r>
              <a:rPr lang="en-IN" dirty="0"/>
              <a:t>Managed </a:t>
            </a:r>
            <a:r>
              <a:rPr lang="en-IN" dirty="0" err="1"/>
              <a:t>Coakroach</a:t>
            </a:r>
            <a:r>
              <a:rPr lang="en-IN" dirty="0"/>
              <a:t> DB eliminates the Admin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1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19C-3C34-4D29-879F-1327542B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A842-91BF-4704-8084-6C3AE39F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https://storage.googleapis.com/pub-tools-public-publication-data/pdf/45855.pdf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https://www.cockroachlabs.com/blog/living-without-atomic-clocks/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4"/>
              </a:rPr>
              <a:t>http://www.read.seas.harvard.edu/~kohler/class/cs239-w08/decandia07dynamo.pdf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5"/>
              </a:rPr>
              <a:t>https://openafs.org/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6"/>
              </a:rPr>
              <a:t>https://blog.yugabyte.com/evolving-clock-sync-for-distributed-databases/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https://cse.buffalo.edu/tech-reports/2014-04.pdf</a:t>
            </a:r>
          </a:p>
        </p:txBody>
      </p:sp>
    </p:spTree>
    <p:extLst>
      <p:ext uri="{BB962C8B-B14F-4D97-AF65-F5344CB8AC3E}">
        <p14:creationId xmlns:p14="http://schemas.microsoft.com/office/powerpoint/2010/main" val="21506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EB9-1BCF-4A6B-B2FA-BF87B3B8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Synchronization in Distributed Systems - Causality</a:t>
            </a:r>
          </a:p>
          <a:p>
            <a:pPr>
              <a:buFontTx/>
              <a:buChar char="-"/>
            </a:pPr>
            <a:r>
              <a:rPr lang="en-IN" dirty="0"/>
              <a:t>Vector Clocks Code Walkthrough – Logical Clocks</a:t>
            </a:r>
          </a:p>
          <a:p>
            <a:pPr>
              <a:buFontTx/>
              <a:buChar char="-"/>
            </a:pPr>
            <a:r>
              <a:rPr lang="en-IN" dirty="0"/>
              <a:t>NTP Protocol Case Study – Quartz Clocks</a:t>
            </a:r>
          </a:p>
          <a:p>
            <a:pPr>
              <a:buFontTx/>
              <a:buChar char="-"/>
            </a:pPr>
            <a:r>
              <a:rPr lang="en-IN" dirty="0"/>
              <a:t>Google Spanner Case Study – Atomic Clocks</a:t>
            </a:r>
          </a:p>
        </p:txBody>
      </p:sp>
    </p:spTree>
    <p:extLst>
      <p:ext uri="{BB962C8B-B14F-4D97-AF65-F5344CB8AC3E}">
        <p14:creationId xmlns:p14="http://schemas.microsoft.com/office/powerpoint/2010/main" val="236436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715-1188-441A-BD1E-46A624B1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5076967" cy="812042"/>
          </a:xfrm>
        </p:spPr>
        <p:txBody>
          <a:bodyPr/>
          <a:lstStyle/>
          <a:p>
            <a:r>
              <a:rPr lang="en-US" dirty="0"/>
              <a:t>Causality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9A2B6C-FFC6-435E-8CEF-CB5B48994F8B}"/>
              </a:ext>
            </a:extLst>
          </p:cNvPr>
          <p:cNvSpPr/>
          <p:nvPr/>
        </p:nvSpPr>
        <p:spPr>
          <a:xfrm>
            <a:off x="1009934" y="2183643"/>
            <a:ext cx="1583141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User-1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47E2-584E-4BDA-A6CC-EEA3262EE2D4}"/>
              </a:ext>
            </a:extLst>
          </p:cNvPr>
          <p:cNvSpPr/>
          <p:nvPr/>
        </p:nvSpPr>
        <p:spPr>
          <a:xfrm>
            <a:off x="4394579" y="2183643"/>
            <a:ext cx="1701421" cy="69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User-2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4CB1BF-CD9A-4F49-A36A-1956ABD4C5CA}"/>
              </a:ext>
            </a:extLst>
          </p:cNvPr>
          <p:cNvSpPr/>
          <p:nvPr/>
        </p:nvSpPr>
        <p:spPr>
          <a:xfrm>
            <a:off x="7897504" y="2183643"/>
            <a:ext cx="1701421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User-3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9B117C-71B5-4B8E-8990-6B42F7FF371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01504" y="2866031"/>
            <a:ext cx="1" cy="26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7A65B-5293-4C5C-9F35-90CD3EC358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245290" y="2879678"/>
            <a:ext cx="50038" cy="2606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F98457-DC12-4831-B558-5075A12F2A5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748215" y="2866031"/>
            <a:ext cx="40937" cy="26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94FED4-6C46-46C8-99EA-5271BC0CF765}"/>
              </a:ext>
            </a:extLst>
          </p:cNvPr>
          <p:cNvSpPr/>
          <p:nvPr/>
        </p:nvSpPr>
        <p:spPr>
          <a:xfrm>
            <a:off x="1801504" y="3548419"/>
            <a:ext cx="3443786" cy="545911"/>
          </a:xfrm>
          <a:prstGeom prst="arc">
            <a:avLst>
              <a:gd name="adj1" fmla="val 1072581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F1AE673-49FC-4434-A8BE-CD8F23FD36C3}"/>
              </a:ext>
            </a:extLst>
          </p:cNvPr>
          <p:cNvSpPr/>
          <p:nvPr/>
        </p:nvSpPr>
        <p:spPr>
          <a:xfrm>
            <a:off x="1801504" y="4735774"/>
            <a:ext cx="6987648" cy="423080"/>
          </a:xfrm>
          <a:prstGeom prst="arc">
            <a:avLst>
              <a:gd name="adj1" fmla="val 1080625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9D0B34-DF62-41CF-BAED-52EFE231B4ED}"/>
              </a:ext>
            </a:extLst>
          </p:cNvPr>
          <p:cNvCxnSpPr/>
          <p:nvPr/>
        </p:nvCxnSpPr>
        <p:spPr>
          <a:xfrm flipH="1">
            <a:off x="1801504" y="4203512"/>
            <a:ext cx="3443786" cy="27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4E3A25-837A-4025-BF81-12039C22E815}"/>
              </a:ext>
            </a:extLst>
          </p:cNvPr>
          <p:cNvCxnSpPr/>
          <p:nvPr/>
        </p:nvCxnSpPr>
        <p:spPr>
          <a:xfrm>
            <a:off x="5295328" y="4339989"/>
            <a:ext cx="3493824" cy="13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9091E9-401B-41D2-A214-68DD572A9033}"/>
              </a:ext>
            </a:extLst>
          </p:cNvPr>
          <p:cNvSpPr txBox="1"/>
          <p:nvPr/>
        </p:nvSpPr>
        <p:spPr>
          <a:xfrm>
            <a:off x="1937982" y="3101455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13A81-FBA3-4C43-B783-A02B50B62423}"/>
              </a:ext>
            </a:extLst>
          </p:cNvPr>
          <p:cNvSpPr txBox="1"/>
          <p:nvPr/>
        </p:nvSpPr>
        <p:spPr>
          <a:xfrm>
            <a:off x="4569725" y="3814551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7B2474-6A46-42D7-B444-FCA54E0BD768}"/>
              </a:ext>
            </a:extLst>
          </p:cNvPr>
          <p:cNvSpPr txBox="1"/>
          <p:nvPr/>
        </p:nvSpPr>
        <p:spPr>
          <a:xfrm>
            <a:off x="8839189" y="4094330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5D0FB-7528-4C04-9482-7B94869BE86F}"/>
              </a:ext>
            </a:extLst>
          </p:cNvPr>
          <p:cNvSpPr txBox="1"/>
          <p:nvPr/>
        </p:nvSpPr>
        <p:spPr>
          <a:xfrm>
            <a:off x="8839189" y="4735774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BFFC463-C58E-49EE-AB2C-CB81D002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94" y="5526572"/>
            <a:ext cx="8609458" cy="1038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M1 –  Do we understand the Impact of synchronization in distributed systems?. </a:t>
            </a:r>
          </a:p>
          <a:p>
            <a:pPr marL="0" indent="0">
              <a:buNone/>
            </a:pPr>
            <a:r>
              <a:rPr lang="en-US" dirty="0"/>
              <a:t>M2 – </a:t>
            </a:r>
            <a:r>
              <a:rPr lang="en-IN" dirty="0"/>
              <a:t>Yes, it is very interesting.</a:t>
            </a:r>
          </a:p>
        </p:txBody>
      </p:sp>
    </p:spTree>
    <p:extLst>
      <p:ext uri="{BB962C8B-B14F-4D97-AF65-F5344CB8AC3E}">
        <p14:creationId xmlns:p14="http://schemas.microsoft.com/office/powerpoint/2010/main" val="19090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Vector Clocks</a:t>
            </a:r>
            <a:endParaRPr lang="en-IN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10AB566-0235-43D5-A993-A613ED52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Initially, all the clocks are set to zero.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 Update, the value of the logical clock in the vector is incremented by 1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Every time an event is received, the value of the logical clock in the vector is incremented by 1,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also each node is updated with the “latest” value by comparing the count.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2198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Walkthrough</a:t>
            </a:r>
          </a:p>
        </p:txBody>
      </p:sp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1B8BF5F2-3EB2-45D7-A95E-F0707C2B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371" y="643472"/>
            <a:ext cx="5571058" cy="5571058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5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63979"/>
            <a:ext cx="6507126" cy="9290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Network </a:t>
            </a:r>
            <a:r>
              <a:rPr lang="en-US"/>
              <a:t>Time Protocol</a:t>
            </a:r>
            <a:endParaRPr lang="en-US" dirty="0"/>
          </a:p>
        </p:txBody>
      </p:sp>
      <p:cxnSp>
        <p:nvCxnSpPr>
          <p:cNvPr id="99" name="Straight Connector 94">
            <a:extLst>
              <a:ext uri="{FF2B5EF4-FFF2-40B4-BE49-F238E27FC236}">
                <a16:creationId xmlns:a16="http://schemas.microsoft.com/office/drawing/2014/main" id="{B51019FC-0FE0-4611-B71E-C03589FB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3B337-B578-4B70-810B-34C2B90F0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9" y="287573"/>
            <a:ext cx="11196638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9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Stratums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70379F-0111-4BB9-8CEC-F5CF0AAA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9163" y="729315"/>
            <a:ext cx="5399370" cy="539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4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37044"/>
            <a:ext cx="2839052" cy="6559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Clock Skew</a:t>
            </a:r>
          </a:p>
        </p:txBody>
      </p:sp>
      <p:cxnSp>
        <p:nvCxnSpPr>
          <p:cNvPr id="99" name="Straight Connector 94">
            <a:extLst>
              <a:ext uri="{FF2B5EF4-FFF2-40B4-BE49-F238E27FC236}">
                <a16:creationId xmlns:a16="http://schemas.microsoft.com/office/drawing/2014/main" id="{B51019FC-0FE0-4611-B71E-C03589FB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0AA134-82CA-4836-87E7-A62DA8AE8CDC}"/>
              </a:ext>
            </a:extLst>
          </p:cNvPr>
          <p:cNvSpPr/>
          <p:nvPr/>
        </p:nvSpPr>
        <p:spPr>
          <a:xfrm>
            <a:off x="990600" y="1031001"/>
            <a:ext cx="1491343" cy="667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NTP Client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8DC6EF-6A64-43D6-B98E-BBBCD44779C3}"/>
              </a:ext>
            </a:extLst>
          </p:cNvPr>
          <p:cNvSpPr/>
          <p:nvPr/>
        </p:nvSpPr>
        <p:spPr>
          <a:xfrm>
            <a:off x="8269514" y="1031000"/>
            <a:ext cx="1491343" cy="667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NTP Server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AD1CBD-70B9-4E1B-A45C-0F04B7401F03}"/>
              </a:ext>
            </a:extLst>
          </p:cNvPr>
          <p:cNvCxnSpPr>
            <a:stCxn id="3" idx="2"/>
          </p:cNvCxnSpPr>
          <p:nvPr/>
        </p:nvCxnSpPr>
        <p:spPr>
          <a:xfrm flipH="1">
            <a:off x="1722783" y="1698170"/>
            <a:ext cx="13489" cy="247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B24A-98AC-4C1B-8007-51C7BDFA08E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015185" y="1698169"/>
            <a:ext cx="1" cy="271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4CEB44-3618-459F-923E-F8665C809256}"/>
              </a:ext>
            </a:extLst>
          </p:cNvPr>
          <p:cNvCxnSpPr/>
          <p:nvPr/>
        </p:nvCxnSpPr>
        <p:spPr>
          <a:xfrm>
            <a:off x="1736271" y="2120348"/>
            <a:ext cx="7278914" cy="59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7E201D-F192-499E-8C13-CE02AE5D010E}"/>
              </a:ext>
            </a:extLst>
          </p:cNvPr>
          <p:cNvCxnSpPr>
            <a:cxnSpLocks/>
          </p:cNvCxnSpPr>
          <p:nvPr/>
        </p:nvCxnSpPr>
        <p:spPr>
          <a:xfrm flipH="1">
            <a:off x="1736271" y="3429000"/>
            <a:ext cx="7273662" cy="448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6A51EB-EE06-4F34-851F-003A9AED5DD0}"/>
              </a:ext>
            </a:extLst>
          </p:cNvPr>
          <p:cNvSpPr txBox="1"/>
          <p:nvPr/>
        </p:nvSpPr>
        <p:spPr>
          <a:xfrm>
            <a:off x="1212361" y="1935682"/>
            <a:ext cx="5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98994-1305-42A9-A1EB-E181A93D6E2C}"/>
              </a:ext>
            </a:extLst>
          </p:cNvPr>
          <p:cNvSpPr txBox="1"/>
          <p:nvPr/>
        </p:nvSpPr>
        <p:spPr>
          <a:xfrm>
            <a:off x="9077233" y="2501573"/>
            <a:ext cx="5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609A35-A443-49CC-978D-382401C578FB}"/>
              </a:ext>
            </a:extLst>
          </p:cNvPr>
          <p:cNvSpPr txBox="1"/>
          <p:nvPr/>
        </p:nvSpPr>
        <p:spPr>
          <a:xfrm>
            <a:off x="9115098" y="3244334"/>
            <a:ext cx="5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274A0-CC44-4BF6-8D05-C4E5742C3BB4}"/>
              </a:ext>
            </a:extLst>
          </p:cNvPr>
          <p:cNvSpPr txBox="1"/>
          <p:nvPr/>
        </p:nvSpPr>
        <p:spPr>
          <a:xfrm>
            <a:off x="1184817" y="3692704"/>
            <a:ext cx="5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50BF2-9833-4356-B5F7-09E08B6A0D4C}"/>
              </a:ext>
            </a:extLst>
          </p:cNvPr>
          <p:cNvSpPr txBox="1"/>
          <p:nvPr/>
        </p:nvSpPr>
        <p:spPr>
          <a:xfrm rot="322331">
            <a:off x="4467553" y="1935681"/>
            <a:ext cx="173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: t1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B88733-4C8A-45C7-AE60-4D85A600FA60}"/>
              </a:ext>
            </a:extLst>
          </p:cNvPr>
          <p:cNvSpPr txBox="1"/>
          <p:nvPr/>
        </p:nvSpPr>
        <p:spPr>
          <a:xfrm rot="10281010" flipV="1">
            <a:off x="4679210" y="3546048"/>
            <a:ext cx="1513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Response : </a:t>
            </a:r>
            <a:r>
              <a:rPr lang="en-IN" dirty="0"/>
              <a:t>t1, t2, t3</a:t>
            </a:r>
          </a:p>
        </p:txBody>
      </p:sp>
    </p:spTree>
    <p:extLst>
      <p:ext uri="{BB962C8B-B14F-4D97-AF65-F5344CB8AC3E}">
        <p14:creationId xmlns:p14="http://schemas.microsoft.com/office/powerpoint/2010/main" val="15148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5" y="4804517"/>
            <a:ext cx="6893225" cy="6559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Impact on NTP Synchronization</a:t>
            </a:r>
          </a:p>
        </p:txBody>
      </p:sp>
      <p:cxnSp>
        <p:nvCxnSpPr>
          <p:cNvPr id="99" name="Straight Connector 94">
            <a:extLst>
              <a:ext uri="{FF2B5EF4-FFF2-40B4-BE49-F238E27FC236}">
                <a16:creationId xmlns:a16="http://schemas.microsoft.com/office/drawing/2014/main" id="{B51019FC-0FE0-4611-B71E-C03589FB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2D53B6-30B8-4F41-B7E3-FA77C6FA8ABC}"/>
              </a:ext>
            </a:extLst>
          </p:cNvPr>
          <p:cNvSpPr txBox="1"/>
          <p:nvPr/>
        </p:nvSpPr>
        <p:spPr>
          <a:xfrm>
            <a:off x="435413" y="331193"/>
            <a:ext cx="74171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Snippet-1</a:t>
            </a:r>
          </a:p>
          <a:p>
            <a:endParaRPr lang="en-IN" dirty="0"/>
          </a:p>
          <a:p>
            <a:r>
              <a:rPr lang="en-IN" dirty="0"/>
              <a:t>long </a:t>
            </a:r>
            <a:r>
              <a:rPr lang="en-IN" dirty="0" err="1"/>
              <a:t>startTime</a:t>
            </a:r>
            <a:r>
              <a:rPr lang="en-IN" dirty="0"/>
              <a:t> = </a:t>
            </a:r>
            <a:r>
              <a:rPr lang="en-IN" dirty="0" err="1"/>
              <a:t>System.currentTimeMillis</a:t>
            </a:r>
            <a:r>
              <a:rPr lang="en-IN" dirty="0"/>
              <a:t>();</a:t>
            </a:r>
          </a:p>
          <a:p>
            <a:r>
              <a:rPr lang="en-IN" dirty="0" err="1"/>
              <a:t>doSomething</a:t>
            </a:r>
            <a:r>
              <a:rPr lang="en-IN" dirty="0"/>
              <a:t>();</a:t>
            </a:r>
          </a:p>
          <a:p>
            <a:r>
              <a:rPr lang="en-IN" dirty="0"/>
              <a:t>long </a:t>
            </a:r>
            <a:r>
              <a:rPr lang="en-IN" dirty="0" err="1"/>
              <a:t>endTime</a:t>
            </a:r>
            <a:r>
              <a:rPr lang="en-IN" dirty="0"/>
              <a:t> = </a:t>
            </a:r>
            <a:r>
              <a:rPr lang="en-IN" dirty="0" err="1"/>
              <a:t>System.currentTimeMillis</a:t>
            </a:r>
            <a:r>
              <a:rPr lang="en-IN" dirty="0"/>
              <a:t>();</a:t>
            </a:r>
          </a:p>
          <a:p>
            <a:r>
              <a:rPr lang="en-IN" dirty="0"/>
              <a:t>long </a:t>
            </a:r>
            <a:r>
              <a:rPr lang="en-IN" dirty="0" err="1"/>
              <a:t>elapsedMillis</a:t>
            </a:r>
            <a:r>
              <a:rPr lang="en-IN" dirty="0"/>
              <a:t> = </a:t>
            </a:r>
            <a:r>
              <a:rPr lang="en-IN" dirty="0" err="1"/>
              <a:t>endTime</a:t>
            </a:r>
            <a:r>
              <a:rPr lang="en-IN" dirty="0"/>
              <a:t> – </a:t>
            </a:r>
            <a:r>
              <a:rPr lang="en-IN" dirty="0" err="1"/>
              <a:t>startTime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u="sng" dirty="0"/>
              <a:t>Snippet-2</a:t>
            </a:r>
          </a:p>
          <a:p>
            <a:endParaRPr lang="en-IN" dirty="0"/>
          </a:p>
          <a:p>
            <a:r>
              <a:rPr lang="en-IN" dirty="0"/>
              <a:t>long </a:t>
            </a:r>
            <a:r>
              <a:rPr lang="en-IN" dirty="0" err="1"/>
              <a:t>startTime</a:t>
            </a:r>
            <a:r>
              <a:rPr lang="en-IN" dirty="0"/>
              <a:t> = </a:t>
            </a:r>
            <a:r>
              <a:rPr lang="en-IN" dirty="0" err="1"/>
              <a:t>System.nanoTime</a:t>
            </a:r>
            <a:r>
              <a:rPr lang="en-IN" dirty="0"/>
              <a:t>();</a:t>
            </a:r>
          </a:p>
          <a:p>
            <a:r>
              <a:rPr lang="en-IN" dirty="0" err="1"/>
              <a:t>doSomething</a:t>
            </a:r>
            <a:r>
              <a:rPr lang="en-IN" dirty="0"/>
              <a:t>();</a:t>
            </a:r>
          </a:p>
          <a:p>
            <a:r>
              <a:rPr lang="en-IN" dirty="0"/>
              <a:t>long </a:t>
            </a:r>
            <a:r>
              <a:rPr lang="en-IN" dirty="0" err="1"/>
              <a:t>endTime</a:t>
            </a:r>
            <a:r>
              <a:rPr lang="en-IN" dirty="0"/>
              <a:t> = </a:t>
            </a:r>
            <a:r>
              <a:rPr lang="en-IN" dirty="0" err="1"/>
              <a:t>System.nanoTime</a:t>
            </a:r>
            <a:r>
              <a:rPr lang="en-IN" dirty="0"/>
              <a:t>();</a:t>
            </a:r>
          </a:p>
          <a:p>
            <a:r>
              <a:rPr lang="en-IN" dirty="0"/>
              <a:t>long </a:t>
            </a:r>
            <a:r>
              <a:rPr lang="en-IN" dirty="0" err="1"/>
              <a:t>elapsedMillis</a:t>
            </a:r>
            <a:r>
              <a:rPr lang="en-IN" dirty="0"/>
              <a:t> = </a:t>
            </a:r>
            <a:r>
              <a:rPr lang="en-IN" dirty="0" err="1"/>
              <a:t>endTime</a:t>
            </a:r>
            <a:r>
              <a:rPr lang="en-IN" dirty="0"/>
              <a:t> – </a:t>
            </a:r>
            <a:r>
              <a:rPr lang="en-IN" dirty="0" err="1"/>
              <a:t>startTime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48523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400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urw-din</vt:lpstr>
      <vt:lpstr>Arial</vt:lpstr>
      <vt:lpstr>Grandview Display</vt:lpstr>
      <vt:lpstr>DashVTI</vt:lpstr>
      <vt:lpstr>Insights</vt:lpstr>
      <vt:lpstr>Agenda</vt:lpstr>
      <vt:lpstr>Causality</vt:lpstr>
      <vt:lpstr>Vector Clocks</vt:lpstr>
      <vt:lpstr>Code Walkthrough</vt:lpstr>
      <vt:lpstr>Network Time Protocol</vt:lpstr>
      <vt:lpstr>Stratums</vt:lpstr>
      <vt:lpstr>Clock Skew</vt:lpstr>
      <vt:lpstr>Impact on NTP Synchronization</vt:lpstr>
      <vt:lpstr>Case Study – Google Spanner</vt:lpstr>
      <vt:lpstr>Google Spanner Implementation</vt:lpstr>
      <vt:lpstr>Case Study – Google Spanner Cockroach DB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Venkatesan</dc:creator>
  <cp:lastModifiedBy>Rajesh Venkatesan</cp:lastModifiedBy>
  <cp:revision>91</cp:revision>
  <dcterms:created xsi:type="dcterms:W3CDTF">2021-07-14T17:56:13Z</dcterms:created>
  <dcterms:modified xsi:type="dcterms:W3CDTF">2023-03-18T14:46:00Z</dcterms:modified>
</cp:coreProperties>
</file>