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69" r:id="rId4"/>
    <p:sldId id="273" r:id="rId5"/>
    <p:sldId id="274" r:id="rId6"/>
    <p:sldId id="275" r:id="rId7"/>
    <p:sldId id="276" r:id="rId8"/>
    <p:sldId id="277" r:id="rId9"/>
    <p:sldId id="272" r:id="rId10"/>
    <p:sldId id="278" r:id="rId11"/>
    <p:sldId id="265" r:id="rId12"/>
    <p:sldId id="279" r:id="rId13"/>
    <p:sldId id="280" r:id="rId14"/>
    <p:sldId id="258" r:id="rId15"/>
    <p:sldId id="286" r:id="rId16"/>
    <p:sldId id="259" r:id="rId17"/>
    <p:sldId id="287" r:id="rId18"/>
    <p:sldId id="260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14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CAF3-9DA1-46A3-9BCE-A0C2B443DAC6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5942-52C8-410E-B0F5-2BA9B8D42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Phase – Voting Phase</a:t>
            </a:r>
          </a:p>
          <a:p>
            <a:endParaRPr lang="en-US" dirty="0"/>
          </a:p>
          <a:p>
            <a:r>
              <a:rPr lang="en-US" baseline="0" dirty="0"/>
              <a:t>Second Phase – Decision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9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1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2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7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1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3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1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9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thesecretlivesofdata.com/raft/" TargetMode="External"/><Relationship Id="rId3" Type="http://schemas.openxmlformats.org/officeDocument/2006/relationships/hyperlink" Target="http://chrisrichardson.net/post/microservices/2019/07/09/developing-sagas-part-1.html" TargetMode="External"/><Relationship Id="rId7" Type="http://schemas.openxmlformats.org/officeDocument/2006/relationships/hyperlink" Target="https://raft.github.io/#implementations" TargetMode="External"/><Relationship Id="rId12" Type="http://schemas.openxmlformats.org/officeDocument/2006/relationships/hyperlink" Target="https://medium.com/pinterest-engineering" TargetMode="External"/><Relationship Id="rId2" Type="http://schemas.openxmlformats.org/officeDocument/2006/relationships/hyperlink" Target="http://ceur-ws.org/Vol-2839/paper1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twal/zookeeper-demo" TargetMode="External"/><Relationship Id="rId11" Type="http://schemas.openxmlformats.org/officeDocument/2006/relationships/hyperlink" Target="https://github.com/absent1706/saga-demo" TargetMode="External"/><Relationship Id="rId5" Type="http://schemas.openxmlformats.org/officeDocument/2006/relationships/hyperlink" Target="https://bikas-katwal.medium.com/zookeeper-introduction-designing-a-distributed-system-using-zookeeper-and-java-7f1b108e236e" TargetMode="External"/><Relationship Id="rId10" Type="http://schemas.openxmlformats.org/officeDocument/2006/relationships/hyperlink" Target="https://github.com/Netflix/conductor" TargetMode="External"/><Relationship Id="rId4" Type="http://schemas.openxmlformats.org/officeDocument/2006/relationships/hyperlink" Target="https://static.googleusercontent.com/media/research.google.com/en/archive/chubby-osdi06.pdf" TargetMode="External"/><Relationship Id="rId9" Type="http://schemas.openxmlformats.org/officeDocument/2006/relationships/hyperlink" Target="https://github.com/bkatwal/zookeeper-demo#setup-and-us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nterest.com/pin/2412944925117623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Module-2 Week-3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– First Phase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A79C3-2D6B-4302-9B30-AD9D79FA8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24" y="2397125"/>
            <a:ext cx="945936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2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4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2pc Pattern</a:t>
            </a:r>
          </a:p>
        </p:txBody>
      </p:sp>
      <p:pic>
        <p:nvPicPr>
          <p:cNvPr id="6146" name="Picture 2" descr="Diagram of 2pc implementation for the customer order example">
            <a:extLst>
              <a:ext uri="{FF2B5EF4-FFF2-40B4-BE49-F238E27FC236}">
                <a16:creationId xmlns:a16="http://schemas.microsoft.com/office/drawing/2014/main" id="{F2EEE816-D019-4F81-9A5A-8066C6C2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22030"/>
            <a:ext cx="5799962" cy="44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2pc Pattern</a:t>
            </a:r>
          </a:p>
        </p:txBody>
      </p:sp>
      <p:pic>
        <p:nvPicPr>
          <p:cNvPr id="7170" name="Picture 2" descr="Diagram of a 2pc rollback for the customer order example">
            <a:extLst>
              <a:ext uri="{FF2B5EF4-FFF2-40B4-BE49-F238E27FC236}">
                <a16:creationId xmlns:a16="http://schemas.microsoft.com/office/drawing/2014/main" id="{B5FC1A59-1FE0-49DC-8C9B-FCCD7A00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27724"/>
            <a:ext cx="5799962" cy="38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521" y="1371600"/>
            <a:ext cx="3014505" cy="176348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      2PC </a:t>
            </a:r>
            <a:br>
              <a:rPr lang="en-US" dirty="0"/>
            </a:br>
            <a:r>
              <a:rPr lang="en-US" dirty="0"/>
              <a:t>	vs</a:t>
            </a:r>
            <a:br>
              <a:rPr lang="en-US" dirty="0"/>
            </a:br>
            <a:r>
              <a:rPr lang="en-US" dirty="0"/>
              <a:t>      Saga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FBF25-9AB5-401C-9750-735F41F3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6" y="1214437"/>
            <a:ext cx="74199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8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Saga Pattern</a:t>
            </a:r>
          </a:p>
        </p:txBody>
      </p:sp>
      <p:pic>
        <p:nvPicPr>
          <p:cNvPr id="8194" name="Picture 2" descr="Diagram of the Saga pattern for the customer order example">
            <a:extLst>
              <a:ext uri="{FF2B5EF4-FFF2-40B4-BE49-F238E27FC236}">
                <a16:creationId xmlns:a16="http://schemas.microsoft.com/office/drawing/2014/main" id="{33F82032-4FDC-4A2D-97EA-DF2DBE4B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045" y="643467"/>
            <a:ext cx="4386805" cy="26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62E4CBB-BD23-43A6-AA13-B27D4480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045" y="3589870"/>
            <a:ext cx="4686899" cy="26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5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</a:rPr>
              <a:t>Choreography-based saga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F238F3E7-411C-45AE-9DCC-759CA992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96509"/>
            <a:ext cx="5799962" cy="2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</a:rPr>
              <a:t>Orchestration-based saga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2FA1B4-AA1F-40F5-A4FF-968000DC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25509"/>
            <a:ext cx="5799962" cy="24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4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4" descr="Glasses on top of a book">
            <a:extLst>
              <a:ext uri="{FF2B5EF4-FFF2-40B4-BE49-F238E27FC236}">
                <a16:creationId xmlns:a16="http://schemas.microsoft.com/office/drawing/2014/main" id="{4307BFA5-B311-4D7B-9D47-2C4103ADF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112" b="98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10107"/>
            <a:ext cx="4761571" cy="29810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Paper on Saga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5556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A569D1-034C-46ED-8936-DED7E507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225509"/>
            <a:ext cx="5799962" cy="24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Distributed Systems – Introduction</a:t>
            </a:r>
          </a:p>
          <a:p>
            <a:pPr>
              <a:buFontTx/>
              <a:buChar char="-"/>
            </a:pPr>
            <a:r>
              <a:rPr lang="en-US" dirty="0" err="1"/>
              <a:t>Sharding</a:t>
            </a:r>
            <a:r>
              <a:rPr lang="en-US" dirty="0"/>
              <a:t> – Recap and Case Studies</a:t>
            </a:r>
          </a:p>
          <a:p>
            <a:pPr>
              <a:buFontTx/>
              <a:buChar char="-"/>
            </a:pPr>
            <a:r>
              <a:rPr lang="en-US" dirty="0"/>
              <a:t>2 Phase Commit Demo</a:t>
            </a:r>
          </a:p>
          <a:p>
            <a:pPr>
              <a:buFontTx/>
              <a:buChar char="-"/>
            </a:pPr>
            <a:r>
              <a:rPr lang="en-IN" dirty="0"/>
              <a:t>Saga Patterns</a:t>
            </a:r>
          </a:p>
        </p:txBody>
      </p:sp>
    </p:spTree>
    <p:extLst>
      <p:ext uri="{BB962C8B-B14F-4D97-AF65-F5344CB8AC3E}">
        <p14:creationId xmlns:p14="http://schemas.microsoft.com/office/powerpoint/2010/main" val="236436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28821"/>
            <a:ext cx="10363200" cy="3088460"/>
          </a:xfrm>
        </p:spPr>
        <p:txBody>
          <a:bodyPr>
            <a:normAutofit fontScale="25000" lnSpcReduction="20000"/>
          </a:bodyPr>
          <a:lstStyle/>
          <a:p>
            <a:r>
              <a:rPr lang="en-IN" dirty="0">
                <a:hlinkClick r:id="" action="ppaction://noaction"/>
              </a:rPr>
              <a:t>https://openproceedings.org/2018/conf/edbt/paper-65.pdf</a:t>
            </a:r>
          </a:p>
          <a:p>
            <a:r>
              <a:rPr lang="en-IN" dirty="0">
                <a:hlinkClick r:id="" action="ppaction://noaction"/>
              </a:rPr>
              <a:t>https://microservices.io/patterns/data/saga.html</a:t>
            </a:r>
            <a:endParaRPr lang="en-IN" dirty="0"/>
          </a:p>
          <a:p>
            <a:r>
              <a:rPr lang="en-IN" dirty="0">
                <a:hlinkClick r:id="rId2"/>
              </a:rPr>
              <a:t>http://ceur-ws.org/Vol-2839/paper12.pdf</a:t>
            </a:r>
            <a:endParaRPr lang="en-IN" dirty="0">
              <a:hlinkClick r:id="" action="ppaction://noaction"/>
            </a:endParaRPr>
          </a:p>
          <a:p>
            <a:r>
              <a:rPr lang="en-IN" dirty="0">
                <a:hlinkClick r:id="" action="ppaction://noaction"/>
              </a:rPr>
              <a:t>https://github.com/eventuate-tram/eventuate-tram-core</a:t>
            </a:r>
          </a:p>
          <a:p>
            <a:r>
              <a:rPr lang="en-IN" dirty="0">
                <a:hlinkClick r:id="" action="ppaction://noaction"/>
              </a:rPr>
              <a:t>https://microservices.io/patterns/data/transactional-outbox.html</a:t>
            </a:r>
          </a:p>
          <a:p>
            <a:r>
              <a:rPr lang="en-IN" dirty="0">
                <a:hlinkClick r:id="rId3"/>
              </a:rPr>
              <a:t>http://chrisrichardson.net/post/microservices/2019/07/09/developing-sagas-part-1.html</a:t>
            </a:r>
            <a:endParaRPr lang="en-IN" dirty="0"/>
          </a:p>
          <a:p>
            <a:r>
              <a:rPr lang="en-IN" dirty="0">
                <a:hlinkClick r:id="rId4"/>
              </a:rPr>
              <a:t>https://static.googleusercontent.com/media/research.google.com/en//archive/chubby-osdi06.pdf</a:t>
            </a:r>
            <a:endParaRPr lang="en-IN" dirty="0"/>
          </a:p>
          <a:p>
            <a:r>
              <a:rPr lang="en-IN" dirty="0">
                <a:hlinkClick r:id="rId5"/>
              </a:rPr>
              <a:t>https://bikas-katwal.medium.com/zookeeper-introduction-designing-a-distributed-system-using-zookeeper-and-java-7f1b108e236e</a:t>
            </a:r>
            <a:endParaRPr lang="en-IN" dirty="0"/>
          </a:p>
          <a:p>
            <a:r>
              <a:rPr lang="en-IN" dirty="0">
                <a:hlinkClick r:id="rId6"/>
              </a:rPr>
              <a:t>https://github.com/bkatwal/zookeeper-demo</a:t>
            </a:r>
            <a:endParaRPr lang="en-IN" dirty="0"/>
          </a:p>
          <a:p>
            <a:r>
              <a:rPr lang="en-IN" dirty="0">
                <a:hlinkClick r:id="rId7"/>
              </a:rPr>
              <a:t>https://raft.github.io/#implementations</a:t>
            </a:r>
            <a:endParaRPr lang="en-IN" dirty="0"/>
          </a:p>
          <a:p>
            <a:r>
              <a:rPr lang="en-IN" dirty="0">
                <a:hlinkClick r:id="rId8"/>
              </a:rPr>
              <a:t>http://thesecretlivesofdata.com/raft/</a:t>
            </a:r>
            <a:endParaRPr lang="en-IN" dirty="0"/>
          </a:p>
          <a:p>
            <a:r>
              <a:rPr lang="en-IN" dirty="0">
                <a:hlinkClick r:id="rId9"/>
              </a:rPr>
              <a:t>https://github.com/bkatwal/zookeeper-demo#setup-and-usage</a:t>
            </a:r>
            <a:endParaRPr lang="en-IN" dirty="0"/>
          </a:p>
          <a:p>
            <a:r>
              <a:rPr lang="en-IN" dirty="0">
                <a:hlinkClick r:id="rId10"/>
              </a:rPr>
              <a:t>https://github.com/Netflix/conductor</a:t>
            </a:r>
            <a:endParaRPr lang="en-IN" dirty="0"/>
          </a:p>
          <a:p>
            <a:r>
              <a:rPr lang="en-IN" dirty="0">
                <a:hlinkClick r:id="rId11"/>
              </a:rPr>
              <a:t>https://github.com/absent1706/saga-demo</a:t>
            </a:r>
            <a:endParaRPr lang="en-IN" dirty="0"/>
          </a:p>
          <a:p>
            <a:r>
              <a:rPr lang="en-IN" dirty="0">
                <a:hlinkClick r:id="rId12"/>
              </a:rPr>
              <a:t>https://medium.com/pinterest-engineering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Distributed System? - Orange Matter">
            <a:extLst>
              <a:ext uri="{FF2B5EF4-FFF2-40B4-BE49-F238E27FC236}">
                <a16:creationId xmlns:a16="http://schemas.microsoft.com/office/drawing/2014/main" id="{D023EDBF-27EF-EF41-EB52-E0A76EB1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12" y="0"/>
            <a:ext cx="9059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0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EAAA1CC-43B0-C67F-2FE6-9DCD21C7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12192000" cy="546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ED84-6B3D-F641-5DD9-DB619851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2169"/>
            <a:ext cx="3248526" cy="1981199"/>
          </a:xfrm>
        </p:spPr>
        <p:txBody>
          <a:bodyPr>
            <a:normAutofit fontScale="90000"/>
          </a:bodyPr>
          <a:lstStyle/>
          <a:p>
            <a:r>
              <a:rPr lang="en-IN" dirty="0"/>
              <a:t>Primary and Secondary</a:t>
            </a:r>
            <a:br>
              <a:rPr lang="en-IN" dirty="0"/>
            </a:br>
            <a:r>
              <a:rPr lang="en-IN" dirty="0"/>
              <a:t>(Master Slave)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FF3066-64B3-FF3D-5A1A-DC21FAA42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56" y="0"/>
            <a:ext cx="9748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6268-801E-69AD-18DE-E2D8B84A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9" y="1283368"/>
            <a:ext cx="2059657" cy="1314443"/>
          </a:xfrm>
        </p:spPr>
        <p:txBody>
          <a:bodyPr/>
          <a:lstStyle/>
          <a:p>
            <a:r>
              <a:rPr lang="en-IN" dirty="0"/>
              <a:t>Master </a:t>
            </a:r>
            <a:r>
              <a:rPr lang="en-IN" dirty="0" err="1"/>
              <a:t>Master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7B75BE-FA60-A4A4-E25E-227E4178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78" y="0"/>
            <a:ext cx="886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F8CD-350F-F2AD-453A-E5373AF8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Sharding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92328B-8769-798E-9943-2D22D3B4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613568"/>
            <a:ext cx="12047621" cy="56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2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35CD-DF5B-A93C-DB5B-BB77CCC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884947" cy="762000"/>
          </a:xfrm>
        </p:spPr>
        <p:txBody>
          <a:bodyPr/>
          <a:lstStyle/>
          <a:p>
            <a:r>
              <a:rPr lang="en-IN" dirty="0" err="1"/>
              <a:t>Vitess</a:t>
            </a:r>
            <a:endParaRPr lang="en-IN" dirty="0"/>
          </a:p>
        </p:txBody>
      </p:sp>
      <p:pic>
        <p:nvPicPr>
          <p:cNvPr id="6146" name="Picture 2" descr="Operating Vitess | Square Corner Blog">
            <a:extLst>
              <a:ext uri="{FF2B5EF4-FFF2-40B4-BE49-F238E27FC236}">
                <a16:creationId xmlns:a16="http://schemas.microsoft.com/office/drawing/2014/main" id="{FCA354D9-B17A-3186-AD32-CB0BD1B9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40" y="1090362"/>
            <a:ext cx="54483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11A998-EC9E-6BCB-E11B-D3AE5BE2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314232"/>
            <a:ext cx="5454335" cy="49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1458512-C50B-712C-7049-07F32DFA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43" y="1314232"/>
            <a:ext cx="4883258" cy="22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698D4-4E91-9E90-57FA-6BE9CABC3E39}"/>
              </a:ext>
            </a:extLst>
          </p:cNvPr>
          <p:cNvGrpSpPr/>
          <p:nvPr/>
        </p:nvGrpSpPr>
        <p:grpSpPr>
          <a:xfrm>
            <a:off x="6106910" y="3744619"/>
            <a:ext cx="5788311" cy="2952716"/>
            <a:chOff x="12242595" y="7111466"/>
            <a:chExt cx="12172601" cy="49234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6D40E3-494B-CC5B-D96C-10A9B657B82E}"/>
                </a:ext>
              </a:extLst>
            </p:cNvPr>
            <p:cNvSpPr txBox="1"/>
            <p:nvPr/>
          </p:nvSpPr>
          <p:spPr>
            <a:xfrm>
              <a:off x="12242595" y="7111466"/>
              <a:ext cx="11350082" cy="1180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IN" sz="4000" b="0" i="0" dirty="0">
                  <a:solidFill>
                    <a:srgbClr val="292929"/>
                  </a:solidFill>
                  <a:effectLst/>
                  <a:latin typeface="charter" panose="02040503050506020203" pitchFamily="18" charset="0"/>
                </a:rPr>
                <a:t>Pin: </a:t>
              </a:r>
              <a:r>
                <a:rPr lang="en-IN" sz="1200" b="0" i="0" u="sng" dirty="0">
                  <a:effectLst/>
                  <a:latin typeface="charter" panose="02040503050506020203" pitchFamily="18" charset="0"/>
                  <a:hlinkClick r:id="rId4"/>
                </a:rPr>
                <a:t>https://www.pinterest.com/pin/241294492511762325/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39003-5BDF-13BF-0DF2-CAFF6EEB7BA6}"/>
                </a:ext>
              </a:extLst>
            </p:cNvPr>
            <p:cNvSpPr txBox="1"/>
            <p:nvPr/>
          </p:nvSpPr>
          <p:spPr>
            <a:xfrm>
              <a:off x="12291256" y="8431876"/>
              <a:ext cx="12123940" cy="2217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Shard ID = (241294492511762325 &gt;&gt; 46) &amp; 0xFFFF = 3429</a:t>
              </a:r>
              <a:br>
                <a:rPr lang="en-IN" dirty="0"/>
              </a:br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Type ID = (241294492511762325 &gt;&gt; 36) &amp; 0x3FF = 1</a:t>
              </a:r>
              <a:br>
                <a:rPr lang="en-IN" dirty="0"/>
              </a:br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Local ID = (241294492511762325 &gt;&gt; 0) &amp; 0xFFFFFFFFF = 7075733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3E95D5-F4BB-5C7D-6C24-75523842EC30}"/>
                </a:ext>
              </a:extLst>
            </p:cNvPr>
            <p:cNvSpPr txBox="1"/>
            <p:nvPr/>
          </p:nvSpPr>
          <p:spPr>
            <a:xfrm>
              <a:off x="12255452" y="10495357"/>
              <a:ext cx="11350082" cy="1539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conn = </a:t>
              </a:r>
              <a:r>
                <a:rPr lang="en-IN" b="0" i="0" dirty="0" err="1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MySQLdb.connect</a:t>
              </a:r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(host=”MySQL012A”)</a:t>
              </a:r>
              <a:br>
                <a:rPr lang="en-IN" dirty="0"/>
              </a:br>
              <a:r>
                <a:rPr lang="en-IN" b="0" i="0" dirty="0" err="1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conn.execute</a:t>
              </a:r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(“SELECT data FROM db03429.pins where </a:t>
              </a:r>
              <a:r>
                <a:rPr lang="en-IN" b="0" i="0" dirty="0" err="1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local_id</a:t>
              </a:r>
              <a:r>
                <a:rPr lang="en-IN" b="0" i="0" dirty="0">
                  <a:solidFill>
                    <a:srgbClr val="292929"/>
                  </a:solidFill>
                  <a:effectLst/>
                  <a:latin typeface="Menlo" panose="020B0609030804020204" pitchFamily="49" charset="0"/>
                </a:rPr>
                <a:t>=7075733”)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857838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334</Words>
  <Application>Microsoft Office PowerPoint</Application>
  <PresentationFormat>Widescreen</PresentationFormat>
  <Paragraphs>58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charter</vt:lpstr>
      <vt:lpstr>Menlo</vt:lpstr>
      <vt:lpstr>Arial</vt:lpstr>
      <vt:lpstr>Calibri</vt:lpstr>
      <vt:lpstr>Grandview Display</vt:lpstr>
      <vt:lpstr>DashVTI</vt:lpstr>
      <vt:lpstr>Insights</vt:lpstr>
      <vt:lpstr>Agenda</vt:lpstr>
      <vt:lpstr>PowerPoint Presentation</vt:lpstr>
      <vt:lpstr>PowerPoint Presentation</vt:lpstr>
      <vt:lpstr>Primary and Secondary (Master Slave)</vt:lpstr>
      <vt:lpstr>Master Master</vt:lpstr>
      <vt:lpstr>Sharding</vt:lpstr>
      <vt:lpstr>Vitess</vt:lpstr>
      <vt:lpstr>PowerPoint Presentation</vt:lpstr>
      <vt:lpstr>Two Phase Commit – First Phase</vt:lpstr>
      <vt:lpstr>Code Walkthrough</vt:lpstr>
      <vt:lpstr>2pc Pattern</vt:lpstr>
      <vt:lpstr>2pc Pattern</vt:lpstr>
      <vt:lpstr>      2PC   vs       Saga</vt:lpstr>
      <vt:lpstr>Saga Pattern</vt:lpstr>
      <vt:lpstr>Choreography-based saga</vt:lpstr>
      <vt:lpstr>Orchestration-based saga</vt:lpstr>
      <vt:lpstr>Research Paper on Saga Implementations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120</cp:revision>
  <dcterms:created xsi:type="dcterms:W3CDTF">2021-07-14T17:56:13Z</dcterms:created>
  <dcterms:modified xsi:type="dcterms:W3CDTF">2023-03-25T07:41:41Z</dcterms:modified>
</cp:coreProperties>
</file>