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8" r:id="rId3"/>
    <p:sldId id="303" r:id="rId4"/>
    <p:sldId id="304" r:id="rId5"/>
    <p:sldId id="298" r:id="rId6"/>
    <p:sldId id="302" r:id="rId7"/>
    <p:sldId id="259" r:id="rId8"/>
    <p:sldId id="299" r:id="rId9"/>
    <p:sldId id="300" r:id="rId10"/>
    <p:sldId id="301" r:id="rId11"/>
    <p:sldId id="260" r:id="rId12"/>
    <p:sldId id="271" r:id="rId13"/>
    <p:sldId id="272" r:id="rId14"/>
    <p:sldId id="273" r:id="rId15"/>
    <p:sldId id="280" r:id="rId16"/>
    <p:sldId id="281" r:id="rId17"/>
    <p:sldId id="282" r:id="rId18"/>
    <p:sldId id="261" r:id="rId19"/>
    <p:sldId id="288" r:id="rId20"/>
    <p:sldId id="290" r:id="rId21"/>
    <p:sldId id="285" r:id="rId22"/>
    <p:sldId id="286" r:id="rId23"/>
    <p:sldId id="292" r:id="rId24"/>
    <p:sldId id="293" r:id="rId25"/>
    <p:sldId id="294" r:id="rId26"/>
    <p:sldId id="295" r:id="rId27"/>
    <p:sldId id="305" r:id="rId28"/>
    <p:sldId id="270" r:id="rId29"/>
    <p:sldId id="284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B986A7-1A2A-4E16-955B-8AC20EA90844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4577E4-C3AB-4933-AAC2-152D17F99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986A7-1A2A-4E16-955B-8AC20EA90844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577E4-C3AB-4933-AAC2-152D17F99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986A7-1A2A-4E16-955B-8AC20EA90844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577E4-C3AB-4933-AAC2-152D17F99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986A7-1A2A-4E16-955B-8AC20EA90844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577E4-C3AB-4933-AAC2-152D17F99D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986A7-1A2A-4E16-955B-8AC20EA90844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577E4-C3AB-4933-AAC2-152D17F99D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986A7-1A2A-4E16-955B-8AC20EA90844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577E4-C3AB-4933-AAC2-152D17F99D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986A7-1A2A-4E16-955B-8AC20EA90844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577E4-C3AB-4933-AAC2-152D17F99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986A7-1A2A-4E16-955B-8AC20EA90844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577E4-C3AB-4933-AAC2-152D17F99D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986A7-1A2A-4E16-955B-8AC20EA90844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577E4-C3AB-4933-AAC2-152D17F99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5B986A7-1A2A-4E16-955B-8AC20EA90844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4577E4-C3AB-4933-AAC2-152D17F99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B986A7-1A2A-4E16-955B-8AC20EA90844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4577E4-C3AB-4933-AAC2-152D17F99D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B986A7-1A2A-4E16-955B-8AC20EA90844}" type="datetimeFigureOut">
              <a:rPr lang="en-US" smtClean="0"/>
              <a:pPr/>
              <a:t>6/25/2013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F4577E4-C3AB-4933-AAC2-152D17F99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28600"/>
            <a:ext cx="74676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ELECTRONIC PROGRAM GUIDE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3657600"/>
            <a:ext cx="3781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BY: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ABHISHEK.R             [4JC09CS004]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BHARATH.S.N           [4JC09CS014]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GAURAV.G.MANUR [4JC09CS030]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PHANI PAWAN.P       [4JC09CS066]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7" name="Picture 6" descr="Motorola-Defy-Rugged-Android-Smartphone-angl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57224" y="3429000"/>
            <a:ext cx="2478916" cy="30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071670" y="2285992"/>
            <a:ext cx="5500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DIVAKARA.N . Asst. Professor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467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II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accent1"/>
                </a:solidFill>
              </a:rPr>
              <a:t>Admin interface</a:t>
            </a:r>
            <a:r>
              <a:rPr lang="en-US" dirty="0" smtClean="0"/>
              <a:t>(Server side)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(</a:t>
            </a:r>
            <a:r>
              <a:rPr lang="en-US" dirty="0" err="1" smtClean="0"/>
              <a:t>i</a:t>
            </a:r>
            <a:r>
              <a:rPr lang="en-US" dirty="0" smtClean="0"/>
              <a:t>) Administration login</a:t>
            </a:r>
          </a:p>
          <a:p>
            <a:pPr>
              <a:buNone/>
            </a:pPr>
            <a:r>
              <a:rPr lang="en-US" dirty="0" smtClean="0"/>
              <a:t>			(ii) Menu </a:t>
            </a:r>
          </a:p>
          <a:p>
            <a:pPr>
              <a:buNone/>
            </a:pPr>
            <a:r>
              <a:rPr lang="en-US" dirty="0" smtClean="0"/>
              <a:t>		 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73183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Contd....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 descr="H:\MY PROJECT(new1)\attachments\LOGIN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643050"/>
            <a:ext cx="1500198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 Design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System Design</a:t>
            </a:r>
            <a:endParaRPr lang="en-US" u="sng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Architectural_Design_Servic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47800"/>
            <a:ext cx="1981200" cy="1447800"/>
          </a:xfrm>
          <a:prstGeom prst="rect">
            <a:avLst/>
          </a:prstGeom>
        </p:spPr>
      </p:pic>
      <p:pic>
        <p:nvPicPr>
          <p:cNvPr id="9" name="Picture 8" descr="20090908-VideoOverEnterprise-data-flo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0" y="3886200"/>
            <a:ext cx="13716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Users\VINOD\Desktop\PROJECT WORK\images (4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43182"/>
            <a:ext cx="1653953" cy="1068708"/>
          </a:xfrm>
          <a:prstGeom prst="rect">
            <a:avLst/>
          </a:prstGeom>
          <a:noFill/>
        </p:spPr>
      </p:pic>
      <p:pic>
        <p:nvPicPr>
          <p:cNvPr id="1028" name="Picture 4" descr="F:\Users\VINOD\Desktop\PROJECT WORK\images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85728"/>
            <a:ext cx="1714512" cy="1456691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2357430"/>
            <a:ext cx="3183229" cy="177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4214818"/>
            <a:ext cx="928694" cy="189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F:\Users\VINOD\Desktop\PROJECT WORK\1194983813750083554server_mimooh_.svg.m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2571744"/>
            <a:ext cx="1380259" cy="1469308"/>
          </a:xfrm>
          <a:prstGeom prst="rect">
            <a:avLst/>
          </a:prstGeom>
          <a:noFill/>
        </p:spPr>
      </p:pic>
      <p:sp>
        <p:nvSpPr>
          <p:cNvPr id="42" name="Left Arrow 41"/>
          <p:cNvSpPr/>
          <p:nvPr/>
        </p:nvSpPr>
        <p:spPr>
          <a:xfrm rot="2425611">
            <a:off x="2379619" y="2198399"/>
            <a:ext cx="1285884" cy="153818"/>
          </a:xfrm>
          <a:prstGeom prst="lef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Left Arrow 42"/>
          <p:cNvSpPr/>
          <p:nvPr/>
        </p:nvSpPr>
        <p:spPr>
          <a:xfrm rot="13182627">
            <a:off x="2618353" y="2035024"/>
            <a:ext cx="1285884" cy="163024"/>
          </a:xfrm>
          <a:prstGeom prst="lef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Left Arrow 43"/>
          <p:cNvSpPr/>
          <p:nvPr/>
        </p:nvSpPr>
        <p:spPr>
          <a:xfrm rot="10800000">
            <a:off x="2000727" y="3000371"/>
            <a:ext cx="1285884" cy="141123"/>
          </a:xfrm>
          <a:prstGeom prst="lef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Left Arrow 44"/>
          <p:cNvSpPr/>
          <p:nvPr/>
        </p:nvSpPr>
        <p:spPr>
          <a:xfrm>
            <a:off x="2000232" y="3214686"/>
            <a:ext cx="1285884" cy="142876"/>
          </a:xfrm>
          <a:prstGeom prst="lef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Left Arrow 45"/>
          <p:cNvSpPr/>
          <p:nvPr/>
        </p:nvSpPr>
        <p:spPr>
          <a:xfrm rot="19331337">
            <a:off x="2716518" y="4776892"/>
            <a:ext cx="1887004" cy="155727"/>
          </a:xfrm>
          <a:prstGeom prst="lef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Left Arrow 46"/>
          <p:cNvSpPr/>
          <p:nvPr/>
        </p:nvSpPr>
        <p:spPr>
          <a:xfrm rot="8610721">
            <a:off x="2599622" y="4567594"/>
            <a:ext cx="1869675" cy="170273"/>
          </a:xfrm>
          <a:prstGeom prst="lef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Left Arrow 47"/>
          <p:cNvSpPr/>
          <p:nvPr/>
        </p:nvSpPr>
        <p:spPr>
          <a:xfrm flipV="1">
            <a:off x="6286513" y="3214685"/>
            <a:ext cx="785818" cy="167071"/>
          </a:xfrm>
          <a:prstGeom prst="lef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Left Arrow 48"/>
          <p:cNvSpPr/>
          <p:nvPr/>
        </p:nvSpPr>
        <p:spPr>
          <a:xfrm rot="10800000">
            <a:off x="6286512" y="3000372"/>
            <a:ext cx="785818" cy="142876"/>
          </a:xfrm>
          <a:prstGeom prst="lef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Title 50"/>
          <p:cNvSpPr>
            <a:spLocks noGrp="1"/>
          </p:cNvSpPr>
          <p:nvPr>
            <p:ph type="title"/>
          </p:nvPr>
        </p:nvSpPr>
        <p:spPr>
          <a:xfrm>
            <a:off x="3714744" y="428604"/>
            <a:ext cx="4357718" cy="1143008"/>
          </a:xfrm>
        </p:spPr>
        <p:txBody>
          <a:bodyPr>
            <a:normAutofit/>
          </a:bodyPr>
          <a:lstStyle/>
          <a:p>
            <a:r>
              <a:rPr lang="en-US" sz="3500" u="sng" dirty="0" smtClean="0"/>
              <a:t>Architecture</a:t>
            </a:r>
            <a:endParaRPr lang="en-IN" sz="3500" dirty="0"/>
          </a:p>
        </p:txBody>
      </p:sp>
      <p:sp>
        <p:nvSpPr>
          <p:cNvPr id="54" name="Rectangle 53"/>
          <p:cNvSpPr/>
          <p:nvPr/>
        </p:nvSpPr>
        <p:spPr>
          <a:xfrm>
            <a:off x="6643702" y="4429132"/>
            <a:ext cx="123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Server Side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601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Client Side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2209800" y="457200"/>
            <a:ext cx="1905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/>
          <a:p>
            <a:pPr algn="ctr"/>
            <a:r>
              <a:rPr lang="en-US" dirty="0"/>
              <a:t>MOBILE PHONE</a:t>
            </a: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5257800" y="304800"/>
            <a:ext cx="3200400" cy="7620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ANDROID APPLICATION </a:t>
            </a:r>
          </a:p>
          <a:p>
            <a:pPr algn="ctr"/>
            <a:r>
              <a:rPr lang="en-US" dirty="0"/>
              <a:t>RUNNING IN MOBILE</a:t>
            </a:r>
          </a:p>
          <a:p>
            <a:pPr algn="ctr"/>
            <a:endParaRPr lang="en-US" dirty="0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5410200" y="2209800"/>
            <a:ext cx="3090890" cy="114776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/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CHOOSE THE LANGUAGE</a:t>
            </a:r>
          </a:p>
          <a:p>
            <a:pPr algn="ctr"/>
            <a:r>
              <a:rPr lang="en-US" dirty="0"/>
              <a:t>&gt;ENGLISH</a:t>
            </a:r>
          </a:p>
          <a:p>
            <a:pPr algn="ctr"/>
            <a:r>
              <a:rPr lang="en-US" dirty="0"/>
              <a:t>&gt;HINDI</a:t>
            </a:r>
          </a:p>
          <a:p>
            <a:pPr algn="ctr"/>
            <a:r>
              <a:rPr lang="en-US" dirty="0"/>
              <a:t>&gt;KANNADA….</a:t>
            </a:r>
          </a:p>
          <a:p>
            <a:pPr algn="ctr"/>
            <a:endParaRPr lang="en-US" dirty="0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838200" y="2514600"/>
            <a:ext cx="2362200" cy="4572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/>
          <a:p>
            <a:pPr algn="ctr"/>
            <a:r>
              <a:rPr lang="en-US" dirty="0"/>
              <a:t>LIST OF CHANNELS</a:t>
            </a: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1524000" y="43434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/>
          <a:p>
            <a:pPr algn="ctr"/>
            <a:r>
              <a:rPr lang="en-US" dirty="0"/>
              <a:t>DATES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553200" y="11430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rgbClr val="EF705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1295400" y="428604"/>
            <a:ext cx="838200" cy="428628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EF705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4191000" y="457200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rgbClr val="EF705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3276600" y="2590800"/>
            <a:ext cx="2057400" cy="381000"/>
          </a:xfrm>
          <a:prstGeom prst="leftArrow">
            <a:avLst>
              <a:gd name="adj1" fmla="val 50000"/>
              <a:gd name="adj2" fmla="val 144000"/>
            </a:avLst>
          </a:prstGeom>
          <a:solidFill>
            <a:srgbClr val="EF705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6858000" y="1447800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UPON CLICKING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3286116" y="3143248"/>
            <a:ext cx="221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UPON CHOOSING </a:t>
            </a:r>
          </a:p>
          <a:p>
            <a:r>
              <a:rPr lang="en-US" dirty="0"/>
              <a:t>THE LANGUAGE</a:t>
            </a:r>
          </a:p>
        </p:txBody>
      </p:sp>
      <p:sp>
        <p:nvSpPr>
          <p:cNvPr id="2072" name="AutoShape 24"/>
          <p:cNvSpPr>
            <a:spLocks noChangeArrowheads="1"/>
          </p:cNvSpPr>
          <p:nvPr/>
        </p:nvSpPr>
        <p:spPr bwMode="auto">
          <a:xfrm>
            <a:off x="1828800" y="3048000"/>
            <a:ext cx="457200" cy="1219200"/>
          </a:xfrm>
          <a:prstGeom prst="downArrow">
            <a:avLst>
              <a:gd name="adj1" fmla="val 50000"/>
              <a:gd name="adj2" fmla="val 66667"/>
            </a:avLst>
          </a:prstGeom>
          <a:solidFill>
            <a:srgbClr val="EF705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32766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ON CHOOSING </a:t>
            </a:r>
          </a:p>
          <a:p>
            <a:r>
              <a:rPr lang="en-US"/>
              <a:t>THE CHANNEL</a:t>
            </a:r>
          </a:p>
        </p:txBody>
      </p:sp>
      <p:sp>
        <p:nvSpPr>
          <p:cNvPr id="2074" name="AutoShape 26"/>
          <p:cNvSpPr>
            <a:spLocks noChangeArrowheads="1"/>
          </p:cNvSpPr>
          <p:nvPr/>
        </p:nvSpPr>
        <p:spPr bwMode="auto">
          <a:xfrm>
            <a:off x="4038600" y="4191000"/>
            <a:ext cx="1981200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/>
          <a:p>
            <a:pPr algn="ctr"/>
            <a:r>
              <a:rPr lang="en-US" dirty="0"/>
              <a:t>PROGRAM LIST</a:t>
            </a:r>
          </a:p>
        </p:txBody>
      </p:sp>
      <p:sp>
        <p:nvSpPr>
          <p:cNvPr id="2075" name="AutoShape 27"/>
          <p:cNvSpPr>
            <a:spLocks noChangeArrowheads="1"/>
          </p:cNvSpPr>
          <p:nvPr/>
        </p:nvSpPr>
        <p:spPr bwMode="auto">
          <a:xfrm>
            <a:off x="2667000" y="4343400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solidFill>
            <a:srgbClr val="EF705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2050" name="Picture 2" descr="F:\Users\VINOD\Desktop\PROJECT WORK\User Ic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1000132" cy="1000132"/>
          </a:xfrm>
          <a:prstGeom prst="rect">
            <a:avLst/>
          </a:prstGeom>
          <a:noFill/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85720" y="5429264"/>
            <a:ext cx="4572032" cy="1000124"/>
          </a:xfrm>
        </p:spPr>
        <p:txBody>
          <a:bodyPr/>
          <a:lstStyle/>
          <a:p>
            <a:r>
              <a:rPr lang="en-US" u="sng" dirty="0" smtClean="0"/>
              <a:t>Client side</a:t>
            </a:r>
            <a:endParaRPr lang="en-IN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55" grpId="0" animBg="1"/>
      <p:bldP spid="2056" grpId="0" animBg="1"/>
      <p:bldP spid="2057" grpId="0" animBg="1"/>
      <p:bldP spid="2058" grpId="0" animBg="1"/>
      <p:bldP spid="2061" grpId="0" animBg="1"/>
      <p:bldP spid="2066" grpId="0" animBg="1"/>
      <p:bldP spid="2067" grpId="0" animBg="1"/>
      <p:bldP spid="2068" grpId="0" animBg="1"/>
      <p:bldP spid="2070" grpId="0"/>
      <p:bldP spid="2071" grpId="0"/>
      <p:bldP spid="2072" grpId="0" animBg="1"/>
      <p:bldP spid="2073" grpId="0"/>
      <p:bldP spid="2074" grpId="0" animBg="1"/>
      <p:bldP spid="20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6050" y="1071546"/>
            <a:ext cx="3286148" cy="3571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IN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857620" y="1428736"/>
            <a:ext cx="1285884" cy="1785950"/>
          </a:xfrm>
          <a:prstGeom prst="flowChartMagneticDisk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  <a:scene3d>
            <a:camera prst="perspectiveLef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28926" y="3429000"/>
            <a:ext cx="1285884" cy="857256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714876" y="3429000"/>
            <a:ext cx="1214446" cy="85725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Portal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000496" y="4286256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Server</a:t>
            </a:r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28596" y="142852"/>
            <a:ext cx="3071834" cy="71438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Server side</a:t>
            </a:r>
            <a:endParaRPr lang="en-IN" u="sng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Straight Arrow Connector 29"/>
          <p:cNvCxnSpPr/>
          <p:nvPr/>
        </p:nvCxnSpPr>
        <p:spPr>
          <a:xfrm rot="5400000">
            <a:off x="3893339" y="317896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4822033" y="317896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</p:cNvCxnSpPr>
          <p:nvPr/>
        </p:nvCxnSpPr>
        <p:spPr>
          <a:xfrm rot="16200000" flipV="1">
            <a:off x="4982769" y="3089669"/>
            <a:ext cx="357190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3679025" y="3107529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:\MY PROJECT(new1)\attachments\SERV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304800"/>
            <a:ext cx="157162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Entire system consist of two components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Mobile component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 Client Side ]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Server component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Modules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H:\MY PROJECT(new1)\attachments\MODULE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914400"/>
            <a:ext cx="1571636" cy="1500198"/>
          </a:xfrm>
          <a:prstGeom prst="rect">
            <a:avLst/>
          </a:prstGeom>
          <a:noFill/>
        </p:spPr>
      </p:pic>
      <p:pic>
        <p:nvPicPr>
          <p:cNvPr id="3075" name="Picture 3" descr="H:\MY PROJECT(new1)\attachments\MODULES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15206" y="3571876"/>
            <a:ext cx="1143008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mobile component has below modules</a:t>
            </a:r>
          </a:p>
          <a:p>
            <a:pPr lvl="1"/>
            <a:endParaRPr lang="en-US" dirty="0" smtClean="0"/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 CHANNEL LIST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 SHOW DETAILS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WHAT’S PLAYING NOW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FAVORITE LIST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cs typeface="Times New Roman" pitchFamily="18" charset="0"/>
              </a:rPr>
              <a:t>Mobile component</a:t>
            </a:r>
            <a:endParaRPr lang="en-US" u="sng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mobi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286000"/>
            <a:ext cx="1600200" cy="213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0772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WEB Service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1"/>
            <a:r>
              <a:rPr lang="en-US" sz="2600" dirty="0" smtClean="0"/>
              <a:t>Functions of the web service are</a:t>
            </a:r>
          </a:p>
          <a:p>
            <a:pPr>
              <a:buNone/>
            </a:pPr>
            <a:r>
              <a:rPr lang="en-US" sz="2600" dirty="0" smtClean="0"/>
              <a:t> 		(</a:t>
            </a:r>
            <a:r>
              <a:rPr lang="en-US" sz="2600" dirty="0" err="1" smtClean="0"/>
              <a:t>i</a:t>
            </a:r>
            <a:r>
              <a:rPr lang="en-US" sz="2600" dirty="0" smtClean="0"/>
              <a:t>)   </a:t>
            </a:r>
            <a:r>
              <a:rPr lang="en-US" sz="2600" dirty="0" smtClean="0">
                <a:solidFill>
                  <a:schemeClr val="accent1"/>
                </a:solidFill>
              </a:rPr>
              <a:t>Authentication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chemeClr val="accent1"/>
                </a:solidFill>
              </a:rPr>
              <a:t>authorization</a:t>
            </a:r>
            <a:r>
              <a:rPr lang="en-US" sz="2600" dirty="0" smtClean="0"/>
              <a:t>.</a:t>
            </a:r>
          </a:p>
          <a:p>
            <a:pPr>
              <a:buNone/>
            </a:pPr>
            <a:r>
              <a:rPr lang="en-US" sz="2600" dirty="0" smtClean="0"/>
              <a:t>		(ii)  Sending Channel List to device</a:t>
            </a:r>
          </a:p>
          <a:p>
            <a:pPr>
              <a:buNone/>
            </a:pPr>
            <a:r>
              <a:rPr lang="en-US" sz="2600" dirty="0" smtClean="0"/>
              <a:t>		(iii) Sending Shows list to device.</a:t>
            </a:r>
          </a:p>
          <a:p>
            <a:pPr>
              <a:buNone/>
            </a:pPr>
            <a:r>
              <a:rPr lang="en-US" sz="2600" dirty="0" smtClean="0"/>
              <a:t>		(iv) Sending </a:t>
            </a:r>
            <a:r>
              <a:rPr lang="en-US" sz="2600" dirty="0" smtClean="0">
                <a:solidFill>
                  <a:schemeClr val="accent1"/>
                </a:solidFill>
              </a:rPr>
              <a:t>Searching</a:t>
            </a:r>
            <a:r>
              <a:rPr lang="en-US" sz="2600" dirty="0" smtClean="0"/>
              <a:t> data to device.</a:t>
            </a:r>
          </a:p>
          <a:p>
            <a:pPr>
              <a:buNone/>
            </a:pPr>
            <a:r>
              <a:rPr lang="en-US" sz="2600" dirty="0" smtClean="0"/>
              <a:t>		(v)  Sending What playing now data to device and etc., </a:t>
            </a:r>
          </a:p>
          <a:p>
            <a:pPr>
              <a:buNone/>
            </a:pPr>
            <a:r>
              <a:rPr lang="en-US" sz="2600" dirty="0" smtClean="0"/>
              <a:t>	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PHP admin portal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 </a:t>
            </a:r>
          </a:p>
          <a:p>
            <a:pPr lvl="1"/>
            <a:r>
              <a:rPr lang="en-US" sz="2600" dirty="0" smtClean="0"/>
              <a:t>Functions of the portal are</a:t>
            </a:r>
          </a:p>
          <a:p>
            <a:pPr>
              <a:buNone/>
            </a:pPr>
            <a:r>
              <a:rPr lang="en-US" sz="2600" dirty="0" smtClean="0"/>
              <a:t>		(</a:t>
            </a:r>
            <a:r>
              <a:rPr lang="en-US" sz="2600" dirty="0" err="1" smtClean="0"/>
              <a:t>i</a:t>
            </a:r>
            <a:r>
              <a:rPr lang="en-US" sz="2600" dirty="0" smtClean="0"/>
              <a:t>) Authentication and authorization</a:t>
            </a:r>
          </a:p>
          <a:p>
            <a:pPr>
              <a:buNone/>
            </a:pPr>
            <a:r>
              <a:rPr lang="en-US" sz="2600" dirty="0" smtClean="0"/>
              <a:t>		(ii) Adding </a:t>
            </a:r>
            <a:r>
              <a:rPr lang="en-US" sz="2600" dirty="0" smtClean="0">
                <a:solidFill>
                  <a:schemeClr val="accent1"/>
                </a:solidFill>
              </a:rPr>
              <a:t>new channels</a:t>
            </a:r>
            <a:r>
              <a:rPr lang="en-US" sz="2600" dirty="0" smtClean="0"/>
              <a:t> and its related data.</a:t>
            </a:r>
          </a:p>
          <a:p>
            <a:pPr>
              <a:buNone/>
            </a:pPr>
            <a:r>
              <a:rPr lang="en-US" sz="2600" dirty="0" smtClean="0"/>
              <a:t>		(iii)Adding Shows list and its related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1"/>
                </a:solidFill>
              </a:rPr>
              <a:t>SQL Server Database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	</a:t>
            </a:r>
            <a:endParaRPr lang="en-US" sz="2600" dirty="0" smtClean="0">
              <a:effectLst>
                <a:outerShdw sx="1000" sy="1000" algn="ctr" rotWithShape="0">
                  <a:srgbClr val="00000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cs typeface="Times New Roman" pitchFamily="18" charset="0"/>
              </a:rPr>
              <a:t>Server component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server-clien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28600"/>
            <a:ext cx="1600200" cy="2809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Technologies used</a:t>
            </a:r>
          </a:p>
          <a:p>
            <a:r>
              <a:rPr lang="en-US" dirty="0" smtClean="0"/>
              <a:t> Platform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Android OS</a:t>
            </a:r>
          </a:p>
          <a:p>
            <a:r>
              <a:rPr lang="en-US" dirty="0" smtClean="0"/>
              <a:t> Languages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chemeClr val="accent1"/>
                </a:solidFill>
              </a:rPr>
              <a:t>Php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Java</a:t>
            </a:r>
          </a:p>
          <a:p>
            <a:r>
              <a:rPr lang="en-US" dirty="0" smtClean="0"/>
              <a:t> IDE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Eclipse IDE</a:t>
            </a:r>
          </a:p>
          <a:p>
            <a:r>
              <a:rPr lang="en-US" dirty="0" smtClean="0"/>
              <a:t> Database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chemeClr val="accent1"/>
                </a:solidFill>
              </a:rPr>
              <a:t>MySQL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Implementation</a:t>
            </a:r>
            <a:endParaRPr lang="en-US" u="sng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0"/>
            <a:ext cx="2057400" cy="1676400"/>
          </a:xfrm>
          <a:prstGeom prst="rect">
            <a:avLst/>
          </a:prstGeom>
        </p:spPr>
      </p:pic>
      <p:pic>
        <p:nvPicPr>
          <p:cNvPr id="7" name="Picture 6" descr="Android S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524000"/>
            <a:ext cx="1752600" cy="1524000"/>
          </a:xfrm>
          <a:prstGeom prst="rect">
            <a:avLst/>
          </a:prstGeom>
        </p:spPr>
      </p:pic>
      <p:pic>
        <p:nvPicPr>
          <p:cNvPr id="8" name="Picture 7" descr="eclipse_logo_ganymed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2600" y="3429000"/>
            <a:ext cx="1066800" cy="914400"/>
          </a:xfrm>
          <a:prstGeom prst="rect">
            <a:avLst/>
          </a:prstGeom>
        </p:spPr>
      </p:pic>
      <p:sp>
        <p:nvSpPr>
          <p:cNvPr id="10" name="Flowchart: Magnetic Disk 9"/>
          <p:cNvSpPr/>
          <p:nvPr/>
        </p:nvSpPr>
        <p:spPr>
          <a:xfrm>
            <a:off x="5486400" y="4800600"/>
            <a:ext cx="1285884" cy="1785950"/>
          </a:xfrm>
          <a:prstGeom prst="flowChartMagneticDisk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  <a:scene3d>
            <a:camera prst="perspectiveLef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</a:p>
          <a:p>
            <a:endParaRPr lang="en-US" dirty="0" smtClean="0"/>
          </a:p>
          <a:p>
            <a:r>
              <a:rPr lang="en-US" dirty="0" smtClean="0"/>
              <a:t>Add Channels</a:t>
            </a:r>
          </a:p>
          <a:p>
            <a:endParaRPr lang="en-US" dirty="0" smtClean="0"/>
          </a:p>
          <a:p>
            <a:r>
              <a:rPr lang="en-US" dirty="0" smtClean="0"/>
              <a:t>Add Shows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Flow Charts Of Modules</a:t>
            </a:r>
            <a:endParaRPr lang="en-US" u="sng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:\MY PROJECT(new1)\attachments\LOG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24600" y="1500188"/>
            <a:ext cx="1981200" cy="1166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77500" lnSpcReduction="20000"/>
          </a:bodyPr>
          <a:lstStyle/>
          <a:p>
            <a:r>
              <a:rPr lang="en-IN" sz="3600" dirty="0" smtClean="0">
                <a:solidFill>
                  <a:schemeClr val="accent1"/>
                </a:solidFill>
                <a:cs typeface="Arial" pitchFamily="34" charset="0"/>
              </a:rPr>
              <a:t>MEPG </a:t>
            </a:r>
            <a:r>
              <a:rPr lang="en-IN" sz="3600" dirty="0" smtClean="0">
                <a:cs typeface="Arial" pitchFamily="34" charset="0"/>
              </a:rPr>
              <a:t>provide users of television with  continuously updated menus, displaying </a:t>
            </a:r>
            <a:r>
              <a:rPr lang="en-IN" sz="3600" dirty="0" smtClean="0">
                <a:solidFill>
                  <a:srgbClr val="000000"/>
                </a:solidFill>
                <a:cs typeface="Arial" pitchFamily="34" charset="0"/>
              </a:rPr>
              <a:t>scheduling information for </a:t>
            </a:r>
            <a:r>
              <a:rPr lang="en-IN" sz="3600" dirty="0" smtClean="0">
                <a:solidFill>
                  <a:schemeClr val="accent1"/>
                </a:solidFill>
                <a:cs typeface="Arial" pitchFamily="34" charset="0"/>
              </a:rPr>
              <a:t>current</a:t>
            </a:r>
            <a:r>
              <a:rPr lang="en-IN" sz="3600" dirty="0" smtClean="0">
                <a:solidFill>
                  <a:srgbClr val="000000"/>
                </a:solidFill>
                <a:cs typeface="Arial" pitchFamily="34" charset="0"/>
              </a:rPr>
              <a:t> and </a:t>
            </a:r>
            <a:r>
              <a:rPr lang="en-IN" sz="3600" dirty="0" smtClean="0">
                <a:solidFill>
                  <a:schemeClr val="accent1"/>
                </a:solidFill>
                <a:cs typeface="Arial" pitchFamily="34" charset="0"/>
              </a:rPr>
              <a:t>upcoming programs.</a:t>
            </a:r>
            <a:r>
              <a:rPr lang="en-US" sz="3600" dirty="0" smtClean="0">
                <a:cs typeface="Arial" pitchFamily="34" charset="0"/>
              </a:rPr>
              <a:t>  </a:t>
            </a:r>
          </a:p>
          <a:p>
            <a:endParaRPr lang="en-US" dirty="0" smtClean="0">
              <a:cs typeface="Arial" pitchFamily="34" charset="0"/>
            </a:endParaRP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sz="3600" dirty="0" smtClean="0">
                <a:solidFill>
                  <a:schemeClr val="accent1"/>
                </a:solidFill>
                <a:cs typeface="Arial" pitchFamily="34" charset="0"/>
              </a:rPr>
              <a:t>MEPG</a:t>
            </a:r>
            <a:r>
              <a:rPr lang="en-US" sz="3600" dirty="0" smtClean="0">
                <a:cs typeface="Arial" pitchFamily="34" charset="0"/>
              </a:rPr>
              <a:t> allows the viewer to take advantage of features such as program summaries, </a:t>
            </a:r>
            <a:r>
              <a:rPr lang="en-US" sz="3600" dirty="0" smtClean="0">
                <a:solidFill>
                  <a:schemeClr val="accent1"/>
                </a:solidFill>
                <a:cs typeface="Arial" pitchFamily="34" charset="0"/>
              </a:rPr>
              <a:t>search</a:t>
            </a:r>
            <a:r>
              <a:rPr lang="en-US" sz="3600" dirty="0" smtClean="0">
                <a:cs typeface="Arial" pitchFamily="34" charset="0"/>
              </a:rPr>
              <a:t> by show/program, immediate access to the selected program and </a:t>
            </a:r>
            <a:r>
              <a:rPr lang="en-US" sz="3600" dirty="0" smtClean="0">
                <a:solidFill>
                  <a:schemeClr val="accent1"/>
                </a:solidFill>
                <a:cs typeface="Arial" pitchFamily="34" charset="0"/>
              </a:rPr>
              <a:t>reminder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IN" dirty="0" smtClean="0">
              <a:solidFill>
                <a:schemeClr val="accent1"/>
              </a:solidFill>
              <a:latin typeface="Bookman Old Style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u="sng" dirty="0" smtClean="0"/>
              <a:t>MOBILE ELECTRONIC PROGRAM GUIDE </a:t>
            </a:r>
            <a:r>
              <a:rPr lang="en-US" sz="3400" u="sng" dirty="0" smtClean="0"/>
              <a:t> </a:t>
            </a:r>
            <a:endParaRPr lang="en-US" sz="3400" u="sng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867400" y="1295400"/>
            <a:ext cx="323931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Admin Login</a:t>
            </a:r>
            <a:endParaRPr lang="en-US" u="sng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C:\Users\chess\Desktop\screen1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09800"/>
            <a:ext cx="533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Add Channels</a:t>
            </a:r>
            <a:endParaRPr lang="en-US" u="sng" dirty="0"/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C:\Users\chess\Desktop\screen8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5731510" cy="280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hanne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1524000"/>
            <a:ext cx="1952625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Add Shows</a:t>
            </a:r>
            <a:endParaRPr lang="en-US" u="sng" dirty="0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C:\Users\chess\Desktop\screen6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5735782" cy="279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rogra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1581150"/>
            <a:ext cx="2543175" cy="369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001056" cy="521495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sym typeface="Wingdings" pitchFamily="2" charset="2"/>
            </a:endParaRPr>
          </a:p>
          <a:p>
            <a:pPr algn="just">
              <a:buNone/>
            </a:pPr>
            <a:r>
              <a:rPr lang="en-US" dirty="0" smtClean="0">
                <a:sym typeface="Wingdings" pitchFamily="2" charset="2"/>
              </a:rPr>
              <a:t>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 Flow Diagram </a:t>
            </a:r>
            <a:endParaRPr lang="en-US" u="sng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ScreenHunter_01 Apr. 06 12.5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794" y="1785926"/>
            <a:ext cx="5572164" cy="4357718"/>
          </a:xfrm>
          <a:prstGeom prst="rect">
            <a:avLst/>
          </a:prstGeom>
        </p:spPr>
      </p:pic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000496" y="6143644"/>
            <a:ext cx="390525" cy="428604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Calibri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7" name="Picture 3" descr="H:\MY PROJECT(new1)\attachments\LANGUAGE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357430"/>
            <a:ext cx="928695" cy="1785950"/>
          </a:xfrm>
          <a:prstGeom prst="rect">
            <a:avLst/>
          </a:prstGeom>
          <a:noFill/>
        </p:spPr>
      </p:pic>
      <p:sp>
        <p:nvSpPr>
          <p:cNvPr id="8" name="Left Arrow 7"/>
          <p:cNvSpPr/>
          <p:nvPr/>
        </p:nvSpPr>
        <p:spPr>
          <a:xfrm>
            <a:off x="5943600" y="2667000"/>
            <a:ext cx="15240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Hunter_02 Apr. 06 13.0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762000"/>
            <a:ext cx="6286544" cy="5429288"/>
          </a:xfrm>
          <a:prstGeom prst="rect">
            <a:avLst/>
          </a:prstGeom>
        </p:spPr>
      </p:pic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4267200" y="304800"/>
            <a:ext cx="500066" cy="485776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itchFamily="34" charset="0"/>
              </a:rPr>
              <a:t>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4191000" y="6019800"/>
            <a:ext cx="500066" cy="557214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</a:rPr>
              <a:t>B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Documents and Settings\phani\Desktop\1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" y="842963"/>
            <a:ext cx="7600950" cy="5176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ScreenHunter_04 Apr. 06 13.1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1428736"/>
            <a:ext cx="5357832" cy="4357717"/>
          </a:xfrm>
          <a:prstGeom prst="rect">
            <a:avLst/>
          </a:prstGeom>
        </p:spPr>
      </p:pic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143240" y="928670"/>
            <a:ext cx="642942" cy="485776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3048000"/>
            <a:ext cx="8229600" cy="1143000"/>
          </a:xfrm>
        </p:spPr>
        <p:txBody>
          <a:bodyPr/>
          <a:lstStyle/>
          <a:p>
            <a:pPr algn="ctr"/>
            <a:r>
              <a:rPr lang="en-US" u="sng" dirty="0" smtClean="0"/>
              <a:t>Implementation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6172200" cy="2054225"/>
          </a:xfrm>
        </p:spPr>
        <p:txBody>
          <a:bodyPr/>
          <a:lstStyle/>
          <a:p>
            <a:r>
              <a:rPr lang="en-IN" u="sng" dirty="0" smtClean="0"/>
              <a:t>Conclusion</a:t>
            </a:r>
            <a:endParaRPr lang="en-IN" u="sn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4294967295"/>
          </p:nvPr>
        </p:nvSpPr>
        <p:spPr>
          <a:xfrm>
            <a:off x="1295400" y="2438400"/>
            <a:ext cx="7848600" cy="30480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MEPG is a “</a:t>
            </a:r>
            <a:r>
              <a:rPr lang="en-US" sz="26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real time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” application.</a:t>
            </a:r>
          </a:p>
          <a:p>
            <a:endParaRPr lang="en-US" sz="2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MEPG is a simple , yet powerful application .</a:t>
            </a:r>
          </a:p>
          <a:p>
            <a:endParaRPr lang="en-US" sz="26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MEPG would be a challenge to the media today.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172200" cy="2054225"/>
          </a:xfrm>
        </p:spPr>
        <p:txBody>
          <a:bodyPr/>
          <a:lstStyle/>
          <a:p>
            <a:r>
              <a:rPr lang="en-US" u="sng" dirty="0" smtClean="0"/>
              <a:t>Future Enhancements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905000"/>
            <a:ext cx="7315200" cy="3657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Live Streaming of the required programs.</a:t>
            </a:r>
          </a:p>
          <a:p>
            <a:pPr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To improve scalability of the application.</a:t>
            </a:r>
          </a:p>
          <a:p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We wish to provide the users with particular videos related to their particular favorite programs.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Plugging </a:t>
            </a:r>
            <a:r>
              <a:rPr lang="en-US" dirty="0" smtClean="0"/>
              <a:t>MEPG into mobile as an application.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MEPG</a:t>
            </a:r>
            <a:r>
              <a:rPr lang="en-US" dirty="0" smtClean="0"/>
              <a:t> </a:t>
            </a:r>
            <a:r>
              <a:rPr lang="en-US" dirty="0" smtClean="0"/>
              <a:t>helps user to get TV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schedules on the mobile phone with just a single click.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Why ????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How ????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572000"/>
            <a:ext cx="1357346" cy="13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33334 L -2.5E-6 -0.01852 " pathEditMode="relative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hank-you-02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609600"/>
            <a:ext cx="5638800" cy="4038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Android Architecture</a:t>
            </a:r>
            <a:endParaRPr lang="en-US" u="sng" dirty="0"/>
          </a:p>
        </p:txBody>
      </p:sp>
      <p:pic>
        <p:nvPicPr>
          <p:cNvPr id="24" name="Picture 1" descr="Android System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742476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ction Button: Beginning 4">
            <a:hlinkClick r:id="rId4" action="ppaction://hlinksldjump" highlightClick="1"/>
          </p:cNvPr>
          <p:cNvSpPr/>
          <p:nvPr/>
        </p:nvSpPr>
        <p:spPr>
          <a:xfrm>
            <a:off x="6858016" y="6357958"/>
            <a:ext cx="428628" cy="35719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such mobile application exists till date.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Some of the trivial approaches are: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 TV Early Updates</a:t>
            </a:r>
          </a:p>
          <a:p>
            <a:pPr lvl="1"/>
            <a:r>
              <a:rPr lang="en-US" dirty="0" smtClean="0"/>
              <a:t> Newspaper</a:t>
            </a:r>
          </a:p>
          <a:p>
            <a:pPr lvl="1"/>
            <a:r>
              <a:rPr lang="en-US" dirty="0" smtClean="0"/>
              <a:t> Ask a friend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467600" cy="1143000"/>
          </a:xfrm>
        </p:spPr>
        <p:txBody>
          <a:bodyPr/>
          <a:lstStyle/>
          <a:p>
            <a:r>
              <a:rPr lang="en-US" u="sng" dirty="0" smtClean="0"/>
              <a:t>Existing System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F:\Users\VINOD\Desktop\PROJECT WORK\sony_kdl_32xbr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3357562"/>
            <a:ext cx="1426113" cy="1013379"/>
          </a:xfrm>
          <a:prstGeom prst="rect">
            <a:avLst/>
          </a:prstGeom>
          <a:noFill/>
        </p:spPr>
      </p:pic>
      <p:pic>
        <p:nvPicPr>
          <p:cNvPr id="3075" name="Picture 3" descr="F:\Users\VINOD\Desktop\PROJECT WORK\newspaper_bw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4857760"/>
            <a:ext cx="1257296" cy="942972"/>
          </a:xfrm>
          <a:prstGeom prst="rect">
            <a:avLst/>
          </a:prstGeom>
          <a:noFill/>
        </p:spPr>
      </p:pic>
      <p:pic>
        <p:nvPicPr>
          <p:cNvPr id="3076" name="Picture 4" descr="F:\Users\VINOD\Desktop\PROJECT WORK\cha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5286388"/>
            <a:ext cx="1350111" cy="12786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Services offered by the application are 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Channel </a:t>
            </a:r>
            <a:r>
              <a:rPr lang="en-US" dirty="0" smtClean="0"/>
              <a:t>List based on language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To View the Schedule of shows of  particular channel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What’s playing now 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Search for a particular show/ channel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 reminders  for particular shows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 the favorites list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Proposed System And Features</a:t>
            </a:r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2285984" y="200024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Objective</a:t>
            </a:r>
            <a:r>
              <a:rPr lang="en-US" dirty="0" smtClean="0">
                <a:solidFill>
                  <a:schemeClr val="accent1"/>
                </a:solidFill>
              </a:rPr>
              <a:t> :</a:t>
            </a:r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 to provide personalized access to TV Listings directly on mobile phone. </a:t>
            </a:r>
          </a:p>
          <a:p>
            <a:endParaRPr lang="en-IN" dirty="0" smtClean="0">
              <a:solidFill>
                <a:srgbClr val="000000"/>
              </a:solidFill>
              <a:latin typeface="Bookman Old Style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Building a mobile app with exiting features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Adding  </a:t>
            </a:r>
            <a:r>
              <a:rPr lang="en-IN" dirty="0" smtClean="0">
                <a:solidFill>
                  <a:srgbClr val="FF0000"/>
                </a:solidFill>
                <a:latin typeface="Bookman Old Style"/>
              </a:rPr>
              <a:t>reminders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latin typeface="Bookman Old Style"/>
              </a:rPr>
              <a:t>Searching </a:t>
            </a:r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for a show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Adding </a:t>
            </a:r>
            <a:r>
              <a:rPr lang="en-IN" dirty="0" err="1" smtClean="0">
                <a:solidFill>
                  <a:srgbClr val="FF0000"/>
                </a:solidFill>
                <a:latin typeface="Bookman Old Style"/>
              </a:rPr>
              <a:t>favorites</a:t>
            </a:r>
            <a:endParaRPr lang="en-IN" dirty="0" smtClean="0">
              <a:solidFill>
                <a:srgbClr val="FF0000"/>
              </a:solidFill>
              <a:latin typeface="Bookman Old Style"/>
            </a:endParaRPr>
          </a:p>
          <a:p>
            <a:pPr lvl="1">
              <a:buNone/>
            </a:pPr>
            <a:endParaRPr lang="en-IN" dirty="0" smtClean="0">
              <a:solidFill>
                <a:srgbClr val="000000"/>
              </a:solidFill>
              <a:latin typeface="Bookman Old Style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Mobile application with </a:t>
            </a:r>
            <a:r>
              <a:rPr lang="en-IN" dirty="0" smtClean="0">
                <a:solidFill>
                  <a:schemeClr val="accent1"/>
                </a:solidFill>
                <a:latin typeface="Bookman Old Style"/>
              </a:rPr>
              <a:t>Alerts</a:t>
            </a:r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 and </a:t>
            </a:r>
            <a:r>
              <a:rPr lang="en-IN" dirty="0" smtClean="0">
                <a:solidFill>
                  <a:schemeClr val="accent1"/>
                </a:solidFill>
                <a:latin typeface="Bookman Old Style"/>
              </a:rPr>
              <a:t>notifications</a:t>
            </a:r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 </a:t>
            </a:r>
          </a:p>
          <a:p>
            <a:pPr>
              <a:buNone/>
            </a:pPr>
            <a:endParaRPr lang="en-IN" dirty="0" smtClean="0">
              <a:solidFill>
                <a:srgbClr val="000000"/>
              </a:solidFill>
              <a:latin typeface="Bookman Old Style"/>
            </a:endParaRPr>
          </a:p>
          <a:p>
            <a:pPr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Aim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aim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971800"/>
            <a:ext cx="13716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873752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Hardware Tools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Mobile which has below features  </a:t>
            </a:r>
          </a:p>
          <a:p>
            <a:pPr lvl="2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 GPRS</a:t>
            </a:r>
          </a:p>
          <a:p>
            <a:pPr lvl="2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(ii) Android OS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9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Software Tools: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Android SDK 1.5 or above.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Eclipse IDE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PHP</a:t>
            </a:r>
          </a:p>
          <a:p>
            <a:pPr lvl="1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Server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					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Tools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8767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There </a:t>
            </a:r>
            <a:r>
              <a:rPr lang="en-US" dirty="0" smtClean="0"/>
              <a:t>are 2 phases</a:t>
            </a:r>
          </a:p>
          <a:p>
            <a:pPr marL="457200" indent="-457200">
              <a:buNone/>
            </a:pPr>
            <a:r>
              <a:rPr lang="en-US" dirty="0" smtClean="0"/>
              <a:t>		I) </a:t>
            </a:r>
            <a:r>
              <a:rPr lang="en-US" dirty="0" smtClean="0">
                <a:solidFill>
                  <a:schemeClr val="accent1"/>
                </a:solidFill>
              </a:rPr>
              <a:t>End user  interface </a:t>
            </a:r>
            <a:r>
              <a:rPr lang="en-US" dirty="0" smtClean="0"/>
              <a:t>(client side)	</a:t>
            </a:r>
          </a:p>
          <a:p>
            <a:pPr marL="457200" indent="-457200">
              <a:buNone/>
            </a:pPr>
            <a:r>
              <a:rPr lang="en-US" dirty="0" smtClean="0"/>
              <a:t>			(</a:t>
            </a:r>
            <a:r>
              <a:rPr lang="en-US" dirty="0" err="1" smtClean="0"/>
              <a:t>i</a:t>
            </a:r>
            <a:r>
              <a:rPr lang="en-US" dirty="0" smtClean="0"/>
              <a:t>) Main Menu</a:t>
            </a:r>
          </a:p>
          <a:p>
            <a:pPr marL="457200" indent="-457200">
              <a:buNone/>
            </a:pPr>
            <a:r>
              <a:rPr lang="en-US" dirty="0" smtClean="0"/>
              <a:t>			       -&gt;Channel list </a:t>
            </a:r>
          </a:p>
          <a:p>
            <a:pPr marL="457200" indent="-457200">
              <a:buNone/>
            </a:pPr>
            <a:r>
              <a:rPr lang="en-US" dirty="0" smtClean="0"/>
              <a:t>			       -&gt;What’s playing now</a:t>
            </a:r>
          </a:p>
          <a:p>
            <a:pPr marL="457200" indent="-457200">
              <a:buNone/>
            </a:pPr>
            <a:r>
              <a:rPr lang="en-US" dirty="0" smtClean="0"/>
              <a:t>			       -&gt;Search</a:t>
            </a:r>
          </a:p>
          <a:p>
            <a:pPr marL="457200" indent="-457200">
              <a:buNone/>
            </a:pPr>
            <a:r>
              <a:rPr lang="en-US" dirty="0" smtClean="0"/>
              <a:t>                        -&gt;Favorites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/>
              <a:t>Interfaces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 </a:t>
            </a:r>
            <a:endParaRPr lang="en-US" b="1" u="sng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105382">
            <a:off x="7693204" y="5578755"/>
            <a:ext cx="1633533" cy="141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3186</TotalTime>
  <Words>428</Words>
  <Application>Microsoft Office PowerPoint</Application>
  <PresentationFormat>On-screen Show (4:3)</PresentationFormat>
  <Paragraphs>210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  MOBILE ELECTRONIC PROGRAM GUIDE </vt:lpstr>
      <vt:lpstr>MOBILE ELECTRONIC PROGRAM GUIDE  </vt:lpstr>
      <vt:lpstr>PowerPoint Presentation</vt:lpstr>
      <vt:lpstr>Android Architecture</vt:lpstr>
      <vt:lpstr>Existing System </vt:lpstr>
      <vt:lpstr>Proposed System And Features</vt:lpstr>
      <vt:lpstr>Aim </vt:lpstr>
      <vt:lpstr>Tools</vt:lpstr>
      <vt:lpstr>   Interfaces    </vt:lpstr>
      <vt:lpstr> Contd....</vt:lpstr>
      <vt:lpstr>System Design</vt:lpstr>
      <vt:lpstr>Architecture</vt:lpstr>
      <vt:lpstr>Client side</vt:lpstr>
      <vt:lpstr>Server side</vt:lpstr>
      <vt:lpstr>Modules </vt:lpstr>
      <vt:lpstr>Mobile component</vt:lpstr>
      <vt:lpstr>Server component</vt:lpstr>
      <vt:lpstr>Implementation</vt:lpstr>
      <vt:lpstr>Flow Charts Of Modules</vt:lpstr>
      <vt:lpstr>Admin Login</vt:lpstr>
      <vt:lpstr>Add Channels</vt:lpstr>
      <vt:lpstr>Add Shows</vt:lpstr>
      <vt:lpstr>Data Flow Diagram </vt:lpstr>
      <vt:lpstr>Contd…. </vt:lpstr>
      <vt:lpstr>Contd…. </vt:lpstr>
      <vt:lpstr>Contd… </vt:lpstr>
      <vt:lpstr>Implementation</vt:lpstr>
      <vt:lpstr>Conclusion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MOBILE ELECTRONIC PROGRAM GUIDE </dc:title>
  <dc:creator>Tejasvi</dc:creator>
  <cp:lastModifiedBy>Bharath</cp:lastModifiedBy>
  <cp:revision>115</cp:revision>
  <dcterms:created xsi:type="dcterms:W3CDTF">2011-05-09T13:51:12Z</dcterms:created>
  <dcterms:modified xsi:type="dcterms:W3CDTF">2013-06-25T10:04:15Z</dcterms:modified>
</cp:coreProperties>
</file>