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2" r:id="rId2"/>
  </p:sldMasterIdLst>
  <p:notesMasterIdLst>
    <p:notesMasterId r:id="rId26"/>
  </p:notesMasterIdLst>
  <p:sldIdLst>
    <p:sldId id="256" r:id="rId3"/>
    <p:sldId id="257" r:id="rId4"/>
    <p:sldId id="269" r:id="rId5"/>
    <p:sldId id="263" r:id="rId6"/>
    <p:sldId id="271" r:id="rId7"/>
    <p:sldId id="259" r:id="rId8"/>
    <p:sldId id="281" r:id="rId9"/>
    <p:sldId id="280" r:id="rId10"/>
    <p:sldId id="258" r:id="rId11"/>
    <p:sldId id="276" r:id="rId12"/>
    <p:sldId id="279" r:id="rId13"/>
    <p:sldId id="278" r:id="rId14"/>
    <p:sldId id="262" r:id="rId15"/>
    <p:sldId id="272" r:id="rId16"/>
    <p:sldId id="282" r:id="rId17"/>
    <p:sldId id="283" r:id="rId18"/>
    <p:sldId id="284" r:id="rId19"/>
    <p:sldId id="285" r:id="rId20"/>
    <p:sldId id="286" r:id="rId21"/>
    <p:sldId id="277" r:id="rId22"/>
    <p:sldId id="264" r:id="rId23"/>
    <p:sldId id="268"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CAD2261-8113-8B4C-98DB-14090DAFE6D6}">
          <p14:sldIdLst>
            <p14:sldId id="256"/>
            <p14:sldId id="257"/>
            <p14:sldId id="269"/>
            <p14:sldId id="263"/>
            <p14:sldId id="271"/>
            <p14:sldId id="259"/>
            <p14:sldId id="281"/>
            <p14:sldId id="280"/>
            <p14:sldId id="258"/>
            <p14:sldId id="276"/>
            <p14:sldId id="279"/>
            <p14:sldId id="278"/>
            <p14:sldId id="262"/>
            <p14:sldId id="272"/>
            <p14:sldId id="282"/>
            <p14:sldId id="283"/>
            <p14:sldId id="284"/>
            <p14:sldId id="285"/>
            <p14:sldId id="286"/>
            <p14:sldId id="277"/>
            <p14:sldId id="264"/>
            <p14:sldId id="26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68"/>
    <a:srgbClr val="3D6CC4"/>
    <a:srgbClr val="2C4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66"/>
    <p:restoredTop sz="94150"/>
  </p:normalViewPr>
  <p:slideViewPr>
    <p:cSldViewPr snapToGrid="0" snapToObjects="1">
      <p:cViewPr varScale="1">
        <p:scale>
          <a:sx n="68" d="100"/>
          <a:sy n="68" d="100"/>
        </p:scale>
        <p:origin x="11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4C2F0-5382-FA4E-8581-0299EDD237BD}" type="datetimeFigureOut">
              <a:rPr lang="en-US" smtClean="0"/>
              <a:t>7/20/2019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CC2788-A72A-9F49-B176-802AEC768E28}" type="slidenum">
              <a:rPr lang="en-US" smtClean="0"/>
              <a:t>‹#›</a:t>
            </a:fld>
            <a:endParaRPr lang="en-US"/>
          </a:p>
        </p:txBody>
      </p:sp>
    </p:spTree>
    <p:extLst>
      <p:ext uri="{BB962C8B-B14F-4D97-AF65-F5344CB8AC3E}">
        <p14:creationId xmlns:p14="http://schemas.microsoft.com/office/powerpoint/2010/main" val="1301628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Denver Italian Restaurants By Price chart shows a variable price range for the top 20 Italian restaurants in Denver. Prices ranged from </a:t>
            </a:r>
            <a:r>
              <a:rPr lang="en-US" sz="1200" b="0" i="0" u="none" strike="noStrike" kern="1200" dirty="0">
                <a:solidFill>
                  <a:schemeClr val="tx1"/>
                </a:solidFill>
                <a:effectLst/>
                <a:latin typeface="+mn-lt"/>
                <a:ea typeface="+mn-ea"/>
                <a:cs typeface="+mn-cs"/>
              </a:rPr>
              <a:t>10𝑡𝑜10to</a:t>
            </a:r>
            <a:r>
              <a:rPr lang="en-US" sz="1200" b="0" i="0" kern="1200" dirty="0">
                <a:solidFill>
                  <a:schemeClr val="tx1"/>
                </a:solidFill>
                <a:effectLst/>
                <a:latin typeface="+mn-lt"/>
                <a:ea typeface="+mn-ea"/>
                <a:cs typeface="+mn-cs"/>
              </a:rPr>
              <a:t>80 with most restaurants falling within the $25 price range. The Colorado Springs Italian Restaurants by Price shows the cost of an average meal ranges from </a:t>
            </a:r>
            <a:r>
              <a:rPr lang="en-US" sz="1200" b="0" i="0" u="none" strike="noStrike" kern="1200" dirty="0">
                <a:solidFill>
                  <a:schemeClr val="tx1"/>
                </a:solidFill>
                <a:effectLst/>
                <a:latin typeface="+mn-lt"/>
                <a:ea typeface="+mn-ea"/>
                <a:cs typeface="+mn-cs"/>
              </a:rPr>
              <a:t>10𝑡𝑜10to</a:t>
            </a:r>
            <a:r>
              <a:rPr lang="en-US" sz="1200" b="0" i="0" kern="1200" dirty="0">
                <a:solidFill>
                  <a:schemeClr val="tx1"/>
                </a:solidFill>
                <a:effectLst/>
                <a:latin typeface="+mn-lt"/>
                <a:ea typeface="+mn-ea"/>
                <a:cs typeface="+mn-cs"/>
              </a:rPr>
              <a:t>40, with most restaurants falling within the $10 price range. Prices for restaurants in Colorado Springs seems to be less than prices in Denver. The Northern CO Italian Restaurants By Price chart shows that most restaurants in Northern Colorado are at or below the $25 price range. This chart suggests that the price of Italian food in Colorado Springs and Northern Colorado is somewhat similar while Denver has more higher priced restaurants.</a:t>
            </a:r>
            <a:endParaRPr lang="en-US" dirty="0"/>
          </a:p>
        </p:txBody>
      </p:sp>
      <p:sp>
        <p:nvSpPr>
          <p:cNvPr id="4" name="Slide Number Placeholder 3"/>
          <p:cNvSpPr>
            <a:spLocks noGrp="1"/>
          </p:cNvSpPr>
          <p:nvPr>
            <p:ph type="sldNum" sz="quarter" idx="5"/>
          </p:nvPr>
        </p:nvSpPr>
        <p:spPr/>
        <p:txBody>
          <a:bodyPr/>
          <a:lstStyle/>
          <a:p>
            <a:fld id="{CCCC2788-A72A-9F49-B176-802AEC768E28}" type="slidenum">
              <a:rPr lang="en-US" smtClean="0"/>
              <a:t>8</a:t>
            </a:fld>
            <a:endParaRPr lang="en-US"/>
          </a:p>
        </p:txBody>
      </p:sp>
    </p:spTree>
    <p:extLst>
      <p:ext uri="{BB962C8B-B14F-4D97-AF65-F5344CB8AC3E}">
        <p14:creationId xmlns:p14="http://schemas.microsoft.com/office/powerpoint/2010/main" val="2742231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Denver Italian </a:t>
            </a:r>
            <a:r>
              <a:rPr lang="en-US" sz="1200" b="0" i="0" kern="1200" dirty="0" err="1">
                <a:solidFill>
                  <a:schemeClr val="tx1"/>
                </a:solidFill>
                <a:effectLst/>
                <a:latin typeface="+mn-lt"/>
                <a:ea typeface="+mn-ea"/>
                <a:cs typeface="+mn-cs"/>
              </a:rPr>
              <a:t>Restuarants</a:t>
            </a:r>
            <a:r>
              <a:rPr lang="en-US" sz="1200" b="0" i="0" kern="1200" dirty="0">
                <a:solidFill>
                  <a:schemeClr val="tx1"/>
                </a:solidFill>
                <a:effectLst/>
                <a:latin typeface="+mn-lt"/>
                <a:ea typeface="+mn-ea"/>
                <a:cs typeface="+mn-cs"/>
              </a:rPr>
              <a:t> by Rating chart, we see the ratings for the top 20 Denver Italian restaurants range from 4.2 to 4.8 with the most common rating being 4.4. The Colorado Springs Italian Restaurants By Rating graph shows a limited range of ratings from 4.0 to 4.4. This graph suggests that the quality of restaurants in Denver is higher than in Colorado Springs. The Northern Colorado Italian Restaurants By Rating show the most variability in ratings for the top 20 Italian restaurants. The ratings ranged from 3.8 to 4.8, suggesting limited quality restaurants for Italian in Northern Colorado when compared to Denver and Colorado Springs.</a:t>
            </a:r>
            <a:endParaRPr lang="en-US" dirty="0"/>
          </a:p>
        </p:txBody>
      </p:sp>
      <p:sp>
        <p:nvSpPr>
          <p:cNvPr id="4" name="Slide Number Placeholder 3"/>
          <p:cNvSpPr>
            <a:spLocks noGrp="1"/>
          </p:cNvSpPr>
          <p:nvPr>
            <p:ph type="sldNum" sz="quarter" idx="5"/>
          </p:nvPr>
        </p:nvSpPr>
        <p:spPr/>
        <p:txBody>
          <a:bodyPr/>
          <a:lstStyle/>
          <a:p>
            <a:fld id="{CCCC2788-A72A-9F49-B176-802AEC768E28}" type="slidenum">
              <a:rPr lang="en-US" smtClean="0"/>
              <a:t>9</a:t>
            </a:fld>
            <a:endParaRPr lang="en-US"/>
          </a:p>
        </p:txBody>
      </p:sp>
    </p:spTree>
    <p:extLst>
      <p:ext uri="{BB962C8B-B14F-4D97-AF65-F5344CB8AC3E}">
        <p14:creationId xmlns:p14="http://schemas.microsoft.com/office/powerpoint/2010/main" val="3288765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DA396-EAA4-3142-8246-C3AF65E8E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C90AAB-BDCE-7E46-AD3B-B8F368D492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AE3572-F657-D64F-94C4-DA1D58B0F72C}"/>
              </a:ext>
            </a:extLst>
          </p:cNvPr>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a:extLst>
              <a:ext uri="{FF2B5EF4-FFF2-40B4-BE49-F238E27FC236}">
                <a16:creationId xmlns:a16="http://schemas.microsoft.com/office/drawing/2014/main" id="{A435B625-92F0-A74C-958A-97EAB51E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403D9-FCDA-114F-A13D-E2AC9C00A290}"/>
              </a:ext>
            </a:extLst>
          </p:cNvPr>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5458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3A2E-33CA-5F48-B1AC-25B59D8D5E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A6E7FF-6BA0-D64C-8994-FBCFCB9F46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38543-DFA3-FC46-8FDE-C10213B4111F}"/>
              </a:ext>
            </a:extLst>
          </p:cNvPr>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a:extLst>
              <a:ext uri="{FF2B5EF4-FFF2-40B4-BE49-F238E27FC236}">
                <a16:creationId xmlns:a16="http://schemas.microsoft.com/office/drawing/2014/main" id="{A4D61B98-DBB0-F040-BE52-B326D3D64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DE0A4-98CF-CA4C-BD5E-FDC349359CC6}"/>
              </a:ext>
            </a:extLst>
          </p:cNvPr>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423170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1DB606-18CC-9149-BA8C-463FBD412E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8D83F8-D63B-1A47-9D16-4C3D4AEB9D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C35F0-B122-3849-85CB-BD619E4EE744}"/>
              </a:ext>
            </a:extLst>
          </p:cNvPr>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a:extLst>
              <a:ext uri="{FF2B5EF4-FFF2-40B4-BE49-F238E27FC236}">
                <a16:creationId xmlns:a16="http://schemas.microsoft.com/office/drawing/2014/main" id="{5D6DC58F-3342-3F49-8368-59990FEAA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E9821-1DE3-4942-9E02-623044AFE103}"/>
              </a:ext>
            </a:extLst>
          </p:cNvPr>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3083795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1766112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4237721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618886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62007-6FFC-1445-8670-7FA7326C6028}" type="datetimeFigureOut">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2804606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262007-6FFC-1445-8670-7FA7326C6028}" type="datetimeFigureOut">
              <a:rPr lang="en-US" smtClean="0"/>
              <a:t>7/20/2019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3435680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262007-6FFC-1445-8670-7FA7326C6028}" type="datetimeFigureOut">
              <a:rPr lang="en-US" smtClean="0"/>
              <a:t>7/20/2019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615346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62007-6FFC-1445-8670-7FA7326C6028}" type="datetimeFigureOut">
              <a:rPr lang="en-US" smtClean="0"/>
              <a:t>7/20/2019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3669546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62007-6FFC-1445-8670-7FA7326C6028}" type="datetimeFigureOut">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84948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4C414-9A49-F74C-88DE-91F7DB42A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C1D30-8F53-1A4F-9D98-75D417AA09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E7505-828F-4949-8DF8-CC802A3C9F13}"/>
              </a:ext>
            </a:extLst>
          </p:cNvPr>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a:extLst>
              <a:ext uri="{FF2B5EF4-FFF2-40B4-BE49-F238E27FC236}">
                <a16:creationId xmlns:a16="http://schemas.microsoft.com/office/drawing/2014/main" id="{136E8D5A-BFBD-C244-AC51-38EF14DAE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191-07DD-F043-9938-BFF339576AB8}"/>
              </a:ext>
            </a:extLst>
          </p:cNvPr>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952725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C262007-6FFC-1445-8670-7FA7326C6028}" type="datetimeFigureOut">
              <a:rPr lang="en-US" smtClean="0"/>
              <a:t>7/20/2019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497156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62007-6FFC-1445-8670-7FA7326C6028}" type="datetimeFigureOut">
              <a:rPr lang="en-US" smtClean="0"/>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2122842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13093578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1563943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12956507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499956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30477374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17987633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19126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C1D8-7322-F044-8EE5-D2151F7CE0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2CA4B1-9690-0741-A180-2E2EF47B16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506AB3-1E21-5B4D-8E77-1435A3D0F4CC}"/>
              </a:ext>
            </a:extLst>
          </p:cNvPr>
          <p:cNvSpPr>
            <a:spLocks noGrp="1"/>
          </p:cNvSpPr>
          <p:nvPr>
            <p:ph type="dt" sz="half" idx="10"/>
          </p:nvPr>
        </p:nvSpPr>
        <p:spPr/>
        <p:txBody>
          <a:bodyPr/>
          <a:lstStyle/>
          <a:p>
            <a:fld id="{0C262007-6FFC-1445-8670-7FA7326C6028}" type="datetimeFigureOut">
              <a:rPr lang="en-US" smtClean="0"/>
              <a:t>7/20/2019</a:t>
            </a:fld>
            <a:endParaRPr lang="en-US"/>
          </a:p>
        </p:txBody>
      </p:sp>
      <p:sp>
        <p:nvSpPr>
          <p:cNvPr id="5" name="Footer Placeholder 4">
            <a:extLst>
              <a:ext uri="{FF2B5EF4-FFF2-40B4-BE49-F238E27FC236}">
                <a16:creationId xmlns:a16="http://schemas.microsoft.com/office/drawing/2014/main" id="{2839A2BE-0859-584E-A33F-C67971404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39038-2CEE-6847-8586-44DF6B7E7579}"/>
              </a:ext>
            </a:extLst>
          </p:cNvPr>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288242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D0AF-620D-934A-B76E-ED77D894D2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E30867-79D3-1144-8729-31010C6284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30087B-120C-D547-8218-987B91A01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609162-E8C9-0941-BCC6-3972DE4C181A}"/>
              </a:ext>
            </a:extLst>
          </p:cNvPr>
          <p:cNvSpPr>
            <a:spLocks noGrp="1"/>
          </p:cNvSpPr>
          <p:nvPr>
            <p:ph type="dt" sz="half" idx="10"/>
          </p:nvPr>
        </p:nvSpPr>
        <p:spPr/>
        <p:txBody>
          <a:bodyPr/>
          <a:lstStyle/>
          <a:p>
            <a:fld id="{0C262007-6FFC-1445-8670-7FA7326C6028}" type="datetimeFigureOut">
              <a:rPr lang="en-US" smtClean="0"/>
              <a:t>7/20/2019</a:t>
            </a:fld>
            <a:endParaRPr lang="en-US"/>
          </a:p>
        </p:txBody>
      </p:sp>
      <p:sp>
        <p:nvSpPr>
          <p:cNvPr id="6" name="Footer Placeholder 5">
            <a:extLst>
              <a:ext uri="{FF2B5EF4-FFF2-40B4-BE49-F238E27FC236}">
                <a16:creationId xmlns:a16="http://schemas.microsoft.com/office/drawing/2014/main" id="{0742CD75-649D-1148-89DF-CC87719FFA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567E6-2665-4845-9B2D-7D1A4F05C3FD}"/>
              </a:ext>
            </a:extLst>
          </p:cNvPr>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347398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09C1-93CB-3440-B8C8-CDA555A86F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B3BA0-4D8E-2241-8BB2-A646EA6769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D3CC68-5144-B24A-B7DC-BC40B27FDD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DE0805-A941-3E49-BC9F-034243EB9B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D09A16-597F-1241-A89B-5D52EB8F55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BA215B-EC26-6B4C-8A02-4B8066AE17A2}"/>
              </a:ext>
            </a:extLst>
          </p:cNvPr>
          <p:cNvSpPr>
            <a:spLocks noGrp="1"/>
          </p:cNvSpPr>
          <p:nvPr>
            <p:ph type="dt" sz="half" idx="10"/>
          </p:nvPr>
        </p:nvSpPr>
        <p:spPr/>
        <p:txBody>
          <a:bodyPr/>
          <a:lstStyle/>
          <a:p>
            <a:fld id="{0C262007-6FFC-1445-8670-7FA7326C6028}" type="datetimeFigureOut">
              <a:rPr lang="en-US" smtClean="0"/>
              <a:t>7/20/2019</a:t>
            </a:fld>
            <a:endParaRPr lang="en-US"/>
          </a:p>
        </p:txBody>
      </p:sp>
      <p:sp>
        <p:nvSpPr>
          <p:cNvPr id="8" name="Footer Placeholder 7">
            <a:extLst>
              <a:ext uri="{FF2B5EF4-FFF2-40B4-BE49-F238E27FC236}">
                <a16:creationId xmlns:a16="http://schemas.microsoft.com/office/drawing/2014/main" id="{0AD2143F-1A28-2D4F-9C65-5CE5936BA1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E31C9-CE49-FF48-B897-53EB781CBE5D}"/>
              </a:ext>
            </a:extLst>
          </p:cNvPr>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3723944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5B09-1651-9D4A-945F-AE6CA2DC2C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30801A-9158-DB4C-A8C5-227455F656B5}"/>
              </a:ext>
            </a:extLst>
          </p:cNvPr>
          <p:cNvSpPr>
            <a:spLocks noGrp="1"/>
          </p:cNvSpPr>
          <p:nvPr>
            <p:ph type="dt" sz="half" idx="10"/>
          </p:nvPr>
        </p:nvSpPr>
        <p:spPr/>
        <p:txBody>
          <a:bodyPr/>
          <a:lstStyle/>
          <a:p>
            <a:fld id="{0C262007-6FFC-1445-8670-7FA7326C6028}" type="datetimeFigureOut">
              <a:rPr lang="en-US" smtClean="0"/>
              <a:t>7/20/2019</a:t>
            </a:fld>
            <a:endParaRPr lang="en-US"/>
          </a:p>
        </p:txBody>
      </p:sp>
      <p:sp>
        <p:nvSpPr>
          <p:cNvPr id="4" name="Footer Placeholder 3">
            <a:extLst>
              <a:ext uri="{FF2B5EF4-FFF2-40B4-BE49-F238E27FC236}">
                <a16:creationId xmlns:a16="http://schemas.microsoft.com/office/drawing/2014/main" id="{536E129A-B6EF-3944-9B3E-E90FA648D9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DF1A84-6295-3147-87DB-3D4158088696}"/>
              </a:ext>
            </a:extLst>
          </p:cNvPr>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41272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4BE3B4-D169-7144-90E1-C74DFE60DC36}"/>
              </a:ext>
            </a:extLst>
          </p:cNvPr>
          <p:cNvSpPr>
            <a:spLocks noGrp="1"/>
          </p:cNvSpPr>
          <p:nvPr>
            <p:ph type="dt" sz="half" idx="10"/>
          </p:nvPr>
        </p:nvSpPr>
        <p:spPr/>
        <p:txBody>
          <a:bodyPr/>
          <a:lstStyle/>
          <a:p>
            <a:fld id="{0C262007-6FFC-1445-8670-7FA7326C6028}" type="datetimeFigureOut">
              <a:rPr lang="en-US" smtClean="0"/>
              <a:t>7/20/2019</a:t>
            </a:fld>
            <a:endParaRPr lang="en-US"/>
          </a:p>
        </p:txBody>
      </p:sp>
      <p:sp>
        <p:nvSpPr>
          <p:cNvPr id="3" name="Footer Placeholder 2">
            <a:extLst>
              <a:ext uri="{FF2B5EF4-FFF2-40B4-BE49-F238E27FC236}">
                <a16:creationId xmlns:a16="http://schemas.microsoft.com/office/drawing/2014/main" id="{EFBE5CE8-E43D-574B-A904-92F1F8D9E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781FD3-AA2E-FB43-8707-CF497F4DC763}"/>
              </a:ext>
            </a:extLst>
          </p:cNvPr>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202477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8189-BB3E-4A40-B76B-89D4B3221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6C1B18-6611-A54F-9261-21E346091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F0FF81-2FF8-CD42-8B39-A3B00321B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CBE9D-EA0F-B543-AA89-E9EC250D3006}"/>
              </a:ext>
            </a:extLst>
          </p:cNvPr>
          <p:cNvSpPr>
            <a:spLocks noGrp="1"/>
          </p:cNvSpPr>
          <p:nvPr>
            <p:ph type="dt" sz="half" idx="10"/>
          </p:nvPr>
        </p:nvSpPr>
        <p:spPr/>
        <p:txBody>
          <a:bodyPr/>
          <a:lstStyle/>
          <a:p>
            <a:fld id="{0C262007-6FFC-1445-8670-7FA7326C6028}" type="datetimeFigureOut">
              <a:rPr lang="en-US" smtClean="0"/>
              <a:t>7/20/2019</a:t>
            </a:fld>
            <a:endParaRPr lang="en-US"/>
          </a:p>
        </p:txBody>
      </p:sp>
      <p:sp>
        <p:nvSpPr>
          <p:cNvPr id="6" name="Footer Placeholder 5">
            <a:extLst>
              <a:ext uri="{FF2B5EF4-FFF2-40B4-BE49-F238E27FC236}">
                <a16:creationId xmlns:a16="http://schemas.microsoft.com/office/drawing/2014/main" id="{7A625DF1-AE91-744E-81E4-3CF29BACD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E391A-53A8-5442-BDC5-BE6F7D58037A}"/>
              </a:ext>
            </a:extLst>
          </p:cNvPr>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2125670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9710-E9AD-7544-884E-087E443DF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CE0FF1-6846-3D43-8668-316B093C61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5E5C1-B062-3949-BD56-1CC14F21A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7550E-D787-164B-8BB4-517F280ED7E1}"/>
              </a:ext>
            </a:extLst>
          </p:cNvPr>
          <p:cNvSpPr>
            <a:spLocks noGrp="1"/>
          </p:cNvSpPr>
          <p:nvPr>
            <p:ph type="dt" sz="half" idx="10"/>
          </p:nvPr>
        </p:nvSpPr>
        <p:spPr/>
        <p:txBody>
          <a:bodyPr/>
          <a:lstStyle/>
          <a:p>
            <a:fld id="{0C262007-6FFC-1445-8670-7FA7326C6028}" type="datetimeFigureOut">
              <a:rPr lang="en-US" smtClean="0"/>
              <a:t>7/20/2019</a:t>
            </a:fld>
            <a:endParaRPr lang="en-US"/>
          </a:p>
        </p:txBody>
      </p:sp>
      <p:sp>
        <p:nvSpPr>
          <p:cNvPr id="6" name="Footer Placeholder 5">
            <a:extLst>
              <a:ext uri="{FF2B5EF4-FFF2-40B4-BE49-F238E27FC236}">
                <a16:creationId xmlns:a16="http://schemas.microsoft.com/office/drawing/2014/main" id="{CE37EC73-DE26-064A-A162-8EB10F365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39A21-E6D1-B046-A3FA-B4E932242EE3}"/>
              </a:ext>
            </a:extLst>
          </p:cNvPr>
          <p:cNvSpPr>
            <a:spLocks noGrp="1"/>
          </p:cNvSpPr>
          <p:nvPr>
            <p:ph type="sldNum" sz="quarter" idx="12"/>
          </p:nvPr>
        </p:nvSpPr>
        <p:spPr/>
        <p:txBody>
          <a:bodyPr/>
          <a:lstStyle/>
          <a:p>
            <a:fld id="{0E1E0456-1EF6-2041-9E00-E84655FBB1C6}" type="slidenum">
              <a:rPr lang="en-US" smtClean="0"/>
              <a:t>‹#›</a:t>
            </a:fld>
            <a:endParaRPr lang="en-US"/>
          </a:p>
        </p:txBody>
      </p:sp>
    </p:spTree>
    <p:extLst>
      <p:ext uri="{BB962C8B-B14F-4D97-AF65-F5344CB8AC3E}">
        <p14:creationId xmlns:p14="http://schemas.microsoft.com/office/powerpoint/2010/main" val="135373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468604-AB8D-5A40-A882-C7907ED87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8A259C-A879-7F48-AF15-FA80B730D1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ED5CC-F287-C649-A4DE-2AE7AC000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62007-6FFC-1445-8670-7FA7326C6028}" type="datetimeFigureOut">
              <a:rPr lang="en-US" smtClean="0"/>
              <a:t>7/20/2019</a:t>
            </a:fld>
            <a:endParaRPr lang="en-US"/>
          </a:p>
        </p:txBody>
      </p:sp>
      <p:sp>
        <p:nvSpPr>
          <p:cNvPr id="5" name="Footer Placeholder 4">
            <a:extLst>
              <a:ext uri="{FF2B5EF4-FFF2-40B4-BE49-F238E27FC236}">
                <a16:creationId xmlns:a16="http://schemas.microsoft.com/office/drawing/2014/main" id="{A2D8397D-D70B-5C44-BC4D-83B5AB280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50A54A-342B-014B-B197-E395AFA6C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E0456-1EF6-2041-9E00-E84655FBB1C6}" type="slidenum">
              <a:rPr lang="en-US" smtClean="0"/>
              <a:t>‹#›</a:t>
            </a:fld>
            <a:endParaRPr lang="en-US"/>
          </a:p>
        </p:txBody>
      </p:sp>
    </p:spTree>
    <p:extLst>
      <p:ext uri="{BB962C8B-B14F-4D97-AF65-F5344CB8AC3E}">
        <p14:creationId xmlns:p14="http://schemas.microsoft.com/office/powerpoint/2010/main" val="142216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C262007-6FFC-1445-8670-7FA7326C6028}" type="datetimeFigureOut">
              <a:rPr lang="en-US" smtClean="0"/>
              <a:t>7/20/2019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E1E0456-1EF6-2041-9E00-E84655FBB1C6}" type="slidenum">
              <a:rPr lang="en-US" smtClean="0"/>
              <a:t>‹#›</a:t>
            </a:fld>
            <a:endParaRPr lang="en-US"/>
          </a:p>
        </p:txBody>
      </p:sp>
    </p:spTree>
    <p:extLst>
      <p:ext uri="{BB962C8B-B14F-4D97-AF65-F5344CB8AC3E}">
        <p14:creationId xmlns:p14="http://schemas.microsoft.com/office/powerpoint/2010/main" val="85569352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www.inc.com/andrew-thomas/the-hidden-ratio-that-could-make-or-break-your-company.html"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DE54-248D-004D-8C1D-B595672DF510}"/>
              </a:ext>
            </a:extLst>
          </p:cNvPr>
          <p:cNvSpPr>
            <a:spLocks noGrp="1"/>
          </p:cNvSpPr>
          <p:nvPr>
            <p:ph type="ctrTitle"/>
          </p:nvPr>
        </p:nvSpPr>
        <p:spPr>
          <a:xfrm>
            <a:off x="3428836" y="2890558"/>
            <a:ext cx="8750285" cy="859761"/>
          </a:xfrm>
        </p:spPr>
        <p:txBody>
          <a:bodyPr>
            <a:normAutofit/>
          </a:bodyPr>
          <a:lstStyle/>
          <a:p>
            <a:r>
              <a:rPr lang="en-US" b="1" dirty="0">
                <a:solidFill>
                  <a:srgbClr val="002868"/>
                </a:solidFill>
                <a:effectLst>
                  <a:glow rad="38100">
                    <a:schemeClr val="bg1">
                      <a:lumMod val="65000"/>
                      <a:lumOff val="35000"/>
                      <a:alpha val="50000"/>
                    </a:schemeClr>
                  </a:glow>
                </a:effectLst>
                <a:latin typeface="Aharoni" panose="020F0502020204030204" pitchFamily="34" charset="0"/>
                <a:cs typeface="Aharoni" panose="020F0502020204030204" pitchFamily="34" charset="0"/>
              </a:rPr>
              <a:t>olorado Restaurants</a:t>
            </a:r>
          </a:p>
        </p:txBody>
      </p:sp>
      <p:sp>
        <p:nvSpPr>
          <p:cNvPr id="3" name="Subtitle 2">
            <a:extLst>
              <a:ext uri="{FF2B5EF4-FFF2-40B4-BE49-F238E27FC236}">
                <a16:creationId xmlns:a16="http://schemas.microsoft.com/office/drawing/2014/main" id="{74429172-F5B0-4744-9D8A-5C13B44F9CA8}"/>
              </a:ext>
            </a:extLst>
          </p:cNvPr>
          <p:cNvSpPr>
            <a:spLocks noGrp="1"/>
          </p:cNvSpPr>
          <p:nvPr>
            <p:ph type="subTitle" idx="1"/>
          </p:nvPr>
        </p:nvSpPr>
        <p:spPr>
          <a:xfrm>
            <a:off x="2421924" y="4154666"/>
            <a:ext cx="7690022" cy="1655762"/>
          </a:xfrm>
        </p:spPr>
        <p:txBody>
          <a:bodyPr>
            <a:normAutofit fontScale="92500"/>
          </a:bodyPr>
          <a:lstStyle/>
          <a:p>
            <a:endParaRPr lang="en-US" dirty="0"/>
          </a:p>
          <a:p>
            <a:endParaRPr lang="en-US" dirty="0"/>
          </a:p>
          <a:p>
            <a:r>
              <a:rPr lang="en-US" dirty="0"/>
              <a:t>A look into the top 20 Italian Restaurants in </a:t>
            </a:r>
          </a:p>
          <a:p>
            <a:r>
              <a:rPr lang="en-US" dirty="0"/>
              <a:t>Denver, Fort Collins, and Colorado Springs.</a:t>
            </a:r>
          </a:p>
        </p:txBody>
      </p:sp>
      <p:sp>
        <p:nvSpPr>
          <p:cNvPr id="4" name="TextBox 3">
            <a:extLst>
              <a:ext uri="{FF2B5EF4-FFF2-40B4-BE49-F238E27FC236}">
                <a16:creationId xmlns:a16="http://schemas.microsoft.com/office/drawing/2014/main" id="{55381F99-DAD0-A74D-854D-BD72229D275E}"/>
              </a:ext>
            </a:extLst>
          </p:cNvPr>
          <p:cNvSpPr txBox="1"/>
          <p:nvPr/>
        </p:nvSpPr>
        <p:spPr>
          <a:xfrm>
            <a:off x="8217243" y="6091207"/>
            <a:ext cx="3534033" cy="523220"/>
          </a:xfrm>
          <a:prstGeom prst="rect">
            <a:avLst/>
          </a:prstGeom>
          <a:noFill/>
        </p:spPr>
        <p:txBody>
          <a:bodyPr wrap="square" rtlCol="0">
            <a:spAutoFit/>
          </a:bodyPr>
          <a:lstStyle/>
          <a:p>
            <a:r>
              <a:rPr lang="en-US" sz="1400"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Sylvia Blake, Chris Jordan, </a:t>
            </a:r>
          </a:p>
          <a:p>
            <a:r>
              <a:rPr lang="en-US" sz="1400" cap="small" dirty="0">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Kayla Swanson &amp; Calley Breslau</a:t>
            </a:r>
          </a:p>
        </p:txBody>
      </p:sp>
    </p:spTree>
    <p:extLst>
      <p:ext uri="{BB962C8B-B14F-4D97-AF65-F5344CB8AC3E}">
        <p14:creationId xmlns:p14="http://schemas.microsoft.com/office/powerpoint/2010/main" val="3163663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9183DB-02DB-0642-A194-73831C6806BF}"/>
              </a:ext>
            </a:extLst>
          </p:cNvPr>
          <p:cNvSpPr>
            <a:spLocks noGrp="1"/>
          </p:cNvSpPr>
          <p:nvPr>
            <p:ph type="title"/>
          </p:nvPr>
        </p:nvSpPr>
        <p:spPr>
          <a:xfrm>
            <a:off x="0" y="0"/>
            <a:ext cx="9905998" cy="914400"/>
          </a:xfrm>
        </p:spPr>
        <p:txBody>
          <a:bodyPr/>
          <a:lstStyle/>
          <a:p>
            <a:r>
              <a:rPr lang="en-US" b="1" dirty="0"/>
              <a:t>	Comparative Average Ratings by City</a:t>
            </a:r>
          </a:p>
        </p:txBody>
      </p:sp>
      <p:pic>
        <p:nvPicPr>
          <p:cNvPr id="2" name="Picture 1">
            <a:extLst>
              <a:ext uri="{FF2B5EF4-FFF2-40B4-BE49-F238E27FC236}">
                <a16:creationId xmlns:a16="http://schemas.microsoft.com/office/drawing/2014/main" id="{0E81ED0B-7294-1E48-93FB-361A5DF5933F}"/>
              </a:ext>
            </a:extLst>
          </p:cNvPr>
          <p:cNvPicPr>
            <a:picLocks noChangeAspect="1"/>
          </p:cNvPicPr>
          <p:nvPr/>
        </p:nvPicPr>
        <p:blipFill>
          <a:blip r:embed="rId2"/>
          <a:stretch>
            <a:fillRect/>
          </a:stretch>
        </p:blipFill>
        <p:spPr>
          <a:xfrm>
            <a:off x="343439" y="1313097"/>
            <a:ext cx="4609560" cy="4391212"/>
          </a:xfrm>
          <a:prstGeom prst="rect">
            <a:avLst/>
          </a:prstGeom>
          <a:solidFill>
            <a:schemeClr val="tx1"/>
          </a:solidFill>
        </p:spPr>
      </p:pic>
      <p:sp>
        <p:nvSpPr>
          <p:cNvPr id="5" name="TextBox 4">
            <a:extLst>
              <a:ext uri="{FF2B5EF4-FFF2-40B4-BE49-F238E27FC236}">
                <a16:creationId xmlns:a16="http://schemas.microsoft.com/office/drawing/2014/main" id="{DD6FE0C6-8D1D-2A48-8274-940E830899CE}"/>
              </a:ext>
            </a:extLst>
          </p:cNvPr>
          <p:cNvSpPr txBox="1"/>
          <p:nvPr/>
        </p:nvSpPr>
        <p:spPr>
          <a:xfrm>
            <a:off x="5498457" y="2551837"/>
            <a:ext cx="5956661" cy="1754326"/>
          </a:xfrm>
          <a:prstGeom prst="rect">
            <a:avLst/>
          </a:prstGeom>
          <a:noFill/>
        </p:spPr>
        <p:txBody>
          <a:bodyPr wrap="square" rtlCol="0">
            <a:spAutoFit/>
          </a:bodyPr>
          <a:lstStyle/>
          <a:p>
            <a:r>
              <a:rPr lang="en-US" dirty="0"/>
              <a:t>The Comparative Average Ratings By City chart shows fairly consistent ratings across Colorado Springs, Denver, and Northern Colorado restaurants. </a:t>
            </a:r>
          </a:p>
          <a:p>
            <a:endParaRPr lang="en-US" dirty="0"/>
          </a:p>
          <a:p>
            <a:r>
              <a:rPr lang="en-US" dirty="0"/>
              <a:t>However, Denver shows the highest ratings and Northern Colorado shows the lowest ratings.</a:t>
            </a:r>
          </a:p>
        </p:txBody>
      </p:sp>
    </p:spTree>
    <p:extLst>
      <p:ext uri="{BB962C8B-B14F-4D97-AF65-F5344CB8AC3E}">
        <p14:creationId xmlns:p14="http://schemas.microsoft.com/office/powerpoint/2010/main" val="209554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9183DB-02DB-0642-A194-73831C6806BF}"/>
              </a:ext>
            </a:extLst>
          </p:cNvPr>
          <p:cNvSpPr>
            <a:spLocks noGrp="1"/>
          </p:cNvSpPr>
          <p:nvPr>
            <p:ph type="title"/>
          </p:nvPr>
        </p:nvSpPr>
        <p:spPr>
          <a:xfrm>
            <a:off x="0" y="0"/>
            <a:ext cx="9905998" cy="914400"/>
          </a:xfrm>
        </p:spPr>
        <p:txBody>
          <a:bodyPr/>
          <a:lstStyle/>
          <a:p>
            <a:r>
              <a:rPr lang="en-US" b="1" dirty="0"/>
              <a:t>	Comparative Average Price by City</a:t>
            </a:r>
          </a:p>
        </p:txBody>
      </p:sp>
      <p:pic>
        <p:nvPicPr>
          <p:cNvPr id="5" name="Picture 4">
            <a:extLst>
              <a:ext uri="{FF2B5EF4-FFF2-40B4-BE49-F238E27FC236}">
                <a16:creationId xmlns:a16="http://schemas.microsoft.com/office/drawing/2014/main" id="{768BE416-2A9D-E649-B6CD-D58E90D99A82}"/>
              </a:ext>
            </a:extLst>
          </p:cNvPr>
          <p:cNvPicPr>
            <a:picLocks noChangeAspect="1"/>
          </p:cNvPicPr>
          <p:nvPr/>
        </p:nvPicPr>
        <p:blipFill>
          <a:blip r:embed="rId2"/>
          <a:stretch>
            <a:fillRect/>
          </a:stretch>
        </p:blipFill>
        <p:spPr>
          <a:xfrm>
            <a:off x="404949" y="1130300"/>
            <a:ext cx="4902200" cy="4597400"/>
          </a:xfrm>
          <a:prstGeom prst="rect">
            <a:avLst/>
          </a:prstGeom>
          <a:solidFill>
            <a:schemeClr val="tx1"/>
          </a:solidFill>
        </p:spPr>
      </p:pic>
      <p:sp>
        <p:nvSpPr>
          <p:cNvPr id="8" name="TextBox 7">
            <a:extLst>
              <a:ext uri="{FF2B5EF4-FFF2-40B4-BE49-F238E27FC236}">
                <a16:creationId xmlns:a16="http://schemas.microsoft.com/office/drawing/2014/main" id="{B84EBDDF-F768-E847-9A58-F6481490D601}"/>
              </a:ext>
            </a:extLst>
          </p:cNvPr>
          <p:cNvSpPr txBox="1"/>
          <p:nvPr/>
        </p:nvSpPr>
        <p:spPr>
          <a:xfrm>
            <a:off x="5669280" y="2690336"/>
            <a:ext cx="5930537" cy="1477328"/>
          </a:xfrm>
          <a:prstGeom prst="rect">
            <a:avLst/>
          </a:prstGeom>
          <a:noFill/>
        </p:spPr>
        <p:txBody>
          <a:bodyPr wrap="square" rtlCol="0">
            <a:spAutoFit/>
          </a:bodyPr>
          <a:lstStyle/>
          <a:p>
            <a:r>
              <a:rPr lang="en-US" dirty="0"/>
              <a:t>The Comparative Average Price By City chart shows Denver with the highest average for cost when looking at the top 20 highest rated Italian restaurants and Colorado Springs has the least expensive restaurants.</a:t>
            </a:r>
          </a:p>
        </p:txBody>
      </p:sp>
    </p:spTree>
    <p:extLst>
      <p:ext uri="{BB962C8B-B14F-4D97-AF65-F5344CB8AC3E}">
        <p14:creationId xmlns:p14="http://schemas.microsoft.com/office/powerpoint/2010/main" val="2206944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9183DB-02DB-0642-A194-73831C6806BF}"/>
              </a:ext>
            </a:extLst>
          </p:cNvPr>
          <p:cNvSpPr>
            <a:spLocks noGrp="1"/>
          </p:cNvSpPr>
          <p:nvPr>
            <p:ph type="title"/>
          </p:nvPr>
        </p:nvSpPr>
        <p:spPr>
          <a:xfrm>
            <a:off x="0" y="0"/>
            <a:ext cx="9905998" cy="914400"/>
          </a:xfrm>
        </p:spPr>
        <p:txBody>
          <a:bodyPr/>
          <a:lstStyle/>
          <a:p>
            <a:r>
              <a:rPr lang="en-US" b="1" dirty="0"/>
              <a:t>	Correlation Between Price and Rating</a:t>
            </a:r>
          </a:p>
        </p:txBody>
      </p:sp>
      <p:sp>
        <p:nvSpPr>
          <p:cNvPr id="3" name="TextBox 2">
            <a:extLst>
              <a:ext uri="{FF2B5EF4-FFF2-40B4-BE49-F238E27FC236}">
                <a16:creationId xmlns:a16="http://schemas.microsoft.com/office/drawing/2014/main" id="{493067F6-F487-A841-92CB-377C3B2D8BD8}"/>
              </a:ext>
            </a:extLst>
          </p:cNvPr>
          <p:cNvSpPr txBox="1"/>
          <p:nvPr/>
        </p:nvSpPr>
        <p:spPr>
          <a:xfrm>
            <a:off x="5434149" y="1651000"/>
            <a:ext cx="6087291" cy="3970318"/>
          </a:xfrm>
          <a:prstGeom prst="rect">
            <a:avLst/>
          </a:prstGeom>
          <a:noFill/>
        </p:spPr>
        <p:txBody>
          <a:bodyPr wrap="square" rtlCol="0">
            <a:spAutoFit/>
          </a:bodyPr>
          <a:lstStyle/>
          <a:p>
            <a:r>
              <a:rPr lang="en-US" dirty="0"/>
              <a:t>The Comparative Rating/Price By City chart shows that there is not a significant relationship between price and rating when looking at the top 20 highest rated Italian restaurants in Denver, Colorado Springs, and Northern Colorado. However, when looking at Denver restaurants, indicated in red, there is a slight trend toward restaurants with lower prices having higher ratings.</a:t>
            </a:r>
          </a:p>
          <a:p>
            <a:endParaRPr lang="en-US" dirty="0"/>
          </a:p>
          <a:p>
            <a:r>
              <a:rPr lang="en-US" dirty="0"/>
              <a:t>The highest rated Italian restaurant is from Coopersmith’s, which is more known for its beer and may not have the high rating due to its Italian food</a:t>
            </a:r>
          </a:p>
          <a:p>
            <a:r>
              <a:rPr lang="en-US" dirty="0"/>
              <a:t>offerings. This should be taken into consideration.</a:t>
            </a:r>
          </a:p>
          <a:p>
            <a:endParaRPr lang="en-US" dirty="0"/>
          </a:p>
        </p:txBody>
      </p:sp>
      <p:pic>
        <p:nvPicPr>
          <p:cNvPr id="5" name="Picture 4">
            <a:extLst>
              <a:ext uri="{FF2B5EF4-FFF2-40B4-BE49-F238E27FC236}">
                <a16:creationId xmlns:a16="http://schemas.microsoft.com/office/drawing/2014/main" id="{1213DAB1-1CA0-4FCA-B0E0-1CFD8B6704A1}"/>
              </a:ext>
            </a:extLst>
          </p:cNvPr>
          <p:cNvPicPr>
            <a:picLocks noChangeAspect="1"/>
          </p:cNvPicPr>
          <p:nvPr/>
        </p:nvPicPr>
        <p:blipFill>
          <a:blip r:embed="rId2"/>
          <a:stretch>
            <a:fillRect/>
          </a:stretch>
        </p:blipFill>
        <p:spPr>
          <a:xfrm>
            <a:off x="380636" y="1651000"/>
            <a:ext cx="4903317" cy="3556810"/>
          </a:xfrm>
          <a:prstGeom prst="rect">
            <a:avLst/>
          </a:prstGeom>
        </p:spPr>
      </p:pic>
    </p:spTree>
    <p:extLst>
      <p:ext uri="{BB962C8B-B14F-4D97-AF65-F5344CB8AC3E}">
        <p14:creationId xmlns:p14="http://schemas.microsoft.com/office/powerpoint/2010/main" val="378477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B20E-FDB4-934B-B6B4-98A9D52BE7D0}"/>
              </a:ext>
            </a:extLst>
          </p:cNvPr>
          <p:cNvSpPr>
            <a:spLocks noGrp="1"/>
          </p:cNvSpPr>
          <p:nvPr>
            <p:ph type="title"/>
          </p:nvPr>
        </p:nvSpPr>
        <p:spPr>
          <a:xfrm>
            <a:off x="0" y="0"/>
            <a:ext cx="9905998" cy="914400"/>
          </a:xfrm>
        </p:spPr>
        <p:txBody>
          <a:bodyPr/>
          <a:lstStyle/>
          <a:p>
            <a:r>
              <a:rPr lang="en-US" b="1" dirty="0"/>
              <a:t>	Correlation Between Price and Rating</a:t>
            </a:r>
          </a:p>
        </p:txBody>
      </p:sp>
      <p:sp>
        <p:nvSpPr>
          <p:cNvPr id="6" name="Content Placeholder 2">
            <a:extLst>
              <a:ext uri="{FF2B5EF4-FFF2-40B4-BE49-F238E27FC236}">
                <a16:creationId xmlns:a16="http://schemas.microsoft.com/office/drawing/2014/main" id="{D000CDFB-4CDE-7A4F-A554-D7B8EDBEB89F}"/>
              </a:ext>
            </a:extLst>
          </p:cNvPr>
          <p:cNvSpPr>
            <a:spLocks noGrp="1"/>
          </p:cNvSpPr>
          <p:nvPr>
            <p:ph idx="1"/>
          </p:nvPr>
        </p:nvSpPr>
        <p:spPr>
          <a:xfrm>
            <a:off x="1270202" y="914400"/>
            <a:ext cx="9905998" cy="5666704"/>
          </a:xfrm>
        </p:spPr>
        <p:txBody>
          <a:bodyPr anchor="t">
            <a:normAutofit/>
          </a:bodyPr>
          <a:lstStyle/>
          <a:p>
            <a:r>
              <a:rPr lang="en-US" cap="none" dirty="0"/>
              <a:t>There is minimal correlation between rating and price between all cities.  Denver did have a more significant correlation than either Colorado Springs or Northern Colorado.  </a:t>
            </a:r>
          </a:p>
          <a:p>
            <a:pPr lvl="1"/>
            <a:r>
              <a:rPr lang="en-US" cap="none" dirty="0"/>
              <a:t>Shockingly, the higher rated Denver restaurants have a lower price point compared to the other options. </a:t>
            </a:r>
          </a:p>
          <a:p>
            <a:endParaRPr lang="en-US" cap="none" dirty="0"/>
          </a:p>
          <a:p>
            <a:r>
              <a:rPr lang="en-US" cap="none" dirty="0"/>
              <a:t>Overall, the highest rated and highest priced Restaurants are in Denver.  </a:t>
            </a:r>
          </a:p>
          <a:p>
            <a:pPr lvl="1"/>
            <a:r>
              <a:rPr lang="en-US" cap="none" dirty="0"/>
              <a:t>Coopersmith’s Pub in Fort Collins was an outlier.  After looking at reviews on Zomato it appears to be a local’s favorite which could have skewed </a:t>
            </a:r>
            <a:r>
              <a:rPr lang="en-US" cap="none"/>
              <a:t>the data.</a:t>
            </a:r>
            <a:endParaRPr lang="en-US" cap="none" dirty="0"/>
          </a:p>
          <a:p>
            <a:pPr marL="457200" lvl="1" indent="0">
              <a:buNone/>
            </a:pPr>
            <a:endParaRPr lang="en-US" cap="none" dirty="0"/>
          </a:p>
          <a:p>
            <a:r>
              <a:rPr lang="en-US" cap="none" dirty="0"/>
              <a:t>Lower rated, lower priced restaurants fell around Northern Colorado. </a:t>
            </a:r>
          </a:p>
          <a:p>
            <a:pPr lvl="1"/>
            <a:r>
              <a:rPr lang="en-US" cap="none" dirty="0"/>
              <a:t>Northern Colorado tends to be more rural and have a lower income than other parts of the state which means restaurants will be less expensive which can lean towards lower reviews. </a:t>
            </a:r>
          </a:p>
          <a:p>
            <a:pPr lvl="1"/>
            <a:endParaRPr lang="en-US" cap="none" dirty="0"/>
          </a:p>
          <a:p>
            <a:pPr lvl="1"/>
            <a:endParaRPr lang="en-US" cap="none" dirty="0"/>
          </a:p>
        </p:txBody>
      </p:sp>
    </p:spTree>
    <p:extLst>
      <p:ext uri="{BB962C8B-B14F-4D97-AF65-F5344CB8AC3E}">
        <p14:creationId xmlns:p14="http://schemas.microsoft.com/office/powerpoint/2010/main" val="4192755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C54F-4CD8-BB43-AB08-FF72943BEC7D}"/>
              </a:ext>
            </a:extLst>
          </p:cNvPr>
          <p:cNvSpPr>
            <a:spLocks noGrp="1"/>
          </p:cNvSpPr>
          <p:nvPr>
            <p:ph type="title"/>
          </p:nvPr>
        </p:nvSpPr>
        <p:spPr>
          <a:xfrm>
            <a:off x="1143001" y="2476500"/>
            <a:ext cx="9905998" cy="1905000"/>
          </a:xfrm>
        </p:spPr>
        <p:txBody>
          <a:bodyPr>
            <a:normAutofit fontScale="90000"/>
          </a:bodyPr>
          <a:lstStyle/>
          <a:p>
            <a:pPr algn="ctr"/>
            <a:r>
              <a:rPr lang="en-US" sz="5400" dirty="0"/>
              <a:t>Trouble Shooting the code </a:t>
            </a:r>
            <a:br>
              <a:rPr lang="en-US" sz="5400" dirty="0"/>
            </a:br>
            <a:r>
              <a:rPr lang="en-US" sz="4400" dirty="0"/>
              <a:t>(and Data)</a:t>
            </a:r>
            <a:endParaRPr lang="en-US" sz="5400" dirty="0"/>
          </a:p>
        </p:txBody>
      </p:sp>
    </p:spTree>
    <p:extLst>
      <p:ext uri="{BB962C8B-B14F-4D97-AF65-F5344CB8AC3E}">
        <p14:creationId xmlns:p14="http://schemas.microsoft.com/office/powerpoint/2010/main" val="1848749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BBB4-5DC9-B74E-8ED4-72E96A410923}"/>
              </a:ext>
            </a:extLst>
          </p:cNvPr>
          <p:cNvSpPr>
            <a:spLocks noGrp="1"/>
          </p:cNvSpPr>
          <p:nvPr>
            <p:ph type="title"/>
          </p:nvPr>
        </p:nvSpPr>
        <p:spPr>
          <a:xfrm>
            <a:off x="0" y="0"/>
            <a:ext cx="11047411" cy="914400"/>
          </a:xfrm>
        </p:spPr>
        <p:txBody>
          <a:bodyPr/>
          <a:lstStyle/>
          <a:p>
            <a:r>
              <a:rPr lang="en-US" dirty="0"/>
              <a:t>	API Documentation </a:t>
            </a:r>
            <a:endParaRPr lang="en-US" dirty="0">
              <a:highlight>
                <a:srgbClr val="FFFF00"/>
              </a:highlight>
            </a:endParaRPr>
          </a:p>
        </p:txBody>
      </p:sp>
      <p:sp>
        <p:nvSpPr>
          <p:cNvPr id="3" name="Content Placeholder 2">
            <a:extLst>
              <a:ext uri="{FF2B5EF4-FFF2-40B4-BE49-F238E27FC236}">
                <a16:creationId xmlns:a16="http://schemas.microsoft.com/office/drawing/2014/main" id="{D516F1AC-3422-9744-86AB-516EE5805ACF}"/>
              </a:ext>
            </a:extLst>
          </p:cNvPr>
          <p:cNvSpPr>
            <a:spLocks noGrp="1"/>
          </p:cNvSpPr>
          <p:nvPr>
            <p:ph idx="1"/>
          </p:nvPr>
        </p:nvSpPr>
        <p:spPr>
          <a:xfrm>
            <a:off x="748008" y="914400"/>
            <a:ext cx="4344987" cy="5310108"/>
          </a:xfrm>
        </p:spPr>
        <p:txBody>
          <a:bodyPr>
            <a:normAutofit/>
          </a:bodyPr>
          <a:lstStyle/>
          <a:p>
            <a:r>
              <a:rPr lang="en-US" cap="none" dirty="0"/>
              <a:t>Zomato API website offered several ways to access data. </a:t>
            </a:r>
          </a:p>
          <a:p>
            <a:r>
              <a:rPr lang="en-US" cap="none" dirty="0">
                <a:latin typeface="+mj-lt"/>
              </a:rPr>
              <a:t>When reviewing the documentation, it was unclear on how to pull the wanted data causing issues to gather and combine data.</a:t>
            </a:r>
          </a:p>
          <a:p>
            <a:r>
              <a:rPr lang="en-US" cap="none" dirty="0">
                <a:latin typeface="+mj-lt"/>
              </a:rPr>
              <a:t>Some of the wanted access points were dependent on data from other APIs.</a:t>
            </a:r>
          </a:p>
          <a:p>
            <a:r>
              <a:rPr lang="en-US" cap="none" dirty="0">
                <a:latin typeface="+mj-lt"/>
              </a:rPr>
              <a:t>Our solution was to obtain id numbers/codes from different APIs to obtain the data necessary for this analysis.</a:t>
            </a:r>
          </a:p>
        </p:txBody>
      </p:sp>
      <p:pic>
        <p:nvPicPr>
          <p:cNvPr id="10" name="Picture 9">
            <a:extLst>
              <a:ext uri="{FF2B5EF4-FFF2-40B4-BE49-F238E27FC236}">
                <a16:creationId xmlns:a16="http://schemas.microsoft.com/office/drawing/2014/main" id="{EF19FAD0-6F2F-FD40-8EBB-4DF9733B199A}"/>
              </a:ext>
            </a:extLst>
          </p:cNvPr>
          <p:cNvPicPr>
            <a:picLocks noChangeAspect="1"/>
          </p:cNvPicPr>
          <p:nvPr/>
        </p:nvPicPr>
        <p:blipFill>
          <a:blip r:embed="rId2"/>
          <a:stretch>
            <a:fillRect/>
          </a:stretch>
        </p:blipFill>
        <p:spPr>
          <a:xfrm>
            <a:off x="5625804" y="1670420"/>
            <a:ext cx="6165886" cy="3517160"/>
          </a:xfrm>
          <a:prstGeom prst="rect">
            <a:avLst/>
          </a:prstGeom>
        </p:spPr>
      </p:pic>
    </p:spTree>
    <p:extLst>
      <p:ext uri="{BB962C8B-B14F-4D97-AF65-F5344CB8AC3E}">
        <p14:creationId xmlns:p14="http://schemas.microsoft.com/office/powerpoint/2010/main" val="214620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BBB4-5DC9-B74E-8ED4-72E96A410923}"/>
              </a:ext>
            </a:extLst>
          </p:cNvPr>
          <p:cNvSpPr>
            <a:spLocks noGrp="1"/>
          </p:cNvSpPr>
          <p:nvPr>
            <p:ph type="title"/>
          </p:nvPr>
        </p:nvSpPr>
        <p:spPr>
          <a:xfrm>
            <a:off x="0" y="0"/>
            <a:ext cx="11047411" cy="914400"/>
          </a:xfrm>
        </p:spPr>
        <p:txBody>
          <a:bodyPr/>
          <a:lstStyle/>
          <a:p>
            <a:r>
              <a:rPr lang="en-US" dirty="0"/>
              <a:t>	API Documentation </a:t>
            </a:r>
            <a:endParaRPr lang="en-US" dirty="0">
              <a:highlight>
                <a:srgbClr val="FFFF00"/>
              </a:highlight>
            </a:endParaRPr>
          </a:p>
        </p:txBody>
      </p:sp>
      <p:sp>
        <p:nvSpPr>
          <p:cNvPr id="3" name="Content Placeholder 2">
            <a:extLst>
              <a:ext uri="{FF2B5EF4-FFF2-40B4-BE49-F238E27FC236}">
                <a16:creationId xmlns:a16="http://schemas.microsoft.com/office/drawing/2014/main" id="{D516F1AC-3422-9744-86AB-516EE5805ACF}"/>
              </a:ext>
            </a:extLst>
          </p:cNvPr>
          <p:cNvSpPr>
            <a:spLocks noGrp="1"/>
          </p:cNvSpPr>
          <p:nvPr>
            <p:ph idx="1"/>
          </p:nvPr>
        </p:nvSpPr>
        <p:spPr>
          <a:xfrm>
            <a:off x="1141413" y="1018503"/>
            <a:ext cx="9905998" cy="2734790"/>
          </a:xfrm>
        </p:spPr>
        <p:txBody>
          <a:bodyPr>
            <a:normAutofit/>
          </a:bodyPr>
          <a:lstStyle/>
          <a:p>
            <a:r>
              <a:rPr lang="en-US" cap="none" dirty="0"/>
              <a:t>The biggest challenge was obtaining City Names. </a:t>
            </a:r>
          </a:p>
          <a:p>
            <a:r>
              <a:rPr lang="en-US" cap="none" dirty="0"/>
              <a:t>City Names were not a parameter for any of the APIs.</a:t>
            </a:r>
          </a:p>
          <a:p>
            <a:r>
              <a:rPr lang="en-US" cap="none" dirty="0"/>
              <a:t>API documentation stated to obtain a city, use the Entity ID parameter.</a:t>
            </a:r>
          </a:p>
          <a:p>
            <a:r>
              <a:rPr lang="en-US" cap="none" dirty="0"/>
              <a:t>After troubleshooting, the correct parameter, City ID, was  needed to extract the data needed to create the data frame. </a:t>
            </a:r>
          </a:p>
        </p:txBody>
      </p:sp>
      <p:pic>
        <p:nvPicPr>
          <p:cNvPr id="4" name="Picture 3">
            <a:extLst>
              <a:ext uri="{FF2B5EF4-FFF2-40B4-BE49-F238E27FC236}">
                <a16:creationId xmlns:a16="http://schemas.microsoft.com/office/drawing/2014/main" id="{AD27D60B-955A-DB47-A8DB-FD52BCD90FC7}"/>
              </a:ext>
            </a:extLst>
          </p:cNvPr>
          <p:cNvPicPr>
            <a:picLocks noChangeAspect="1"/>
          </p:cNvPicPr>
          <p:nvPr/>
        </p:nvPicPr>
        <p:blipFill>
          <a:blip r:embed="rId2"/>
          <a:stretch>
            <a:fillRect/>
          </a:stretch>
        </p:blipFill>
        <p:spPr>
          <a:xfrm>
            <a:off x="2158392" y="3753293"/>
            <a:ext cx="7875216" cy="2374146"/>
          </a:xfrm>
          <a:prstGeom prst="rect">
            <a:avLst/>
          </a:prstGeom>
        </p:spPr>
      </p:pic>
    </p:spTree>
    <p:extLst>
      <p:ext uri="{BB962C8B-B14F-4D97-AF65-F5344CB8AC3E}">
        <p14:creationId xmlns:p14="http://schemas.microsoft.com/office/powerpoint/2010/main" val="3486526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D16B-A6A0-B941-948C-B3B5ACDBB318}"/>
              </a:ext>
            </a:extLst>
          </p:cNvPr>
          <p:cNvSpPr>
            <a:spLocks noGrp="1"/>
          </p:cNvSpPr>
          <p:nvPr>
            <p:ph type="title"/>
          </p:nvPr>
        </p:nvSpPr>
        <p:spPr>
          <a:xfrm>
            <a:off x="0" y="0"/>
            <a:ext cx="9905998" cy="914400"/>
          </a:xfrm>
        </p:spPr>
        <p:txBody>
          <a:bodyPr/>
          <a:lstStyle/>
          <a:p>
            <a:r>
              <a:rPr lang="en-US" dirty="0"/>
              <a:t>	Realizing data is not a number</a:t>
            </a:r>
          </a:p>
        </p:txBody>
      </p:sp>
      <p:sp>
        <p:nvSpPr>
          <p:cNvPr id="3" name="Content Placeholder 2">
            <a:extLst>
              <a:ext uri="{FF2B5EF4-FFF2-40B4-BE49-F238E27FC236}">
                <a16:creationId xmlns:a16="http://schemas.microsoft.com/office/drawing/2014/main" id="{159C96E5-EB5A-0744-BEF7-D26C19DEF612}"/>
              </a:ext>
            </a:extLst>
          </p:cNvPr>
          <p:cNvSpPr>
            <a:spLocks noGrp="1"/>
          </p:cNvSpPr>
          <p:nvPr>
            <p:ph idx="1"/>
          </p:nvPr>
        </p:nvSpPr>
        <p:spPr>
          <a:xfrm>
            <a:off x="1143001" y="914401"/>
            <a:ext cx="9905998" cy="1828800"/>
          </a:xfrm>
        </p:spPr>
        <p:txBody>
          <a:bodyPr>
            <a:normAutofit/>
          </a:bodyPr>
          <a:lstStyle/>
          <a:p>
            <a:r>
              <a:rPr lang="en-US" cap="none" dirty="0"/>
              <a:t>Sorting rating and price data were rendering unexpected results.</a:t>
            </a:r>
          </a:p>
          <a:p>
            <a:r>
              <a:rPr lang="en-US" cap="none" dirty="0"/>
              <a:t>It was later determined that Price and Rating were stored as a string. </a:t>
            </a:r>
          </a:p>
          <a:p>
            <a:r>
              <a:rPr lang="en-US" cap="none" dirty="0" err="1"/>
              <a:t>astype</a:t>
            </a:r>
            <a:r>
              <a:rPr lang="en-US" cap="none" dirty="0"/>
              <a:t>(float) Panda function resolved the issue by casting as a float.</a:t>
            </a:r>
          </a:p>
        </p:txBody>
      </p:sp>
      <p:pic>
        <p:nvPicPr>
          <p:cNvPr id="4" name="Picture 3">
            <a:extLst>
              <a:ext uri="{FF2B5EF4-FFF2-40B4-BE49-F238E27FC236}">
                <a16:creationId xmlns:a16="http://schemas.microsoft.com/office/drawing/2014/main" id="{29E8E297-5540-004A-A103-95A26A1ED3A4}"/>
              </a:ext>
            </a:extLst>
          </p:cNvPr>
          <p:cNvPicPr>
            <a:picLocks noChangeAspect="1"/>
          </p:cNvPicPr>
          <p:nvPr/>
        </p:nvPicPr>
        <p:blipFill>
          <a:blip r:embed="rId2"/>
          <a:stretch>
            <a:fillRect/>
          </a:stretch>
        </p:blipFill>
        <p:spPr>
          <a:xfrm>
            <a:off x="2922907" y="3417820"/>
            <a:ext cx="6346186" cy="696980"/>
          </a:xfrm>
          <a:prstGeom prst="rect">
            <a:avLst/>
          </a:prstGeom>
        </p:spPr>
      </p:pic>
    </p:spTree>
    <p:extLst>
      <p:ext uri="{BB962C8B-B14F-4D97-AF65-F5344CB8AC3E}">
        <p14:creationId xmlns:p14="http://schemas.microsoft.com/office/powerpoint/2010/main" val="257491703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AC15-9E85-3D44-93CC-ED15F545F2D4}"/>
              </a:ext>
            </a:extLst>
          </p:cNvPr>
          <p:cNvSpPr>
            <a:spLocks noGrp="1"/>
          </p:cNvSpPr>
          <p:nvPr>
            <p:ph type="title"/>
          </p:nvPr>
        </p:nvSpPr>
        <p:spPr>
          <a:xfrm>
            <a:off x="0" y="22225"/>
            <a:ext cx="12192000" cy="914400"/>
          </a:xfrm>
        </p:spPr>
        <p:txBody>
          <a:bodyPr>
            <a:normAutofit/>
          </a:bodyPr>
          <a:lstStyle/>
          <a:p>
            <a:r>
              <a:rPr lang="en-US" sz="2800" dirty="0"/>
              <a:t>	Sorting by price/rating with Duplicate restaurant names</a:t>
            </a:r>
          </a:p>
        </p:txBody>
      </p:sp>
      <p:sp>
        <p:nvSpPr>
          <p:cNvPr id="3" name="Content Placeholder 2">
            <a:extLst>
              <a:ext uri="{FF2B5EF4-FFF2-40B4-BE49-F238E27FC236}">
                <a16:creationId xmlns:a16="http://schemas.microsoft.com/office/drawing/2014/main" id="{44E4D3F9-5EDD-4049-BCA9-30CAE58AB8A9}"/>
              </a:ext>
            </a:extLst>
          </p:cNvPr>
          <p:cNvSpPr>
            <a:spLocks noGrp="1"/>
          </p:cNvSpPr>
          <p:nvPr>
            <p:ph idx="1"/>
          </p:nvPr>
        </p:nvSpPr>
        <p:spPr>
          <a:xfrm>
            <a:off x="593179" y="1643889"/>
            <a:ext cx="6573684" cy="3901226"/>
          </a:xfrm>
        </p:spPr>
        <p:txBody>
          <a:bodyPr anchor="t">
            <a:normAutofit/>
          </a:bodyPr>
          <a:lstStyle/>
          <a:p>
            <a:r>
              <a:rPr lang="en-US" cap="none" dirty="0"/>
              <a:t>Duplicate restaurants (Maggiano’s) created issues in our data.</a:t>
            </a:r>
          </a:p>
          <a:p>
            <a:r>
              <a:rPr lang="en-US" cap="none" dirty="0"/>
              <a:t>Example – one restaurant was priced at $25 and the other at $40.  The data pulled in the $25 slot, but was showing $40.</a:t>
            </a:r>
          </a:p>
          <a:p>
            <a:r>
              <a:rPr lang="en-US" cap="none" dirty="0"/>
              <a:t>We were able to use the </a:t>
            </a:r>
            <a:r>
              <a:rPr lang="en-US" cap="none" dirty="0" err="1"/>
              <a:t>dataframe.at</a:t>
            </a:r>
            <a:r>
              <a:rPr lang="en-US" cap="none" dirty="0"/>
              <a:t> Panda function applied to the column index to rename one of the Maggiano’s Little Italy to just Maggiano Little Italy to pull in all 20 data points without impacting the sort function of the graph.</a:t>
            </a:r>
          </a:p>
          <a:p>
            <a:endParaRPr lang="en-US" cap="none" dirty="0"/>
          </a:p>
          <a:p>
            <a:endParaRPr lang="en-US" cap="none" dirty="0"/>
          </a:p>
          <a:p>
            <a:pPr marL="0" indent="0">
              <a:buNone/>
            </a:pPr>
            <a:endParaRPr lang="en-US" cap="none" dirty="0"/>
          </a:p>
        </p:txBody>
      </p:sp>
      <p:pic>
        <p:nvPicPr>
          <p:cNvPr id="7" name="Picture 6">
            <a:extLst>
              <a:ext uri="{FF2B5EF4-FFF2-40B4-BE49-F238E27FC236}">
                <a16:creationId xmlns:a16="http://schemas.microsoft.com/office/drawing/2014/main" id="{E95E02AA-2BC4-144E-A9F8-3FCF90DB7967}"/>
              </a:ext>
            </a:extLst>
          </p:cNvPr>
          <p:cNvPicPr>
            <a:picLocks noChangeAspect="1"/>
          </p:cNvPicPr>
          <p:nvPr/>
        </p:nvPicPr>
        <p:blipFill>
          <a:blip r:embed="rId2"/>
          <a:stretch>
            <a:fillRect/>
          </a:stretch>
        </p:blipFill>
        <p:spPr>
          <a:xfrm>
            <a:off x="7802576" y="1312885"/>
            <a:ext cx="3746232" cy="4232230"/>
          </a:xfrm>
          <a:prstGeom prst="rect">
            <a:avLst/>
          </a:prstGeom>
        </p:spPr>
      </p:pic>
    </p:spTree>
    <p:extLst>
      <p:ext uri="{BB962C8B-B14F-4D97-AF65-F5344CB8AC3E}">
        <p14:creationId xmlns:p14="http://schemas.microsoft.com/office/powerpoint/2010/main" val="4024808193"/>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F3AE-BC7B-0840-B781-383714A64D79}"/>
              </a:ext>
            </a:extLst>
          </p:cNvPr>
          <p:cNvSpPr>
            <a:spLocks noGrp="1"/>
          </p:cNvSpPr>
          <p:nvPr>
            <p:ph type="title"/>
          </p:nvPr>
        </p:nvSpPr>
        <p:spPr>
          <a:xfrm>
            <a:off x="0" y="0"/>
            <a:ext cx="9902952" cy="914400"/>
          </a:xfrm>
        </p:spPr>
        <p:txBody>
          <a:bodyPr/>
          <a:lstStyle/>
          <a:p>
            <a:r>
              <a:rPr lang="en-US" dirty="0"/>
              <a:t>	Finding the best way to display data	</a:t>
            </a:r>
          </a:p>
        </p:txBody>
      </p:sp>
      <p:sp>
        <p:nvSpPr>
          <p:cNvPr id="3" name="Content Placeholder 2">
            <a:extLst>
              <a:ext uri="{FF2B5EF4-FFF2-40B4-BE49-F238E27FC236}">
                <a16:creationId xmlns:a16="http://schemas.microsoft.com/office/drawing/2014/main" id="{8F008581-D7F5-5346-942A-8B98F837053B}"/>
              </a:ext>
            </a:extLst>
          </p:cNvPr>
          <p:cNvSpPr>
            <a:spLocks noGrp="1"/>
          </p:cNvSpPr>
          <p:nvPr>
            <p:ph idx="1"/>
          </p:nvPr>
        </p:nvSpPr>
        <p:spPr>
          <a:xfrm>
            <a:off x="1141413" y="1171977"/>
            <a:ext cx="9905998" cy="4619224"/>
          </a:xfrm>
        </p:spPr>
        <p:txBody>
          <a:bodyPr anchor="t"/>
          <a:lstStyle/>
          <a:p>
            <a:r>
              <a:rPr lang="en-US" cap="none" dirty="0"/>
              <a:t>Chart types were limited due to analyzing price and ratings.</a:t>
            </a:r>
          </a:p>
          <a:p>
            <a:endParaRPr lang="en-US" cap="none" dirty="0"/>
          </a:p>
          <a:p>
            <a:r>
              <a:rPr lang="en-US" cap="none" dirty="0"/>
              <a:t>Our conclusion was that the data was best and most simply presented through Bar Charts with one Scatter Plot.</a:t>
            </a:r>
          </a:p>
          <a:p>
            <a:endParaRPr lang="en-US" cap="none" dirty="0"/>
          </a:p>
          <a:p>
            <a:endParaRPr lang="en-US" cap="none" dirty="0"/>
          </a:p>
        </p:txBody>
      </p:sp>
    </p:spTree>
    <p:extLst>
      <p:ext uri="{BB962C8B-B14F-4D97-AF65-F5344CB8AC3E}">
        <p14:creationId xmlns:p14="http://schemas.microsoft.com/office/powerpoint/2010/main" val="385869003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0DE4-0B0E-084F-9A17-8251DF372C25}"/>
              </a:ext>
            </a:extLst>
          </p:cNvPr>
          <p:cNvSpPr>
            <a:spLocks noGrp="1"/>
          </p:cNvSpPr>
          <p:nvPr>
            <p:ph type="title"/>
          </p:nvPr>
        </p:nvSpPr>
        <p:spPr>
          <a:xfrm>
            <a:off x="0" y="0"/>
            <a:ext cx="9905998" cy="1113606"/>
          </a:xfrm>
        </p:spPr>
        <p:txBody>
          <a:bodyPr/>
          <a:lstStyle/>
          <a:p>
            <a:r>
              <a:rPr lang="en-US" b="1" dirty="0"/>
              <a:t>	Motivation</a:t>
            </a:r>
          </a:p>
        </p:txBody>
      </p:sp>
      <p:sp>
        <p:nvSpPr>
          <p:cNvPr id="3" name="Content Placeholder 2">
            <a:extLst>
              <a:ext uri="{FF2B5EF4-FFF2-40B4-BE49-F238E27FC236}">
                <a16:creationId xmlns:a16="http://schemas.microsoft.com/office/drawing/2014/main" id="{E614A854-9EC3-C848-868B-DBE22AA270BC}"/>
              </a:ext>
            </a:extLst>
          </p:cNvPr>
          <p:cNvSpPr>
            <a:spLocks noGrp="1"/>
          </p:cNvSpPr>
          <p:nvPr>
            <p:ph idx="1"/>
          </p:nvPr>
        </p:nvSpPr>
        <p:spPr>
          <a:xfrm>
            <a:off x="556054" y="869047"/>
            <a:ext cx="11232292" cy="4568880"/>
          </a:xfrm>
        </p:spPr>
        <p:txBody>
          <a:bodyPr>
            <a:normAutofit/>
          </a:bodyPr>
          <a:lstStyle/>
          <a:p>
            <a:pPr marL="0" indent="0">
              <a:buNone/>
            </a:pPr>
            <a:r>
              <a:rPr lang="en-US" sz="2800" cap="none" dirty="0"/>
              <a:t>We had a unique array of backgrounds, but all have a passion for food.  Since Italian is the favorite food of America (see class 1 for reference), we decided to examine the ratings and price in three major Colorado cities of the top 20 restaurants using the Zomato API. </a:t>
            </a:r>
          </a:p>
          <a:p>
            <a:endParaRPr lang="en-US" dirty="0"/>
          </a:p>
          <a:p>
            <a:pPr marL="457200" lvl="1" indent="0">
              <a:buNone/>
            </a:pPr>
            <a:r>
              <a:rPr lang="en-US" sz="2100" dirty="0"/>
              <a:t> </a:t>
            </a:r>
            <a:endParaRPr lang="en-US" dirty="0"/>
          </a:p>
        </p:txBody>
      </p:sp>
    </p:spTree>
    <p:extLst>
      <p:ext uri="{BB962C8B-B14F-4D97-AF65-F5344CB8AC3E}">
        <p14:creationId xmlns:p14="http://schemas.microsoft.com/office/powerpoint/2010/main" val="1567602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C54F-4CD8-BB43-AB08-FF72943BEC7D}"/>
              </a:ext>
            </a:extLst>
          </p:cNvPr>
          <p:cNvSpPr>
            <a:spLocks noGrp="1"/>
          </p:cNvSpPr>
          <p:nvPr>
            <p:ph type="title"/>
          </p:nvPr>
        </p:nvSpPr>
        <p:spPr>
          <a:xfrm>
            <a:off x="1143001" y="2476500"/>
            <a:ext cx="9905998" cy="1905000"/>
          </a:xfrm>
        </p:spPr>
        <p:txBody>
          <a:bodyPr>
            <a:normAutofit/>
          </a:bodyPr>
          <a:lstStyle/>
          <a:p>
            <a:pPr algn="ctr"/>
            <a:r>
              <a:rPr lang="en-US" sz="5400" dirty="0"/>
              <a:t>Post Mortem</a:t>
            </a:r>
          </a:p>
        </p:txBody>
      </p:sp>
    </p:spTree>
    <p:extLst>
      <p:ext uri="{BB962C8B-B14F-4D97-AF65-F5344CB8AC3E}">
        <p14:creationId xmlns:p14="http://schemas.microsoft.com/office/powerpoint/2010/main" val="564131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172C-57E3-5A47-B14A-00597160A6AA}"/>
              </a:ext>
            </a:extLst>
          </p:cNvPr>
          <p:cNvSpPr>
            <a:spLocks noGrp="1"/>
          </p:cNvSpPr>
          <p:nvPr>
            <p:ph type="title"/>
          </p:nvPr>
        </p:nvSpPr>
        <p:spPr>
          <a:xfrm>
            <a:off x="0" y="0"/>
            <a:ext cx="10515600" cy="858194"/>
          </a:xfrm>
        </p:spPr>
        <p:txBody>
          <a:bodyPr/>
          <a:lstStyle/>
          <a:p>
            <a:r>
              <a:rPr lang="en-US" b="1" dirty="0"/>
              <a:t>	Data Flaws</a:t>
            </a:r>
          </a:p>
        </p:txBody>
      </p:sp>
      <p:sp>
        <p:nvSpPr>
          <p:cNvPr id="3" name="Content Placeholder 2">
            <a:extLst>
              <a:ext uri="{FF2B5EF4-FFF2-40B4-BE49-F238E27FC236}">
                <a16:creationId xmlns:a16="http://schemas.microsoft.com/office/drawing/2014/main" id="{DBB04CF1-EACB-6B40-902E-F2AA0F354C41}"/>
              </a:ext>
            </a:extLst>
          </p:cNvPr>
          <p:cNvSpPr>
            <a:spLocks noGrp="1"/>
          </p:cNvSpPr>
          <p:nvPr>
            <p:ph idx="1"/>
          </p:nvPr>
        </p:nvSpPr>
        <p:spPr>
          <a:xfrm>
            <a:off x="838200" y="1182304"/>
            <a:ext cx="10515600" cy="4994660"/>
          </a:xfrm>
        </p:spPr>
        <p:txBody>
          <a:bodyPr>
            <a:normAutofit fontScale="92500" lnSpcReduction="10000"/>
          </a:bodyPr>
          <a:lstStyle/>
          <a:p>
            <a:r>
              <a:rPr lang="en-US" sz="2000" cap="none" dirty="0"/>
              <a:t>Our API use had a limitation of calling </a:t>
            </a:r>
            <a:r>
              <a:rPr lang="en-US" sz="2000" b="1" cap="none" dirty="0"/>
              <a:t>only 20 results into the data set </a:t>
            </a:r>
            <a:r>
              <a:rPr lang="en-US" sz="2000" cap="none" dirty="0"/>
              <a:t>per given request.</a:t>
            </a:r>
          </a:p>
          <a:p>
            <a:endParaRPr lang="en-US" sz="1200" cap="none" dirty="0"/>
          </a:p>
          <a:p>
            <a:r>
              <a:rPr lang="en-US" sz="2000" cap="none" dirty="0"/>
              <a:t>People are more prone to review their bad experiences than their positive ones. Assuming that </a:t>
            </a:r>
            <a:r>
              <a:rPr lang="en-US" sz="2000" i="1" cap="none" dirty="0"/>
              <a:t>only</a:t>
            </a:r>
            <a:r>
              <a:rPr lang="en-US" sz="2000" cap="none" dirty="0"/>
              <a:t> one of every 10 happy customers leaves a positive </a:t>
            </a:r>
            <a:r>
              <a:rPr lang="en-US" sz="2000" b="1" cap="none" dirty="0">
                <a:solidFill>
                  <a:srgbClr val="00B050"/>
                </a:solidFill>
              </a:rPr>
              <a:t>5★</a:t>
            </a:r>
            <a:r>
              <a:rPr lang="en-US" sz="2000" cap="none" dirty="0">
                <a:solidFill>
                  <a:schemeClr val="accent6"/>
                </a:solidFill>
              </a:rPr>
              <a:t> </a:t>
            </a:r>
            <a:r>
              <a:rPr lang="en-US" sz="2000" cap="none" dirty="0"/>
              <a:t>review, it would take four</a:t>
            </a:r>
            <a:r>
              <a:rPr lang="en-US" sz="2000" cap="none" dirty="0">
                <a:solidFill>
                  <a:schemeClr val="accent6"/>
                </a:solidFill>
              </a:rPr>
              <a:t> </a:t>
            </a:r>
            <a:r>
              <a:rPr lang="en-US" sz="2000" b="1" cap="none" dirty="0">
                <a:solidFill>
                  <a:srgbClr val="00B050"/>
                </a:solidFill>
              </a:rPr>
              <a:t>5★ </a:t>
            </a:r>
            <a:r>
              <a:rPr lang="en-US" sz="2000" cap="none" dirty="0"/>
              <a:t>reviews to make up for each </a:t>
            </a:r>
            <a:r>
              <a:rPr lang="en-US" sz="2000" b="1" cap="none" dirty="0">
                <a:solidFill>
                  <a:srgbClr val="FF0000"/>
                </a:solidFill>
              </a:rPr>
              <a:t>1★</a:t>
            </a:r>
            <a:r>
              <a:rPr lang="en-US" sz="2000" cap="none" dirty="0">
                <a:solidFill>
                  <a:srgbClr val="FF0000"/>
                </a:solidFill>
              </a:rPr>
              <a:t> </a:t>
            </a:r>
            <a:r>
              <a:rPr lang="en-US" sz="2000" cap="none" dirty="0"/>
              <a:t>review, you can figure it takes </a:t>
            </a:r>
            <a:r>
              <a:rPr lang="en-US" sz="2000" b="1" cap="none" dirty="0"/>
              <a:t>40 positive customer experiences to make up for a single bad review.</a:t>
            </a:r>
            <a:r>
              <a:rPr lang="en-US" sz="2000" cap="none" baseline="30000" dirty="0"/>
              <a:t>1</a:t>
            </a:r>
          </a:p>
          <a:p>
            <a:endParaRPr lang="en-US" sz="1200" cap="none" dirty="0"/>
          </a:p>
          <a:p>
            <a:r>
              <a:rPr lang="en-US" sz="2000" cap="none" dirty="0"/>
              <a:t>When we analyzed the data, we did not take into account </a:t>
            </a:r>
            <a:r>
              <a:rPr lang="en-US" sz="2000" b="1" cap="none" dirty="0"/>
              <a:t>how many reviews</a:t>
            </a:r>
            <a:r>
              <a:rPr lang="en-US" sz="2000" cap="none" dirty="0"/>
              <a:t> each restaurant had. Coupled with the gravity of bad reviews, it is easy for the data to be skewed in either direction. It might not be the food getting the reviews, it might be the atmosphere. </a:t>
            </a:r>
          </a:p>
          <a:p>
            <a:endParaRPr lang="en-US" sz="1200" cap="none" dirty="0"/>
          </a:p>
          <a:p>
            <a:r>
              <a:rPr lang="en-US" sz="2000" b="1" cap="none" dirty="0"/>
              <a:t>Larger population – More Reviews, More Opinions. </a:t>
            </a:r>
            <a:r>
              <a:rPr lang="en-US" sz="2000" cap="none" dirty="0"/>
              <a:t>As population increases, so does the amount of restaurants. This can cause a data skew due to larger amounts of reviews and more restaurants, but can also allow for varied onions in the reviews. </a:t>
            </a:r>
          </a:p>
          <a:p>
            <a:endParaRPr lang="en-US" sz="2000" baseline="30000" dirty="0"/>
          </a:p>
        </p:txBody>
      </p:sp>
      <p:sp>
        <p:nvSpPr>
          <p:cNvPr id="4" name="TextBox 3">
            <a:extLst>
              <a:ext uri="{FF2B5EF4-FFF2-40B4-BE49-F238E27FC236}">
                <a16:creationId xmlns:a16="http://schemas.microsoft.com/office/drawing/2014/main" id="{82EF21D7-479F-C24F-9D04-AA641241AF61}"/>
              </a:ext>
            </a:extLst>
          </p:cNvPr>
          <p:cNvSpPr txBox="1"/>
          <p:nvPr/>
        </p:nvSpPr>
        <p:spPr>
          <a:xfrm>
            <a:off x="4349578" y="6333836"/>
            <a:ext cx="7707920" cy="400110"/>
          </a:xfrm>
          <a:prstGeom prst="rect">
            <a:avLst/>
          </a:prstGeom>
          <a:noFill/>
        </p:spPr>
        <p:txBody>
          <a:bodyPr wrap="square" rtlCol="0">
            <a:spAutoFit/>
          </a:bodyPr>
          <a:lstStyle/>
          <a:p>
            <a:r>
              <a:rPr lang="en-US" sz="1000" dirty="0"/>
              <a:t>1. The Secret Ratio That Proves Why Customer Reviews Are So Important</a:t>
            </a:r>
          </a:p>
          <a:p>
            <a:r>
              <a:rPr lang="en-US" sz="1000" dirty="0"/>
              <a:t>Andrew Thomas - </a:t>
            </a:r>
            <a:r>
              <a:rPr lang="en-US" sz="1000" dirty="0">
                <a:hlinkClick r:id="rId2"/>
              </a:rPr>
              <a:t>https://www.inc.com/andrew-thomas/the-hidden-ratio-that-could-make-or-break-your-company.html</a:t>
            </a:r>
            <a:r>
              <a:rPr lang="en-US" sz="1000" dirty="0"/>
              <a:t> </a:t>
            </a:r>
          </a:p>
        </p:txBody>
      </p:sp>
    </p:spTree>
    <p:extLst>
      <p:ext uri="{BB962C8B-B14F-4D97-AF65-F5344CB8AC3E}">
        <p14:creationId xmlns:p14="http://schemas.microsoft.com/office/powerpoint/2010/main" val="1982712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6FF073-5CE6-1B40-B876-881B34F1FFC9}"/>
              </a:ext>
            </a:extLst>
          </p:cNvPr>
          <p:cNvSpPr/>
          <p:nvPr/>
        </p:nvSpPr>
        <p:spPr>
          <a:xfrm>
            <a:off x="751703" y="2228671"/>
            <a:ext cx="10688594" cy="2400657"/>
          </a:xfrm>
          <a:prstGeom prst="rect">
            <a:avLst/>
          </a:prstGeom>
          <a:noFill/>
        </p:spPr>
        <p:txBody>
          <a:bodyPr wrap="square" lIns="91440" tIns="45720" rIns="91440" bIns="45720">
            <a:spAutoFit/>
          </a:bodyPr>
          <a:lstStyle/>
          <a:p>
            <a:pPr algn="ctr"/>
            <a:r>
              <a:rPr lang="en-US" sz="15000" b="1" cap="none" spc="50" dirty="0">
                <a:ln w="34925" cmpd="sng">
                  <a:solidFill>
                    <a:schemeClr val="tx1"/>
                  </a:solidFill>
                  <a:prstDash val="solid"/>
                </a:ln>
                <a:solidFill>
                  <a:srgbClr val="70AD47">
                    <a:tint val="1000"/>
                  </a:srgbClr>
                </a:solidFill>
                <a:effectLst>
                  <a:glow rad="38100">
                    <a:schemeClr val="accent1">
                      <a:alpha val="40000"/>
                    </a:schemeClr>
                  </a:glow>
                </a:effectLst>
              </a:rPr>
              <a:t>Q &amp; A</a:t>
            </a:r>
          </a:p>
        </p:txBody>
      </p:sp>
    </p:spTree>
    <p:extLst>
      <p:ext uri="{BB962C8B-B14F-4D97-AF65-F5344CB8AC3E}">
        <p14:creationId xmlns:p14="http://schemas.microsoft.com/office/powerpoint/2010/main" val="2362961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2E2524-11C8-8A44-A49A-D09D4BC90519}"/>
              </a:ext>
            </a:extLst>
          </p:cNvPr>
          <p:cNvSpPr/>
          <p:nvPr/>
        </p:nvSpPr>
        <p:spPr>
          <a:xfrm>
            <a:off x="751703" y="2228671"/>
            <a:ext cx="10688594" cy="2400657"/>
          </a:xfrm>
          <a:prstGeom prst="rect">
            <a:avLst/>
          </a:prstGeom>
          <a:noFill/>
        </p:spPr>
        <p:txBody>
          <a:bodyPr wrap="square" lIns="91440" tIns="45720" rIns="91440" bIns="45720">
            <a:spAutoFit/>
          </a:bodyPr>
          <a:lstStyle/>
          <a:p>
            <a:pPr algn="ctr"/>
            <a:r>
              <a:rPr lang="en-US" sz="15000" b="1" cap="none" spc="50" dirty="0">
                <a:ln w="34925" cmpd="sng">
                  <a:solidFill>
                    <a:schemeClr val="tx1"/>
                  </a:solidFill>
                  <a:prstDash val="solid"/>
                </a:ln>
                <a:solidFill>
                  <a:srgbClr val="70AD47">
                    <a:tint val="1000"/>
                  </a:srgbClr>
                </a:solidFill>
                <a:effectLst>
                  <a:glow rad="38100">
                    <a:schemeClr val="accent1">
                      <a:alpha val="40000"/>
                    </a:schemeClr>
                  </a:glow>
                </a:effectLst>
              </a:rPr>
              <a:t>Thank You!</a:t>
            </a:r>
          </a:p>
        </p:txBody>
      </p:sp>
    </p:spTree>
    <p:extLst>
      <p:ext uri="{BB962C8B-B14F-4D97-AF65-F5344CB8AC3E}">
        <p14:creationId xmlns:p14="http://schemas.microsoft.com/office/powerpoint/2010/main" val="2622247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1A37-1FE6-6F4D-BEB7-CAF17626C95B}"/>
              </a:ext>
            </a:extLst>
          </p:cNvPr>
          <p:cNvSpPr>
            <a:spLocks noGrp="1"/>
          </p:cNvSpPr>
          <p:nvPr>
            <p:ph type="title"/>
          </p:nvPr>
        </p:nvSpPr>
        <p:spPr>
          <a:xfrm>
            <a:off x="0" y="0"/>
            <a:ext cx="9905998" cy="1066800"/>
          </a:xfrm>
        </p:spPr>
        <p:txBody>
          <a:bodyPr/>
          <a:lstStyle/>
          <a:p>
            <a:r>
              <a:rPr lang="en-US" b="1" dirty="0"/>
              <a:t>	Hypothesis</a:t>
            </a:r>
          </a:p>
        </p:txBody>
      </p:sp>
      <p:sp>
        <p:nvSpPr>
          <p:cNvPr id="3" name="Content Placeholder 2">
            <a:extLst>
              <a:ext uri="{FF2B5EF4-FFF2-40B4-BE49-F238E27FC236}">
                <a16:creationId xmlns:a16="http://schemas.microsoft.com/office/drawing/2014/main" id="{F5ECD571-A658-1441-B016-0BC72CE6AD6B}"/>
              </a:ext>
            </a:extLst>
          </p:cNvPr>
          <p:cNvSpPr>
            <a:spLocks noGrp="1"/>
          </p:cNvSpPr>
          <p:nvPr>
            <p:ph idx="1"/>
          </p:nvPr>
        </p:nvSpPr>
        <p:spPr>
          <a:xfrm>
            <a:off x="1141413" y="1495168"/>
            <a:ext cx="9905998" cy="4296032"/>
          </a:xfrm>
        </p:spPr>
        <p:txBody>
          <a:bodyPr anchor="t"/>
          <a:lstStyle/>
          <a:p>
            <a:r>
              <a:rPr lang="en-US" cap="none" dirty="0"/>
              <a:t>We believed that Denver would have the highest rated and most expensive restaurants as it is the largest city in Colorado.  </a:t>
            </a:r>
          </a:p>
          <a:p>
            <a:endParaRPr lang="en-US" cap="none" dirty="0"/>
          </a:p>
          <a:p>
            <a:r>
              <a:rPr lang="en-US" cap="none" dirty="0"/>
              <a:t>We assumed that Colorado Springs would have higher ratings and prices than Northern Colorado, again as it is more populated. </a:t>
            </a:r>
          </a:p>
          <a:p>
            <a:endParaRPr lang="en-US" cap="none" dirty="0"/>
          </a:p>
          <a:p>
            <a:r>
              <a:rPr lang="en-US" cap="none" dirty="0"/>
              <a:t>We assumed that as prices increased the ratings would increase as well.</a:t>
            </a:r>
          </a:p>
          <a:p>
            <a:endParaRPr lang="en-US" cap="none" dirty="0"/>
          </a:p>
          <a:p>
            <a:r>
              <a:rPr lang="en-US" cap="none" dirty="0"/>
              <a:t>Do we know the best restaurants in Colorado and do we agree with Zomato (less data oriented and more of a group debate)?</a:t>
            </a:r>
          </a:p>
        </p:txBody>
      </p:sp>
    </p:spTree>
    <p:extLst>
      <p:ext uri="{BB962C8B-B14F-4D97-AF65-F5344CB8AC3E}">
        <p14:creationId xmlns:p14="http://schemas.microsoft.com/office/powerpoint/2010/main" val="285703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159B-F2E0-E64D-9340-C544E85CF34A}"/>
              </a:ext>
            </a:extLst>
          </p:cNvPr>
          <p:cNvSpPr>
            <a:spLocks noGrp="1"/>
          </p:cNvSpPr>
          <p:nvPr>
            <p:ph type="title"/>
          </p:nvPr>
        </p:nvSpPr>
        <p:spPr>
          <a:xfrm>
            <a:off x="0" y="0"/>
            <a:ext cx="9905998" cy="1066800"/>
          </a:xfrm>
        </p:spPr>
        <p:txBody>
          <a:bodyPr/>
          <a:lstStyle/>
          <a:p>
            <a:r>
              <a:rPr lang="en-US" b="1" dirty="0"/>
              <a:t>	The Questions du Jour</a:t>
            </a:r>
          </a:p>
        </p:txBody>
      </p:sp>
      <p:sp>
        <p:nvSpPr>
          <p:cNvPr id="3" name="Content Placeholder 2">
            <a:extLst>
              <a:ext uri="{FF2B5EF4-FFF2-40B4-BE49-F238E27FC236}">
                <a16:creationId xmlns:a16="http://schemas.microsoft.com/office/drawing/2014/main" id="{BECB2718-E216-2448-AD0C-5400B2D696C2}"/>
              </a:ext>
            </a:extLst>
          </p:cNvPr>
          <p:cNvSpPr>
            <a:spLocks noGrp="1"/>
          </p:cNvSpPr>
          <p:nvPr>
            <p:ph idx="1"/>
          </p:nvPr>
        </p:nvSpPr>
        <p:spPr>
          <a:xfrm>
            <a:off x="1141413" y="1581665"/>
            <a:ext cx="9905998" cy="4209535"/>
          </a:xfrm>
        </p:spPr>
        <p:txBody>
          <a:bodyPr>
            <a:normAutofit lnSpcReduction="10000"/>
          </a:bodyPr>
          <a:lstStyle/>
          <a:p>
            <a:pPr marL="971550" lvl="1" indent="-514350">
              <a:buFont typeface="+mj-lt"/>
              <a:buAutoNum type="arabicPeriod"/>
            </a:pPr>
            <a:r>
              <a:rPr lang="en-US" sz="2800" cap="none" dirty="0"/>
              <a:t>What are the top 20 Italian restaurants by price and rating in Denver, Northern Colorado (Fort Collins area), and Colorado Springs?</a:t>
            </a:r>
          </a:p>
          <a:p>
            <a:pPr marL="971550" lvl="1" indent="-514350">
              <a:buFont typeface="+mj-lt"/>
              <a:buAutoNum type="arabicPeriod"/>
            </a:pPr>
            <a:endParaRPr lang="en-US" sz="2800" cap="none" dirty="0"/>
          </a:p>
          <a:p>
            <a:pPr marL="971550" lvl="1" indent="-514350">
              <a:buFont typeface="+mj-lt"/>
              <a:buAutoNum type="arabicPeriod"/>
            </a:pPr>
            <a:r>
              <a:rPr lang="en-US" sz="2800" cap="none" dirty="0"/>
              <a:t>What were the average ratings and price by city?</a:t>
            </a:r>
          </a:p>
          <a:p>
            <a:pPr marL="971550" lvl="1" indent="-514350">
              <a:buFont typeface="+mj-lt"/>
              <a:buAutoNum type="arabicPeriod"/>
            </a:pPr>
            <a:endParaRPr lang="en-US" sz="2800" cap="none" dirty="0"/>
          </a:p>
          <a:p>
            <a:pPr marL="971550" lvl="1" indent="-514350">
              <a:buFont typeface="+mj-lt"/>
              <a:buAutoNum type="arabicPeriod"/>
            </a:pPr>
            <a:r>
              <a:rPr lang="en-US" sz="2800" cap="none" dirty="0"/>
              <a:t>Is there any correlation between price and rating in the three cities?</a:t>
            </a:r>
          </a:p>
          <a:p>
            <a:endParaRPr lang="en-US" dirty="0"/>
          </a:p>
        </p:txBody>
      </p:sp>
    </p:spTree>
    <p:extLst>
      <p:ext uri="{BB962C8B-B14F-4D97-AF65-F5344CB8AC3E}">
        <p14:creationId xmlns:p14="http://schemas.microsoft.com/office/powerpoint/2010/main" val="104192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3B81-1E03-5F4C-9815-6CF1E82324AF}"/>
              </a:ext>
            </a:extLst>
          </p:cNvPr>
          <p:cNvSpPr>
            <a:spLocks noGrp="1"/>
          </p:cNvSpPr>
          <p:nvPr>
            <p:ph type="title"/>
          </p:nvPr>
        </p:nvSpPr>
        <p:spPr>
          <a:xfrm>
            <a:off x="1143001" y="2476500"/>
            <a:ext cx="9905998" cy="1905000"/>
          </a:xfrm>
        </p:spPr>
        <p:txBody>
          <a:bodyPr>
            <a:normAutofit/>
          </a:bodyPr>
          <a:lstStyle/>
          <a:p>
            <a:pPr algn="ctr"/>
            <a:r>
              <a:rPr lang="en-US" sz="7200" dirty="0"/>
              <a:t>The DATA</a:t>
            </a:r>
          </a:p>
        </p:txBody>
      </p:sp>
    </p:spTree>
    <p:extLst>
      <p:ext uri="{BB962C8B-B14F-4D97-AF65-F5344CB8AC3E}">
        <p14:creationId xmlns:p14="http://schemas.microsoft.com/office/powerpoint/2010/main" val="1192661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0A8D-CE80-7A41-A433-16266C9EDEEA}"/>
              </a:ext>
            </a:extLst>
          </p:cNvPr>
          <p:cNvSpPr>
            <a:spLocks noGrp="1"/>
          </p:cNvSpPr>
          <p:nvPr>
            <p:ph type="title"/>
          </p:nvPr>
        </p:nvSpPr>
        <p:spPr>
          <a:xfrm>
            <a:off x="0" y="0"/>
            <a:ext cx="9905998" cy="914400"/>
          </a:xfrm>
        </p:spPr>
        <p:txBody>
          <a:bodyPr>
            <a:normAutofit fontScale="90000"/>
          </a:bodyPr>
          <a:lstStyle/>
          <a:p>
            <a:r>
              <a:rPr lang="en-US" b="1" dirty="0"/>
              <a:t>	</a:t>
            </a:r>
            <a:br>
              <a:rPr lang="en-US" b="1" dirty="0"/>
            </a:br>
            <a:r>
              <a:rPr lang="en-US" b="1" dirty="0"/>
              <a:t>Highest Rated Restaurants in Each City – Top Ten</a:t>
            </a:r>
          </a:p>
        </p:txBody>
      </p:sp>
      <p:sp>
        <p:nvSpPr>
          <p:cNvPr id="7" name="TextBox 6">
            <a:extLst>
              <a:ext uri="{FF2B5EF4-FFF2-40B4-BE49-F238E27FC236}">
                <a16:creationId xmlns:a16="http://schemas.microsoft.com/office/drawing/2014/main" id="{69ADA43A-B455-DC48-B398-31E24E01F014}"/>
              </a:ext>
            </a:extLst>
          </p:cNvPr>
          <p:cNvSpPr txBox="1"/>
          <p:nvPr/>
        </p:nvSpPr>
        <p:spPr>
          <a:xfrm>
            <a:off x="4786649" y="6336406"/>
            <a:ext cx="7405351" cy="369332"/>
          </a:xfrm>
          <a:prstGeom prst="rect">
            <a:avLst/>
          </a:prstGeom>
          <a:noFill/>
        </p:spPr>
        <p:txBody>
          <a:bodyPr wrap="square" rtlCol="0">
            <a:spAutoFit/>
          </a:bodyPr>
          <a:lstStyle/>
          <a:p>
            <a:r>
              <a:rPr lang="en-US" dirty="0"/>
              <a:t>* Average cost per two individuals – provided by restaurant </a:t>
            </a:r>
          </a:p>
        </p:txBody>
      </p:sp>
      <p:graphicFrame>
        <p:nvGraphicFramePr>
          <p:cNvPr id="14" name="Table 13">
            <a:extLst>
              <a:ext uri="{FF2B5EF4-FFF2-40B4-BE49-F238E27FC236}">
                <a16:creationId xmlns:a16="http://schemas.microsoft.com/office/drawing/2014/main" id="{4BC71C58-C220-264F-B18B-7CFB456E805E}"/>
              </a:ext>
            </a:extLst>
          </p:cNvPr>
          <p:cNvGraphicFramePr>
            <a:graphicFrameLocks noGrp="1"/>
          </p:cNvGraphicFramePr>
          <p:nvPr>
            <p:extLst>
              <p:ext uri="{D42A27DB-BD31-4B8C-83A1-F6EECF244321}">
                <p14:modId xmlns:p14="http://schemas.microsoft.com/office/powerpoint/2010/main" val="3413310697"/>
              </p:ext>
            </p:extLst>
          </p:nvPr>
        </p:nvGraphicFramePr>
        <p:xfrm>
          <a:off x="409752" y="1166310"/>
          <a:ext cx="11372496" cy="4303888"/>
        </p:xfrm>
        <a:graphic>
          <a:graphicData uri="http://schemas.openxmlformats.org/drawingml/2006/table">
            <a:tbl>
              <a:tblPr firstRow="1" bandRow="1">
                <a:tableStyleId>{5C22544A-7EE6-4342-B048-85BDC9FD1C3A}</a:tableStyleId>
              </a:tblPr>
              <a:tblGrid>
                <a:gridCol w="3520576">
                  <a:extLst>
                    <a:ext uri="{9D8B030D-6E8A-4147-A177-3AD203B41FA5}">
                      <a16:colId xmlns:a16="http://schemas.microsoft.com/office/drawing/2014/main" val="272359543"/>
                    </a:ext>
                  </a:extLst>
                </a:gridCol>
                <a:gridCol w="3934046">
                  <a:extLst>
                    <a:ext uri="{9D8B030D-6E8A-4147-A177-3AD203B41FA5}">
                      <a16:colId xmlns:a16="http://schemas.microsoft.com/office/drawing/2014/main" val="1710195928"/>
                    </a:ext>
                  </a:extLst>
                </a:gridCol>
                <a:gridCol w="3917874">
                  <a:extLst>
                    <a:ext uri="{9D8B030D-6E8A-4147-A177-3AD203B41FA5}">
                      <a16:colId xmlns:a16="http://schemas.microsoft.com/office/drawing/2014/main" val="2597596979"/>
                    </a:ext>
                  </a:extLst>
                </a:gridCol>
              </a:tblGrid>
              <a:tr h="394495">
                <a:tc>
                  <a:txBody>
                    <a:bodyPr/>
                    <a:lstStyle/>
                    <a:p>
                      <a:r>
                        <a:rPr lang="en-US" dirty="0"/>
                        <a:t>Denver</a:t>
                      </a:r>
                    </a:p>
                  </a:txBody>
                  <a:tcPr/>
                </a:tc>
                <a:tc>
                  <a:txBody>
                    <a:bodyPr/>
                    <a:lstStyle/>
                    <a:p>
                      <a:r>
                        <a:rPr lang="en-US" dirty="0"/>
                        <a:t>Colorado Springs</a:t>
                      </a:r>
                    </a:p>
                  </a:txBody>
                  <a:tcPr/>
                </a:tc>
                <a:tc>
                  <a:txBody>
                    <a:bodyPr/>
                    <a:lstStyle/>
                    <a:p>
                      <a:r>
                        <a:rPr lang="en-US" dirty="0"/>
                        <a:t>Northern Colorado</a:t>
                      </a:r>
                    </a:p>
                  </a:txBody>
                  <a:tcPr/>
                </a:tc>
                <a:extLst>
                  <a:ext uri="{0D108BD9-81ED-4DB2-BD59-A6C34878D82A}">
                    <a16:rowId xmlns:a16="http://schemas.microsoft.com/office/drawing/2014/main" val="1380606419"/>
                  </a:ext>
                </a:extLst>
              </a:tr>
              <a:tr h="381985">
                <a:tc>
                  <a:txBody>
                    <a:bodyPr/>
                    <a:lstStyle/>
                    <a:p>
                      <a:r>
                        <a:rPr lang="en-US" dirty="0"/>
                        <a:t>Osteria Marco</a:t>
                      </a:r>
                    </a:p>
                  </a:txBody>
                  <a:tcPr/>
                </a:tc>
                <a:tc>
                  <a:txBody>
                    <a:bodyPr/>
                    <a:lstStyle/>
                    <a:p>
                      <a:r>
                        <a:rPr lang="en-US" dirty="0" err="1"/>
                        <a:t>Borriello</a:t>
                      </a:r>
                      <a:r>
                        <a:rPr lang="en-US" dirty="0"/>
                        <a:t> Brothers Real NY Pizza #1</a:t>
                      </a:r>
                    </a:p>
                  </a:txBody>
                  <a:tcPr/>
                </a:tc>
                <a:tc>
                  <a:txBody>
                    <a:bodyPr/>
                    <a:lstStyle/>
                    <a:p>
                      <a:r>
                        <a:rPr lang="en-US" dirty="0"/>
                        <a:t>Coopersmith’s Pub &amp; Brewing</a:t>
                      </a:r>
                    </a:p>
                  </a:txBody>
                  <a:tcPr/>
                </a:tc>
                <a:extLst>
                  <a:ext uri="{0D108BD9-81ED-4DB2-BD59-A6C34878D82A}">
                    <a16:rowId xmlns:a16="http://schemas.microsoft.com/office/drawing/2014/main" val="1884031792"/>
                  </a:ext>
                </a:extLst>
              </a:tr>
              <a:tr h="394995">
                <a:tc>
                  <a:txBody>
                    <a:bodyPr/>
                    <a:lstStyle/>
                    <a:p>
                      <a:r>
                        <a:rPr lang="en-US" dirty="0"/>
                        <a:t>Big Bill’s</a:t>
                      </a:r>
                    </a:p>
                  </a:txBody>
                  <a:tcPr/>
                </a:tc>
                <a:tc>
                  <a:txBody>
                    <a:bodyPr/>
                    <a:lstStyle/>
                    <a:p>
                      <a:r>
                        <a:rPr lang="en-US" dirty="0"/>
                        <a:t>Paravicini’s Italian Bistro</a:t>
                      </a:r>
                    </a:p>
                  </a:txBody>
                  <a:tcPr/>
                </a:tc>
                <a:tc>
                  <a:txBody>
                    <a:bodyPr/>
                    <a:lstStyle/>
                    <a:p>
                      <a:r>
                        <a:rPr lang="en-US" dirty="0"/>
                        <a:t>Uncle’s Pizza &amp; Grill</a:t>
                      </a:r>
                    </a:p>
                  </a:txBody>
                  <a:tcPr/>
                </a:tc>
                <a:extLst>
                  <a:ext uri="{0D108BD9-81ED-4DB2-BD59-A6C34878D82A}">
                    <a16:rowId xmlns:a16="http://schemas.microsoft.com/office/drawing/2014/main" val="1612277697"/>
                  </a:ext>
                </a:extLst>
              </a:tr>
              <a:tr h="394995">
                <a:tc>
                  <a:txBody>
                    <a:bodyPr/>
                    <a:lstStyle/>
                    <a:p>
                      <a:r>
                        <a:rPr lang="en-US" dirty="0"/>
                        <a:t>Café </a:t>
                      </a:r>
                      <a:r>
                        <a:rPr lang="en-US" dirty="0" err="1"/>
                        <a:t>Jordano</a:t>
                      </a:r>
                      <a:endParaRPr lang="en-US" dirty="0"/>
                    </a:p>
                  </a:txBody>
                  <a:tcPr/>
                </a:tc>
                <a:tc>
                  <a:txBody>
                    <a:bodyPr/>
                    <a:lstStyle/>
                    <a:p>
                      <a:r>
                        <a:rPr lang="en-US" dirty="0"/>
                        <a:t>Il </a:t>
                      </a:r>
                      <a:r>
                        <a:rPr lang="en-US" dirty="0" err="1"/>
                        <a:t>Vicino</a:t>
                      </a:r>
                      <a:r>
                        <a:rPr lang="en-US" dirty="0"/>
                        <a:t> Wood Oven Pizza</a:t>
                      </a:r>
                    </a:p>
                  </a:txBody>
                  <a:tcPr/>
                </a:tc>
                <a:tc>
                  <a:txBody>
                    <a:bodyPr/>
                    <a:lstStyle/>
                    <a:p>
                      <a:r>
                        <a:rPr lang="en-US" dirty="0"/>
                        <a:t>Poppy’s Pizza &amp; Grill</a:t>
                      </a:r>
                    </a:p>
                  </a:txBody>
                  <a:tcPr/>
                </a:tc>
                <a:extLst>
                  <a:ext uri="{0D108BD9-81ED-4DB2-BD59-A6C34878D82A}">
                    <a16:rowId xmlns:a16="http://schemas.microsoft.com/office/drawing/2014/main" val="3963869130"/>
                  </a:ext>
                </a:extLst>
              </a:tr>
              <a:tr h="425074">
                <a:tc>
                  <a:txBody>
                    <a:bodyPr/>
                    <a:lstStyle/>
                    <a:p>
                      <a:r>
                        <a:rPr lang="en-US" dirty="0"/>
                        <a:t>Woody’s Woodfired Pizza</a:t>
                      </a:r>
                    </a:p>
                  </a:txBody>
                  <a:tcPr/>
                </a:tc>
                <a:tc>
                  <a:txBody>
                    <a:bodyPr/>
                    <a:lstStyle/>
                    <a:p>
                      <a:r>
                        <a:rPr lang="en-US" dirty="0" err="1"/>
                        <a:t>Mollica’s</a:t>
                      </a:r>
                      <a:r>
                        <a:rPr lang="en-US" dirty="0"/>
                        <a:t> Italian Market and Deli</a:t>
                      </a:r>
                    </a:p>
                  </a:txBody>
                  <a:tcPr/>
                </a:tc>
                <a:tc>
                  <a:txBody>
                    <a:bodyPr/>
                    <a:lstStyle/>
                    <a:p>
                      <a:r>
                        <a:rPr lang="en-US" dirty="0" err="1"/>
                        <a:t>Krazy</a:t>
                      </a:r>
                      <a:r>
                        <a:rPr lang="en-US" dirty="0"/>
                        <a:t> Karl’s Pizza</a:t>
                      </a:r>
                    </a:p>
                  </a:txBody>
                  <a:tcPr/>
                </a:tc>
                <a:extLst>
                  <a:ext uri="{0D108BD9-81ED-4DB2-BD59-A6C34878D82A}">
                    <a16:rowId xmlns:a16="http://schemas.microsoft.com/office/drawing/2014/main" val="1975772633"/>
                  </a:ext>
                </a:extLst>
              </a:tr>
              <a:tr h="329367">
                <a:tc>
                  <a:txBody>
                    <a:bodyPr/>
                    <a:lstStyle/>
                    <a:p>
                      <a:r>
                        <a:rPr lang="en-US" dirty="0"/>
                        <a:t>Hops &amp; Pie</a:t>
                      </a:r>
                    </a:p>
                  </a:txBody>
                  <a:tcPr/>
                </a:tc>
                <a:tc>
                  <a:txBody>
                    <a:bodyPr/>
                    <a:lstStyle/>
                    <a:p>
                      <a:r>
                        <a:rPr lang="en-US" dirty="0"/>
                        <a:t>Pizzeria </a:t>
                      </a:r>
                      <a:r>
                        <a:rPr lang="en-US" dirty="0" err="1"/>
                        <a:t>Rustica</a:t>
                      </a:r>
                      <a:endParaRPr lang="en-US" dirty="0"/>
                    </a:p>
                  </a:txBody>
                  <a:tcPr/>
                </a:tc>
                <a:tc>
                  <a:txBody>
                    <a:bodyPr/>
                    <a:lstStyle/>
                    <a:p>
                      <a:r>
                        <a:rPr lang="en-US" dirty="0" err="1"/>
                        <a:t>Arte</a:t>
                      </a:r>
                      <a:r>
                        <a:rPr lang="en-US" dirty="0"/>
                        <a:t> Pizzeria</a:t>
                      </a:r>
                    </a:p>
                  </a:txBody>
                  <a:tcPr/>
                </a:tc>
                <a:extLst>
                  <a:ext uri="{0D108BD9-81ED-4DB2-BD59-A6C34878D82A}">
                    <a16:rowId xmlns:a16="http://schemas.microsoft.com/office/drawing/2014/main" val="3733322266"/>
                  </a:ext>
                </a:extLst>
              </a:tr>
              <a:tr h="394995">
                <a:tc>
                  <a:txBody>
                    <a:bodyPr/>
                    <a:lstStyle/>
                    <a:p>
                      <a:r>
                        <a:rPr lang="en-US" dirty="0"/>
                        <a:t>Shells &amp; Sauce</a:t>
                      </a:r>
                    </a:p>
                  </a:txBody>
                  <a:tcPr/>
                </a:tc>
                <a:tc>
                  <a:txBody>
                    <a:bodyPr/>
                    <a:lstStyle/>
                    <a:p>
                      <a:r>
                        <a:rPr lang="en-US" dirty="0" err="1"/>
                        <a:t>Biaggi’s</a:t>
                      </a:r>
                      <a:r>
                        <a:rPr lang="en-US" dirty="0"/>
                        <a:t> Ristorante </a:t>
                      </a:r>
                      <a:r>
                        <a:rPr lang="en-US" dirty="0" err="1"/>
                        <a:t>Italiano</a:t>
                      </a:r>
                      <a:endParaRPr lang="en-US" dirty="0"/>
                    </a:p>
                  </a:txBody>
                  <a:tcPr/>
                </a:tc>
                <a:tc>
                  <a:txBody>
                    <a:bodyPr/>
                    <a:lstStyle/>
                    <a:p>
                      <a:r>
                        <a:rPr lang="en-US" dirty="0"/>
                        <a:t>Roma Restaurant &amp; Lounge</a:t>
                      </a:r>
                    </a:p>
                  </a:txBody>
                  <a:tcPr/>
                </a:tc>
                <a:extLst>
                  <a:ext uri="{0D108BD9-81ED-4DB2-BD59-A6C34878D82A}">
                    <a16:rowId xmlns:a16="http://schemas.microsoft.com/office/drawing/2014/main" val="3300908183"/>
                  </a:ext>
                </a:extLst>
              </a:tr>
              <a:tr h="329367">
                <a:tc>
                  <a:txBody>
                    <a:bodyPr/>
                    <a:lstStyle/>
                    <a:p>
                      <a:r>
                        <a:rPr lang="en-US" dirty="0"/>
                        <a:t>Marco’s Coal-Fired</a:t>
                      </a:r>
                    </a:p>
                  </a:txBody>
                  <a:tcPr/>
                </a:tc>
                <a:tc>
                  <a:txBody>
                    <a:bodyPr/>
                    <a:lstStyle/>
                    <a:p>
                      <a:r>
                        <a:rPr lang="en-US" dirty="0"/>
                        <a:t>Joey’s Pizza</a:t>
                      </a:r>
                    </a:p>
                  </a:txBody>
                  <a:tcPr/>
                </a:tc>
                <a:tc>
                  <a:txBody>
                    <a:bodyPr/>
                    <a:lstStyle/>
                    <a:p>
                      <a:r>
                        <a:rPr lang="en-US" dirty="0"/>
                        <a:t>Chicago’s Best</a:t>
                      </a:r>
                    </a:p>
                  </a:txBody>
                  <a:tcPr/>
                </a:tc>
                <a:extLst>
                  <a:ext uri="{0D108BD9-81ED-4DB2-BD59-A6C34878D82A}">
                    <a16:rowId xmlns:a16="http://schemas.microsoft.com/office/drawing/2014/main" val="1831252635"/>
                  </a:ext>
                </a:extLst>
              </a:tr>
              <a:tr h="329367">
                <a:tc>
                  <a:txBody>
                    <a:bodyPr/>
                    <a:lstStyle/>
                    <a:p>
                      <a:r>
                        <a:rPr lang="en-US" dirty="0" err="1"/>
                        <a:t>Panzano</a:t>
                      </a:r>
                      <a:endParaRPr lang="en-US" dirty="0"/>
                    </a:p>
                  </a:txBody>
                  <a:tcPr/>
                </a:tc>
                <a:tc>
                  <a:txBody>
                    <a:bodyPr/>
                    <a:lstStyle/>
                    <a:p>
                      <a:r>
                        <a:rPr lang="en-US" dirty="0"/>
                        <a:t>Savelli’s Pizza</a:t>
                      </a:r>
                    </a:p>
                  </a:txBody>
                  <a:tcPr/>
                </a:tc>
                <a:tc>
                  <a:txBody>
                    <a:bodyPr/>
                    <a:lstStyle/>
                    <a:p>
                      <a:r>
                        <a:rPr lang="en-US" dirty="0"/>
                        <a:t>Pizza Casbah</a:t>
                      </a:r>
                    </a:p>
                  </a:txBody>
                  <a:tcPr/>
                </a:tc>
                <a:extLst>
                  <a:ext uri="{0D108BD9-81ED-4DB2-BD59-A6C34878D82A}">
                    <a16:rowId xmlns:a16="http://schemas.microsoft.com/office/drawing/2014/main" val="1059241363"/>
                  </a:ext>
                </a:extLst>
              </a:tr>
              <a:tr h="394995">
                <a:tc>
                  <a:txBody>
                    <a:bodyPr/>
                    <a:lstStyle/>
                    <a:p>
                      <a:r>
                        <a:rPr lang="en-US" dirty="0"/>
                        <a:t>Maggiano’s Little Italy</a:t>
                      </a:r>
                    </a:p>
                  </a:txBody>
                  <a:tcPr/>
                </a:tc>
                <a:tc>
                  <a:txBody>
                    <a:bodyPr/>
                    <a:lstStyle/>
                    <a:p>
                      <a:r>
                        <a:rPr lang="en-US" dirty="0"/>
                        <a:t>Poor Richard’s Restaurant</a:t>
                      </a:r>
                    </a:p>
                  </a:txBody>
                  <a:tcPr/>
                </a:tc>
                <a:tc>
                  <a:txBody>
                    <a:bodyPr/>
                    <a:lstStyle/>
                    <a:p>
                      <a:r>
                        <a:rPr lang="en-US" dirty="0"/>
                        <a:t>Beau Jo’s Pizza</a:t>
                      </a:r>
                    </a:p>
                  </a:txBody>
                  <a:tcPr/>
                </a:tc>
                <a:extLst>
                  <a:ext uri="{0D108BD9-81ED-4DB2-BD59-A6C34878D82A}">
                    <a16:rowId xmlns:a16="http://schemas.microsoft.com/office/drawing/2014/main" val="2646408716"/>
                  </a:ext>
                </a:extLst>
              </a:tr>
              <a:tr h="425074">
                <a:tc>
                  <a:txBody>
                    <a:bodyPr/>
                    <a:lstStyle/>
                    <a:p>
                      <a:r>
                        <a:rPr lang="en-US" dirty="0" err="1"/>
                        <a:t>Parisi</a:t>
                      </a:r>
                      <a:endParaRPr lang="en-US" dirty="0"/>
                    </a:p>
                  </a:txBody>
                  <a:tcPr/>
                </a:tc>
                <a:tc>
                  <a:txBody>
                    <a:bodyPr/>
                    <a:lstStyle/>
                    <a:p>
                      <a:r>
                        <a:rPr lang="en-US" dirty="0"/>
                        <a:t>BJ’s Restaurant and Brewhouse</a:t>
                      </a:r>
                    </a:p>
                  </a:txBody>
                  <a:tcPr/>
                </a:tc>
                <a:tc>
                  <a:txBody>
                    <a:bodyPr/>
                    <a:lstStyle/>
                    <a:p>
                      <a:r>
                        <a:rPr lang="en-US" dirty="0"/>
                        <a:t>Sweet </a:t>
                      </a:r>
                      <a:r>
                        <a:rPr lang="en-US" dirty="0" err="1"/>
                        <a:t>Basilico</a:t>
                      </a:r>
                      <a:r>
                        <a:rPr lang="en-US" dirty="0"/>
                        <a:t> Cafe</a:t>
                      </a:r>
                    </a:p>
                  </a:txBody>
                  <a:tcPr/>
                </a:tc>
                <a:extLst>
                  <a:ext uri="{0D108BD9-81ED-4DB2-BD59-A6C34878D82A}">
                    <a16:rowId xmlns:a16="http://schemas.microsoft.com/office/drawing/2014/main" val="3502260045"/>
                  </a:ext>
                </a:extLst>
              </a:tr>
            </a:tbl>
          </a:graphicData>
        </a:graphic>
      </p:graphicFrame>
      <p:sp>
        <p:nvSpPr>
          <p:cNvPr id="15" name="TextBox 14">
            <a:extLst>
              <a:ext uri="{FF2B5EF4-FFF2-40B4-BE49-F238E27FC236}">
                <a16:creationId xmlns:a16="http://schemas.microsoft.com/office/drawing/2014/main" id="{62A954FC-DD39-DE4A-B4AB-38E20DEB01D3}"/>
              </a:ext>
            </a:extLst>
          </p:cNvPr>
          <p:cNvSpPr txBox="1"/>
          <p:nvPr/>
        </p:nvSpPr>
        <p:spPr>
          <a:xfrm>
            <a:off x="431074" y="5758934"/>
            <a:ext cx="11610871" cy="923330"/>
          </a:xfrm>
          <a:prstGeom prst="rect">
            <a:avLst/>
          </a:prstGeom>
          <a:noFill/>
        </p:spPr>
        <p:txBody>
          <a:bodyPr wrap="none" rtlCol="0">
            <a:spAutoFit/>
          </a:bodyPr>
          <a:lstStyle/>
          <a:p>
            <a:r>
              <a:rPr lang="en-US" dirty="0"/>
              <a:t>Most restaurants in the top 10 for Denver fall within the $25 price range, with </a:t>
            </a:r>
            <a:r>
              <a:rPr lang="en-US" dirty="0" err="1"/>
              <a:t>Panzano</a:t>
            </a:r>
            <a:r>
              <a:rPr lang="en-US" dirty="0"/>
              <a:t> in the $70 range.</a:t>
            </a:r>
          </a:p>
          <a:p>
            <a:r>
              <a:rPr lang="en-US" dirty="0"/>
              <a:t>All of the top rated Colorado Springs and Northern Colorado  restaurants are $25 or less. </a:t>
            </a:r>
          </a:p>
          <a:p>
            <a:endParaRPr lang="en-US" dirty="0"/>
          </a:p>
        </p:txBody>
      </p:sp>
    </p:spTree>
    <p:extLst>
      <p:ext uri="{BB962C8B-B14F-4D97-AF65-F5344CB8AC3E}">
        <p14:creationId xmlns:p14="http://schemas.microsoft.com/office/powerpoint/2010/main" val="395828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0A8D-CE80-7A41-A433-16266C9EDEEA}"/>
              </a:ext>
            </a:extLst>
          </p:cNvPr>
          <p:cNvSpPr>
            <a:spLocks noGrp="1"/>
          </p:cNvSpPr>
          <p:nvPr>
            <p:ph type="title"/>
          </p:nvPr>
        </p:nvSpPr>
        <p:spPr>
          <a:xfrm>
            <a:off x="0" y="0"/>
            <a:ext cx="9905998" cy="914400"/>
          </a:xfrm>
        </p:spPr>
        <p:txBody>
          <a:bodyPr>
            <a:normAutofit fontScale="90000"/>
          </a:bodyPr>
          <a:lstStyle/>
          <a:p>
            <a:r>
              <a:rPr lang="en-US" b="1" dirty="0"/>
              <a:t>	</a:t>
            </a:r>
            <a:br>
              <a:rPr lang="en-US" b="1" dirty="0"/>
            </a:br>
            <a:r>
              <a:rPr lang="en-US" b="1" dirty="0"/>
              <a:t>Highest Rated Restaurants in Each City – 11-20</a:t>
            </a:r>
          </a:p>
        </p:txBody>
      </p:sp>
      <p:sp>
        <p:nvSpPr>
          <p:cNvPr id="7" name="TextBox 6">
            <a:extLst>
              <a:ext uri="{FF2B5EF4-FFF2-40B4-BE49-F238E27FC236}">
                <a16:creationId xmlns:a16="http://schemas.microsoft.com/office/drawing/2014/main" id="{69ADA43A-B455-DC48-B398-31E24E01F014}"/>
              </a:ext>
            </a:extLst>
          </p:cNvPr>
          <p:cNvSpPr txBox="1"/>
          <p:nvPr/>
        </p:nvSpPr>
        <p:spPr>
          <a:xfrm>
            <a:off x="4786649" y="6336406"/>
            <a:ext cx="7405351" cy="369332"/>
          </a:xfrm>
          <a:prstGeom prst="rect">
            <a:avLst/>
          </a:prstGeom>
          <a:noFill/>
        </p:spPr>
        <p:txBody>
          <a:bodyPr wrap="square" rtlCol="0">
            <a:spAutoFit/>
          </a:bodyPr>
          <a:lstStyle/>
          <a:p>
            <a:r>
              <a:rPr lang="en-US" dirty="0"/>
              <a:t>* Average cost per two individuals – provided by restaurant </a:t>
            </a:r>
          </a:p>
        </p:txBody>
      </p:sp>
      <p:graphicFrame>
        <p:nvGraphicFramePr>
          <p:cNvPr id="14" name="Table 13">
            <a:extLst>
              <a:ext uri="{FF2B5EF4-FFF2-40B4-BE49-F238E27FC236}">
                <a16:creationId xmlns:a16="http://schemas.microsoft.com/office/drawing/2014/main" id="{4BC71C58-C220-264F-B18B-7CFB456E805E}"/>
              </a:ext>
            </a:extLst>
          </p:cNvPr>
          <p:cNvGraphicFramePr>
            <a:graphicFrameLocks noGrp="1"/>
          </p:cNvGraphicFramePr>
          <p:nvPr>
            <p:extLst>
              <p:ext uri="{D42A27DB-BD31-4B8C-83A1-F6EECF244321}">
                <p14:modId xmlns:p14="http://schemas.microsoft.com/office/powerpoint/2010/main" val="849895990"/>
              </p:ext>
            </p:extLst>
          </p:nvPr>
        </p:nvGraphicFramePr>
        <p:xfrm>
          <a:off x="409752" y="1256875"/>
          <a:ext cx="11372496" cy="4344250"/>
        </p:xfrm>
        <a:graphic>
          <a:graphicData uri="http://schemas.openxmlformats.org/drawingml/2006/table">
            <a:tbl>
              <a:tblPr firstRow="1" bandRow="1">
                <a:tableStyleId>{5C22544A-7EE6-4342-B048-85BDC9FD1C3A}</a:tableStyleId>
              </a:tblPr>
              <a:tblGrid>
                <a:gridCol w="4095038">
                  <a:extLst>
                    <a:ext uri="{9D8B030D-6E8A-4147-A177-3AD203B41FA5}">
                      <a16:colId xmlns:a16="http://schemas.microsoft.com/office/drawing/2014/main" val="272359543"/>
                    </a:ext>
                  </a:extLst>
                </a:gridCol>
                <a:gridCol w="3729446">
                  <a:extLst>
                    <a:ext uri="{9D8B030D-6E8A-4147-A177-3AD203B41FA5}">
                      <a16:colId xmlns:a16="http://schemas.microsoft.com/office/drawing/2014/main" val="1710195928"/>
                    </a:ext>
                  </a:extLst>
                </a:gridCol>
                <a:gridCol w="3548012">
                  <a:extLst>
                    <a:ext uri="{9D8B030D-6E8A-4147-A177-3AD203B41FA5}">
                      <a16:colId xmlns:a16="http://schemas.microsoft.com/office/drawing/2014/main" val="2597596979"/>
                    </a:ext>
                  </a:extLst>
                </a:gridCol>
              </a:tblGrid>
              <a:tr h="379419">
                <a:tc>
                  <a:txBody>
                    <a:bodyPr/>
                    <a:lstStyle/>
                    <a:p>
                      <a:r>
                        <a:rPr lang="en-US" dirty="0"/>
                        <a:t>Denver</a:t>
                      </a:r>
                    </a:p>
                  </a:txBody>
                  <a:tcPr/>
                </a:tc>
                <a:tc>
                  <a:txBody>
                    <a:bodyPr/>
                    <a:lstStyle/>
                    <a:p>
                      <a:r>
                        <a:rPr lang="en-US" dirty="0"/>
                        <a:t>Colorado Springs</a:t>
                      </a:r>
                    </a:p>
                  </a:txBody>
                  <a:tcPr/>
                </a:tc>
                <a:tc>
                  <a:txBody>
                    <a:bodyPr/>
                    <a:lstStyle/>
                    <a:p>
                      <a:r>
                        <a:rPr lang="en-US" dirty="0"/>
                        <a:t>Northern Colorado</a:t>
                      </a:r>
                    </a:p>
                  </a:txBody>
                  <a:tcPr/>
                </a:tc>
                <a:extLst>
                  <a:ext uri="{0D108BD9-81ED-4DB2-BD59-A6C34878D82A}">
                    <a16:rowId xmlns:a16="http://schemas.microsoft.com/office/drawing/2014/main" val="1380606419"/>
                  </a:ext>
                </a:extLst>
              </a:tr>
              <a:tr h="351927">
                <a:tc>
                  <a:txBody>
                    <a:bodyPr/>
                    <a:lstStyle/>
                    <a:p>
                      <a:r>
                        <a:rPr lang="en-US" sz="1800" kern="1200" dirty="0">
                          <a:solidFill>
                            <a:schemeClr val="dk1"/>
                          </a:solidFill>
                          <a:effectLst/>
                          <a:latin typeface="+mn-lt"/>
                          <a:ea typeface="+mn-ea"/>
                          <a:cs typeface="+mn-cs"/>
                        </a:rPr>
                        <a:t>Trattoria Stella</a:t>
                      </a:r>
                      <a:r>
                        <a:rPr lang="en-US" dirty="0">
                          <a:effectLst/>
                        </a:rPr>
                        <a:t> </a:t>
                      </a:r>
                      <a:endParaRPr lang="en-US" dirty="0"/>
                    </a:p>
                  </a:txBody>
                  <a:tcPr/>
                </a:tc>
                <a:tc>
                  <a:txBody>
                    <a:bodyPr/>
                    <a:lstStyle/>
                    <a:p>
                      <a:r>
                        <a:rPr lang="en-US" sz="1800" kern="1200" dirty="0">
                          <a:solidFill>
                            <a:schemeClr val="dk1"/>
                          </a:solidFill>
                          <a:effectLst/>
                          <a:latin typeface="+mn-lt"/>
                          <a:ea typeface="+mn-ea"/>
                          <a:cs typeface="+mn-cs"/>
                        </a:rPr>
                        <a:t>Panino's Restaurant</a:t>
                      </a:r>
                      <a:r>
                        <a:rPr lang="en-US" dirty="0">
                          <a:effectLst/>
                        </a:rPr>
                        <a:t> </a:t>
                      </a:r>
                      <a:endParaRPr lang="en-US" dirty="0"/>
                    </a:p>
                  </a:txBody>
                  <a:tcPr/>
                </a:tc>
                <a:tc>
                  <a:txBody>
                    <a:bodyPr/>
                    <a:lstStyle/>
                    <a:p>
                      <a:r>
                        <a:rPr lang="en-US" sz="1800" kern="1200" dirty="0">
                          <a:solidFill>
                            <a:schemeClr val="dk1"/>
                          </a:solidFill>
                          <a:effectLst/>
                          <a:latin typeface="+mn-lt"/>
                          <a:ea typeface="+mn-ea"/>
                          <a:cs typeface="+mn-cs"/>
                        </a:rPr>
                        <a:t>Mama Rose’s</a:t>
                      </a:r>
                      <a:endParaRPr lang="en-US" dirty="0"/>
                    </a:p>
                  </a:txBody>
                  <a:tcPr/>
                </a:tc>
                <a:extLst>
                  <a:ext uri="{0D108BD9-81ED-4DB2-BD59-A6C34878D82A}">
                    <a16:rowId xmlns:a16="http://schemas.microsoft.com/office/drawing/2014/main" val="1884031792"/>
                  </a:ext>
                </a:extLst>
              </a:tr>
              <a:tr h="376350">
                <a:tc>
                  <a:txBody>
                    <a:bodyPr/>
                    <a:lstStyle/>
                    <a:p>
                      <a:r>
                        <a:rPr lang="en-US" sz="1800" kern="1200" dirty="0">
                          <a:solidFill>
                            <a:schemeClr val="dk1"/>
                          </a:solidFill>
                          <a:effectLst/>
                          <a:latin typeface="+mn-lt"/>
                          <a:ea typeface="+mn-ea"/>
                          <a:cs typeface="+mn-cs"/>
                        </a:rPr>
                        <a:t>Maggiano Little Italy	</a:t>
                      </a:r>
                    </a:p>
                  </a:txBody>
                  <a:tcPr/>
                </a:tc>
                <a:tc>
                  <a:txBody>
                    <a:bodyPr/>
                    <a:lstStyle/>
                    <a:p>
                      <a:r>
                        <a:rPr lang="en-US" sz="1800" kern="1200" dirty="0">
                          <a:solidFill>
                            <a:schemeClr val="dk1"/>
                          </a:solidFill>
                          <a:effectLst/>
                          <a:latin typeface="+mn-lt"/>
                          <a:ea typeface="+mn-ea"/>
                          <a:cs typeface="+mn-cs"/>
                        </a:rPr>
                        <a:t>La Bella Vita Ristorante </a:t>
                      </a:r>
                      <a:r>
                        <a:rPr lang="en-US" sz="1800" kern="1200" dirty="0" err="1">
                          <a:solidFill>
                            <a:schemeClr val="dk1"/>
                          </a:solidFill>
                          <a:effectLst/>
                          <a:latin typeface="+mn-lt"/>
                          <a:ea typeface="+mn-ea"/>
                          <a:cs typeface="+mn-cs"/>
                        </a:rPr>
                        <a:t>Italiano</a:t>
                      </a:r>
                      <a:r>
                        <a:rPr lang="en-US" dirty="0">
                          <a:effectLst/>
                        </a:rPr>
                        <a:t>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 The Dunraven Inn</a:t>
                      </a:r>
                      <a:r>
                        <a:rPr lang="en-US" dirty="0">
                          <a:effectLst/>
                        </a:rPr>
                        <a:t> </a:t>
                      </a:r>
                      <a:endParaRPr lang="en-US" dirty="0"/>
                    </a:p>
                  </a:txBody>
                  <a:tcPr/>
                </a:tc>
                <a:extLst>
                  <a:ext uri="{0D108BD9-81ED-4DB2-BD59-A6C34878D82A}">
                    <a16:rowId xmlns:a16="http://schemas.microsoft.com/office/drawing/2014/main" val="1612277697"/>
                  </a:ext>
                </a:extLst>
              </a:tr>
              <a:tr h="485474">
                <a:tc>
                  <a:txBody>
                    <a:bodyPr/>
                    <a:lstStyle/>
                    <a:p>
                      <a:r>
                        <a:rPr lang="en-US" sz="1800" kern="1200" dirty="0">
                          <a:solidFill>
                            <a:schemeClr val="dk1"/>
                          </a:solidFill>
                          <a:effectLst/>
                          <a:latin typeface="+mn-lt"/>
                          <a:ea typeface="+mn-ea"/>
                          <a:cs typeface="+mn-cs"/>
                        </a:rPr>
                        <a:t>Carmine's on Penn	</a:t>
                      </a:r>
                    </a:p>
                  </a:txBody>
                  <a:tcPr/>
                </a:tc>
                <a:tc>
                  <a:txBody>
                    <a:bodyPr/>
                    <a:lstStyle/>
                    <a:p>
                      <a:r>
                        <a:rPr lang="en-US" sz="1800" kern="1200" dirty="0" err="1">
                          <a:solidFill>
                            <a:schemeClr val="dk1"/>
                          </a:solidFill>
                          <a:effectLst/>
                          <a:latin typeface="+mn-lt"/>
                          <a:ea typeface="+mn-ea"/>
                          <a:cs typeface="+mn-cs"/>
                        </a:rPr>
                        <a:t>Duca's</a:t>
                      </a:r>
                      <a:r>
                        <a:rPr lang="en-US" sz="1800" kern="1200" dirty="0">
                          <a:solidFill>
                            <a:schemeClr val="dk1"/>
                          </a:solidFill>
                          <a:effectLst/>
                          <a:latin typeface="+mn-lt"/>
                          <a:ea typeface="+mn-ea"/>
                          <a:cs typeface="+mn-cs"/>
                        </a:rPr>
                        <a:t> Neapolitan Pizza</a:t>
                      </a:r>
                      <a:r>
                        <a:rPr lang="en-US" dirty="0">
                          <a:effectLst/>
                        </a:rPr>
                        <a:t> </a:t>
                      </a:r>
                      <a:endParaRPr lang="en-US" dirty="0"/>
                    </a:p>
                  </a:txBody>
                  <a:tcPr/>
                </a:tc>
                <a:tc>
                  <a:txBody>
                    <a:bodyPr/>
                    <a:lstStyle/>
                    <a:p>
                      <a:r>
                        <a:rPr lang="en-US" dirty="0"/>
                        <a:t> </a:t>
                      </a:r>
                      <a:r>
                        <a:rPr lang="en-US" sz="1800" kern="1200" dirty="0" err="1">
                          <a:solidFill>
                            <a:schemeClr val="dk1"/>
                          </a:solidFill>
                          <a:effectLst/>
                          <a:latin typeface="+mn-lt"/>
                          <a:ea typeface="+mn-ea"/>
                          <a:cs typeface="+mn-cs"/>
                        </a:rPr>
                        <a:t>Pulcinella</a:t>
                      </a:r>
                      <a:r>
                        <a:rPr lang="en-US" sz="1800" kern="1200" dirty="0">
                          <a:solidFill>
                            <a:schemeClr val="dk1"/>
                          </a:solidFill>
                          <a:effectLst/>
                          <a:latin typeface="+mn-lt"/>
                          <a:ea typeface="+mn-ea"/>
                          <a:cs typeface="+mn-cs"/>
                        </a:rPr>
                        <a:t> Pizzeria	</a:t>
                      </a:r>
                      <a:r>
                        <a:rPr lang="en-US" dirty="0">
                          <a:effectLst/>
                        </a:rPr>
                        <a:t> </a:t>
                      </a:r>
                      <a:endParaRPr lang="en-US" dirty="0"/>
                    </a:p>
                  </a:txBody>
                  <a:tcPr/>
                </a:tc>
                <a:extLst>
                  <a:ext uri="{0D108BD9-81ED-4DB2-BD59-A6C34878D82A}">
                    <a16:rowId xmlns:a16="http://schemas.microsoft.com/office/drawing/2014/main" val="3963869130"/>
                  </a:ext>
                </a:extLst>
              </a:tr>
              <a:tr h="512272">
                <a:tc>
                  <a:txBody>
                    <a:bodyPr/>
                    <a:lstStyle/>
                    <a:p>
                      <a:r>
                        <a:rPr lang="en-US" sz="1800" kern="1200" dirty="0">
                          <a:solidFill>
                            <a:schemeClr val="dk1"/>
                          </a:solidFill>
                          <a:effectLst/>
                          <a:latin typeface="+mn-lt"/>
                          <a:ea typeface="+mn-ea"/>
                          <a:cs typeface="+mn-cs"/>
                        </a:rPr>
                        <a:t>Mellow Mushroom	</a:t>
                      </a:r>
                    </a:p>
                  </a:txBody>
                  <a:tcPr/>
                </a:tc>
                <a:tc>
                  <a:txBody>
                    <a:bodyPr/>
                    <a:lstStyle/>
                    <a:p>
                      <a:r>
                        <a:rPr lang="en-US" sz="1800" kern="1200" dirty="0">
                          <a:solidFill>
                            <a:schemeClr val="dk1"/>
                          </a:solidFill>
                          <a:effectLst/>
                          <a:latin typeface="+mn-lt"/>
                          <a:ea typeface="+mn-ea"/>
                          <a:cs typeface="+mn-cs"/>
                        </a:rPr>
                        <a:t>Back East Bar &amp; Grill</a:t>
                      </a:r>
                      <a:r>
                        <a:rPr lang="en-US" dirty="0">
                          <a:effectLst/>
                        </a:rPr>
                        <a:t> </a:t>
                      </a:r>
                      <a:endParaRPr lang="en-US" dirty="0"/>
                    </a:p>
                  </a:txBody>
                  <a:tcPr/>
                </a:tc>
                <a:tc>
                  <a:txBody>
                    <a:bodyPr/>
                    <a:lstStyle/>
                    <a:p>
                      <a:r>
                        <a:rPr lang="en-US" dirty="0"/>
                        <a:t> </a:t>
                      </a:r>
                      <a:r>
                        <a:rPr lang="en-US" sz="1800" kern="1200" dirty="0" err="1">
                          <a:solidFill>
                            <a:schemeClr val="dk1"/>
                          </a:solidFill>
                          <a:effectLst/>
                          <a:latin typeface="+mn-lt"/>
                          <a:ea typeface="+mn-ea"/>
                          <a:cs typeface="+mn-cs"/>
                        </a:rPr>
                        <a:t>Santeramo's</a:t>
                      </a:r>
                      <a:r>
                        <a:rPr lang="en-US" sz="1800" kern="1200" dirty="0">
                          <a:solidFill>
                            <a:schemeClr val="dk1"/>
                          </a:solidFill>
                          <a:effectLst/>
                          <a:latin typeface="+mn-lt"/>
                          <a:ea typeface="+mn-ea"/>
                          <a:cs typeface="+mn-cs"/>
                        </a:rPr>
                        <a:t> Pizza House  	</a:t>
                      </a:r>
                      <a:r>
                        <a:rPr lang="en-US" dirty="0">
                          <a:effectLst/>
                        </a:rPr>
                        <a:t> </a:t>
                      </a:r>
                      <a:endParaRPr lang="en-US" dirty="0"/>
                    </a:p>
                  </a:txBody>
                  <a:tcPr/>
                </a:tc>
                <a:extLst>
                  <a:ext uri="{0D108BD9-81ED-4DB2-BD59-A6C34878D82A}">
                    <a16:rowId xmlns:a16="http://schemas.microsoft.com/office/drawing/2014/main" val="1975772633"/>
                  </a:ext>
                </a:extLst>
              </a:tr>
              <a:tr h="348986">
                <a:tc>
                  <a:txBody>
                    <a:bodyPr/>
                    <a:lstStyle/>
                    <a:p>
                      <a:r>
                        <a:rPr lang="en-US" sz="1800" kern="1200" dirty="0" err="1">
                          <a:solidFill>
                            <a:schemeClr val="dk1"/>
                          </a:solidFill>
                          <a:effectLst/>
                          <a:latin typeface="+mn-lt"/>
                          <a:ea typeface="+mn-ea"/>
                          <a:cs typeface="+mn-cs"/>
                        </a:rPr>
                        <a:t>Colore</a:t>
                      </a:r>
                      <a:r>
                        <a:rPr lang="en-US" sz="1800" kern="1200" dirty="0">
                          <a:solidFill>
                            <a:schemeClr val="dk1"/>
                          </a:solidFill>
                          <a:effectLst/>
                          <a:latin typeface="+mn-lt"/>
                          <a:ea typeface="+mn-ea"/>
                          <a:cs typeface="+mn-cs"/>
                        </a:rPr>
                        <a:t> Italian Restaurant &amp; Pizzeria</a:t>
                      </a:r>
                      <a:endParaRPr lang="en-US" dirty="0"/>
                    </a:p>
                  </a:txBody>
                  <a:tcPr/>
                </a:tc>
                <a:tc>
                  <a:txBody>
                    <a:bodyPr/>
                    <a:lstStyle/>
                    <a:p>
                      <a:r>
                        <a:rPr lang="en-US" sz="1800" kern="1200" dirty="0">
                          <a:solidFill>
                            <a:schemeClr val="dk1"/>
                          </a:solidFill>
                          <a:effectLst/>
                          <a:latin typeface="+mn-lt"/>
                          <a:ea typeface="+mn-ea"/>
                          <a:cs typeface="+mn-cs"/>
                        </a:rPr>
                        <a:t>Johnny's Navajo Hogan	</a:t>
                      </a:r>
                      <a:r>
                        <a:rPr lang="en-US" dirty="0">
                          <a:effectLst/>
                        </a:rPr>
                        <a:t> </a:t>
                      </a:r>
                      <a:endParaRPr lang="en-US" dirty="0"/>
                    </a:p>
                  </a:txBody>
                  <a:tcPr/>
                </a:tc>
                <a:tc>
                  <a:txBody>
                    <a:bodyPr/>
                    <a:lstStyle/>
                    <a:p>
                      <a:r>
                        <a:rPr lang="en-US" dirty="0"/>
                        <a:t> </a:t>
                      </a:r>
                      <a:r>
                        <a:rPr lang="en-US" sz="1800" kern="1200" dirty="0">
                          <a:solidFill>
                            <a:schemeClr val="dk1"/>
                          </a:solidFill>
                          <a:effectLst/>
                          <a:latin typeface="+mn-lt"/>
                          <a:ea typeface="+mn-ea"/>
                          <a:cs typeface="+mn-cs"/>
                        </a:rPr>
                        <a:t>Village Pizza	</a:t>
                      </a:r>
                      <a:endParaRPr lang="en-US" dirty="0"/>
                    </a:p>
                  </a:txBody>
                  <a:tcPr/>
                </a:tc>
                <a:extLst>
                  <a:ext uri="{0D108BD9-81ED-4DB2-BD59-A6C34878D82A}">
                    <a16:rowId xmlns:a16="http://schemas.microsoft.com/office/drawing/2014/main" val="3733322266"/>
                  </a:ext>
                </a:extLst>
              </a:tr>
              <a:tr h="0">
                <a:tc>
                  <a:txBody>
                    <a:bodyPr/>
                    <a:lstStyle/>
                    <a:p>
                      <a:r>
                        <a:rPr lang="en-US" sz="1800" kern="1200" dirty="0">
                          <a:solidFill>
                            <a:schemeClr val="dk1"/>
                          </a:solidFill>
                          <a:effectLst/>
                          <a:latin typeface="+mn-lt"/>
                          <a:ea typeface="+mn-ea"/>
                          <a:cs typeface="+mn-cs"/>
                        </a:rPr>
                        <a:t>Virgilio's Pizzeria &amp; Wine Bar</a:t>
                      </a:r>
                    </a:p>
                  </a:txBody>
                  <a:tcPr/>
                </a:tc>
                <a:tc>
                  <a:txBody>
                    <a:bodyPr/>
                    <a:lstStyle/>
                    <a:p>
                      <a:r>
                        <a:rPr lang="en-US" sz="1800" kern="1200" dirty="0">
                          <a:solidFill>
                            <a:schemeClr val="dk1"/>
                          </a:solidFill>
                          <a:effectLst/>
                          <a:latin typeface="+mn-lt"/>
                          <a:ea typeface="+mn-ea"/>
                          <a:cs typeface="+mn-cs"/>
                        </a:rPr>
                        <a:t>Bella Panini</a:t>
                      </a:r>
                      <a:r>
                        <a:rPr lang="en-US" dirty="0">
                          <a:effectLst/>
                        </a:rPr>
                        <a:t> </a:t>
                      </a:r>
                      <a:endParaRPr lang="en-US" dirty="0"/>
                    </a:p>
                  </a:txBody>
                  <a:tcPr/>
                </a:tc>
                <a:tc>
                  <a:txBody>
                    <a:bodyPr/>
                    <a:lstStyle/>
                    <a:p>
                      <a:r>
                        <a:rPr lang="en-US" dirty="0"/>
                        <a:t> </a:t>
                      </a:r>
                      <a:r>
                        <a:rPr lang="en-US" sz="1800" kern="1200" dirty="0">
                          <a:solidFill>
                            <a:schemeClr val="dk1"/>
                          </a:solidFill>
                          <a:effectLst/>
                          <a:latin typeface="+mn-lt"/>
                          <a:ea typeface="+mn-ea"/>
                          <a:cs typeface="+mn-cs"/>
                        </a:rPr>
                        <a:t>Garlic Knot</a:t>
                      </a:r>
                      <a:r>
                        <a:rPr lang="en-US" dirty="0">
                          <a:effectLst/>
                        </a:rPr>
                        <a:t> </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3300908183"/>
                  </a:ext>
                </a:extLst>
              </a:tr>
              <a:tr h="339831">
                <a:tc>
                  <a:txBody>
                    <a:bodyPr/>
                    <a:lstStyle/>
                    <a:p>
                      <a:r>
                        <a:rPr lang="en-US" sz="1800" kern="1200" dirty="0">
                          <a:solidFill>
                            <a:schemeClr val="dk1"/>
                          </a:solidFill>
                          <a:effectLst/>
                          <a:latin typeface="+mn-lt"/>
                          <a:ea typeface="+mn-ea"/>
                          <a:cs typeface="+mn-cs"/>
                        </a:rPr>
                        <a:t>North Italia	</a:t>
                      </a:r>
                    </a:p>
                  </a:txBody>
                  <a:tcPr/>
                </a:tc>
                <a:tc>
                  <a:txBody>
                    <a:bodyPr/>
                    <a:lstStyle/>
                    <a:p>
                      <a:r>
                        <a:rPr lang="en-US" sz="1800" kern="1200" dirty="0">
                          <a:solidFill>
                            <a:schemeClr val="dk1"/>
                          </a:solidFill>
                          <a:effectLst/>
                          <a:latin typeface="+mn-lt"/>
                          <a:ea typeface="+mn-ea"/>
                          <a:cs typeface="+mn-cs"/>
                        </a:rPr>
                        <a:t>Billy's Old World Italian Buffet</a:t>
                      </a:r>
                      <a:r>
                        <a:rPr lang="en-US" dirty="0">
                          <a:effectLst/>
                        </a:rPr>
                        <a:t> </a:t>
                      </a:r>
                      <a:endParaRPr lang="en-US" dirty="0"/>
                    </a:p>
                  </a:txBody>
                  <a:tcPr/>
                </a:tc>
                <a:tc>
                  <a:txBody>
                    <a:bodyPr/>
                    <a:lstStyle/>
                    <a:p>
                      <a:r>
                        <a:rPr lang="en-US" dirty="0"/>
                        <a:t> </a:t>
                      </a:r>
                      <a:r>
                        <a:rPr lang="en-US" sz="1800" kern="1200" dirty="0" err="1">
                          <a:solidFill>
                            <a:schemeClr val="dk1"/>
                          </a:solidFill>
                          <a:effectLst/>
                          <a:latin typeface="+mn-lt"/>
                          <a:ea typeface="+mn-ea"/>
                          <a:cs typeface="+mn-cs"/>
                        </a:rPr>
                        <a:t>Domenics</a:t>
                      </a:r>
                      <a:r>
                        <a:rPr lang="en-US" dirty="0">
                          <a:effectLst/>
                        </a:rPr>
                        <a:t> </a:t>
                      </a:r>
                      <a:endParaRPr lang="en-US" dirty="0"/>
                    </a:p>
                  </a:txBody>
                  <a:tcPr/>
                </a:tc>
                <a:extLst>
                  <a:ext uri="{0D108BD9-81ED-4DB2-BD59-A6C34878D82A}">
                    <a16:rowId xmlns:a16="http://schemas.microsoft.com/office/drawing/2014/main" val="1831252635"/>
                  </a:ext>
                </a:extLst>
              </a:tr>
              <a:tr h="339831">
                <a:tc>
                  <a:txBody>
                    <a:bodyPr/>
                    <a:lstStyle/>
                    <a:p>
                      <a:r>
                        <a:rPr lang="en-US" sz="1800" kern="1200" dirty="0">
                          <a:solidFill>
                            <a:schemeClr val="dk1"/>
                          </a:solidFill>
                          <a:effectLst/>
                          <a:latin typeface="+mn-lt"/>
                          <a:ea typeface="+mn-ea"/>
                          <a:cs typeface="+mn-cs"/>
                        </a:rPr>
                        <a:t>Lil Ricci's Pizza	</a:t>
                      </a:r>
                    </a:p>
                  </a:txBody>
                  <a:tcPr/>
                </a:tc>
                <a:tc>
                  <a:txBody>
                    <a:bodyPr/>
                    <a:lstStyle/>
                    <a:p>
                      <a:r>
                        <a:rPr lang="en-US" sz="1800" kern="1200" dirty="0">
                          <a:solidFill>
                            <a:schemeClr val="dk1"/>
                          </a:solidFill>
                          <a:effectLst/>
                          <a:latin typeface="+mn-lt"/>
                          <a:ea typeface="+mn-ea"/>
                          <a:cs typeface="+mn-cs"/>
                        </a:rPr>
                        <a:t>California Pizza Kitchen </a:t>
                      </a:r>
                      <a:r>
                        <a:rPr lang="en-US" dirty="0">
                          <a:effectLst/>
                        </a:rPr>
                        <a:t> </a:t>
                      </a:r>
                      <a:endParaRPr lang="en-US" dirty="0"/>
                    </a:p>
                  </a:txBody>
                  <a:tcPr/>
                </a:tc>
                <a:tc>
                  <a:txBody>
                    <a:bodyPr/>
                    <a:lstStyle/>
                    <a:p>
                      <a:r>
                        <a:rPr lang="en-US" dirty="0"/>
                        <a:t> </a:t>
                      </a:r>
                      <a:r>
                        <a:rPr lang="en-US" sz="1800" kern="1200" dirty="0" err="1">
                          <a:solidFill>
                            <a:schemeClr val="dk1"/>
                          </a:solidFill>
                          <a:effectLst/>
                          <a:latin typeface="+mn-lt"/>
                          <a:ea typeface="+mn-ea"/>
                          <a:cs typeface="+mn-cs"/>
                        </a:rPr>
                        <a:t>Biaggi’s</a:t>
                      </a:r>
                      <a:r>
                        <a:rPr lang="en-US" sz="1800" kern="1200" dirty="0">
                          <a:solidFill>
                            <a:schemeClr val="dk1"/>
                          </a:solidFill>
                          <a:effectLst/>
                          <a:latin typeface="+mn-lt"/>
                          <a:ea typeface="+mn-ea"/>
                          <a:cs typeface="+mn-cs"/>
                        </a:rPr>
                        <a:t> Ristorante </a:t>
                      </a:r>
                      <a:r>
                        <a:rPr lang="en-US" sz="1800" kern="1200" dirty="0" err="1">
                          <a:solidFill>
                            <a:schemeClr val="dk1"/>
                          </a:solidFill>
                          <a:effectLst/>
                          <a:latin typeface="+mn-lt"/>
                          <a:ea typeface="+mn-ea"/>
                          <a:cs typeface="+mn-cs"/>
                        </a:rPr>
                        <a:t>Italiano</a:t>
                      </a:r>
                      <a:endParaRPr lang="en-US" dirty="0"/>
                    </a:p>
                  </a:txBody>
                  <a:tcPr/>
                </a:tc>
                <a:extLst>
                  <a:ext uri="{0D108BD9-81ED-4DB2-BD59-A6C34878D82A}">
                    <a16:rowId xmlns:a16="http://schemas.microsoft.com/office/drawing/2014/main" val="1059241363"/>
                  </a:ext>
                </a:extLst>
              </a:tr>
              <a:tr h="366994">
                <a:tc>
                  <a:txBody>
                    <a:bodyPr/>
                    <a:lstStyle/>
                    <a:p>
                      <a:r>
                        <a:rPr lang="en-US" sz="1800" kern="1200" dirty="0">
                          <a:solidFill>
                            <a:schemeClr val="dk1"/>
                          </a:solidFill>
                          <a:effectLst/>
                          <a:latin typeface="+mn-lt"/>
                          <a:ea typeface="+mn-ea"/>
                          <a:cs typeface="+mn-cs"/>
                        </a:rPr>
                        <a:t>Cucina </a:t>
                      </a:r>
                      <a:r>
                        <a:rPr lang="en-US" sz="1800" kern="1200" dirty="0" err="1">
                          <a:solidFill>
                            <a:schemeClr val="dk1"/>
                          </a:solidFill>
                          <a:effectLst/>
                          <a:latin typeface="+mn-lt"/>
                          <a:ea typeface="+mn-ea"/>
                          <a:cs typeface="+mn-cs"/>
                        </a:rPr>
                        <a:t>Colore</a:t>
                      </a:r>
                      <a:r>
                        <a:rPr lang="en-US" sz="1800" kern="1200" dirty="0">
                          <a:solidFill>
                            <a:schemeClr val="dk1"/>
                          </a:solidFill>
                          <a:effectLst/>
                          <a:latin typeface="+mn-lt"/>
                          <a:ea typeface="+mn-ea"/>
                          <a:cs typeface="+mn-cs"/>
                        </a:rPr>
                        <a:t>	</a:t>
                      </a:r>
                    </a:p>
                  </a:txBody>
                  <a:tcPr/>
                </a:tc>
                <a:tc>
                  <a:txBody>
                    <a:bodyPr/>
                    <a:lstStyle/>
                    <a:p>
                      <a:r>
                        <a:rPr lang="en-US" sz="1800" kern="1200" dirty="0" err="1">
                          <a:solidFill>
                            <a:schemeClr val="dk1"/>
                          </a:solidFill>
                          <a:effectLst/>
                          <a:latin typeface="+mn-lt"/>
                          <a:ea typeface="+mn-ea"/>
                          <a:cs typeface="+mn-cs"/>
                        </a:rPr>
                        <a:t>Paninos</a:t>
                      </a:r>
                      <a:r>
                        <a:rPr lang="en-US" sz="1800" kern="1200" dirty="0">
                          <a:solidFill>
                            <a:schemeClr val="dk1"/>
                          </a:solidFill>
                          <a:effectLst/>
                          <a:latin typeface="+mn-lt"/>
                          <a:ea typeface="+mn-ea"/>
                          <a:cs typeface="+mn-cs"/>
                        </a:rPr>
                        <a:t> Restaurant</a:t>
                      </a:r>
                      <a:r>
                        <a:rPr lang="en-US" dirty="0">
                          <a:effectLst/>
                        </a:rPr>
                        <a:t> </a:t>
                      </a:r>
                      <a:endParaRPr lang="en-US" dirty="0"/>
                    </a:p>
                  </a:txBody>
                  <a:tcPr/>
                </a:tc>
                <a:tc>
                  <a:txBody>
                    <a:bodyPr/>
                    <a:lstStyle/>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Pourhouse</a:t>
                      </a:r>
                      <a:r>
                        <a:rPr lang="en-US" sz="1800" kern="1200" dirty="0">
                          <a:solidFill>
                            <a:schemeClr val="dk1"/>
                          </a:solidFill>
                          <a:effectLst/>
                          <a:latin typeface="+mn-lt"/>
                          <a:ea typeface="+mn-ea"/>
                          <a:cs typeface="+mn-cs"/>
                        </a:rPr>
                        <a:t> Bar and Grill</a:t>
                      </a:r>
                      <a:r>
                        <a:rPr lang="en-US" dirty="0">
                          <a:effectLst/>
                        </a:rPr>
                        <a:t> </a:t>
                      </a:r>
                      <a:endParaRPr lang="en-US" dirty="0"/>
                    </a:p>
                  </a:txBody>
                  <a:tcPr/>
                </a:tc>
                <a:extLst>
                  <a:ext uri="{0D108BD9-81ED-4DB2-BD59-A6C34878D82A}">
                    <a16:rowId xmlns:a16="http://schemas.microsoft.com/office/drawing/2014/main" val="2646408716"/>
                  </a:ext>
                </a:extLst>
              </a:tr>
              <a:tr h="394941">
                <a:tc>
                  <a:txBody>
                    <a:bodyPr/>
                    <a:lstStyle/>
                    <a:p>
                      <a:r>
                        <a:rPr lang="en-US" sz="1800" kern="1200" dirty="0">
                          <a:solidFill>
                            <a:schemeClr val="dk1"/>
                          </a:solidFill>
                          <a:effectLst/>
                          <a:latin typeface="+mn-lt"/>
                          <a:ea typeface="+mn-ea"/>
                          <a:cs typeface="+mn-cs"/>
                        </a:rPr>
                        <a:t>Armando's Ristorante </a:t>
                      </a:r>
                      <a:r>
                        <a:rPr lang="en-US" sz="1800" kern="1200" dirty="0" err="1">
                          <a:solidFill>
                            <a:schemeClr val="dk1"/>
                          </a:solidFill>
                          <a:effectLst/>
                          <a:latin typeface="+mn-lt"/>
                          <a:ea typeface="+mn-ea"/>
                          <a:cs typeface="+mn-cs"/>
                        </a:rPr>
                        <a:t>Italiano</a:t>
                      </a:r>
                      <a:r>
                        <a:rPr lang="en-US" dirty="0">
                          <a:effectLst/>
                        </a:rPr>
                        <a:t> </a:t>
                      </a:r>
                      <a:endParaRPr lang="en-US" dirty="0"/>
                    </a:p>
                  </a:txBody>
                  <a:tcPr/>
                </a:tc>
                <a:tc>
                  <a:txBody>
                    <a:bodyPr/>
                    <a:lstStyle/>
                    <a:p>
                      <a:r>
                        <a:rPr lang="en-US" sz="1800" kern="1200" dirty="0">
                          <a:solidFill>
                            <a:schemeClr val="dk1"/>
                          </a:solidFill>
                          <a:effectLst/>
                          <a:latin typeface="+mn-lt"/>
                          <a:ea typeface="+mn-ea"/>
                          <a:cs typeface="+mn-cs"/>
                        </a:rPr>
                        <a:t>Roadrunner Pizza &amp; Pasta</a:t>
                      </a:r>
                      <a:r>
                        <a:rPr lang="en-US" dirty="0">
                          <a:effectLst/>
                        </a:rPr>
                        <a:t> </a:t>
                      </a:r>
                      <a:endParaRPr lang="en-US" dirty="0"/>
                    </a:p>
                  </a:txBody>
                  <a:tcPr/>
                </a:tc>
                <a:tc>
                  <a:txBody>
                    <a:bodyPr/>
                    <a:lstStyle/>
                    <a:p>
                      <a:r>
                        <a:rPr lang="en-US" sz="1800" kern="1200" dirty="0">
                          <a:solidFill>
                            <a:schemeClr val="dk1"/>
                          </a:solidFill>
                          <a:effectLst/>
                          <a:latin typeface="+mn-lt"/>
                          <a:ea typeface="+mn-ea"/>
                          <a:cs typeface="+mn-cs"/>
                        </a:rPr>
                        <a:t>Cheesy Lee's Amazing Pizza	</a:t>
                      </a:r>
                      <a:r>
                        <a:rPr lang="en-US" dirty="0">
                          <a:effectLst/>
                        </a:rPr>
                        <a:t> </a:t>
                      </a:r>
                      <a:endParaRPr lang="en-US" dirty="0"/>
                    </a:p>
                  </a:txBody>
                  <a:tcPr/>
                </a:tc>
                <a:extLst>
                  <a:ext uri="{0D108BD9-81ED-4DB2-BD59-A6C34878D82A}">
                    <a16:rowId xmlns:a16="http://schemas.microsoft.com/office/drawing/2014/main" val="3502260045"/>
                  </a:ext>
                </a:extLst>
              </a:tr>
            </a:tbl>
          </a:graphicData>
        </a:graphic>
      </p:graphicFrame>
      <p:sp>
        <p:nvSpPr>
          <p:cNvPr id="15" name="TextBox 14">
            <a:extLst>
              <a:ext uri="{FF2B5EF4-FFF2-40B4-BE49-F238E27FC236}">
                <a16:creationId xmlns:a16="http://schemas.microsoft.com/office/drawing/2014/main" id="{62A954FC-DD39-DE4A-B4AB-38E20DEB01D3}"/>
              </a:ext>
            </a:extLst>
          </p:cNvPr>
          <p:cNvSpPr txBox="1"/>
          <p:nvPr/>
        </p:nvSpPr>
        <p:spPr>
          <a:xfrm>
            <a:off x="42644" y="5481934"/>
            <a:ext cx="248786" cy="646331"/>
          </a:xfrm>
          <a:prstGeom prst="rect">
            <a:avLst/>
          </a:prstGeom>
          <a:noFill/>
        </p:spPr>
        <p:txBody>
          <a:bodyPr wrap="none" rtlCol="0">
            <a:spAutoFit/>
          </a:bodyPr>
          <a:lstStyle/>
          <a:p>
            <a:r>
              <a:rPr lang="en-US" dirty="0"/>
              <a:t> </a:t>
            </a:r>
          </a:p>
          <a:p>
            <a:endParaRPr lang="en-US" dirty="0"/>
          </a:p>
        </p:txBody>
      </p:sp>
    </p:spTree>
    <p:extLst>
      <p:ext uri="{BB962C8B-B14F-4D97-AF65-F5344CB8AC3E}">
        <p14:creationId xmlns:p14="http://schemas.microsoft.com/office/powerpoint/2010/main" val="77416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0A8D-CE80-7A41-A433-16266C9EDEEA}"/>
              </a:ext>
            </a:extLst>
          </p:cNvPr>
          <p:cNvSpPr>
            <a:spLocks noGrp="1"/>
          </p:cNvSpPr>
          <p:nvPr>
            <p:ph type="title"/>
          </p:nvPr>
        </p:nvSpPr>
        <p:spPr>
          <a:xfrm>
            <a:off x="0" y="0"/>
            <a:ext cx="9905998" cy="914400"/>
          </a:xfrm>
        </p:spPr>
        <p:txBody>
          <a:bodyPr>
            <a:normAutofit/>
          </a:bodyPr>
          <a:lstStyle/>
          <a:p>
            <a:r>
              <a:rPr lang="en-US" b="1" dirty="0"/>
              <a:t>	average Restaurant RATING BY City</a:t>
            </a:r>
          </a:p>
        </p:txBody>
      </p:sp>
      <p:sp>
        <p:nvSpPr>
          <p:cNvPr id="7" name="TextBox 6">
            <a:extLst>
              <a:ext uri="{FF2B5EF4-FFF2-40B4-BE49-F238E27FC236}">
                <a16:creationId xmlns:a16="http://schemas.microsoft.com/office/drawing/2014/main" id="{69ADA43A-B455-DC48-B398-31E24E01F014}"/>
              </a:ext>
            </a:extLst>
          </p:cNvPr>
          <p:cNvSpPr txBox="1"/>
          <p:nvPr/>
        </p:nvSpPr>
        <p:spPr>
          <a:xfrm>
            <a:off x="4786649" y="6336406"/>
            <a:ext cx="7405351" cy="369332"/>
          </a:xfrm>
          <a:prstGeom prst="rect">
            <a:avLst/>
          </a:prstGeom>
          <a:noFill/>
        </p:spPr>
        <p:txBody>
          <a:bodyPr wrap="square" rtlCol="0">
            <a:spAutoFit/>
          </a:bodyPr>
          <a:lstStyle/>
          <a:p>
            <a:r>
              <a:rPr lang="en-US" dirty="0"/>
              <a:t>* Average cost per two individuals – provided by restaurant </a:t>
            </a:r>
          </a:p>
        </p:txBody>
      </p:sp>
      <p:sp>
        <p:nvSpPr>
          <p:cNvPr id="8" name="TextBox 7">
            <a:extLst>
              <a:ext uri="{FF2B5EF4-FFF2-40B4-BE49-F238E27FC236}">
                <a16:creationId xmlns:a16="http://schemas.microsoft.com/office/drawing/2014/main" id="{7D810CE4-C69E-8B40-9F16-32B53C2F6AA0}"/>
              </a:ext>
            </a:extLst>
          </p:cNvPr>
          <p:cNvSpPr txBox="1"/>
          <p:nvPr/>
        </p:nvSpPr>
        <p:spPr>
          <a:xfrm>
            <a:off x="1945333" y="1543203"/>
            <a:ext cx="995785" cy="369332"/>
          </a:xfrm>
          <a:prstGeom prst="rect">
            <a:avLst/>
          </a:prstGeom>
          <a:noFill/>
        </p:spPr>
        <p:txBody>
          <a:bodyPr wrap="none" rtlCol="0">
            <a:spAutoFit/>
          </a:bodyPr>
          <a:lstStyle/>
          <a:p>
            <a:r>
              <a:rPr lang="en-US" dirty="0"/>
              <a:t>Denver</a:t>
            </a:r>
          </a:p>
        </p:txBody>
      </p:sp>
      <p:sp>
        <p:nvSpPr>
          <p:cNvPr id="9" name="TextBox 8">
            <a:extLst>
              <a:ext uri="{FF2B5EF4-FFF2-40B4-BE49-F238E27FC236}">
                <a16:creationId xmlns:a16="http://schemas.microsoft.com/office/drawing/2014/main" id="{8F750F0F-AD28-BC4D-A62F-341324A47148}"/>
              </a:ext>
            </a:extLst>
          </p:cNvPr>
          <p:cNvSpPr txBox="1"/>
          <p:nvPr/>
        </p:nvSpPr>
        <p:spPr>
          <a:xfrm>
            <a:off x="5094358" y="1543203"/>
            <a:ext cx="2093843" cy="369332"/>
          </a:xfrm>
          <a:prstGeom prst="rect">
            <a:avLst/>
          </a:prstGeom>
          <a:noFill/>
        </p:spPr>
        <p:txBody>
          <a:bodyPr wrap="none" rtlCol="0">
            <a:spAutoFit/>
          </a:bodyPr>
          <a:lstStyle/>
          <a:p>
            <a:r>
              <a:rPr lang="en-US" dirty="0"/>
              <a:t>Colorado Springs</a:t>
            </a:r>
          </a:p>
        </p:txBody>
      </p:sp>
      <p:sp>
        <p:nvSpPr>
          <p:cNvPr id="10" name="TextBox 9">
            <a:extLst>
              <a:ext uri="{FF2B5EF4-FFF2-40B4-BE49-F238E27FC236}">
                <a16:creationId xmlns:a16="http://schemas.microsoft.com/office/drawing/2014/main" id="{474E6050-282D-174B-9B63-A44C14DD0A8B}"/>
              </a:ext>
            </a:extLst>
          </p:cNvPr>
          <p:cNvSpPr txBox="1"/>
          <p:nvPr/>
        </p:nvSpPr>
        <p:spPr>
          <a:xfrm>
            <a:off x="8760492" y="1543203"/>
            <a:ext cx="2291012" cy="369332"/>
          </a:xfrm>
          <a:prstGeom prst="rect">
            <a:avLst/>
          </a:prstGeom>
          <a:noFill/>
        </p:spPr>
        <p:txBody>
          <a:bodyPr wrap="none" rtlCol="0">
            <a:spAutoFit/>
          </a:bodyPr>
          <a:lstStyle/>
          <a:p>
            <a:r>
              <a:rPr lang="en-US" dirty="0"/>
              <a:t>Northern Colorado</a:t>
            </a:r>
          </a:p>
        </p:txBody>
      </p:sp>
      <p:pic>
        <p:nvPicPr>
          <p:cNvPr id="11" name="Picture 10">
            <a:extLst>
              <a:ext uri="{FF2B5EF4-FFF2-40B4-BE49-F238E27FC236}">
                <a16:creationId xmlns:a16="http://schemas.microsoft.com/office/drawing/2014/main" id="{9DB898AD-3420-884A-8A55-BFA19994DD0C}"/>
              </a:ext>
            </a:extLst>
          </p:cNvPr>
          <p:cNvPicPr>
            <a:picLocks noChangeAspect="1"/>
          </p:cNvPicPr>
          <p:nvPr/>
        </p:nvPicPr>
        <p:blipFill>
          <a:blip r:embed="rId3"/>
          <a:stretch>
            <a:fillRect/>
          </a:stretch>
        </p:blipFill>
        <p:spPr>
          <a:xfrm>
            <a:off x="901520" y="1930678"/>
            <a:ext cx="3257115" cy="3571253"/>
          </a:xfrm>
          <a:prstGeom prst="rect">
            <a:avLst/>
          </a:prstGeom>
        </p:spPr>
      </p:pic>
      <p:pic>
        <p:nvPicPr>
          <p:cNvPr id="12" name="Picture 11">
            <a:extLst>
              <a:ext uri="{FF2B5EF4-FFF2-40B4-BE49-F238E27FC236}">
                <a16:creationId xmlns:a16="http://schemas.microsoft.com/office/drawing/2014/main" id="{7FBD647A-BD4A-0045-A20E-9FC36C7C6E7D}"/>
              </a:ext>
            </a:extLst>
          </p:cNvPr>
          <p:cNvPicPr>
            <a:picLocks noChangeAspect="1"/>
          </p:cNvPicPr>
          <p:nvPr/>
        </p:nvPicPr>
        <p:blipFill>
          <a:blip r:embed="rId4"/>
          <a:stretch>
            <a:fillRect/>
          </a:stretch>
        </p:blipFill>
        <p:spPr>
          <a:xfrm>
            <a:off x="4747831" y="1930678"/>
            <a:ext cx="3017520" cy="3636906"/>
          </a:xfrm>
          <a:prstGeom prst="rect">
            <a:avLst/>
          </a:prstGeom>
        </p:spPr>
      </p:pic>
      <p:pic>
        <p:nvPicPr>
          <p:cNvPr id="13" name="Picture 12">
            <a:extLst>
              <a:ext uri="{FF2B5EF4-FFF2-40B4-BE49-F238E27FC236}">
                <a16:creationId xmlns:a16="http://schemas.microsoft.com/office/drawing/2014/main" id="{2092522B-8231-764C-B95F-310157C57617}"/>
              </a:ext>
            </a:extLst>
          </p:cNvPr>
          <p:cNvPicPr>
            <a:picLocks noChangeAspect="1"/>
          </p:cNvPicPr>
          <p:nvPr/>
        </p:nvPicPr>
        <p:blipFill>
          <a:blip r:embed="rId5"/>
          <a:stretch>
            <a:fillRect/>
          </a:stretch>
        </p:blipFill>
        <p:spPr>
          <a:xfrm>
            <a:off x="8354547" y="1930678"/>
            <a:ext cx="3017520" cy="3677603"/>
          </a:xfrm>
          <a:prstGeom prst="rect">
            <a:avLst/>
          </a:prstGeom>
        </p:spPr>
      </p:pic>
    </p:spTree>
    <p:extLst>
      <p:ext uri="{BB962C8B-B14F-4D97-AF65-F5344CB8AC3E}">
        <p14:creationId xmlns:p14="http://schemas.microsoft.com/office/powerpoint/2010/main" val="311648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86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BBCC-266F-4744-A710-470077BBC1EC}"/>
              </a:ext>
            </a:extLst>
          </p:cNvPr>
          <p:cNvSpPr>
            <a:spLocks noGrp="1"/>
          </p:cNvSpPr>
          <p:nvPr>
            <p:ph type="title"/>
          </p:nvPr>
        </p:nvSpPr>
        <p:spPr>
          <a:xfrm>
            <a:off x="-1" y="0"/>
            <a:ext cx="9905998" cy="914400"/>
          </a:xfrm>
        </p:spPr>
        <p:txBody>
          <a:bodyPr>
            <a:normAutofit/>
          </a:bodyPr>
          <a:lstStyle/>
          <a:p>
            <a:r>
              <a:rPr lang="en-US" b="1" dirty="0"/>
              <a:t>	Average Restaurant price By City</a:t>
            </a:r>
          </a:p>
        </p:txBody>
      </p:sp>
      <p:sp>
        <p:nvSpPr>
          <p:cNvPr id="6" name="TextBox 5">
            <a:extLst>
              <a:ext uri="{FF2B5EF4-FFF2-40B4-BE49-F238E27FC236}">
                <a16:creationId xmlns:a16="http://schemas.microsoft.com/office/drawing/2014/main" id="{E58D22B0-F56C-1049-A4BA-A835E211D1F0}"/>
              </a:ext>
            </a:extLst>
          </p:cNvPr>
          <p:cNvSpPr txBox="1"/>
          <p:nvPr/>
        </p:nvSpPr>
        <p:spPr>
          <a:xfrm>
            <a:off x="1784967" y="1714806"/>
            <a:ext cx="995785" cy="369332"/>
          </a:xfrm>
          <a:prstGeom prst="rect">
            <a:avLst/>
          </a:prstGeom>
          <a:noFill/>
        </p:spPr>
        <p:txBody>
          <a:bodyPr wrap="none" rtlCol="0">
            <a:spAutoFit/>
          </a:bodyPr>
          <a:lstStyle/>
          <a:p>
            <a:r>
              <a:rPr lang="en-US" dirty="0"/>
              <a:t>Denver</a:t>
            </a:r>
          </a:p>
        </p:txBody>
      </p:sp>
      <p:sp>
        <p:nvSpPr>
          <p:cNvPr id="7" name="TextBox 6">
            <a:extLst>
              <a:ext uri="{FF2B5EF4-FFF2-40B4-BE49-F238E27FC236}">
                <a16:creationId xmlns:a16="http://schemas.microsoft.com/office/drawing/2014/main" id="{4A4A179D-3ED2-8E4E-AA12-7055475B2576}"/>
              </a:ext>
            </a:extLst>
          </p:cNvPr>
          <p:cNvSpPr txBox="1"/>
          <p:nvPr/>
        </p:nvSpPr>
        <p:spPr>
          <a:xfrm>
            <a:off x="5049077" y="1714806"/>
            <a:ext cx="2093843" cy="369332"/>
          </a:xfrm>
          <a:prstGeom prst="rect">
            <a:avLst/>
          </a:prstGeom>
          <a:noFill/>
        </p:spPr>
        <p:txBody>
          <a:bodyPr wrap="none" rtlCol="0">
            <a:spAutoFit/>
          </a:bodyPr>
          <a:lstStyle/>
          <a:p>
            <a:r>
              <a:rPr lang="en-US" dirty="0"/>
              <a:t>Colorado Springs</a:t>
            </a:r>
          </a:p>
        </p:txBody>
      </p:sp>
      <p:sp>
        <p:nvSpPr>
          <p:cNvPr id="8" name="TextBox 7">
            <a:extLst>
              <a:ext uri="{FF2B5EF4-FFF2-40B4-BE49-F238E27FC236}">
                <a16:creationId xmlns:a16="http://schemas.microsoft.com/office/drawing/2014/main" id="{976878AE-B689-164A-872A-22557975C988}"/>
              </a:ext>
            </a:extLst>
          </p:cNvPr>
          <p:cNvSpPr txBox="1"/>
          <p:nvPr/>
        </p:nvSpPr>
        <p:spPr>
          <a:xfrm>
            <a:off x="8760491" y="1714806"/>
            <a:ext cx="2291012" cy="369332"/>
          </a:xfrm>
          <a:prstGeom prst="rect">
            <a:avLst/>
          </a:prstGeom>
          <a:noFill/>
        </p:spPr>
        <p:txBody>
          <a:bodyPr wrap="none" rtlCol="0">
            <a:spAutoFit/>
          </a:bodyPr>
          <a:lstStyle/>
          <a:p>
            <a:r>
              <a:rPr lang="en-US" dirty="0"/>
              <a:t>Northern Colorado</a:t>
            </a:r>
          </a:p>
        </p:txBody>
      </p:sp>
      <p:pic>
        <p:nvPicPr>
          <p:cNvPr id="9" name="Picture 8">
            <a:extLst>
              <a:ext uri="{FF2B5EF4-FFF2-40B4-BE49-F238E27FC236}">
                <a16:creationId xmlns:a16="http://schemas.microsoft.com/office/drawing/2014/main" id="{07ED509C-7F96-174F-873B-453EAD84E715}"/>
              </a:ext>
            </a:extLst>
          </p:cNvPr>
          <p:cNvPicPr>
            <a:picLocks noChangeAspect="1"/>
          </p:cNvPicPr>
          <p:nvPr/>
        </p:nvPicPr>
        <p:blipFill>
          <a:blip r:embed="rId3"/>
          <a:stretch>
            <a:fillRect/>
          </a:stretch>
        </p:blipFill>
        <p:spPr>
          <a:xfrm>
            <a:off x="643943" y="2225756"/>
            <a:ext cx="3374014" cy="3756634"/>
          </a:xfrm>
          <a:prstGeom prst="rect">
            <a:avLst/>
          </a:prstGeom>
        </p:spPr>
      </p:pic>
      <p:pic>
        <p:nvPicPr>
          <p:cNvPr id="10" name="Picture 9">
            <a:extLst>
              <a:ext uri="{FF2B5EF4-FFF2-40B4-BE49-F238E27FC236}">
                <a16:creationId xmlns:a16="http://schemas.microsoft.com/office/drawing/2014/main" id="{8C278E87-EF2D-244C-B28D-8E007936E579}"/>
              </a:ext>
            </a:extLst>
          </p:cNvPr>
          <p:cNvPicPr>
            <a:picLocks noChangeAspect="1"/>
          </p:cNvPicPr>
          <p:nvPr/>
        </p:nvPicPr>
        <p:blipFill>
          <a:blip r:embed="rId4"/>
          <a:stretch>
            <a:fillRect/>
          </a:stretch>
        </p:blipFill>
        <p:spPr>
          <a:xfrm>
            <a:off x="4657859" y="2193285"/>
            <a:ext cx="3232345" cy="3821575"/>
          </a:xfrm>
          <a:prstGeom prst="rect">
            <a:avLst/>
          </a:prstGeom>
        </p:spPr>
      </p:pic>
      <p:pic>
        <p:nvPicPr>
          <p:cNvPr id="11" name="Picture 10">
            <a:extLst>
              <a:ext uri="{FF2B5EF4-FFF2-40B4-BE49-F238E27FC236}">
                <a16:creationId xmlns:a16="http://schemas.microsoft.com/office/drawing/2014/main" id="{ECF8C9C8-9173-CD47-9B6F-59665EB41B4A}"/>
              </a:ext>
            </a:extLst>
          </p:cNvPr>
          <p:cNvPicPr>
            <a:picLocks noChangeAspect="1"/>
          </p:cNvPicPr>
          <p:nvPr/>
        </p:nvPicPr>
        <p:blipFill>
          <a:blip r:embed="rId5"/>
          <a:stretch>
            <a:fillRect/>
          </a:stretch>
        </p:blipFill>
        <p:spPr>
          <a:xfrm>
            <a:off x="8467792" y="2193285"/>
            <a:ext cx="3079834" cy="3821575"/>
          </a:xfrm>
          <a:prstGeom prst="rect">
            <a:avLst/>
          </a:prstGeom>
        </p:spPr>
      </p:pic>
    </p:spTree>
    <p:extLst>
      <p:ext uri="{BB962C8B-B14F-4D97-AF65-F5344CB8AC3E}">
        <p14:creationId xmlns:p14="http://schemas.microsoft.com/office/powerpoint/2010/main" val="373860406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TotalTime>
  <Words>1451</Words>
  <Application>Microsoft Office PowerPoint</Application>
  <PresentationFormat>Widescreen</PresentationFormat>
  <Paragraphs>169</Paragraphs>
  <Slides>23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Aharoni</vt:lpstr>
      <vt:lpstr>Arial</vt:lpstr>
      <vt:lpstr>Calibri</vt:lpstr>
      <vt:lpstr>Calibri Light</vt:lpstr>
      <vt:lpstr>Century Gothic</vt:lpstr>
      <vt:lpstr>Office Theme</vt:lpstr>
      <vt:lpstr>Mesh</vt:lpstr>
      <vt:lpstr>olorado Restaurants</vt:lpstr>
      <vt:lpstr> Motivation</vt:lpstr>
      <vt:lpstr> Hypothesis</vt:lpstr>
      <vt:lpstr> The Questions du Jour</vt:lpstr>
      <vt:lpstr>The DATA</vt:lpstr>
      <vt:lpstr>  Highest Rated Restaurants in Each City – Top Ten</vt:lpstr>
      <vt:lpstr>  Highest Rated Restaurants in Each City – 11-20</vt:lpstr>
      <vt:lpstr> average Restaurant RATING BY City</vt:lpstr>
      <vt:lpstr> Average Restaurant price By City</vt:lpstr>
      <vt:lpstr> Comparative Average Ratings by City</vt:lpstr>
      <vt:lpstr> Comparative Average Price by City</vt:lpstr>
      <vt:lpstr> Correlation Between Price and Rating</vt:lpstr>
      <vt:lpstr> Correlation Between Price and Rating</vt:lpstr>
      <vt:lpstr>Trouble Shooting the code  (and Data)</vt:lpstr>
      <vt:lpstr> API Documentation </vt:lpstr>
      <vt:lpstr> API Documentation </vt:lpstr>
      <vt:lpstr> Realizing data is not a number</vt:lpstr>
      <vt:lpstr> Sorting by price/rating with Duplicate restaurant names</vt:lpstr>
      <vt:lpstr> Finding the best way to display data </vt:lpstr>
      <vt:lpstr>Post Mortem</vt:lpstr>
      <vt:lpstr> Data Flaws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olorado Restaurants</dc:title>
  <dc:creator>Calley Breslau</dc:creator>
  <cp:lastModifiedBy>Sylvia Blake</cp:lastModifiedBy>
  <cp:revision>51</cp:revision>
  <dcterms:created xsi:type="dcterms:W3CDTF">2019-07-19T01:18:55Z</dcterms:created>
  <dcterms:modified xsi:type="dcterms:W3CDTF">2019-07-21T03:11:54Z</dcterms:modified>
</cp:coreProperties>
</file>