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9CD122E-EE19-43E4-A14F-0D27F5FEDB79}">
  <a:tblStyle styleId="{E9CD122E-EE19-43E4-A14F-0D27F5FEDB7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d44d6d3c_2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73d44d6d3c_22_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3d44d6d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73d44d6d3c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3d44d6d3c_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73d44d6d3c_16_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3d44d6d3c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73d44d6d3c_8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3d44d6d3c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73d44d6d3c_1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3d44d6d3c_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73d44d6d3c_3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d44d6d3c_3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73d44d6d3c_33_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3d44d6d3c_3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73d44d6d3c_33_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3d44d6d3c_3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73d44d6d3c_33_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3d44d6d3c_2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73d44d6d3c_28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3d44d6d3c_2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73d44d6d3c_28_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3d44d6d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73d44d6d3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d44d6d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73d44d6d3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3d44d6d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73d44d6d3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3d44d6d3c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73d44d6d3c_22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6" name="Shape 86"/>
        <p:cNvGrpSpPr/>
        <p:nvPr/>
      </p:nvGrpSpPr>
      <p:grpSpPr>
        <a:xfrm>
          <a:off x="0" y="0"/>
          <a:ext cx="0" cy="0"/>
          <a:chOff x="0" y="0"/>
          <a:chExt cx="0" cy="0"/>
        </a:xfrm>
      </p:grpSpPr>
      <p:sp>
        <p:nvSpPr>
          <p:cNvPr id="87" name="Google Shape;8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5"/>
          <p:cNvSpPr txBox="1"/>
          <p:nvPr>
            <p:ph type="ctrTitle"/>
          </p:nvPr>
        </p:nvSpPr>
        <p:spPr>
          <a:xfrm>
            <a:off x="838199" y="4525347"/>
            <a:ext cx="6801321" cy="173736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5600"/>
              <a:buFont typeface="Calibri"/>
              <a:buNone/>
            </a:pPr>
            <a:r>
              <a:rPr b="1" lang="en-GB" sz="5600"/>
              <a:t>Comp257 Data Science Project </a:t>
            </a:r>
            <a:r>
              <a:rPr b="1" i="1" lang="en-GB" sz="5600"/>
              <a:t>Group D</a:t>
            </a:r>
            <a:endParaRPr b="1" i="1" sz="5600"/>
          </a:p>
        </p:txBody>
      </p:sp>
      <p:sp>
        <p:nvSpPr>
          <p:cNvPr id="98" name="Google Shape;98;p15"/>
          <p:cNvSpPr txBox="1"/>
          <p:nvPr>
            <p:ph idx="1" type="subTitle"/>
          </p:nvPr>
        </p:nvSpPr>
        <p:spPr>
          <a:xfrm>
            <a:off x="7961258" y="4525347"/>
            <a:ext cx="3258675"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GB" sz="2400"/>
              <a:t>Simon Chalmers</a:t>
            </a:r>
            <a:endParaRPr/>
          </a:p>
          <a:p>
            <a:pPr indent="0" lvl="0" marL="0" rtl="0" algn="l">
              <a:lnSpc>
                <a:spcPct val="90000"/>
              </a:lnSpc>
              <a:spcBef>
                <a:spcPts val="1000"/>
              </a:spcBef>
              <a:spcAft>
                <a:spcPts val="0"/>
              </a:spcAft>
              <a:buClr>
                <a:schemeClr val="dk1"/>
              </a:buClr>
              <a:buSzPts val="2400"/>
              <a:buNone/>
            </a:pPr>
            <a:r>
              <a:rPr lang="en-GB" sz="2400"/>
              <a:t>Mitchell Whyte</a:t>
            </a:r>
            <a:endParaRPr/>
          </a:p>
          <a:p>
            <a:pPr indent="0" lvl="0" marL="0" rtl="0" algn="l">
              <a:lnSpc>
                <a:spcPct val="90000"/>
              </a:lnSpc>
              <a:spcBef>
                <a:spcPts val="1000"/>
              </a:spcBef>
              <a:spcAft>
                <a:spcPts val="0"/>
              </a:spcAft>
              <a:buClr>
                <a:schemeClr val="dk1"/>
              </a:buClr>
              <a:buSzPts val="2400"/>
              <a:buNone/>
            </a:pPr>
            <a:r>
              <a:rPr lang="en-GB" sz="2400"/>
              <a:t>Jack Moore</a:t>
            </a:r>
            <a:endParaRPr sz="2400"/>
          </a:p>
        </p:txBody>
      </p:sp>
      <p:sp>
        <p:nvSpPr>
          <p:cNvPr id="99" name="Google Shape;99;p15"/>
          <p:cNvSpPr/>
          <p:nvPr/>
        </p:nvSpPr>
        <p:spPr>
          <a:xfrm>
            <a:off x="588567" y="620480"/>
            <a:ext cx="2243800" cy="224379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5"/>
          <p:cNvSpPr/>
          <p:nvPr/>
        </p:nvSpPr>
        <p:spPr>
          <a:xfrm>
            <a:off x="3395001" y="2466604"/>
            <a:ext cx="962395" cy="9623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15"/>
          <p:cNvSpPr/>
          <p:nvPr/>
        </p:nvSpPr>
        <p:spPr>
          <a:xfrm>
            <a:off x="5125829" y="2327988"/>
            <a:ext cx="293695" cy="293695"/>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15"/>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03" name="Google Shape;103;p15"/>
          <p:cNvCxnSpPr/>
          <p:nvPr/>
        </p:nvCxnSpPr>
        <p:spPr>
          <a:xfrm>
            <a:off x="7800392" y="4525347"/>
            <a:ext cx="0" cy="1737360"/>
          </a:xfrm>
          <a:prstGeom prst="straightConnector1">
            <a:avLst/>
          </a:prstGeom>
          <a:noFill/>
          <a:ln cap="sq" cmpd="sng" w="19050">
            <a:solidFill>
              <a:schemeClr val="dk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89" name="Shape 189"/>
        <p:cNvGrpSpPr/>
        <p:nvPr/>
      </p:nvGrpSpPr>
      <p:grpSpPr>
        <a:xfrm>
          <a:off x="0" y="0"/>
          <a:ext cx="0" cy="0"/>
          <a:chOff x="0" y="0"/>
          <a:chExt cx="0" cy="0"/>
        </a:xfrm>
      </p:grpSpPr>
      <p:sp>
        <p:nvSpPr>
          <p:cNvPr id="190" name="Google Shape;190;p24"/>
          <p:cNvSpPr/>
          <p:nvPr/>
        </p:nvSpPr>
        <p:spPr>
          <a:xfrm>
            <a:off x="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 name="Google Shape;191;p24"/>
          <p:cNvSpPr/>
          <p:nvPr/>
        </p:nvSpPr>
        <p:spPr>
          <a:xfrm>
            <a:off x="-2333" y="-2"/>
            <a:ext cx="5441859" cy="5654940"/>
          </a:xfrm>
          <a:custGeom>
            <a:rect b="b" l="l" r="r" t="t"/>
            <a:pathLst>
              <a:path extrusionOk="0" h="5654940" w="5441859">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rgbClr val="0C0C0C">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 name="Google Shape;192;p24"/>
          <p:cNvSpPr txBox="1"/>
          <p:nvPr>
            <p:ph type="title"/>
          </p:nvPr>
        </p:nvSpPr>
        <p:spPr>
          <a:xfrm>
            <a:off x="750242" y="632990"/>
            <a:ext cx="4062643" cy="104340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GB" sz="3600"/>
              <a:t>Univariate Analysis</a:t>
            </a:r>
            <a:endParaRPr sz="3600"/>
          </a:p>
        </p:txBody>
      </p:sp>
      <p:sp>
        <p:nvSpPr>
          <p:cNvPr id="193" name="Google Shape;193;p24"/>
          <p:cNvSpPr txBox="1"/>
          <p:nvPr>
            <p:ph idx="1" type="body"/>
          </p:nvPr>
        </p:nvSpPr>
        <p:spPr>
          <a:xfrm>
            <a:off x="518474" y="1774372"/>
            <a:ext cx="4064409" cy="275408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lang="en-GB" sz="1800"/>
              <a:t>We used boxplots to visualize all of our key parameters at once, compared with ratio_bins</a:t>
            </a:r>
            <a:endParaRPr sz="1800"/>
          </a:p>
          <a:p>
            <a:pPr indent="-228600" lvl="0" marL="228600" rtl="0" algn="l">
              <a:lnSpc>
                <a:spcPct val="90000"/>
              </a:lnSpc>
              <a:spcBef>
                <a:spcPts val="1000"/>
              </a:spcBef>
              <a:spcAft>
                <a:spcPts val="0"/>
              </a:spcAft>
              <a:buClr>
                <a:schemeClr val="lt1"/>
              </a:buClr>
              <a:buSzPts val="1800"/>
              <a:buChar char="•"/>
            </a:pPr>
            <a:r>
              <a:rPr lang="en-GB" sz="1800"/>
              <a:t>We are able to see that low ratio videos actually had higher magnitude</a:t>
            </a:r>
            <a:endParaRPr/>
          </a:p>
          <a:p>
            <a:pPr indent="-114300" lvl="0" marL="228600" rtl="0" algn="l">
              <a:lnSpc>
                <a:spcPct val="90000"/>
              </a:lnSpc>
              <a:spcBef>
                <a:spcPts val="1000"/>
              </a:spcBef>
              <a:spcAft>
                <a:spcPts val="0"/>
              </a:spcAft>
              <a:buClr>
                <a:schemeClr val="lt1"/>
              </a:buClr>
              <a:buSzPts val="1800"/>
              <a:buNone/>
            </a:pPr>
            <a:r>
              <a:t/>
            </a:r>
            <a:endParaRPr sz="1800"/>
          </a:p>
        </p:txBody>
      </p:sp>
      <p:pic>
        <p:nvPicPr>
          <p:cNvPr id="194" name="Google Shape;194;p24"/>
          <p:cNvPicPr preferRelativeResize="0"/>
          <p:nvPr/>
        </p:nvPicPr>
        <p:blipFill rotWithShape="1">
          <a:blip r:embed="rId3">
            <a:alphaModFix/>
          </a:blip>
          <a:srcRect b="0" l="0" r="0" t="0"/>
          <a:stretch/>
        </p:blipFill>
        <p:spPr>
          <a:xfrm>
            <a:off x="6116010" y="643467"/>
            <a:ext cx="5354953" cy="52781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Google Shape;199;p25"/>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25"/>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GB" sz="2800"/>
              <a:t>Linear Regression</a:t>
            </a:r>
            <a:endParaRPr sz="2800"/>
          </a:p>
        </p:txBody>
      </p:sp>
      <p:sp>
        <p:nvSpPr>
          <p:cNvPr id="201" name="Google Shape;201;p25"/>
          <p:cNvSpPr txBox="1"/>
          <p:nvPr>
            <p:ph idx="1" type="body"/>
          </p:nvPr>
        </p:nvSpPr>
        <p:spPr>
          <a:xfrm>
            <a:off x="643468" y="2470263"/>
            <a:ext cx="3363974" cy="34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sz="2000"/>
              <a:t>For our linear regression model, we used linear regression along with recursive feature elimination for our prediction.</a:t>
            </a:r>
            <a:endParaRPr/>
          </a:p>
          <a:p>
            <a:pPr indent="0" lvl="0" marL="0" rtl="0" algn="l">
              <a:lnSpc>
                <a:spcPct val="90000"/>
              </a:lnSpc>
              <a:spcBef>
                <a:spcPts val="1000"/>
              </a:spcBef>
              <a:spcAft>
                <a:spcPts val="0"/>
              </a:spcAft>
              <a:buClr>
                <a:schemeClr val="lt1"/>
              </a:buClr>
              <a:buSzPts val="2000"/>
              <a:buNone/>
            </a:pPr>
            <a:r>
              <a:t/>
            </a:r>
            <a:endParaRPr sz="2000"/>
          </a:p>
          <a:p>
            <a:pPr indent="0" lvl="0" marL="0" rtl="0" algn="l">
              <a:lnSpc>
                <a:spcPct val="90000"/>
              </a:lnSpc>
              <a:spcBef>
                <a:spcPts val="1000"/>
              </a:spcBef>
              <a:spcAft>
                <a:spcPts val="0"/>
              </a:spcAft>
              <a:buClr>
                <a:schemeClr val="lt1"/>
              </a:buClr>
              <a:buSzPts val="2000"/>
              <a:buNone/>
            </a:pPr>
            <a:r>
              <a:rPr lang="en-GB" sz="2000"/>
              <a:t>We concluded that the linear regression performs the best with all of the features included.</a:t>
            </a:r>
            <a:endParaRPr sz="2000"/>
          </a:p>
        </p:txBody>
      </p:sp>
      <p:pic>
        <p:nvPicPr>
          <p:cNvPr id="202" name="Google Shape;202;p25"/>
          <p:cNvPicPr preferRelativeResize="0"/>
          <p:nvPr/>
        </p:nvPicPr>
        <p:blipFill>
          <a:blip r:embed="rId3">
            <a:alphaModFix/>
          </a:blip>
          <a:stretch>
            <a:fillRect/>
          </a:stretch>
        </p:blipFill>
        <p:spPr>
          <a:xfrm>
            <a:off x="4951525" y="0"/>
            <a:ext cx="6924325"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26"/>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26"/>
          <p:cNvSpPr txBox="1"/>
          <p:nvPr>
            <p:ph type="title"/>
          </p:nvPr>
        </p:nvSpPr>
        <p:spPr>
          <a:xfrm>
            <a:off x="804673" y="3320859"/>
            <a:ext cx="4573475" cy="20763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lang="en-GB" sz="4400">
                <a:solidFill>
                  <a:schemeClr val="lt1"/>
                </a:solidFill>
                <a:latin typeface="Calibri"/>
                <a:ea typeface="Calibri"/>
                <a:cs typeface="Calibri"/>
                <a:sym typeface="Calibri"/>
              </a:rPr>
              <a:t>Logistic Regression Best Performing Features</a:t>
            </a:r>
            <a:endParaRPr/>
          </a:p>
        </p:txBody>
      </p:sp>
      <p:sp>
        <p:nvSpPr>
          <p:cNvPr id="209" name="Google Shape;209;p26"/>
          <p:cNvSpPr/>
          <p:nvPr/>
        </p:nvSpPr>
        <p:spPr>
          <a:xfrm>
            <a:off x="5857312" y="381000"/>
            <a:ext cx="6334689" cy="647700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26"/>
          <p:cNvSpPr/>
          <p:nvPr/>
        </p:nvSpPr>
        <p:spPr>
          <a:xfrm>
            <a:off x="6021086" y="544777"/>
            <a:ext cx="6170914" cy="6313225"/>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211" name="Google Shape;211;p26"/>
          <p:cNvGraphicFramePr/>
          <p:nvPr/>
        </p:nvGraphicFramePr>
        <p:xfrm>
          <a:off x="7317990" y="1712192"/>
          <a:ext cx="3000000" cy="3000000"/>
        </p:xfrm>
        <a:graphic>
          <a:graphicData uri="http://schemas.openxmlformats.org/drawingml/2006/table">
            <a:tbl>
              <a:tblPr bandRow="1" firstRow="1">
                <a:noFill/>
                <a:tableStyleId>{E9CD122E-EE19-43E4-A14F-0D27F5FEDB79}</a:tableStyleId>
              </a:tblPr>
              <a:tblGrid>
                <a:gridCol w="1329575"/>
                <a:gridCol w="2151825"/>
                <a:gridCol w="637325"/>
              </a:tblGrid>
              <a:tr h="411575">
                <a:tc>
                  <a:txBody>
                    <a:bodyPr/>
                    <a:lstStyle/>
                    <a:p>
                      <a:pPr indent="0" lvl="0" marL="0" marR="0" rtl="0" algn="l">
                        <a:spcBef>
                          <a:spcPts val="0"/>
                        </a:spcBef>
                        <a:spcAft>
                          <a:spcPts val="0"/>
                        </a:spcAft>
                        <a:buNone/>
                      </a:pPr>
                      <a:br>
                        <a:rPr lang="en-GB" sz="1100"/>
                      </a:br>
                      <a:r>
                        <a:rPr lang="en-GB" sz="1100"/>
                        <a:t>features</a:t>
                      </a:r>
                      <a:endParaRPr b="1" sz="1100"/>
                    </a:p>
                  </a:txBody>
                  <a:tcPr marT="22650" marB="22650" marR="22650" marL="22650" anchor="ctr"/>
                </a:tc>
                <a:tc>
                  <a:txBody>
                    <a:bodyPr/>
                    <a:lstStyle/>
                    <a:p>
                      <a:pPr indent="0" lvl="0" marL="0" marR="0" rtl="0" algn="l">
                        <a:spcBef>
                          <a:spcPts val="0"/>
                        </a:spcBef>
                        <a:spcAft>
                          <a:spcPts val="0"/>
                        </a:spcAft>
                        <a:buNone/>
                      </a:pPr>
                      <a:r>
                        <a:rPr lang="en-GB" sz="1100"/>
                        <a:t>ranking</a:t>
                      </a:r>
                      <a:endParaRPr b="1" sz="1100"/>
                    </a:p>
                  </a:txBody>
                  <a:tcPr marT="22650" marB="22650" marR="22650" marL="22650" anchor="ctr"/>
                </a:tc>
                <a:tc>
                  <a:txBody>
                    <a:bodyPr/>
                    <a:lstStyle/>
                    <a:p>
                      <a:pPr indent="0" lvl="0" marL="0" marR="0" rtl="0" algn="l">
                        <a:spcBef>
                          <a:spcPts val="0"/>
                        </a:spcBef>
                        <a:spcAft>
                          <a:spcPts val="0"/>
                        </a:spcAft>
                        <a:buNone/>
                      </a:pPr>
                      <a:r>
                        <a:t/>
                      </a:r>
                      <a:endParaRPr sz="1100"/>
                    </a:p>
                  </a:txBody>
                  <a:tcPr marT="27175" marB="27175" marR="54350" marL="54350"/>
                </a:tc>
              </a:tr>
              <a:tr h="246450">
                <a:tc>
                  <a:txBody>
                    <a:bodyPr/>
                    <a:lstStyle/>
                    <a:p>
                      <a:pPr indent="0" lvl="0" marL="0" marR="0" rtl="0" algn="l">
                        <a:spcBef>
                          <a:spcPts val="0"/>
                        </a:spcBef>
                        <a:spcAft>
                          <a:spcPts val="0"/>
                        </a:spcAft>
                        <a:buNone/>
                      </a:pPr>
                      <a:r>
                        <a:rPr lang="en-GB" sz="1100"/>
                        <a:t>14</a:t>
                      </a:r>
                      <a:endParaRPr b="1" sz="1100"/>
                    </a:p>
                  </a:txBody>
                  <a:tcPr marT="22650" marB="22650" marR="22650" marL="22650" anchor="ctr"/>
                </a:tc>
                <a:tc>
                  <a:txBody>
                    <a:bodyPr/>
                    <a:lstStyle/>
                    <a:p>
                      <a:pPr indent="0" lvl="0" marL="0" marR="0" rtl="0" algn="l">
                        <a:spcBef>
                          <a:spcPts val="0"/>
                        </a:spcBef>
                        <a:spcAft>
                          <a:spcPts val="0"/>
                        </a:spcAft>
                        <a:buNone/>
                      </a:pPr>
                      <a:r>
                        <a:rPr lang="en-GB" sz="1100"/>
                        <a:t>sentUq</a:t>
                      </a:r>
                      <a:endParaRPr/>
                    </a:p>
                  </a:txBody>
                  <a:tcPr marT="22650" marB="22650" marR="22650" marL="22650" anchor="ctr"/>
                </a:tc>
                <a:tc>
                  <a:txBody>
                    <a:bodyPr/>
                    <a:lstStyle/>
                    <a:p>
                      <a:pPr indent="0" lvl="0" marL="0" marR="0" rtl="0" algn="l">
                        <a:spcBef>
                          <a:spcPts val="0"/>
                        </a:spcBef>
                        <a:spcAft>
                          <a:spcPts val="0"/>
                        </a:spcAft>
                        <a:buNone/>
                      </a:pPr>
                      <a:r>
                        <a:rPr lang="en-GB" sz="1100"/>
                        <a:t>1</a:t>
                      </a:r>
                      <a:endParaRPr/>
                    </a:p>
                  </a:txBody>
                  <a:tcPr marT="22650" marB="22650" marR="22650" marL="22650" anchor="ctr"/>
                </a:tc>
              </a:tr>
              <a:tr h="246450">
                <a:tc>
                  <a:txBody>
                    <a:bodyPr/>
                    <a:lstStyle/>
                    <a:p>
                      <a:pPr indent="0" lvl="0" marL="0" marR="0" rtl="0" algn="l">
                        <a:spcBef>
                          <a:spcPts val="0"/>
                        </a:spcBef>
                        <a:spcAft>
                          <a:spcPts val="0"/>
                        </a:spcAft>
                        <a:buNone/>
                      </a:pPr>
                      <a:r>
                        <a:rPr lang="en-GB" sz="1100"/>
                        <a:t>4</a:t>
                      </a:r>
                      <a:endParaRPr b="1" sz="1100"/>
                    </a:p>
                  </a:txBody>
                  <a:tcPr marT="22650" marB="22650" marR="22650" marL="22650" anchor="ctr"/>
                </a:tc>
                <a:tc>
                  <a:txBody>
                    <a:bodyPr/>
                    <a:lstStyle/>
                    <a:p>
                      <a:pPr indent="0" lvl="0" marL="0" marR="0" rtl="0" algn="l">
                        <a:spcBef>
                          <a:spcPts val="0"/>
                        </a:spcBef>
                        <a:spcAft>
                          <a:spcPts val="0"/>
                        </a:spcAft>
                        <a:buNone/>
                      </a:pPr>
                      <a:r>
                        <a:rPr lang="en-GB" sz="1100"/>
                        <a:t>sentMean</a:t>
                      </a:r>
                      <a:endParaRPr/>
                    </a:p>
                  </a:txBody>
                  <a:tcPr marT="22650" marB="22650" marR="22650" marL="22650" anchor="ctr"/>
                </a:tc>
                <a:tc>
                  <a:txBody>
                    <a:bodyPr/>
                    <a:lstStyle/>
                    <a:p>
                      <a:pPr indent="0" lvl="0" marL="0" marR="0" rtl="0" algn="l">
                        <a:spcBef>
                          <a:spcPts val="0"/>
                        </a:spcBef>
                        <a:spcAft>
                          <a:spcPts val="0"/>
                        </a:spcAft>
                        <a:buNone/>
                      </a:pPr>
                      <a:r>
                        <a:rPr lang="en-GB" sz="1100"/>
                        <a:t>2</a:t>
                      </a:r>
                      <a:endParaRPr/>
                    </a:p>
                  </a:txBody>
                  <a:tcPr marT="22650" marB="22650" marR="22650" marL="22650" anchor="ctr"/>
                </a:tc>
              </a:tr>
              <a:tr h="246450">
                <a:tc>
                  <a:txBody>
                    <a:bodyPr/>
                    <a:lstStyle/>
                    <a:p>
                      <a:pPr indent="0" lvl="0" marL="0" marR="0" rtl="0" algn="l">
                        <a:spcBef>
                          <a:spcPts val="0"/>
                        </a:spcBef>
                        <a:spcAft>
                          <a:spcPts val="0"/>
                        </a:spcAft>
                        <a:buNone/>
                      </a:pPr>
                      <a:r>
                        <a:rPr lang="en-GB" sz="1100"/>
                        <a:t>12</a:t>
                      </a:r>
                      <a:endParaRPr b="1" sz="1100"/>
                    </a:p>
                  </a:txBody>
                  <a:tcPr marT="22650" marB="22650" marR="22650" marL="22650" anchor="ctr"/>
                </a:tc>
                <a:tc>
                  <a:txBody>
                    <a:bodyPr/>
                    <a:lstStyle/>
                    <a:p>
                      <a:pPr indent="0" lvl="0" marL="0" marR="0" rtl="0" algn="l">
                        <a:spcBef>
                          <a:spcPts val="0"/>
                        </a:spcBef>
                        <a:spcAft>
                          <a:spcPts val="0"/>
                        </a:spcAft>
                        <a:buNone/>
                      </a:pPr>
                      <a:r>
                        <a:rPr lang="en-GB" sz="1100"/>
                        <a:t>sentMedian</a:t>
                      </a:r>
                      <a:endParaRPr/>
                    </a:p>
                  </a:txBody>
                  <a:tcPr marT="22650" marB="22650" marR="22650" marL="22650" anchor="ctr"/>
                </a:tc>
                <a:tc>
                  <a:txBody>
                    <a:bodyPr/>
                    <a:lstStyle/>
                    <a:p>
                      <a:pPr indent="0" lvl="0" marL="0" marR="0" rtl="0" algn="l">
                        <a:spcBef>
                          <a:spcPts val="0"/>
                        </a:spcBef>
                        <a:spcAft>
                          <a:spcPts val="0"/>
                        </a:spcAft>
                        <a:buNone/>
                      </a:pPr>
                      <a:r>
                        <a:rPr lang="en-GB" sz="1100"/>
                        <a:t>3</a:t>
                      </a:r>
                      <a:endParaRPr/>
                    </a:p>
                  </a:txBody>
                  <a:tcPr marT="22650" marB="22650" marR="22650" marL="22650" anchor="ctr"/>
                </a:tc>
              </a:tr>
              <a:tr h="246450">
                <a:tc>
                  <a:txBody>
                    <a:bodyPr/>
                    <a:lstStyle/>
                    <a:p>
                      <a:pPr indent="0" lvl="0" marL="0" marR="0" rtl="0" algn="l">
                        <a:spcBef>
                          <a:spcPts val="0"/>
                        </a:spcBef>
                        <a:spcAft>
                          <a:spcPts val="0"/>
                        </a:spcAft>
                        <a:buNone/>
                      </a:pPr>
                      <a:r>
                        <a:rPr lang="en-GB" sz="1100"/>
                        <a:t>8</a:t>
                      </a:r>
                      <a:endParaRPr b="1" sz="1100"/>
                    </a:p>
                  </a:txBody>
                  <a:tcPr marT="22650" marB="22650" marR="22650" marL="22650" anchor="ctr"/>
                </a:tc>
                <a:tc>
                  <a:txBody>
                    <a:bodyPr/>
                    <a:lstStyle/>
                    <a:p>
                      <a:pPr indent="0" lvl="0" marL="0" marR="0" rtl="0" algn="l">
                        <a:spcBef>
                          <a:spcPts val="0"/>
                        </a:spcBef>
                        <a:spcAft>
                          <a:spcPts val="0"/>
                        </a:spcAft>
                        <a:buNone/>
                      </a:pPr>
                      <a:r>
                        <a:rPr lang="en-GB" sz="1100"/>
                        <a:t>sentMin</a:t>
                      </a:r>
                      <a:endParaRPr/>
                    </a:p>
                  </a:txBody>
                  <a:tcPr marT="22650" marB="22650" marR="22650" marL="22650" anchor="ctr"/>
                </a:tc>
                <a:tc>
                  <a:txBody>
                    <a:bodyPr/>
                    <a:lstStyle/>
                    <a:p>
                      <a:pPr indent="0" lvl="0" marL="0" marR="0" rtl="0" algn="l">
                        <a:spcBef>
                          <a:spcPts val="0"/>
                        </a:spcBef>
                        <a:spcAft>
                          <a:spcPts val="0"/>
                        </a:spcAft>
                        <a:buNone/>
                      </a:pPr>
                      <a:r>
                        <a:rPr lang="en-GB" sz="1100"/>
                        <a:t>4</a:t>
                      </a:r>
                      <a:endParaRPr/>
                    </a:p>
                  </a:txBody>
                  <a:tcPr marT="22650" marB="22650" marR="22650" marL="22650" anchor="ctr"/>
                </a:tc>
              </a:tr>
              <a:tr h="246450">
                <a:tc>
                  <a:txBody>
                    <a:bodyPr/>
                    <a:lstStyle/>
                    <a:p>
                      <a:pPr indent="0" lvl="0" marL="0" marR="0" rtl="0" algn="l">
                        <a:spcBef>
                          <a:spcPts val="0"/>
                        </a:spcBef>
                        <a:spcAft>
                          <a:spcPts val="0"/>
                        </a:spcAft>
                        <a:buNone/>
                      </a:pPr>
                      <a:r>
                        <a:rPr lang="en-GB" sz="1100"/>
                        <a:t>10</a:t>
                      </a:r>
                      <a:endParaRPr b="1" sz="1100"/>
                    </a:p>
                  </a:txBody>
                  <a:tcPr marT="22650" marB="22650" marR="22650" marL="22650" anchor="ctr"/>
                </a:tc>
                <a:tc>
                  <a:txBody>
                    <a:bodyPr/>
                    <a:lstStyle/>
                    <a:p>
                      <a:pPr indent="0" lvl="0" marL="0" marR="0" rtl="0" algn="l">
                        <a:spcBef>
                          <a:spcPts val="0"/>
                        </a:spcBef>
                        <a:spcAft>
                          <a:spcPts val="0"/>
                        </a:spcAft>
                        <a:buNone/>
                      </a:pPr>
                      <a:r>
                        <a:rPr lang="en-GB" sz="1100"/>
                        <a:t>sentLq</a:t>
                      </a:r>
                      <a:endParaRPr/>
                    </a:p>
                  </a:txBody>
                  <a:tcPr marT="22650" marB="22650" marR="22650" marL="22650" anchor="ctr"/>
                </a:tc>
                <a:tc>
                  <a:txBody>
                    <a:bodyPr/>
                    <a:lstStyle/>
                    <a:p>
                      <a:pPr indent="0" lvl="0" marL="0" marR="0" rtl="0" algn="l">
                        <a:spcBef>
                          <a:spcPts val="0"/>
                        </a:spcBef>
                        <a:spcAft>
                          <a:spcPts val="0"/>
                        </a:spcAft>
                        <a:buNone/>
                      </a:pPr>
                      <a:r>
                        <a:rPr lang="en-GB" sz="1100"/>
                        <a:t>5</a:t>
                      </a:r>
                      <a:endParaRPr/>
                    </a:p>
                  </a:txBody>
                  <a:tcPr marT="22650" marB="22650" marR="22650" marL="22650" anchor="ctr"/>
                </a:tc>
              </a:tr>
              <a:tr h="246450">
                <a:tc>
                  <a:txBody>
                    <a:bodyPr/>
                    <a:lstStyle/>
                    <a:p>
                      <a:pPr indent="0" lvl="0" marL="0" marR="0" rtl="0" algn="l">
                        <a:spcBef>
                          <a:spcPts val="0"/>
                        </a:spcBef>
                        <a:spcAft>
                          <a:spcPts val="0"/>
                        </a:spcAft>
                        <a:buNone/>
                      </a:pPr>
                      <a:r>
                        <a:rPr lang="en-GB" sz="1100"/>
                        <a:t>16</a:t>
                      </a:r>
                      <a:endParaRPr b="1" sz="1100"/>
                    </a:p>
                  </a:txBody>
                  <a:tcPr marT="22650" marB="22650" marR="22650" marL="22650" anchor="ctr"/>
                </a:tc>
                <a:tc>
                  <a:txBody>
                    <a:bodyPr/>
                    <a:lstStyle/>
                    <a:p>
                      <a:pPr indent="0" lvl="0" marL="0" marR="0" rtl="0" algn="l">
                        <a:spcBef>
                          <a:spcPts val="0"/>
                        </a:spcBef>
                        <a:spcAft>
                          <a:spcPts val="0"/>
                        </a:spcAft>
                        <a:buNone/>
                      </a:pPr>
                      <a:r>
                        <a:rPr lang="en-GB" sz="1100"/>
                        <a:t>sentMax</a:t>
                      </a:r>
                      <a:endParaRPr/>
                    </a:p>
                  </a:txBody>
                  <a:tcPr marT="22650" marB="22650" marR="22650" marL="22650" anchor="ctr"/>
                </a:tc>
                <a:tc>
                  <a:txBody>
                    <a:bodyPr/>
                    <a:lstStyle/>
                    <a:p>
                      <a:pPr indent="0" lvl="0" marL="0" marR="0" rtl="0" algn="l">
                        <a:spcBef>
                          <a:spcPts val="0"/>
                        </a:spcBef>
                        <a:spcAft>
                          <a:spcPts val="0"/>
                        </a:spcAft>
                        <a:buNone/>
                      </a:pPr>
                      <a:r>
                        <a:rPr lang="en-GB" sz="1100"/>
                        <a:t>6</a:t>
                      </a:r>
                      <a:endParaRPr/>
                    </a:p>
                  </a:txBody>
                  <a:tcPr marT="22650" marB="22650" marR="22650" marL="22650" anchor="ctr"/>
                </a:tc>
              </a:tr>
              <a:tr h="246450">
                <a:tc>
                  <a:txBody>
                    <a:bodyPr/>
                    <a:lstStyle/>
                    <a:p>
                      <a:pPr indent="0" lvl="0" marL="0" marR="0" rtl="0" algn="l">
                        <a:spcBef>
                          <a:spcPts val="0"/>
                        </a:spcBef>
                        <a:spcAft>
                          <a:spcPts val="0"/>
                        </a:spcAft>
                        <a:buNone/>
                      </a:pPr>
                      <a:r>
                        <a:rPr lang="en-GB" sz="1100"/>
                        <a:t>7</a:t>
                      </a:r>
                      <a:endParaRPr b="1" sz="1100"/>
                    </a:p>
                  </a:txBody>
                  <a:tcPr marT="22650" marB="22650" marR="22650" marL="22650" anchor="ctr"/>
                </a:tc>
                <a:tc>
                  <a:txBody>
                    <a:bodyPr/>
                    <a:lstStyle/>
                    <a:p>
                      <a:pPr indent="0" lvl="0" marL="0" marR="0" rtl="0" algn="l">
                        <a:spcBef>
                          <a:spcPts val="0"/>
                        </a:spcBef>
                        <a:spcAft>
                          <a:spcPts val="0"/>
                        </a:spcAft>
                        <a:buNone/>
                      </a:pPr>
                      <a:r>
                        <a:rPr lang="en-GB" sz="1100"/>
                        <a:t>magMin</a:t>
                      </a:r>
                      <a:endParaRPr/>
                    </a:p>
                  </a:txBody>
                  <a:tcPr marT="22650" marB="22650" marR="22650" marL="22650" anchor="ctr"/>
                </a:tc>
                <a:tc>
                  <a:txBody>
                    <a:bodyPr/>
                    <a:lstStyle/>
                    <a:p>
                      <a:pPr indent="0" lvl="0" marL="0" marR="0" rtl="0" algn="l">
                        <a:spcBef>
                          <a:spcPts val="0"/>
                        </a:spcBef>
                        <a:spcAft>
                          <a:spcPts val="0"/>
                        </a:spcAft>
                        <a:buNone/>
                      </a:pPr>
                      <a:r>
                        <a:rPr lang="en-GB" sz="1100"/>
                        <a:t>7</a:t>
                      </a:r>
                      <a:endParaRPr/>
                    </a:p>
                  </a:txBody>
                  <a:tcPr marT="22650" marB="22650" marR="22650" marL="22650" anchor="ctr"/>
                </a:tc>
              </a:tr>
              <a:tr h="246450">
                <a:tc>
                  <a:txBody>
                    <a:bodyPr/>
                    <a:lstStyle/>
                    <a:p>
                      <a:pPr indent="0" lvl="0" marL="0" marR="0" rtl="0" algn="l">
                        <a:spcBef>
                          <a:spcPts val="0"/>
                        </a:spcBef>
                        <a:spcAft>
                          <a:spcPts val="0"/>
                        </a:spcAft>
                        <a:buNone/>
                      </a:pPr>
                      <a:r>
                        <a:rPr lang="en-GB" sz="1100"/>
                        <a:t>6</a:t>
                      </a:r>
                      <a:endParaRPr b="1" sz="1100"/>
                    </a:p>
                  </a:txBody>
                  <a:tcPr marT="22650" marB="22650" marR="22650" marL="22650" anchor="ctr"/>
                </a:tc>
                <a:tc>
                  <a:txBody>
                    <a:bodyPr/>
                    <a:lstStyle/>
                    <a:p>
                      <a:pPr indent="0" lvl="0" marL="0" marR="0" rtl="0" algn="l">
                        <a:spcBef>
                          <a:spcPts val="0"/>
                        </a:spcBef>
                        <a:spcAft>
                          <a:spcPts val="0"/>
                        </a:spcAft>
                        <a:buNone/>
                      </a:pPr>
                      <a:r>
                        <a:rPr lang="en-GB" sz="1100"/>
                        <a:t>sentStd</a:t>
                      </a:r>
                      <a:endParaRPr/>
                    </a:p>
                  </a:txBody>
                  <a:tcPr marT="22650" marB="22650" marR="22650" marL="22650" anchor="ctr"/>
                </a:tc>
                <a:tc>
                  <a:txBody>
                    <a:bodyPr/>
                    <a:lstStyle/>
                    <a:p>
                      <a:pPr indent="0" lvl="0" marL="0" marR="0" rtl="0" algn="l">
                        <a:spcBef>
                          <a:spcPts val="0"/>
                        </a:spcBef>
                        <a:spcAft>
                          <a:spcPts val="0"/>
                        </a:spcAft>
                        <a:buNone/>
                      </a:pPr>
                      <a:r>
                        <a:rPr lang="en-GB" sz="1100"/>
                        <a:t>8</a:t>
                      </a:r>
                      <a:endParaRPr/>
                    </a:p>
                  </a:txBody>
                  <a:tcPr marT="22650" marB="22650" marR="22650" marL="22650" anchor="ctr"/>
                </a:tc>
              </a:tr>
              <a:tr h="246450">
                <a:tc>
                  <a:txBody>
                    <a:bodyPr/>
                    <a:lstStyle/>
                    <a:p>
                      <a:pPr indent="0" lvl="0" marL="0" marR="0" rtl="0" algn="l">
                        <a:spcBef>
                          <a:spcPts val="0"/>
                        </a:spcBef>
                        <a:spcAft>
                          <a:spcPts val="0"/>
                        </a:spcAft>
                        <a:buNone/>
                      </a:pPr>
                      <a:r>
                        <a:rPr lang="en-GB" sz="1100"/>
                        <a:t>9</a:t>
                      </a:r>
                      <a:endParaRPr b="1" sz="1100"/>
                    </a:p>
                  </a:txBody>
                  <a:tcPr marT="22650" marB="22650" marR="22650" marL="22650" anchor="ctr"/>
                </a:tc>
                <a:tc>
                  <a:txBody>
                    <a:bodyPr/>
                    <a:lstStyle/>
                    <a:p>
                      <a:pPr indent="0" lvl="0" marL="0" marR="0" rtl="0" algn="l">
                        <a:spcBef>
                          <a:spcPts val="0"/>
                        </a:spcBef>
                        <a:spcAft>
                          <a:spcPts val="0"/>
                        </a:spcAft>
                        <a:buNone/>
                      </a:pPr>
                      <a:r>
                        <a:rPr lang="en-GB" sz="1100"/>
                        <a:t>magLq</a:t>
                      </a:r>
                      <a:endParaRPr/>
                    </a:p>
                  </a:txBody>
                  <a:tcPr marT="22650" marB="22650" marR="22650" marL="22650" anchor="ctr"/>
                </a:tc>
                <a:tc>
                  <a:txBody>
                    <a:bodyPr/>
                    <a:lstStyle/>
                    <a:p>
                      <a:pPr indent="0" lvl="0" marL="0" marR="0" rtl="0" algn="l">
                        <a:spcBef>
                          <a:spcPts val="0"/>
                        </a:spcBef>
                        <a:spcAft>
                          <a:spcPts val="0"/>
                        </a:spcAft>
                        <a:buNone/>
                      </a:pPr>
                      <a:r>
                        <a:rPr lang="en-GB" sz="1100"/>
                        <a:t>9</a:t>
                      </a:r>
                      <a:endParaRPr/>
                    </a:p>
                  </a:txBody>
                  <a:tcPr marT="22650" marB="22650" marR="22650" marL="22650" anchor="ctr"/>
                </a:tc>
              </a:tr>
              <a:tr h="246450">
                <a:tc>
                  <a:txBody>
                    <a:bodyPr/>
                    <a:lstStyle/>
                    <a:p>
                      <a:pPr indent="0" lvl="0" marL="0" marR="0" rtl="0" algn="l">
                        <a:spcBef>
                          <a:spcPts val="0"/>
                        </a:spcBef>
                        <a:spcAft>
                          <a:spcPts val="0"/>
                        </a:spcAft>
                        <a:buNone/>
                      </a:pPr>
                      <a:r>
                        <a:rPr lang="en-GB" sz="1100"/>
                        <a:t>3</a:t>
                      </a:r>
                      <a:endParaRPr b="1" sz="1100"/>
                    </a:p>
                  </a:txBody>
                  <a:tcPr marT="22650" marB="22650" marR="22650" marL="22650" anchor="ctr"/>
                </a:tc>
                <a:tc>
                  <a:txBody>
                    <a:bodyPr/>
                    <a:lstStyle/>
                    <a:p>
                      <a:pPr indent="0" lvl="0" marL="0" marR="0" rtl="0" algn="l">
                        <a:spcBef>
                          <a:spcPts val="0"/>
                        </a:spcBef>
                        <a:spcAft>
                          <a:spcPts val="0"/>
                        </a:spcAft>
                        <a:buNone/>
                      </a:pPr>
                      <a:r>
                        <a:rPr lang="en-GB" sz="1100"/>
                        <a:t>magMean</a:t>
                      </a:r>
                      <a:endParaRPr/>
                    </a:p>
                  </a:txBody>
                  <a:tcPr marT="22650" marB="22650" marR="22650" marL="22650" anchor="ctr"/>
                </a:tc>
                <a:tc>
                  <a:txBody>
                    <a:bodyPr/>
                    <a:lstStyle/>
                    <a:p>
                      <a:pPr indent="0" lvl="0" marL="0" marR="0" rtl="0" algn="l">
                        <a:spcBef>
                          <a:spcPts val="0"/>
                        </a:spcBef>
                        <a:spcAft>
                          <a:spcPts val="0"/>
                        </a:spcAft>
                        <a:buNone/>
                      </a:pPr>
                      <a:r>
                        <a:rPr lang="en-GB" sz="1100"/>
                        <a:t>10</a:t>
                      </a:r>
                      <a:endParaRPr/>
                    </a:p>
                  </a:txBody>
                  <a:tcPr marT="22650" marB="22650" marR="22650" marL="22650" anchor="ctr"/>
                </a:tc>
              </a:tr>
              <a:tr h="246450">
                <a:tc>
                  <a:txBody>
                    <a:bodyPr/>
                    <a:lstStyle/>
                    <a:p>
                      <a:pPr indent="0" lvl="0" marL="0" marR="0" rtl="0" algn="l">
                        <a:spcBef>
                          <a:spcPts val="0"/>
                        </a:spcBef>
                        <a:spcAft>
                          <a:spcPts val="0"/>
                        </a:spcAft>
                        <a:buNone/>
                      </a:pPr>
                      <a:r>
                        <a:rPr lang="en-GB" sz="1100"/>
                        <a:t>11</a:t>
                      </a:r>
                      <a:endParaRPr b="1" sz="1100"/>
                    </a:p>
                  </a:txBody>
                  <a:tcPr marT="22650" marB="22650" marR="22650" marL="22650" anchor="ctr"/>
                </a:tc>
                <a:tc>
                  <a:txBody>
                    <a:bodyPr/>
                    <a:lstStyle/>
                    <a:p>
                      <a:pPr indent="0" lvl="0" marL="0" marR="0" rtl="0" algn="l">
                        <a:spcBef>
                          <a:spcPts val="0"/>
                        </a:spcBef>
                        <a:spcAft>
                          <a:spcPts val="0"/>
                        </a:spcAft>
                        <a:buNone/>
                      </a:pPr>
                      <a:r>
                        <a:rPr lang="en-GB" sz="1100"/>
                        <a:t>magMedian</a:t>
                      </a:r>
                      <a:endParaRPr/>
                    </a:p>
                  </a:txBody>
                  <a:tcPr marT="22650" marB="22650" marR="22650" marL="22650" anchor="ctr"/>
                </a:tc>
                <a:tc>
                  <a:txBody>
                    <a:bodyPr/>
                    <a:lstStyle/>
                    <a:p>
                      <a:pPr indent="0" lvl="0" marL="0" marR="0" rtl="0" algn="l">
                        <a:spcBef>
                          <a:spcPts val="0"/>
                        </a:spcBef>
                        <a:spcAft>
                          <a:spcPts val="0"/>
                        </a:spcAft>
                        <a:buNone/>
                      </a:pPr>
                      <a:r>
                        <a:rPr lang="en-GB" sz="1100"/>
                        <a:t>11</a:t>
                      </a:r>
                      <a:endParaRPr/>
                    </a:p>
                  </a:txBody>
                  <a:tcPr marT="22650" marB="22650" marR="22650" marL="22650" anchor="ctr"/>
                </a:tc>
              </a:tr>
              <a:tr h="246450">
                <a:tc>
                  <a:txBody>
                    <a:bodyPr/>
                    <a:lstStyle/>
                    <a:p>
                      <a:pPr indent="0" lvl="0" marL="0" marR="0" rtl="0" algn="l">
                        <a:spcBef>
                          <a:spcPts val="0"/>
                        </a:spcBef>
                        <a:spcAft>
                          <a:spcPts val="0"/>
                        </a:spcAft>
                        <a:buNone/>
                      </a:pPr>
                      <a:r>
                        <a:rPr lang="en-GB" sz="1100"/>
                        <a:t>5</a:t>
                      </a:r>
                      <a:endParaRPr b="1" sz="1100"/>
                    </a:p>
                  </a:txBody>
                  <a:tcPr marT="22650" marB="22650" marR="22650" marL="22650" anchor="ctr"/>
                </a:tc>
                <a:tc>
                  <a:txBody>
                    <a:bodyPr/>
                    <a:lstStyle/>
                    <a:p>
                      <a:pPr indent="0" lvl="0" marL="0" marR="0" rtl="0" algn="l">
                        <a:spcBef>
                          <a:spcPts val="0"/>
                        </a:spcBef>
                        <a:spcAft>
                          <a:spcPts val="0"/>
                        </a:spcAft>
                        <a:buNone/>
                      </a:pPr>
                      <a:r>
                        <a:rPr lang="en-GB" sz="1100"/>
                        <a:t>magStd</a:t>
                      </a:r>
                      <a:endParaRPr/>
                    </a:p>
                  </a:txBody>
                  <a:tcPr marT="22650" marB="22650" marR="22650" marL="22650" anchor="ctr"/>
                </a:tc>
                <a:tc>
                  <a:txBody>
                    <a:bodyPr/>
                    <a:lstStyle/>
                    <a:p>
                      <a:pPr indent="0" lvl="0" marL="0" marR="0" rtl="0" algn="l">
                        <a:spcBef>
                          <a:spcPts val="0"/>
                        </a:spcBef>
                        <a:spcAft>
                          <a:spcPts val="0"/>
                        </a:spcAft>
                        <a:buNone/>
                      </a:pPr>
                      <a:r>
                        <a:rPr lang="en-GB" sz="1100"/>
                        <a:t>12</a:t>
                      </a:r>
                      <a:endParaRPr/>
                    </a:p>
                  </a:txBody>
                  <a:tcPr marT="22650" marB="22650" marR="22650" marL="22650" anchor="ctr"/>
                </a:tc>
              </a:tr>
              <a:tr h="246450">
                <a:tc>
                  <a:txBody>
                    <a:bodyPr/>
                    <a:lstStyle/>
                    <a:p>
                      <a:pPr indent="0" lvl="0" marL="0" marR="0" rtl="0" algn="l">
                        <a:spcBef>
                          <a:spcPts val="0"/>
                        </a:spcBef>
                        <a:spcAft>
                          <a:spcPts val="0"/>
                        </a:spcAft>
                        <a:buNone/>
                      </a:pPr>
                      <a:r>
                        <a:rPr lang="en-GB" sz="1100"/>
                        <a:t>13</a:t>
                      </a:r>
                      <a:endParaRPr b="1" sz="1100"/>
                    </a:p>
                  </a:txBody>
                  <a:tcPr marT="22650" marB="22650" marR="22650" marL="22650" anchor="ctr"/>
                </a:tc>
                <a:tc>
                  <a:txBody>
                    <a:bodyPr/>
                    <a:lstStyle/>
                    <a:p>
                      <a:pPr indent="0" lvl="0" marL="0" marR="0" rtl="0" algn="l">
                        <a:spcBef>
                          <a:spcPts val="0"/>
                        </a:spcBef>
                        <a:spcAft>
                          <a:spcPts val="0"/>
                        </a:spcAft>
                        <a:buNone/>
                      </a:pPr>
                      <a:r>
                        <a:rPr lang="en-GB" sz="1100"/>
                        <a:t>magUq</a:t>
                      </a:r>
                      <a:endParaRPr/>
                    </a:p>
                  </a:txBody>
                  <a:tcPr marT="22650" marB="22650" marR="22650" marL="22650" anchor="ctr"/>
                </a:tc>
                <a:tc>
                  <a:txBody>
                    <a:bodyPr/>
                    <a:lstStyle/>
                    <a:p>
                      <a:pPr indent="0" lvl="0" marL="0" marR="0" rtl="0" algn="l">
                        <a:spcBef>
                          <a:spcPts val="0"/>
                        </a:spcBef>
                        <a:spcAft>
                          <a:spcPts val="0"/>
                        </a:spcAft>
                        <a:buNone/>
                      </a:pPr>
                      <a:r>
                        <a:rPr lang="en-GB" sz="1100"/>
                        <a:t>13</a:t>
                      </a:r>
                      <a:endParaRPr/>
                    </a:p>
                  </a:txBody>
                  <a:tcPr marT="22650" marB="22650" marR="22650" marL="22650" anchor="ctr"/>
                </a:tc>
              </a:tr>
              <a:tr h="246450">
                <a:tc>
                  <a:txBody>
                    <a:bodyPr/>
                    <a:lstStyle/>
                    <a:p>
                      <a:pPr indent="0" lvl="0" marL="0" marR="0" rtl="0" algn="l">
                        <a:spcBef>
                          <a:spcPts val="0"/>
                        </a:spcBef>
                        <a:spcAft>
                          <a:spcPts val="0"/>
                        </a:spcAft>
                        <a:buNone/>
                      </a:pPr>
                      <a:r>
                        <a:rPr lang="en-GB" sz="1100"/>
                        <a:t>0</a:t>
                      </a:r>
                      <a:endParaRPr b="1" sz="1100"/>
                    </a:p>
                  </a:txBody>
                  <a:tcPr marT="22650" marB="22650" marR="22650" marL="22650" anchor="ctr"/>
                </a:tc>
                <a:tc>
                  <a:txBody>
                    <a:bodyPr/>
                    <a:lstStyle/>
                    <a:p>
                      <a:pPr indent="0" lvl="0" marL="0" marR="0" rtl="0" algn="l">
                        <a:spcBef>
                          <a:spcPts val="0"/>
                        </a:spcBef>
                        <a:spcAft>
                          <a:spcPts val="0"/>
                        </a:spcAft>
                        <a:buNone/>
                      </a:pPr>
                      <a:r>
                        <a:rPr lang="en-GB" sz="1100"/>
                        <a:t>class</a:t>
                      </a:r>
                      <a:endParaRPr/>
                    </a:p>
                  </a:txBody>
                  <a:tcPr marT="22650" marB="22650" marR="22650" marL="22650" anchor="ctr"/>
                </a:tc>
                <a:tc>
                  <a:txBody>
                    <a:bodyPr/>
                    <a:lstStyle/>
                    <a:p>
                      <a:pPr indent="0" lvl="0" marL="0" marR="0" rtl="0" algn="l">
                        <a:spcBef>
                          <a:spcPts val="0"/>
                        </a:spcBef>
                        <a:spcAft>
                          <a:spcPts val="0"/>
                        </a:spcAft>
                        <a:buNone/>
                      </a:pPr>
                      <a:r>
                        <a:rPr lang="en-GB" sz="1100"/>
                        <a:t>14</a:t>
                      </a:r>
                      <a:endParaRPr/>
                    </a:p>
                  </a:txBody>
                  <a:tcPr marT="22650" marB="22650" marR="22650" marL="22650" anchor="ctr"/>
                </a:tc>
              </a:tr>
              <a:tr h="246450">
                <a:tc>
                  <a:txBody>
                    <a:bodyPr/>
                    <a:lstStyle/>
                    <a:p>
                      <a:pPr indent="0" lvl="0" marL="0" marR="0" rtl="0" algn="l">
                        <a:spcBef>
                          <a:spcPts val="0"/>
                        </a:spcBef>
                        <a:spcAft>
                          <a:spcPts val="0"/>
                        </a:spcAft>
                        <a:buNone/>
                      </a:pPr>
                      <a:r>
                        <a:rPr lang="en-GB" sz="1100"/>
                        <a:t>15</a:t>
                      </a:r>
                      <a:endParaRPr b="1" sz="1100"/>
                    </a:p>
                  </a:txBody>
                  <a:tcPr marT="22650" marB="22650" marR="22650" marL="22650" anchor="ctr"/>
                </a:tc>
                <a:tc>
                  <a:txBody>
                    <a:bodyPr/>
                    <a:lstStyle/>
                    <a:p>
                      <a:pPr indent="0" lvl="0" marL="0" marR="0" rtl="0" algn="l">
                        <a:spcBef>
                          <a:spcPts val="0"/>
                        </a:spcBef>
                        <a:spcAft>
                          <a:spcPts val="0"/>
                        </a:spcAft>
                        <a:buNone/>
                      </a:pPr>
                      <a:r>
                        <a:rPr lang="en-GB" sz="1100"/>
                        <a:t>magMax</a:t>
                      </a:r>
                      <a:endParaRPr/>
                    </a:p>
                  </a:txBody>
                  <a:tcPr marT="22650" marB="22650" marR="22650" marL="22650" anchor="ctr"/>
                </a:tc>
                <a:tc>
                  <a:txBody>
                    <a:bodyPr/>
                    <a:lstStyle/>
                    <a:p>
                      <a:pPr indent="0" lvl="0" marL="0" marR="0" rtl="0" algn="l">
                        <a:spcBef>
                          <a:spcPts val="0"/>
                        </a:spcBef>
                        <a:spcAft>
                          <a:spcPts val="0"/>
                        </a:spcAft>
                        <a:buNone/>
                      </a:pPr>
                      <a:r>
                        <a:rPr lang="en-GB" sz="1100"/>
                        <a:t>15</a:t>
                      </a:r>
                      <a:endParaRPr/>
                    </a:p>
                  </a:txBody>
                  <a:tcPr marT="22650" marB="22650" marR="22650" marL="22650" anchor="ctr"/>
                </a:tc>
              </a:tr>
              <a:tr h="246450">
                <a:tc>
                  <a:txBody>
                    <a:bodyPr/>
                    <a:lstStyle/>
                    <a:p>
                      <a:pPr indent="0" lvl="0" marL="0" marR="0" rtl="0" algn="l">
                        <a:spcBef>
                          <a:spcPts val="0"/>
                        </a:spcBef>
                        <a:spcAft>
                          <a:spcPts val="0"/>
                        </a:spcAft>
                        <a:buNone/>
                      </a:pPr>
                      <a:r>
                        <a:rPr lang="en-GB" sz="1100"/>
                        <a:t>2</a:t>
                      </a:r>
                      <a:endParaRPr b="1" sz="1100"/>
                    </a:p>
                  </a:txBody>
                  <a:tcPr marT="22650" marB="22650" marR="22650" marL="22650" anchor="ctr"/>
                </a:tc>
                <a:tc>
                  <a:txBody>
                    <a:bodyPr/>
                    <a:lstStyle/>
                    <a:p>
                      <a:pPr indent="0" lvl="0" marL="0" marR="0" rtl="0" algn="l">
                        <a:spcBef>
                          <a:spcPts val="0"/>
                        </a:spcBef>
                        <a:spcAft>
                          <a:spcPts val="0"/>
                        </a:spcAft>
                        <a:buNone/>
                      </a:pPr>
                      <a:r>
                        <a:rPr lang="en-GB" sz="1100"/>
                        <a:t>commentCount</a:t>
                      </a:r>
                      <a:endParaRPr/>
                    </a:p>
                  </a:txBody>
                  <a:tcPr marT="22650" marB="22650" marR="22650" marL="22650" anchor="ctr"/>
                </a:tc>
                <a:tc>
                  <a:txBody>
                    <a:bodyPr/>
                    <a:lstStyle/>
                    <a:p>
                      <a:pPr indent="0" lvl="0" marL="0" marR="0" rtl="0" algn="l">
                        <a:spcBef>
                          <a:spcPts val="0"/>
                        </a:spcBef>
                        <a:spcAft>
                          <a:spcPts val="0"/>
                        </a:spcAft>
                        <a:buNone/>
                      </a:pPr>
                      <a:r>
                        <a:rPr lang="en-GB" sz="1100"/>
                        <a:t>16</a:t>
                      </a:r>
                      <a:endParaRPr/>
                    </a:p>
                  </a:txBody>
                  <a:tcPr marT="22650" marB="22650" marR="22650" marL="22650" anchor="ctr"/>
                </a:tc>
              </a:tr>
              <a:tr h="246450">
                <a:tc>
                  <a:txBody>
                    <a:bodyPr/>
                    <a:lstStyle/>
                    <a:p>
                      <a:pPr indent="0" lvl="0" marL="0" marR="0" rtl="0" algn="l">
                        <a:spcBef>
                          <a:spcPts val="0"/>
                        </a:spcBef>
                        <a:spcAft>
                          <a:spcPts val="0"/>
                        </a:spcAft>
                        <a:buNone/>
                      </a:pPr>
                      <a:r>
                        <a:rPr lang="en-GB" sz="1100"/>
                        <a:t>1</a:t>
                      </a:r>
                      <a:endParaRPr b="1" sz="1100"/>
                    </a:p>
                  </a:txBody>
                  <a:tcPr marT="22650" marB="22650" marR="22650" marL="22650" anchor="ctr"/>
                </a:tc>
                <a:tc>
                  <a:txBody>
                    <a:bodyPr/>
                    <a:lstStyle/>
                    <a:p>
                      <a:pPr indent="0" lvl="0" marL="0" marR="0" rtl="0" algn="l">
                        <a:spcBef>
                          <a:spcPts val="0"/>
                        </a:spcBef>
                        <a:spcAft>
                          <a:spcPts val="0"/>
                        </a:spcAft>
                        <a:buNone/>
                      </a:pPr>
                      <a:r>
                        <a:rPr lang="en-GB" sz="1100"/>
                        <a:t>viewCount</a:t>
                      </a:r>
                      <a:endParaRPr/>
                    </a:p>
                  </a:txBody>
                  <a:tcPr marT="22650" marB="22650" marR="22650" marL="22650" anchor="ctr"/>
                </a:tc>
                <a:tc>
                  <a:txBody>
                    <a:bodyPr/>
                    <a:lstStyle/>
                    <a:p>
                      <a:pPr indent="0" lvl="0" marL="0" marR="0" rtl="0" algn="l">
                        <a:spcBef>
                          <a:spcPts val="0"/>
                        </a:spcBef>
                        <a:spcAft>
                          <a:spcPts val="0"/>
                        </a:spcAft>
                        <a:buNone/>
                      </a:pPr>
                      <a:r>
                        <a:rPr lang="en-GB" sz="1100"/>
                        <a:t>17</a:t>
                      </a:r>
                      <a:endParaRPr/>
                    </a:p>
                  </a:txBody>
                  <a:tcPr marT="22650" marB="22650" marR="22650" marL="2265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5" name="Shape 215"/>
        <p:cNvGrpSpPr/>
        <p:nvPr/>
      </p:nvGrpSpPr>
      <p:grpSpPr>
        <a:xfrm>
          <a:off x="0" y="0"/>
          <a:ext cx="0" cy="0"/>
          <a:chOff x="0" y="0"/>
          <a:chExt cx="0" cy="0"/>
        </a:xfrm>
      </p:grpSpPr>
      <p:sp>
        <p:nvSpPr>
          <p:cNvPr id="216" name="Google Shape;216;p27"/>
          <p:cNvSpPr/>
          <p:nvPr/>
        </p:nvSpPr>
        <p:spPr>
          <a:xfrm>
            <a:off x="0" y="0"/>
            <a:ext cx="4654296"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p27"/>
          <p:cNvSpPr txBox="1"/>
          <p:nvPr>
            <p:ph type="title"/>
          </p:nvPr>
        </p:nvSpPr>
        <p:spPr>
          <a:xfrm>
            <a:off x="643468" y="623392"/>
            <a:ext cx="3363974" cy="160706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GB" sz="2800"/>
              <a:t>Logistic Regression</a:t>
            </a:r>
            <a:endParaRPr sz="2800"/>
          </a:p>
        </p:txBody>
      </p:sp>
      <p:sp>
        <p:nvSpPr>
          <p:cNvPr id="218" name="Google Shape;218;p27"/>
          <p:cNvSpPr txBox="1"/>
          <p:nvPr>
            <p:ph idx="1" type="body"/>
          </p:nvPr>
        </p:nvSpPr>
        <p:spPr>
          <a:xfrm>
            <a:off x="643468" y="2638043"/>
            <a:ext cx="3363974" cy="34156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GB" sz="2000"/>
              <a:t>For our logistic regression model, we used Logistic Regression along with Recursive Feature Elimination again.</a:t>
            </a:r>
            <a:endParaRPr/>
          </a:p>
        </p:txBody>
      </p:sp>
      <p:pic>
        <p:nvPicPr>
          <p:cNvPr id="219" name="Google Shape;219;p27"/>
          <p:cNvPicPr preferRelativeResize="0"/>
          <p:nvPr/>
        </p:nvPicPr>
        <p:blipFill rotWithShape="1">
          <a:blip r:embed="rId3">
            <a:alphaModFix/>
          </a:blip>
          <a:srcRect b="0" l="0" r="0" t="0"/>
          <a:stretch/>
        </p:blipFill>
        <p:spPr>
          <a:xfrm>
            <a:off x="5032025" y="0"/>
            <a:ext cx="6836775"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sp>
        <p:nvSpPr>
          <p:cNvPr id="224" name="Google Shape;224;p28"/>
          <p:cNvSpPr/>
          <p:nvPr/>
        </p:nvSpPr>
        <p:spPr>
          <a:xfrm>
            <a:off x="0" y="0"/>
            <a:ext cx="12192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5" name="Google Shape;225;p28"/>
          <p:cNvSpPr txBox="1"/>
          <p:nvPr>
            <p:ph type="title"/>
          </p:nvPr>
        </p:nvSpPr>
        <p:spPr>
          <a:xfrm>
            <a:off x="804673" y="3320859"/>
            <a:ext cx="4573475" cy="207633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Calibri"/>
              <a:buNone/>
            </a:pPr>
            <a:r>
              <a:rPr lang="en-GB" sz="4800">
                <a:solidFill>
                  <a:schemeClr val="lt1"/>
                </a:solidFill>
                <a:latin typeface="Calibri"/>
                <a:ea typeface="Calibri"/>
                <a:cs typeface="Calibri"/>
                <a:sym typeface="Calibri"/>
              </a:rPr>
              <a:t>Linear Regression Best Performing Features</a:t>
            </a:r>
            <a:endParaRPr/>
          </a:p>
        </p:txBody>
      </p:sp>
      <p:sp>
        <p:nvSpPr>
          <p:cNvPr id="226" name="Google Shape;226;p28"/>
          <p:cNvSpPr/>
          <p:nvPr/>
        </p:nvSpPr>
        <p:spPr>
          <a:xfrm>
            <a:off x="5857312" y="381000"/>
            <a:ext cx="6334689" cy="647700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28"/>
          <p:cNvSpPr/>
          <p:nvPr/>
        </p:nvSpPr>
        <p:spPr>
          <a:xfrm>
            <a:off x="6021086" y="544777"/>
            <a:ext cx="6170914" cy="6313225"/>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228" name="Google Shape;228;p28"/>
          <p:cNvGraphicFramePr/>
          <p:nvPr/>
        </p:nvGraphicFramePr>
        <p:xfrm>
          <a:off x="7405873" y="1712192"/>
          <a:ext cx="3000000" cy="3000000"/>
        </p:xfrm>
        <a:graphic>
          <a:graphicData uri="http://schemas.openxmlformats.org/drawingml/2006/table">
            <a:tbl>
              <a:tblPr bandRow="1" firstRow="1">
                <a:noFill/>
                <a:tableStyleId>{E9CD122E-EE19-43E4-A14F-0D27F5FEDB79}</a:tableStyleId>
              </a:tblPr>
              <a:tblGrid>
                <a:gridCol w="1296250"/>
                <a:gridCol w="2024600"/>
                <a:gridCol w="622125"/>
              </a:tblGrid>
              <a:tr h="230050">
                <a:tc>
                  <a:txBody>
                    <a:bodyPr/>
                    <a:lstStyle/>
                    <a:p>
                      <a:pPr indent="0" lvl="0" marL="0" marR="0" rtl="0" algn="l">
                        <a:spcBef>
                          <a:spcPts val="0"/>
                        </a:spcBef>
                        <a:spcAft>
                          <a:spcPts val="0"/>
                        </a:spcAft>
                        <a:buNone/>
                      </a:pPr>
                      <a:r>
                        <a:rPr b="1" lang="en-GB" sz="1000" u="none" cap="none" strike="noStrike"/>
                        <a:t>features</a:t>
                      </a:r>
                      <a:endParaRPr/>
                    </a:p>
                  </a:txBody>
                  <a:tcPr marT="21600" marB="21600" marR="21600" marL="21600" anchor="ctr"/>
                </a:tc>
                <a:tc>
                  <a:txBody>
                    <a:bodyPr/>
                    <a:lstStyle/>
                    <a:p>
                      <a:pPr indent="0" lvl="0" marL="0" marR="0" rtl="0" algn="l">
                        <a:spcBef>
                          <a:spcPts val="0"/>
                        </a:spcBef>
                        <a:spcAft>
                          <a:spcPts val="0"/>
                        </a:spcAft>
                        <a:buNone/>
                      </a:pPr>
                      <a:r>
                        <a:rPr b="1" lang="en-GB" sz="1000" u="none" cap="none" strike="noStrike"/>
                        <a:t>ranking</a:t>
                      </a:r>
                      <a:endParaRPr/>
                    </a:p>
                  </a:txBody>
                  <a:tcPr marT="21600" marB="21600" marR="21600" marL="21600" anchor="ctr"/>
                </a:tc>
                <a:tc>
                  <a:txBody>
                    <a:bodyPr/>
                    <a:lstStyle/>
                    <a:p>
                      <a:pPr indent="0" lvl="0" marL="0" marR="0" rtl="0" algn="l">
                        <a:spcBef>
                          <a:spcPts val="0"/>
                        </a:spcBef>
                        <a:spcAft>
                          <a:spcPts val="0"/>
                        </a:spcAft>
                        <a:buNone/>
                      </a:pPr>
                      <a:r>
                        <a:t/>
                      </a:r>
                      <a:endParaRPr sz="1000"/>
                    </a:p>
                  </a:txBody>
                  <a:tcPr marT="25900" marB="25900" marR="51825" marL="51825"/>
                </a:tc>
              </a:tr>
              <a:tr h="230050">
                <a:tc>
                  <a:txBody>
                    <a:bodyPr/>
                    <a:lstStyle/>
                    <a:p>
                      <a:pPr indent="0" lvl="0" marL="0" marR="0" rtl="0" algn="l">
                        <a:spcBef>
                          <a:spcPts val="0"/>
                        </a:spcBef>
                        <a:spcAft>
                          <a:spcPts val="0"/>
                        </a:spcAft>
                        <a:buNone/>
                      </a:pPr>
                      <a:r>
                        <a:rPr b="1" lang="en-GB" sz="1000"/>
                        <a:t>6</a:t>
                      </a:r>
                      <a:endParaRPr/>
                    </a:p>
                  </a:txBody>
                  <a:tcPr marT="21600" marB="21600" marR="21600" marL="21600" anchor="ctr"/>
                </a:tc>
                <a:tc>
                  <a:txBody>
                    <a:bodyPr/>
                    <a:lstStyle/>
                    <a:p>
                      <a:pPr indent="0" lvl="0" marL="0" marR="0" rtl="0" algn="l">
                        <a:spcBef>
                          <a:spcPts val="0"/>
                        </a:spcBef>
                        <a:spcAft>
                          <a:spcPts val="0"/>
                        </a:spcAft>
                        <a:buNone/>
                      </a:pPr>
                      <a:r>
                        <a:rPr lang="en-GB" sz="1000"/>
                        <a:t>sentMean</a:t>
                      </a:r>
                      <a:endParaRPr/>
                    </a:p>
                  </a:txBody>
                  <a:tcPr marT="21600" marB="21600" marR="21600" marL="21600" anchor="ctr"/>
                </a:tc>
                <a:tc>
                  <a:txBody>
                    <a:bodyPr/>
                    <a:lstStyle/>
                    <a:p>
                      <a:pPr indent="0" lvl="0" marL="0" marR="0" rtl="0" algn="l">
                        <a:spcBef>
                          <a:spcPts val="0"/>
                        </a:spcBef>
                        <a:spcAft>
                          <a:spcPts val="0"/>
                        </a:spcAft>
                        <a:buNone/>
                      </a:pPr>
                      <a:r>
                        <a:rPr lang="en-GB" sz="1000"/>
                        <a:t>1</a:t>
                      </a:r>
                      <a:endParaRPr/>
                    </a:p>
                  </a:txBody>
                  <a:tcPr marT="21600" marB="21600" marR="21600" marL="21600" anchor="ctr"/>
                </a:tc>
              </a:tr>
              <a:tr h="230050">
                <a:tc>
                  <a:txBody>
                    <a:bodyPr/>
                    <a:lstStyle/>
                    <a:p>
                      <a:pPr indent="0" lvl="0" marL="0" marR="0" rtl="0" algn="l">
                        <a:spcBef>
                          <a:spcPts val="0"/>
                        </a:spcBef>
                        <a:spcAft>
                          <a:spcPts val="0"/>
                        </a:spcAft>
                        <a:buNone/>
                      </a:pPr>
                      <a:r>
                        <a:rPr b="1" lang="en-GB" sz="1000"/>
                        <a:t>8</a:t>
                      </a:r>
                      <a:endParaRPr/>
                    </a:p>
                  </a:txBody>
                  <a:tcPr marT="21600" marB="21600" marR="21600" marL="21600" anchor="ctr"/>
                </a:tc>
                <a:tc>
                  <a:txBody>
                    <a:bodyPr/>
                    <a:lstStyle/>
                    <a:p>
                      <a:pPr indent="0" lvl="0" marL="0" marR="0" rtl="0" algn="l">
                        <a:spcBef>
                          <a:spcPts val="0"/>
                        </a:spcBef>
                        <a:spcAft>
                          <a:spcPts val="0"/>
                        </a:spcAft>
                        <a:buNone/>
                      </a:pPr>
                      <a:r>
                        <a:rPr lang="en-GB" sz="1000"/>
                        <a:t>sentStd</a:t>
                      </a:r>
                      <a:endParaRPr/>
                    </a:p>
                  </a:txBody>
                  <a:tcPr marT="21600" marB="21600" marR="21600" marL="21600" anchor="ctr"/>
                </a:tc>
                <a:tc>
                  <a:txBody>
                    <a:bodyPr/>
                    <a:lstStyle/>
                    <a:p>
                      <a:pPr indent="0" lvl="0" marL="0" marR="0" rtl="0" algn="l">
                        <a:spcBef>
                          <a:spcPts val="0"/>
                        </a:spcBef>
                        <a:spcAft>
                          <a:spcPts val="0"/>
                        </a:spcAft>
                        <a:buNone/>
                      </a:pPr>
                      <a:r>
                        <a:rPr lang="en-GB" sz="1000"/>
                        <a:t>2</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14</a:t>
                      </a:r>
                      <a:endParaRPr/>
                    </a:p>
                  </a:txBody>
                  <a:tcPr marT="21600" marB="21600" marR="21600" marL="21600" anchor="ctr"/>
                </a:tc>
                <a:tc>
                  <a:txBody>
                    <a:bodyPr/>
                    <a:lstStyle/>
                    <a:p>
                      <a:pPr indent="0" lvl="0" marL="0" marR="0" rtl="0" algn="l">
                        <a:spcBef>
                          <a:spcPts val="0"/>
                        </a:spcBef>
                        <a:spcAft>
                          <a:spcPts val="0"/>
                        </a:spcAft>
                        <a:buNone/>
                      </a:pPr>
                      <a:r>
                        <a:rPr lang="en-GB" sz="1000"/>
                        <a:t>sentMedian</a:t>
                      </a:r>
                      <a:endParaRPr/>
                    </a:p>
                  </a:txBody>
                  <a:tcPr marT="21600" marB="21600" marR="21600" marL="21600" anchor="ctr"/>
                </a:tc>
                <a:tc>
                  <a:txBody>
                    <a:bodyPr/>
                    <a:lstStyle/>
                    <a:p>
                      <a:pPr indent="0" lvl="0" marL="0" marR="0" rtl="0" algn="l">
                        <a:spcBef>
                          <a:spcPts val="0"/>
                        </a:spcBef>
                        <a:spcAft>
                          <a:spcPts val="0"/>
                        </a:spcAft>
                        <a:buNone/>
                      </a:pPr>
                      <a:r>
                        <a:rPr lang="en-GB" sz="1000"/>
                        <a:t>3</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12</a:t>
                      </a:r>
                      <a:endParaRPr/>
                    </a:p>
                  </a:txBody>
                  <a:tcPr marT="21600" marB="21600" marR="21600" marL="21600" anchor="ctr"/>
                </a:tc>
                <a:tc>
                  <a:txBody>
                    <a:bodyPr/>
                    <a:lstStyle/>
                    <a:p>
                      <a:pPr indent="0" lvl="0" marL="0" marR="0" rtl="0" algn="l">
                        <a:spcBef>
                          <a:spcPts val="0"/>
                        </a:spcBef>
                        <a:spcAft>
                          <a:spcPts val="0"/>
                        </a:spcAft>
                        <a:buNone/>
                      </a:pPr>
                      <a:r>
                        <a:rPr lang="en-GB" sz="1000"/>
                        <a:t>sentLq</a:t>
                      </a:r>
                      <a:endParaRPr/>
                    </a:p>
                  </a:txBody>
                  <a:tcPr marT="21600" marB="21600" marR="21600" marL="21600" anchor="ctr"/>
                </a:tc>
                <a:tc>
                  <a:txBody>
                    <a:bodyPr/>
                    <a:lstStyle/>
                    <a:p>
                      <a:pPr indent="0" lvl="0" marL="0" marR="0" rtl="0" algn="l">
                        <a:spcBef>
                          <a:spcPts val="0"/>
                        </a:spcBef>
                        <a:spcAft>
                          <a:spcPts val="0"/>
                        </a:spcAft>
                        <a:buNone/>
                      </a:pPr>
                      <a:r>
                        <a:rPr lang="en-GB" sz="1000"/>
                        <a:t>4</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16</a:t>
                      </a:r>
                      <a:endParaRPr/>
                    </a:p>
                  </a:txBody>
                  <a:tcPr marT="21600" marB="21600" marR="21600" marL="21600" anchor="ctr"/>
                </a:tc>
                <a:tc>
                  <a:txBody>
                    <a:bodyPr/>
                    <a:lstStyle/>
                    <a:p>
                      <a:pPr indent="0" lvl="0" marL="0" marR="0" rtl="0" algn="l">
                        <a:spcBef>
                          <a:spcPts val="0"/>
                        </a:spcBef>
                        <a:spcAft>
                          <a:spcPts val="0"/>
                        </a:spcAft>
                        <a:buNone/>
                      </a:pPr>
                      <a:r>
                        <a:rPr lang="en-GB" sz="1000"/>
                        <a:t>sentUq</a:t>
                      </a:r>
                      <a:endParaRPr/>
                    </a:p>
                  </a:txBody>
                  <a:tcPr marT="21600" marB="21600" marR="21600" marL="21600" anchor="ctr"/>
                </a:tc>
                <a:tc>
                  <a:txBody>
                    <a:bodyPr/>
                    <a:lstStyle/>
                    <a:p>
                      <a:pPr indent="0" lvl="0" marL="0" marR="0" rtl="0" algn="l">
                        <a:spcBef>
                          <a:spcPts val="0"/>
                        </a:spcBef>
                        <a:spcAft>
                          <a:spcPts val="0"/>
                        </a:spcAft>
                        <a:buNone/>
                      </a:pPr>
                      <a:r>
                        <a:rPr lang="en-GB" sz="1000"/>
                        <a:t>5</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10</a:t>
                      </a:r>
                      <a:endParaRPr/>
                    </a:p>
                  </a:txBody>
                  <a:tcPr marT="21600" marB="21600" marR="21600" marL="21600" anchor="ctr"/>
                </a:tc>
                <a:tc>
                  <a:txBody>
                    <a:bodyPr/>
                    <a:lstStyle/>
                    <a:p>
                      <a:pPr indent="0" lvl="0" marL="0" marR="0" rtl="0" algn="l">
                        <a:spcBef>
                          <a:spcPts val="0"/>
                        </a:spcBef>
                        <a:spcAft>
                          <a:spcPts val="0"/>
                        </a:spcAft>
                        <a:buNone/>
                      </a:pPr>
                      <a:r>
                        <a:rPr lang="en-GB" sz="1000"/>
                        <a:t>sentMin</a:t>
                      </a:r>
                      <a:endParaRPr/>
                    </a:p>
                  </a:txBody>
                  <a:tcPr marT="21600" marB="21600" marR="21600" marL="21600" anchor="ctr"/>
                </a:tc>
                <a:tc>
                  <a:txBody>
                    <a:bodyPr/>
                    <a:lstStyle/>
                    <a:p>
                      <a:pPr indent="0" lvl="0" marL="0" marR="0" rtl="0" algn="l">
                        <a:spcBef>
                          <a:spcPts val="0"/>
                        </a:spcBef>
                        <a:spcAft>
                          <a:spcPts val="0"/>
                        </a:spcAft>
                        <a:buNone/>
                      </a:pPr>
                      <a:r>
                        <a:rPr lang="en-GB" sz="1000"/>
                        <a:t>6</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18</a:t>
                      </a:r>
                      <a:endParaRPr/>
                    </a:p>
                  </a:txBody>
                  <a:tcPr marT="21600" marB="21600" marR="21600" marL="21600" anchor="ctr"/>
                </a:tc>
                <a:tc>
                  <a:txBody>
                    <a:bodyPr/>
                    <a:lstStyle/>
                    <a:p>
                      <a:pPr indent="0" lvl="0" marL="0" marR="0" rtl="0" algn="l">
                        <a:spcBef>
                          <a:spcPts val="0"/>
                        </a:spcBef>
                        <a:spcAft>
                          <a:spcPts val="0"/>
                        </a:spcAft>
                        <a:buNone/>
                      </a:pPr>
                      <a:r>
                        <a:rPr lang="en-GB" sz="1000"/>
                        <a:t>sentMax</a:t>
                      </a:r>
                      <a:endParaRPr/>
                    </a:p>
                  </a:txBody>
                  <a:tcPr marT="21600" marB="21600" marR="21600" marL="21600" anchor="ctr"/>
                </a:tc>
                <a:tc>
                  <a:txBody>
                    <a:bodyPr/>
                    <a:lstStyle/>
                    <a:p>
                      <a:pPr indent="0" lvl="0" marL="0" marR="0" rtl="0" algn="l">
                        <a:spcBef>
                          <a:spcPts val="0"/>
                        </a:spcBef>
                        <a:spcAft>
                          <a:spcPts val="0"/>
                        </a:spcAft>
                        <a:buNone/>
                      </a:pPr>
                      <a:r>
                        <a:rPr lang="en-GB" sz="1000"/>
                        <a:t>7</a:t>
                      </a:r>
                      <a:endParaRPr/>
                    </a:p>
                  </a:txBody>
                  <a:tcPr marT="21600" marB="21600" marR="21600" marL="21600" anchor="ctr"/>
                </a:tc>
              </a:tr>
              <a:tr h="230050">
                <a:tc>
                  <a:txBody>
                    <a:bodyPr/>
                    <a:lstStyle/>
                    <a:p>
                      <a:pPr indent="0" lvl="0" marL="0" marR="0" rtl="0" algn="l">
                        <a:spcBef>
                          <a:spcPts val="0"/>
                        </a:spcBef>
                        <a:spcAft>
                          <a:spcPts val="0"/>
                        </a:spcAft>
                        <a:buNone/>
                      </a:pPr>
                      <a:r>
                        <a:rPr b="1" lang="en-GB" sz="1000"/>
                        <a:t>9</a:t>
                      </a:r>
                      <a:endParaRPr/>
                    </a:p>
                  </a:txBody>
                  <a:tcPr marT="21600" marB="21600" marR="21600" marL="21600" anchor="ctr"/>
                </a:tc>
                <a:tc>
                  <a:txBody>
                    <a:bodyPr/>
                    <a:lstStyle/>
                    <a:p>
                      <a:pPr indent="0" lvl="0" marL="0" marR="0" rtl="0" algn="l">
                        <a:spcBef>
                          <a:spcPts val="0"/>
                        </a:spcBef>
                        <a:spcAft>
                          <a:spcPts val="0"/>
                        </a:spcAft>
                        <a:buNone/>
                      </a:pPr>
                      <a:r>
                        <a:rPr lang="en-GB" sz="1000"/>
                        <a:t>magMin</a:t>
                      </a:r>
                      <a:endParaRPr/>
                    </a:p>
                  </a:txBody>
                  <a:tcPr marT="21600" marB="21600" marR="21600" marL="21600" anchor="ctr"/>
                </a:tc>
                <a:tc>
                  <a:txBody>
                    <a:bodyPr/>
                    <a:lstStyle/>
                    <a:p>
                      <a:pPr indent="0" lvl="0" marL="0" marR="0" rtl="0" algn="l">
                        <a:spcBef>
                          <a:spcPts val="0"/>
                        </a:spcBef>
                        <a:spcAft>
                          <a:spcPts val="0"/>
                        </a:spcAft>
                        <a:buNone/>
                      </a:pPr>
                      <a:r>
                        <a:rPr lang="en-GB" sz="1000"/>
                        <a:t>8</a:t>
                      </a:r>
                      <a:endParaRPr/>
                    </a:p>
                  </a:txBody>
                  <a:tcPr marT="21600" marB="21600" marR="21600" marL="21600" anchor="ctr"/>
                </a:tc>
              </a:tr>
              <a:tr h="230050">
                <a:tc>
                  <a:txBody>
                    <a:bodyPr/>
                    <a:lstStyle/>
                    <a:p>
                      <a:pPr indent="0" lvl="0" marL="0" marR="0" rtl="0" algn="l">
                        <a:spcBef>
                          <a:spcPts val="0"/>
                        </a:spcBef>
                        <a:spcAft>
                          <a:spcPts val="0"/>
                        </a:spcAft>
                        <a:buNone/>
                      </a:pPr>
                      <a:r>
                        <a:rPr b="1" lang="en-GB" sz="1000"/>
                        <a:t>7</a:t>
                      </a:r>
                      <a:endParaRPr/>
                    </a:p>
                  </a:txBody>
                  <a:tcPr marT="21600" marB="21600" marR="21600" marL="21600" anchor="ctr"/>
                </a:tc>
                <a:tc>
                  <a:txBody>
                    <a:bodyPr/>
                    <a:lstStyle/>
                    <a:p>
                      <a:pPr indent="0" lvl="0" marL="0" marR="0" rtl="0" algn="l">
                        <a:spcBef>
                          <a:spcPts val="0"/>
                        </a:spcBef>
                        <a:spcAft>
                          <a:spcPts val="0"/>
                        </a:spcAft>
                        <a:buNone/>
                      </a:pPr>
                      <a:r>
                        <a:rPr lang="en-GB" sz="1000"/>
                        <a:t>magStd</a:t>
                      </a:r>
                      <a:endParaRPr/>
                    </a:p>
                  </a:txBody>
                  <a:tcPr marT="21600" marB="21600" marR="21600" marL="21600" anchor="ctr"/>
                </a:tc>
                <a:tc>
                  <a:txBody>
                    <a:bodyPr/>
                    <a:lstStyle/>
                    <a:p>
                      <a:pPr indent="0" lvl="0" marL="0" marR="0" rtl="0" algn="l">
                        <a:spcBef>
                          <a:spcPts val="0"/>
                        </a:spcBef>
                        <a:spcAft>
                          <a:spcPts val="0"/>
                        </a:spcAft>
                        <a:buNone/>
                      </a:pPr>
                      <a:r>
                        <a:rPr lang="en-GB" sz="1000"/>
                        <a:t>9</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13</a:t>
                      </a:r>
                      <a:endParaRPr/>
                    </a:p>
                  </a:txBody>
                  <a:tcPr marT="21600" marB="21600" marR="21600" marL="21600" anchor="ctr"/>
                </a:tc>
                <a:tc>
                  <a:txBody>
                    <a:bodyPr/>
                    <a:lstStyle/>
                    <a:p>
                      <a:pPr indent="0" lvl="0" marL="0" marR="0" rtl="0" algn="l">
                        <a:spcBef>
                          <a:spcPts val="0"/>
                        </a:spcBef>
                        <a:spcAft>
                          <a:spcPts val="0"/>
                        </a:spcAft>
                        <a:buNone/>
                      </a:pPr>
                      <a:r>
                        <a:rPr lang="en-GB" sz="1000"/>
                        <a:t>magMedian</a:t>
                      </a:r>
                      <a:endParaRPr/>
                    </a:p>
                  </a:txBody>
                  <a:tcPr marT="21600" marB="21600" marR="21600" marL="21600" anchor="ctr"/>
                </a:tc>
                <a:tc>
                  <a:txBody>
                    <a:bodyPr/>
                    <a:lstStyle/>
                    <a:p>
                      <a:pPr indent="0" lvl="0" marL="0" marR="0" rtl="0" algn="l">
                        <a:spcBef>
                          <a:spcPts val="0"/>
                        </a:spcBef>
                        <a:spcAft>
                          <a:spcPts val="0"/>
                        </a:spcAft>
                        <a:buNone/>
                      </a:pPr>
                      <a:r>
                        <a:rPr lang="en-GB" sz="1000"/>
                        <a:t>10</a:t>
                      </a:r>
                      <a:endParaRPr/>
                    </a:p>
                  </a:txBody>
                  <a:tcPr marT="21600" marB="21600" marR="21600" marL="21600" anchor="ctr"/>
                </a:tc>
              </a:tr>
              <a:tr h="230050">
                <a:tc>
                  <a:txBody>
                    <a:bodyPr/>
                    <a:lstStyle/>
                    <a:p>
                      <a:pPr indent="0" lvl="0" marL="0" marR="0" rtl="0" algn="l">
                        <a:spcBef>
                          <a:spcPts val="0"/>
                        </a:spcBef>
                        <a:spcAft>
                          <a:spcPts val="0"/>
                        </a:spcAft>
                        <a:buNone/>
                      </a:pPr>
                      <a:r>
                        <a:rPr b="1" lang="en-GB" sz="1000"/>
                        <a:t>5</a:t>
                      </a:r>
                      <a:endParaRPr/>
                    </a:p>
                  </a:txBody>
                  <a:tcPr marT="21600" marB="21600" marR="21600" marL="21600" anchor="ctr"/>
                </a:tc>
                <a:tc>
                  <a:txBody>
                    <a:bodyPr/>
                    <a:lstStyle/>
                    <a:p>
                      <a:pPr indent="0" lvl="0" marL="0" marR="0" rtl="0" algn="l">
                        <a:spcBef>
                          <a:spcPts val="0"/>
                        </a:spcBef>
                        <a:spcAft>
                          <a:spcPts val="0"/>
                        </a:spcAft>
                        <a:buNone/>
                      </a:pPr>
                      <a:r>
                        <a:rPr lang="en-GB" sz="1000"/>
                        <a:t>magMean</a:t>
                      </a:r>
                      <a:endParaRPr/>
                    </a:p>
                  </a:txBody>
                  <a:tcPr marT="21600" marB="21600" marR="21600" marL="21600" anchor="ctr"/>
                </a:tc>
                <a:tc>
                  <a:txBody>
                    <a:bodyPr/>
                    <a:lstStyle/>
                    <a:p>
                      <a:pPr indent="0" lvl="0" marL="0" marR="0" rtl="0" algn="l">
                        <a:spcBef>
                          <a:spcPts val="0"/>
                        </a:spcBef>
                        <a:spcAft>
                          <a:spcPts val="0"/>
                        </a:spcAft>
                        <a:buNone/>
                      </a:pPr>
                      <a:r>
                        <a:rPr lang="en-GB" sz="1000"/>
                        <a:t>11</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15</a:t>
                      </a:r>
                      <a:endParaRPr/>
                    </a:p>
                  </a:txBody>
                  <a:tcPr marT="21600" marB="21600" marR="21600" marL="21600" anchor="ctr"/>
                </a:tc>
                <a:tc>
                  <a:txBody>
                    <a:bodyPr/>
                    <a:lstStyle/>
                    <a:p>
                      <a:pPr indent="0" lvl="0" marL="0" marR="0" rtl="0" algn="l">
                        <a:spcBef>
                          <a:spcPts val="0"/>
                        </a:spcBef>
                        <a:spcAft>
                          <a:spcPts val="0"/>
                        </a:spcAft>
                        <a:buNone/>
                      </a:pPr>
                      <a:r>
                        <a:rPr lang="en-GB" sz="1000"/>
                        <a:t>magUq</a:t>
                      </a:r>
                      <a:endParaRPr/>
                    </a:p>
                  </a:txBody>
                  <a:tcPr marT="21600" marB="21600" marR="21600" marL="21600" anchor="ctr"/>
                </a:tc>
                <a:tc>
                  <a:txBody>
                    <a:bodyPr/>
                    <a:lstStyle/>
                    <a:p>
                      <a:pPr indent="0" lvl="0" marL="0" marR="0" rtl="0" algn="l">
                        <a:spcBef>
                          <a:spcPts val="0"/>
                        </a:spcBef>
                        <a:spcAft>
                          <a:spcPts val="0"/>
                        </a:spcAft>
                        <a:buNone/>
                      </a:pPr>
                      <a:r>
                        <a:rPr lang="en-GB" sz="1000"/>
                        <a:t>12</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11</a:t>
                      </a:r>
                      <a:endParaRPr/>
                    </a:p>
                  </a:txBody>
                  <a:tcPr marT="21600" marB="21600" marR="21600" marL="21600" anchor="ctr"/>
                </a:tc>
                <a:tc>
                  <a:txBody>
                    <a:bodyPr/>
                    <a:lstStyle/>
                    <a:p>
                      <a:pPr indent="0" lvl="0" marL="0" marR="0" rtl="0" algn="l">
                        <a:spcBef>
                          <a:spcPts val="0"/>
                        </a:spcBef>
                        <a:spcAft>
                          <a:spcPts val="0"/>
                        </a:spcAft>
                        <a:buNone/>
                      </a:pPr>
                      <a:r>
                        <a:rPr lang="en-GB" sz="1000"/>
                        <a:t>magLq</a:t>
                      </a:r>
                      <a:endParaRPr/>
                    </a:p>
                  </a:txBody>
                  <a:tcPr marT="21600" marB="21600" marR="21600" marL="21600" anchor="ctr"/>
                </a:tc>
                <a:tc>
                  <a:txBody>
                    <a:bodyPr/>
                    <a:lstStyle/>
                    <a:p>
                      <a:pPr indent="0" lvl="0" marL="0" marR="0" rtl="0" algn="l">
                        <a:spcBef>
                          <a:spcPts val="0"/>
                        </a:spcBef>
                        <a:spcAft>
                          <a:spcPts val="0"/>
                        </a:spcAft>
                        <a:buNone/>
                      </a:pPr>
                      <a:r>
                        <a:rPr lang="en-GB" sz="1000"/>
                        <a:t>13</a:t>
                      </a:r>
                      <a:endParaRPr/>
                    </a:p>
                  </a:txBody>
                  <a:tcPr marT="21600" marB="21600" marR="21600" marL="21600" anchor="ctr"/>
                </a:tc>
              </a:tr>
              <a:tr h="230050">
                <a:tc>
                  <a:txBody>
                    <a:bodyPr/>
                    <a:lstStyle/>
                    <a:p>
                      <a:pPr indent="0" lvl="0" marL="0" marR="0" rtl="0" algn="l">
                        <a:spcBef>
                          <a:spcPts val="0"/>
                        </a:spcBef>
                        <a:spcAft>
                          <a:spcPts val="0"/>
                        </a:spcAft>
                        <a:buNone/>
                      </a:pPr>
                      <a:r>
                        <a:rPr b="1" lang="en-GB" sz="1000"/>
                        <a:t>0</a:t>
                      </a:r>
                      <a:endParaRPr/>
                    </a:p>
                  </a:txBody>
                  <a:tcPr marT="21600" marB="21600" marR="21600" marL="21600" anchor="ctr"/>
                </a:tc>
                <a:tc>
                  <a:txBody>
                    <a:bodyPr/>
                    <a:lstStyle/>
                    <a:p>
                      <a:pPr indent="0" lvl="0" marL="0" marR="0" rtl="0" algn="l">
                        <a:spcBef>
                          <a:spcPts val="0"/>
                        </a:spcBef>
                        <a:spcAft>
                          <a:spcPts val="0"/>
                        </a:spcAft>
                        <a:buNone/>
                      </a:pPr>
                      <a:r>
                        <a:rPr lang="en-GB" sz="1000"/>
                        <a:t>class</a:t>
                      </a:r>
                      <a:endParaRPr/>
                    </a:p>
                  </a:txBody>
                  <a:tcPr marT="21600" marB="21600" marR="21600" marL="21600" anchor="ctr"/>
                </a:tc>
                <a:tc>
                  <a:txBody>
                    <a:bodyPr/>
                    <a:lstStyle/>
                    <a:p>
                      <a:pPr indent="0" lvl="0" marL="0" marR="0" rtl="0" algn="l">
                        <a:spcBef>
                          <a:spcPts val="0"/>
                        </a:spcBef>
                        <a:spcAft>
                          <a:spcPts val="0"/>
                        </a:spcAft>
                        <a:buNone/>
                      </a:pPr>
                      <a:r>
                        <a:rPr lang="en-GB" sz="1000"/>
                        <a:t>14</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17</a:t>
                      </a:r>
                      <a:endParaRPr/>
                    </a:p>
                  </a:txBody>
                  <a:tcPr marT="21600" marB="21600" marR="21600" marL="21600" anchor="ctr"/>
                </a:tc>
                <a:tc>
                  <a:txBody>
                    <a:bodyPr/>
                    <a:lstStyle/>
                    <a:p>
                      <a:pPr indent="0" lvl="0" marL="0" marR="0" rtl="0" algn="l">
                        <a:spcBef>
                          <a:spcPts val="0"/>
                        </a:spcBef>
                        <a:spcAft>
                          <a:spcPts val="0"/>
                        </a:spcAft>
                        <a:buNone/>
                      </a:pPr>
                      <a:r>
                        <a:rPr lang="en-GB" sz="1000"/>
                        <a:t>magMax</a:t>
                      </a:r>
                      <a:endParaRPr/>
                    </a:p>
                  </a:txBody>
                  <a:tcPr marT="21600" marB="21600" marR="21600" marL="21600" anchor="ctr"/>
                </a:tc>
                <a:tc>
                  <a:txBody>
                    <a:bodyPr/>
                    <a:lstStyle/>
                    <a:p>
                      <a:pPr indent="0" lvl="0" marL="0" marR="0" rtl="0" algn="l">
                        <a:spcBef>
                          <a:spcPts val="0"/>
                        </a:spcBef>
                        <a:spcAft>
                          <a:spcPts val="0"/>
                        </a:spcAft>
                        <a:buNone/>
                      </a:pPr>
                      <a:r>
                        <a:rPr lang="en-GB" sz="1000"/>
                        <a:t>15</a:t>
                      </a:r>
                      <a:endParaRPr/>
                    </a:p>
                  </a:txBody>
                  <a:tcPr marT="21600" marB="21600" marR="21600" marL="21600" anchor="ctr"/>
                </a:tc>
              </a:tr>
              <a:tr h="230050">
                <a:tc>
                  <a:txBody>
                    <a:bodyPr/>
                    <a:lstStyle/>
                    <a:p>
                      <a:pPr indent="0" lvl="0" marL="0" marR="0" rtl="0" algn="l">
                        <a:spcBef>
                          <a:spcPts val="0"/>
                        </a:spcBef>
                        <a:spcAft>
                          <a:spcPts val="0"/>
                        </a:spcAft>
                        <a:buNone/>
                      </a:pPr>
                      <a:r>
                        <a:rPr b="1" lang="en-GB" sz="1000"/>
                        <a:t>4</a:t>
                      </a:r>
                      <a:endParaRPr/>
                    </a:p>
                  </a:txBody>
                  <a:tcPr marT="21600" marB="21600" marR="21600" marL="21600" anchor="ctr"/>
                </a:tc>
                <a:tc>
                  <a:txBody>
                    <a:bodyPr/>
                    <a:lstStyle/>
                    <a:p>
                      <a:pPr indent="0" lvl="0" marL="0" marR="0" rtl="0" algn="l">
                        <a:spcBef>
                          <a:spcPts val="0"/>
                        </a:spcBef>
                        <a:spcAft>
                          <a:spcPts val="0"/>
                        </a:spcAft>
                        <a:buNone/>
                      </a:pPr>
                      <a:r>
                        <a:rPr lang="en-GB" sz="1000"/>
                        <a:t>dislikeCount</a:t>
                      </a:r>
                      <a:endParaRPr/>
                    </a:p>
                  </a:txBody>
                  <a:tcPr marT="21600" marB="21600" marR="21600" marL="21600" anchor="ctr"/>
                </a:tc>
                <a:tc>
                  <a:txBody>
                    <a:bodyPr/>
                    <a:lstStyle/>
                    <a:p>
                      <a:pPr indent="0" lvl="0" marL="0" marR="0" rtl="0" algn="l">
                        <a:spcBef>
                          <a:spcPts val="0"/>
                        </a:spcBef>
                        <a:spcAft>
                          <a:spcPts val="0"/>
                        </a:spcAft>
                        <a:buNone/>
                      </a:pPr>
                      <a:r>
                        <a:rPr lang="en-GB" sz="1000"/>
                        <a:t>16</a:t>
                      </a:r>
                      <a:endParaRPr/>
                    </a:p>
                  </a:txBody>
                  <a:tcPr marT="21600" marB="21600" marR="21600" marL="21600" anchor="ctr"/>
                </a:tc>
              </a:tr>
              <a:tr h="230050">
                <a:tc>
                  <a:txBody>
                    <a:bodyPr/>
                    <a:lstStyle/>
                    <a:p>
                      <a:pPr indent="0" lvl="0" marL="0" marR="0" rtl="0" algn="l">
                        <a:spcBef>
                          <a:spcPts val="0"/>
                        </a:spcBef>
                        <a:spcAft>
                          <a:spcPts val="0"/>
                        </a:spcAft>
                        <a:buNone/>
                      </a:pPr>
                      <a:r>
                        <a:rPr b="1" lang="en-GB" sz="1000"/>
                        <a:t>2</a:t>
                      </a:r>
                      <a:endParaRPr/>
                    </a:p>
                  </a:txBody>
                  <a:tcPr marT="21600" marB="21600" marR="21600" marL="21600" anchor="ctr"/>
                </a:tc>
                <a:tc>
                  <a:txBody>
                    <a:bodyPr/>
                    <a:lstStyle/>
                    <a:p>
                      <a:pPr indent="0" lvl="0" marL="0" marR="0" rtl="0" algn="l">
                        <a:spcBef>
                          <a:spcPts val="0"/>
                        </a:spcBef>
                        <a:spcAft>
                          <a:spcPts val="0"/>
                        </a:spcAft>
                        <a:buNone/>
                      </a:pPr>
                      <a:r>
                        <a:rPr lang="en-GB" sz="1000"/>
                        <a:t>commentCount</a:t>
                      </a:r>
                      <a:endParaRPr/>
                    </a:p>
                  </a:txBody>
                  <a:tcPr marT="21600" marB="21600" marR="21600" marL="21600" anchor="ctr"/>
                </a:tc>
                <a:tc>
                  <a:txBody>
                    <a:bodyPr/>
                    <a:lstStyle/>
                    <a:p>
                      <a:pPr indent="0" lvl="0" marL="0" marR="0" rtl="0" algn="l">
                        <a:spcBef>
                          <a:spcPts val="0"/>
                        </a:spcBef>
                        <a:spcAft>
                          <a:spcPts val="0"/>
                        </a:spcAft>
                        <a:buNone/>
                      </a:pPr>
                      <a:r>
                        <a:rPr lang="en-GB" sz="1000"/>
                        <a:t>17</a:t>
                      </a:r>
                      <a:endParaRPr/>
                    </a:p>
                  </a:txBody>
                  <a:tcPr marT="21600" marB="21600" marR="21600" marL="21600" anchor="ctr"/>
                </a:tc>
              </a:tr>
              <a:tr h="230050">
                <a:tc>
                  <a:txBody>
                    <a:bodyPr/>
                    <a:lstStyle/>
                    <a:p>
                      <a:pPr indent="0" lvl="0" marL="0" marR="0" rtl="0" algn="l">
                        <a:spcBef>
                          <a:spcPts val="0"/>
                        </a:spcBef>
                        <a:spcAft>
                          <a:spcPts val="0"/>
                        </a:spcAft>
                        <a:buNone/>
                      </a:pPr>
                      <a:r>
                        <a:rPr b="1" lang="en-GB" sz="1000"/>
                        <a:t>3</a:t>
                      </a:r>
                      <a:endParaRPr/>
                    </a:p>
                  </a:txBody>
                  <a:tcPr marT="21600" marB="21600" marR="21600" marL="21600" anchor="ctr"/>
                </a:tc>
                <a:tc>
                  <a:txBody>
                    <a:bodyPr/>
                    <a:lstStyle/>
                    <a:p>
                      <a:pPr indent="0" lvl="0" marL="0" marR="0" rtl="0" algn="l">
                        <a:spcBef>
                          <a:spcPts val="0"/>
                        </a:spcBef>
                        <a:spcAft>
                          <a:spcPts val="0"/>
                        </a:spcAft>
                        <a:buNone/>
                      </a:pPr>
                      <a:r>
                        <a:rPr lang="en-GB" sz="1000"/>
                        <a:t>likeCount</a:t>
                      </a:r>
                      <a:endParaRPr/>
                    </a:p>
                  </a:txBody>
                  <a:tcPr marT="21600" marB="21600" marR="21600" marL="21600" anchor="ctr"/>
                </a:tc>
                <a:tc>
                  <a:txBody>
                    <a:bodyPr/>
                    <a:lstStyle/>
                    <a:p>
                      <a:pPr indent="0" lvl="0" marL="0" marR="0" rtl="0" algn="l">
                        <a:spcBef>
                          <a:spcPts val="0"/>
                        </a:spcBef>
                        <a:spcAft>
                          <a:spcPts val="0"/>
                        </a:spcAft>
                        <a:buNone/>
                      </a:pPr>
                      <a:r>
                        <a:rPr lang="en-GB" sz="1000"/>
                        <a:t>18</a:t>
                      </a:r>
                      <a:endParaRPr/>
                    </a:p>
                  </a:txBody>
                  <a:tcPr marT="21600" marB="21600" marR="21600" marL="21600" anchor="ctr"/>
                </a:tc>
              </a:tr>
              <a:tr h="230050">
                <a:tc>
                  <a:txBody>
                    <a:bodyPr/>
                    <a:lstStyle/>
                    <a:p>
                      <a:pPr indent="0" lvl="0" marL="0" marR="0" rtl="0" algn="l">
                        <a:spcBef>
                          <a:spcPts val="0"/>
                        </a:spcBef>
                        <a:spcAft>
                          <a:spcPts val="0"/>
                        </a:spcAft>
                        <a:buNone/>
                      </a:pPr>
                      <a:r>
                        <a:rPr b="1" lang="en-GB" sz="1000"/>
                        <a:t>1</a:t>
                      </a:r>
                      <a:endParaRPr/>
                    </a:p>
                  </a:txBody>
                  <a:tcPr marT="21600" marB="21600" marR="21600" marL="21600" anchor="ctr"/>
                </a:tc>
                <a:tc>
                  <a:txBody>
                    <a:bodyPr/>
                    <a:lstStyle/>
                    <a:p>
                      <a:pPr indent="0" lvl="0" marL="0" marR="0" rtl="0" algn="l">
                        <a:spcBef>
                          <a:spcPts val="0"/>
                        </a:spcBef>
                        <a:spcAft>
                          <a:spcPts val="0"/>
                        </a:spcAft>
                        <a:buNone/>
                      </a:pPr>
                      <a:r>
                        <a:rPr lang="en-GB" sz="1000"/>
                        <a:t>viewCount</a:t>
                      </a:r>
                      <a:endParaRPr/>
                    </a:p>
                  </a:txBody>
                  <a:tcPr marT="21600" marB="21600" marR="21600" marL="21600" anchor="ctr"/>
                </a:tc>
                <a:tc>
                  <a:txBody>
                    <a:bodyPr/>
                    <a:lstStyle/>
                    <a:p>
                      <a:pPr indent="0" lvl="0" marL="0" marR="0" rtl="0" algn="l">
                        <a:spcBef>
                          <a:spcPts val="0"/>
                        </a:spcBef>
                        <a:spcAft>
                          <a:spcPts val="0"/>
                        </a:spcAft>
                        <a:buNone/>
                      </a:pPr>
                      <a:r>
                        <a:rPr lang="en-GB" sz="1000"/>
                        <a:t>19</a:t>
                      </a:r>
                      <a:endParaRPr/>
                    </a:p>
                  </a:txBody>
                  <a:tcPr marT="21600" marB="21600" marR="21600" marL="2160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2" name="Shape 232"/>
        <p:cNvGrpSpPr/>
        <p:nvPr/>
      </p:nvGrpSpPr>
      <p:grpSpPr>
        <a:xfrm>
          <a:off x="0" y="0"/>
          <a:ext cx="0" cy="0"/>
          <a:chOff x="0" y="0"/>
          <a:chExt cx="0" cy="0"/>
        </a:xfrm>
      </p:grpSpPr>
      <p:sp>
        <p:nvSpPr>
          <p:cNvPr id="233" name="Google Shape;233;p29"/>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9"/>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800"/>
              <a:buFont typeface="Calibri"/>
              <a:buNone/>
            </a:pPr>
            <a:r>
              <a:rPr lang="en-GB" sz="3800">
                <a:solidFill>
                  <a:srgbClr val="FFFFFF"/>
                </a:solidFill>
                <a:latin typeface="Calibri"/>
                <a:ea typeface="Calibri"/>
                <a:cs typeface="Calibri"/>
                <a:sym typeface="Calibri"/>
              </a:rPr>
              <a:t>Improved Model:</a:t>
            </a:r>
            <a:br>
              <a:rPr lang="en-GB" sz="3800">
                <a:solidFill>
                  <a:srgbClr val="FFFFFF"/>
                </a:solidFill>
                <a:latin typeface="Calibri"/>
                <a:ea typeface="Calibri"/>
                <a:cs typeface="Calibri"/>
                <a:sym typeface="Calibri"/>
              </a:rPr>
            </a:br>
            <a:r>
              <a:rPr lang="en-GB" sz="3800">
                <a:solidFill>
                  <a:srgbClr val="FFFFFF"/>
                </a:solidFill>
                <a:latin typeface="Calibri"/>
                <a:ea typeface="Calibri"/>
                <a:cs typeface="Calibri"/>
                <a:sym typeface="Calibri"/>
              </a:rPr>
              <a:t>Linear Regression</a:t>
            </a:r>
            <a:br>
              <a:rPr lang="en-GB" sz="3800">
                <a:solidFill>
                  <a:srgbClr val="FFFFFF"/>
                </a:solidFill>
                <a:latin typeface="Calibri"/>
                <a:ea typeface="Calibri"/>
                <a:cs typeface="Calibri"/>
                <a:sym typeface="Calibri"/>
              </a:rPr>
            </a:br>
            <a:r>
              <a:rPr lang="en-GB" sz="3800">
                <a:solidFill>
                  <a:srgbClr val="FFFFFF"/>
                </a:solidFill>
                <a:latin typeface="Calibri"/>
                <a:ea typeface="Calibri"/>
                <a:cs typeface="Calibri"/>
                <a:sym typeface="Calibri"/>
              </a:rPr>
              <a:t>Random Forest Regressor</a:t>
            </a:r>
            <a:endParaRPr/>
          </a:p>
        </p:txBody>
      </p:sp>
      <p:cxnSp>
        <p:nvCxnSpPr>
          <p:cNvPr id="235" name="Google Shape;235;p29"/>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36" name="Google Shape;236;p29"/>
          <p:cNvPicPr preferRelativeResize="0"/>
          <p:nvPr/>
        </p:nvPicPr>
        <p:blipFill rotWithShape="1">
          <a:blip r:embed="rId3">
            <a:alphaModFix/>
          </a:blip>
          <a:srcRect b="0" l="0" r="0" t="0"/>
          <a:stretch/>
        </p:blipFill>
        <p:spPr>
          <a:xfrm>
            <a:off x="6526687" y="492573"/>
            <a:ext cx="3807815" cy="58807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0" name="Shape 240"/>
        <p:cNvGrpSpPr/>
        <p:nvPr/>
      </p:nvGrpSpPr>
      <p:grpSpPr>
        <a:xfrm>
          <a:off x="0" y="0"/>
          <a:ext cx="0" cy="0"/>
          <a:chOff x="0" y="0"/>
          <a:chExt cx="0" cy="0"/>
        </a:xfrm>
      </p:grpSpPr>
      <p:sp>
        <p:nvSpPr>
          <p:cNvPr id="241" name="Google Shape;241;p30"/>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30"/>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4800"/>
              <a:buFont typeface="Calibri"/>
              <a:buNone/>
            </a:pPr>
            <a:r>
              <a:rPr lang="en-GB" sz="4800">
                <a:solidFill>
                  <a:srgbClr val="FFFFFF"/>
                </a:solidFill>
                <a:latin typeface="Calibri"/>
                <a:ea typeface="Calibri"/>
                <a:cs typeface="Calibri"/>
                <a:sym typeface="Calibri"/>
              </a:rPr>
              <a:t>Regression: Basic Model vs Improved Model</a:t>
            </a:r>
            <a:endParaRPr/>
          </a:p>
        </p:txBody>
      </p:sp>
      <p:cxnSp>
        <p:nvCxnSpPr>
          <p:cNvPr id="243" name="Google Shape;243;p30"/>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44" name="Google Shape;244;p30"/>
          <p:cNvPicPr preferRelativeResize="0"/>
          <p:nvPr>
            <p:ph idx="1" type="body"/>
          </p:nvPr>
        </p:nvPicPr>
        <p:blipFill rotWithShape="1">
          <a:blip r:embed="rId3">
            <a:alphaModFix/>
          </a:blip>
          <a:srcRect b="0" l="0" r="0" t="0"/>
          <a:stretch/>
        </p:blipFill>
        <p:spPr>
          <a:xfrm>
            <a:off x="5153822" y="1638938"/>
            <a:ext cx="6553545" cy="35880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8" name="Shape 248"/>
        <p:cNvGrpSpPr/>
        <p:nvPr/>
      </p:nvGrpSpPr>
      <p:grpSpPr>
        <a:xfrm>
          <a:off x="0" y="0"/>
          <a:ext cx="0" cy="0"/>
          <a:chOff x="0" y="0"/>
          <a:chExt cx="0" cy="0"/>
        </a:xfrm>
      </p:grpSpPr>
      <p:sp>
        <p:nvSpPr>
          <p:cNvPr id="249" name="Google Shape;249;p31"/>
          <p:cNvSpPr/>
          <p:nvPr/>
        </p:nvSpPr>
        <p:spPr>
          <a:xfrm>
            <a:off x="336884" y="311449"/>
            <a:ext cx="4332307" cy="6179552"/>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31"/>
          <p:cNvSpPr txBox="1"/>
          <p:nvPr>
            <p:ph type="title"/>
          </p:nvPr>
        </p:nvSpPr>
        <p:spPr>
          <a:xfrm>
            <a:off x="742950" y="742951"/>
            <a:ext cx="3476625" cy="496252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GB" sz="2800">
                <a:solidFill>
                  <a:srgbClr val="FFFFFF"/>
                </a:solidFill>
                <a:latin typeface="Calibri"/>
                <a:ea typeface="Calibri"/>
                <a:cs typeface="Calibri"/>
                <a:sym typeface="Calibri"/>
              </a:rPr>
              <a:t>Improved Model: Decision Tree Classifier</a:t>
            </a:r>
            <a:br>
              <a:rPr lang="en-GB" sz="2800">
                <a:solidFill>
                  <a:srgbClr val="FFFFFF"/>
                </a:solidFill>
                <a:latin typeface="Calibri"/>
                <a:ea typeface="Calibri"/>
                <a:cs typeface="Calibri"/>
                <a:sym typeface="Calibri"/>
              </a:rPr>
            </a:br>
            <a:r>
              <a:rPr lang="en-GB" sz="2800">
                <a:solidFill>
                  <a:srgbClr val="FFFFFF"/>
                </a:solidFill>
                <a:latin typeface="Calibri"/>
                <a:ea typeface="Calibri"/>
                <a:cs typeface="Calibri"/>
                <a:sym typeface="Calibri"/>
              </a:rPr>
              <a:t>Random Forest classifier</a:t>
            </a:r>
            <a:br>
              <a:rPr lang="en-GB" sz="2800">
                <a:solidFill>
                  <a:srgbClr val="FFFFFF"/>
                </a:solidFill>
                <a:latin typeface="Calibri"/>
                <a:ea typeface="Calibri"/>
                <a:cs typeface="Calibri"/>
                <a:sym typeface="Calibri"/>
              </a:rPr>
            </a:br>
            <a:r>
              <a:rPr lang="en-GB" sz="2800">
                <a:solidFill>
                  <a:srgbClr val="FFFFFF"/>
                </a:solidFill>
                <a:latin typeface="Calibri"/>
                <a:ea typeface="Calibri"/>
                <a:cs typeface="Calibri"/>
                <a:sym typeface="Calibri"/>
              </a:rPr>
              <a:t>Grid Search CV</a:t>
            </a:r>
            <a:endParaRPr/>
          </a:p>
        </p:txBody>
      </p:sp>
      <p:pic>
        <p:nvPicPr>
          <p:cNvPr id="251" name="Google Shape;251;p31"/>
          <p:cNvPicPr preferRelativeResize="0"/>
          <p:nvPr>
            <p:ph idx="1" type="body"/>
          </p:nvPr>
        </p:nvPicPr>
        <p:blipFill rotWithShape="1">
          <a:blip r:embed="rId3">
            <a:alphaModFix/>
          </a:blip>
          <a:srcRect b="0" l="0" r="0" t="0"/>
          <a:stretch/>
        </p:blipFill>
        <p:spPr>
          <a:xfrm>
            <a:off x="6541389" y="492573"/>
            <a:ext cx="3778411" cy="58807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5" name="Shape 255"/>
        <p:cNvGrpSpPr/>
        <p:nvPr/>
      </p:nvGrpSpPr>
      <p:grpSpPr>
        <a:xfrm>
          <a:off x="0" y="0"/>
          <a:ext cx="0" cy="0"/>
          <a:chOff x="0" y="0"/>
          <a:chExt cx="0" cy="0"/>
        </a:xfrm>
      </p:grpSpPr>
      <p:sp>
        <p:nvSpPr>
          <p:cNvPr id="256" name="Google Shape;256;p32"/>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32"/>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4800"/>
              <a:buFont typeface="Calibri"/>
              <a:buNone/>
            </a:pPr>
            <a:r>
              <a:rPr lang="en-GB" sz="4800">
                <a:solidFill>
                  <a:srgbClr val="FFFFFF"/>
                </a:solidFill>
                <a:latin typeface="Calibri"/>
                <a:ea typeface="Calibri"/>
                <a:cs typeface="Calibri"/>
                <a:sym typeface="Calibri"/>
              </a:rPr>
              <a:t>Classification: Basic Model vs Improved Model</a:t>
            </a:r>
            <a:endParaRPr/>
          </a:p>
        </p:txBody>
      </p:sp>
      <p:cxnSp>
        <p:nvCxnSpPr>
          <p:cNvPr id="258" name="Google Shape;258;p32"/>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59" name="Google Shape;259;p32"/>
          <p:cNvPicPr preferRelativeResize="0"/>
          <p:nvPr>
            <p:ph idx="1" type="body"/>
          </p:nvPr>
        </p:nvPicPr>
        <p:blipFill rotWithShape="1">
          <a:blip r:embed="rId3">
            <a:alphaModFix/>
          </a:blip>
          <a:srcRect b="0" l="0" r="0" t="0"/>
          <a:stretch/>
        </p:blipFill>
        <p:spPr>
          <a:xfrm>
            <a:off x="5153822" y="1425948"/>
            <a:ext cx="6553545" cy="40140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3" name="Shape 263"/>
        <p:cNvGrpSpPr/>
        <p:nvPr/>
      </p:nvGrpSpPr>
      <p:grpSpPr>
        <a:xfrm>
          <a:off x="0" y="0"/>
          <a:ext cx="0" cy="0"/>
          <a:chOff x="0" y="0"/>
          <a:chExt cx="0" cy="0"/>
        </a:xfrm>
      </p:grpSpPr>
      <p:sp>
        <p:nvSpPr>
          <p:cNvPr id="264" name="Google Shape;264;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5" name="Google Shape;265;p33"/>
          <p:cNvSpPr txBox="1"/>
          <p:nvPr>
            <p:ph type="title"/>
          </p:nvPr>
        </p:nvSpPr>
        <p:spPr>
          <a:xfrm>
            <a:off x="640079" y="4526280"/>
            <a:ext cx="7410681"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GB" sz="4800"/>
              <a:t>Conclusion</a:t>
            </a:r>
            <a:endParaRPr sz="4800"/>
          </a:p>
        </p:txBody>
      </p:sp>
      <p:sp>
        <p:nvSpPr>
          <p:cNvPr id="266" name="Google Shape;266;p33"/>
          <p:cNvSpPr txBox="1"/>
          <p:nvPr>
            <p:ph idx="1" type="body"/>
          </p:nvPr>
        </p:nvSpPr>
        <p:spPr>
          <a:xfrm>
            <a:off x="640080" y="595293"/>
            <a:ext cx="5676637" cy="346395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GB" sz="1800">
                <a:latin typeface="Arial"/>
                <a:ea typeface="Arial"/>
                <a:cs typeface="Arial"/>
                <a:sym typeface="Arial"/>
              </a:rPr>
              <a:t>The aim of our project was to predict the ratio of like to dislikes using the features of our YouTube data such as comment sentiment on The Joe Rogan Experience podcast. </a:t>
            </a:r>
            <a:endParaRPr/>
          </a:p>
          <a:p>
            <a:pPr indent="-228600" lvl="0" marL="228600" rtl="0" algn="l">
              <a:lnSpc>
                <a:spcPct val="90000"/>
              </a:lnSpc>
              <a:spcBef>
                <a:spcPts val="600"/>
              </a:spcBef>
              <a:spcAft>
                <a:spcPts val="0"/>
              </a:spcAft>
              <a:buClr>
                <a:schemeClr val="dk1"/>
              </a:buClr>
              <a:buSzPts val="1800"/>
              <a:buChar char="•"/>
            </a:pPr>
            <a:r>
              <a:rPr lang="en-GB" sz="1800">
                <a:latin typeface="Arial"/>
                <a:ea typeface="Arial"/>
                <a:cs typeface="Arial"/>
                <a:sym typeface="Arial"/>
              </a:rPr>
              <a:t>The conclusion to our research question is that we cannot reliably predict the ratio of likes to dislikes with our current data.</a:t>
            </a:r>
            <a:endParaRPr/>
          </a:p>
        </p:txBody>
      </p:sp>
      <p:sp>
        <p:nvSpPr>
          <p:cNvPr id="267" name="Google Shape;267;p33"/>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68" name="Google Shape;268;p33"/>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269" name="Google Shape;269;p33"/>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0" name="Google Shape;270;p33"/>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Google Shape;108;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 name="Google Shape;109;p16"/>
          <p:cNvSpPr txBox="1"/>
          <p:nvPr>
            <p:ph type="title"/>
          </p:nvPr>
        </p:nvSpPr>
        <p:spPr>
          <a:xfrm>
            <a:off x="145222" y="1742473"/>
            <a:ext cx="7410681" cy="200365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790"/>
              <a:buFont typeface="Calibri"/>
              <a:buNone/>
            </a:pPr>
            <a:r>
              <a:rPr b="1" lang="en-GB" sz="2790"/>
              <a:t>Our Problem Statement</a:t>
            </a:r>
            <a:r>
              <a:rPr lang="en-GB" sz="2790"/>
              <a:t>:</a:t>
            </a:r>
            <a:br>
              <a:rPr lang="en-GB" sz="2790"/>
            </a:br>
            <a:r>
              <a:rPr i="1" lang="en-GB" sz="2790"/>
              <a:t>Are we able to predict the ratio of likes to dislikes on YouTube videos using data obtained from the YouTube API?</a:t>
            </a:r>
            <a:br>
              <a:rPr lang="en-GB" sz="4320"/>
            </a:br>
            <a:endParaRPr sz="4320"/>
          </a:p>
        </p:txBody>
      </p:sp>
      <p:sp>
        <p:nvSpPr>
          <p:cNvPr id="110" name="Google Shape;110;p16"/>
          <p:cNvSpPr txBox="1"/>
          <p:nvPr>
            <p:ph idx="1" type="body"/>
          </p:nvPr>
        </p:nvSpPr>
        <p:spPr>
          <a:xfrm>
            <a:off x="640080" y="595293"/>
            <a:ext cx="5676637" cy="34639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t/>
            </a:r>
            <a:endParaRPr sz="1400"/>
          </a:p>
        </p:txBody>
      </p:sp>
      <p:sp>
        <p:nvSpPr>
          <p:cNvPr id="111" name="Google Shape;111;p16"/>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2" name="Google Shape;112;p16"/>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113" name="Google Shape;113;p16"/>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 name="Google Shape;114;p16"/>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6" name="Google Shape;276;p34"/>
          <p:cNvSpPr txBox="1"/>
          <p:nvPr>
            <p:ph type="title"/>
          </p:nvPr>
        </p:nvSpPr>
        <p:spPr>
          <a:xfrm>
            <a:off x="640079" y="4526280"/>
            <a:ext cx="7410681"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GB" sz="4800"/>
              <a:t>Reflection</a:t>
            </a:r>
            <a:endParaRPr sz="4800"/>
          </a:p>
        </p:txBody>
      </p:sp>
      <p:sp>
        <p:nvSpPr>
          <p:cNvPr id="277" name="Google Shape;277;p34"/>
          <p:cNvSpPr txBox="1"/>
          <p:nvPr>
            <p:ph idx="1" type="body"/>
          </p:nvPr>
        </p:nvSpPr>
        <p:spPr>
          <a:xfrm>
            <a:off x="640080" y="595293"/>
            <a:ext cx="5676637" cy="3463951"/>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GB" sz="1800">
                <a:latin typeface="Arial"/>
                <a:ea typeface="Arial"/>
                <a:cs typeface="Arial"/>
                <a:sym typeface="Arial"/>
              </a:rPr>
              <a:t>We believe that with more robust data we could improve our models to a level in which we could make much more accurate predictions. </a:t>
            </a:r>
            <a:endParaRPr/>
          </a:p>
          <a:p>
            <a:pPr indent="-228600" lvl="0" marL="228600" rtl="0" algn="l">
              <a:lnSpc>
                <a:spcPct val="90000"/>
              </a:lnSpc>
              <a:spcBef>
                <a:spcPts val="600"/>
              </a:spcBef>
              <a:spcAft>
                <a:spcPts val="0"/>
              </a:spcAft>
              <a:buClr>
                <a:schemeClr val="dk1"/>
              </a:buClr>
              <a:buSzPts val="1800"/>
              <a:buChar char="•"/>
            </a:pPr>
            <a:r>
              <a:rPr lang="en-GB" sz="1800">
                <a:latin typeface="Arial"/>
                <a:ea typeface="Arial"/>
                <a:cs typeface="Arial"/>
                <a:sym typeface="Arial"/>
              </a:rPr>
              <a:t>One way we could improve our data would be by obtaining videos with a minimum of 50,000 views.</a:t>
            </a:r>
            <a:endParaRPr/>
          </a:p>
          <a:p>
            <a:pPr indent="-228600" lvl="0" marL="228600" rtl="0" algn="l">
              <a:lnSpc>
                <a:spcPct val="90000"/>
              </a:lnSpc>
              <a:spcBef>
                <a:spcPts val="600"/>
              </a:spcBef>
              <a:spcAft>
                <a:spcPts val="0"/>
              </a:spcAft>
              <a:buClr>
                <a:schemeClr val="dk1"/>
              </a:buClr>
              <a:buSzPts val="1800"/>
              <a:buChar char="•"/>
            </a:pPr>
            <a:r>
              <a:rPr lang="en-GB" sz="1800">
                <a:latin typeface="Arial"/>
                <a:ea typeface="Arial"/>
                <a:cs typeface="Arial"/>
                <a:sym typeface="Arial"/>
              </a:rPr>
              <a:t>This method of collecting data from YouTube and the comment sentiment analysis is extremely useful and could easily be applied in a future project with a more precise research question. </a:t>
            </a:r>
            <a:endParaRPr sz="1800"/>
          </a:p>
        </p:txBody>
      </p:sp>
      <p:sp>
        <p:nvSpPr>
          <p:cNvPr id="278" name="Google Shape;278;p34"/>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79" name="Google Shape;279;p34"/>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280" name="Google Shape;280;p34"/>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p34"/>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655320" y="365125"/>
            <a:ext cx="5120114" cy="169279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sz="4400"/>
              <a:t>An Introduction to our Project</a:t>
            </a:r>
            <a:endParaRPr sz="4400"/>
          </a:p>
        </p:txBody>
      </p:sp>
      <p:cxnSp>
        <p:nvCxnSpPr>
          <p:cNvPr id="120" name="Google Shape;120;p17"/>
          <p:cNvCxnSpPr/>
          <p:nvPr/>
        </p:nvCxnSpPr>
        <p:spPr>
          <a:xfrm>
            <a:off x="655320" y="2316480"/>
            <a:ext cx="4572000" cy="0"/>
          </a:xfrm>
          <a:prstGeom prst="straightConnector1">
            <a:avLst/>
          </a:prstGeom>
          <a:noFill/>
          <a:ln cap="sq" cmpd="sng" w="19050">
            <a:solidFill>
              <a:schemeClr val="dk1"/>
            </a:solidFill>
            <a:prstDash val="solid"/>
            <a:miter lim="800000"/>
            <a:headEnd len="sm" w="sm" type="none"/>
            <a:tailEnd len="sm" w="sm" type="none"/>
          </a:ln>
        </p:spPr>
      </p:cxnSp>
      <p:sp>
        <p:nvSpPr>
          <p:cNvPr id="121" name="Google Shape;121;p17"/>
          <p:cNvSpPr txBox="1"/>
          <p:nvPr>
            <p:ph idx="1" type="body"/>
          </p:nvPr>
        </p:nvSpPr>
        <p:spPr>
          <a:xfrm>
            <a:off x="655321" y="2575034"/>
            <a:ext cx="5120113" cy="34622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GB" sz="1800"/>
              <a:t>The Joe Rogan Experience is an extremely popular podcast that hosts a variety of different guests. </a:t>
            </a:r>
            <a:endParaRPr sz="1800"/>
          </a:p>
          <a:p>
            <a:pPr indent="0" lvl="0" marL="0" rtl="0" algn="l">
              <a:lnSpc>
                <a:spcPct val="90000"/>
              </a:lnSpc>
              <a:spcBef>
                <a:spcPts val="0"/>
              </a:spcBef>
              <a:spcAft>
                <a:spcPts val="0"/>
              </a:spcAft>
              <a:buClr>
                <a:schemeClr val="dk1"/>
              </a:buClr>
              <a:buSzPts val="1800"/>
              <a:buNone/>
            </a:pPr>
            <a:r>
              <a:rPr lang="en-GB" sz="1800"/>
              <a:t>Why The Joe Rogan Experience?</a:t>
            </a:r>
            <a:endParaRPr sz="1800"/>
          </a:p>
          <a:p>
            <a:pPr indent="-342900" lvl="0" marL="457200" rtl="0" algn="l">
              <a:lnSpc>
                <a:spcPct val="90000"/>
              </a:lnSpc>
              <a:spcBef>
                <a:spcPts val="0"/>
              </a:spcBef>
              <a:spcAft>
                <a:spcPts val="0"/>
              </a:spcAft>
              <a:buSzPts val="1800"/>
              <a:buChar char="•"/>
            </a:pPr>
            <a:r>
              <a:rPr lang="en-GB" sz="1800"/>
              <a:t>Wide variety of guests</a:t>
            </a:r>
            <a:endParaRPr sz="1800"/>
          </a:p>
          <a:p>
            <a:pPr indent="-342900" lvl="0" marL="457200" rtl="0" algn="l">
              <a:lnSpc>
                <a:spcPct val="90000"/>
              </a:lnSpc>
              <a:spcBef>
                <a:spcPts val="0"/>
              </a:spcBef>
              <a:spcAft>
                <a:spcPts val="0"/>
              </a:spcAft>
              <a:buSzPts val="1800"/>
              <a:buChar char="•"/>
            </a:pPr>
            <a:r>
              <a:rPr lang="en-GB" sz="1800"/>
              <a:t>Uniformity of data</a:t>
            </a:r>
            <a:endParaRPr sz="1800"/>
          </a:p>
          <a:p>
            <a:pPr indent="-342900" lvl="0" marL="457200" rtl="0" algn="l">
              <a:lnSpc>
                <a:spcPct val="90000"/>
              </a:lnSpc>
              <a:spcBef>
                <a:spcPts val="0"/>
              </a:spcBef>
              <a:spcAft>
                <a:spcPts val="0"/>
              </a:spcAft>
              <a:buSzPts val="1800"/>
              <a:buChar char="•"/>
            </a:pPr>
            <a:r>
              <a:rPr lang="en-GB" sz="1800"/>
              <a:t>Very popular popcast which we knew would have lots of views, likes, dislikes and comments</a:t>
            </a:r>
            <a:endParaRPr sz="1800"/>
          </a:p>
          <a:p>
            <a:pPr indent="-342900" lvl="0" marL="457200" rtl="0" algn="l">
              <a:lnSpc>
                <a:spcPct val="90000"/>
              </a:lnSpc>
              <a:spcBef>
                <a:spcPts val="0"/>
              </a:spcBef>
              <a:spcAft>
                <a:spcPts val="0"/>
              </a:spcAft>
              <a:buSzPts val="1800"/>
              <a:buChar char="•"/>
            </a:pPr>
            <a:r>
              <a:rPr lang="en-GB" sz="1800"/>
              <a:t>Initially thought about classifying guest type but chose to go another path</a:t>
            </a:r>
            <a:endParaRPr sz="1800"/>
          </a:p>
          <a:p>
            <a:pPr indent="0" lvl="0" marL="0" rtl="0" algn="l">
              <a:lnSpc>
                <a:spcPct val="90000"/>
              </a:lnSpc>
              <a:spcBef>
                <a:spcPts val="0"/>
              </a:spcBef>
              <a:spcAft>
                <a:spcPts val="0"/>
              </a:spcAft>
              <a:buNone/>
            </a:pPr>
            <a:r>
              <a:rPr lang="en-GB" sz="1800"/>
              <a:t>We chose to use the Joe Rogan Experience Channel</a:t>
            </a:r>
            <a:endParaRPr sz="1800"/>
          </a:p>
          <a:p>
            <a:pPr indent="0" lvl="0" marL="0" rtl="0" algn="l">
              <a:lnSpc>
                <a:spcPct val="90000"/>
              </a:lnSpc>
              <a:spcBef>
                <a:spcPts val="0"/>
              </a:spcBef>
              <a:spcAft>
                <a:spcPts val="0"/>
              </a:spcAft>
              <a:buNone/>
            </a:pPr>
            <a:r>
              <a:rPr lang="en-GB" sz="1800"/>
              <a:t>As a vessel for answering our problem statement</a:t>
            </a:r>
            <a:endParaRPr sz="1800"/>
          </a:p>
        </p:txBody>
      </p:sp>
      <p:pic>
        <p:nvPicPr>
          <p:cNvPr id="122" name="Google Shape;122;p17"/>
          <p:cNvPicPr preferRelativeResize="0"/>
          <p:nvPr/>
        </p:nvPicPr>
        <p:blipFill rotWithShape="1">
          <a:blip r:embed="rId3">
            <a:alphaModFix/>
          </a:blip>
          <a:srcRect b="1" l="21153" r="23153" t="0"/>
          <a:stretch/>
        </p:blipFill>
        <p:spPr>
          <a:xfrm>
            <a:off x="5878849" y="10"/>
            <a:ext cx="6313150" cy="6857987"/>
          </a:xfrm>
          <a:custGeom>
            <a:rect b="b" l="l" r="r" t="t"/>
            <a:pathLst>
              <a:path extrusionOk="0" h="6857997" w="6313150">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6" name="Shape 126"/>
        <p:cNvGrpSpPr/>
        <p:nvPr/>
      </p:nvGrpSpPr>
      <p:grpSpPr>
        <a:xfrm>
          <a:off x="0" y="0"/>
          <a:ext cx="0" cy="0"/>
          <a:chOff x="0" y="0"/>
          <a:chExt cx="0" cy="0"/>
        </a:xfrm>
      </p:grpSpPr>
      <p:sp>
        <p:nvSpPr>
          <p:cNvPr id="127" name="Google Shape;127;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 name="Google Shape;128;p18"/>
          <p:cNvSpPr txBox="1"/>
          <p:nvPr>
            <p:ph type="title"/>
          </p:nvPr>
        </p:nvSpPr>
        <p:spPr>
          <a:xfrm>
            <a:off x="145222" y="1742473"/>
            <a:ext cx="7410600" cy="2003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790"/>
              <a:buFont typeface="Calibri"/>
              <a:buNone/>
            </a:pPr>
            <a:r>
              <a:rPr lang="en-GB" sz="3000"/>
              <a:t>We wanted to know if we could create a model that could predict this:</a:t>
            </a:r>
            <a:endParaRPr sz="3000"/>
          </a:p>
        </p:txBody>
      </p:sp>
      <p:sp>
        <p:nvSpPr>
          <p:cNvPr id="129" name="Google Shape;129;p18"/>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30" name="Google Shape;130;p18"/>
          <p:cNvCxnSpPr/>
          <p:nvPr/>
        </p:nvCxnSpPr>
        <p:spPr>
          <a:xfrm rot="10800000">
            <a:off x="1508730" y="3431586"/>
            <a:ext cx="0" cy="1737300"/>
          </a:xfrm>
          <a:prstGeom prst="straightConnector1">
            <a:avLst/>
          </a:prstGeom>
          <a:noFill/>
          <a:ln cap="sq" cmpd="sng" w="19050">
            <a:solidFill>
              <a:schemeClr val="dk1"/>
            </a:solidFill>
            <a:prstDash val="solid"/>
            <a:miter lim="800000"/>
            <a:headEnd len="sm" w="sm" type="none"/>
            <a:tailEnd len="sm" w="sm" type="none"/>
          </a:ln>
        </p:spPr>
      </p:cxnSp>
      <p:sp>
        <p:nvSpPr>
          <p:cNvPr id="131" name="Google Shape;131;p18"/>
          <p:cNvSpPr/>
          <p:nvPr/>
        </p:nvSpPr>
        <p:spPr>
          <a:xfrm>
            <a:off x="8732897" y="5004581"/>
            <a:ext cx="962400" cy="96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2" name="Google Shape;132;p18"/>
          <p:cNvSpPr/>
          <p:nvPr/>
        </p:nvSpPr>
        <p:spPr>
          <a:xfrm>
            <a:off x="10463725" y="4865965"/>
            <a:ext cx="293700" cy="293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3" name="Google Shape;133;p18"/>
          <p:cNvPicPr preferRelativeResize="0"/>
          <p:nvPr/>
        </p:nvPicPr>
        <p:blipFill>
          <a:blip r:embed="rId3">
            <a:alphaModFix/>
          </a:blip>
          <a:stretch>
            <a:fillRect/>
          </a:stretch>
        </p:blipFill>
        <p:spPr>
          <a:xfrm>
            <a:off x="2868350" y="3673300"/>
            <a:ext cx="3360025" cy="1619075"/>
          </a:xfrm>
          <a:prstGeom prst="rect">
            <a:avLst/>
          </a:prstGeom>
          <a:noFill/>
          <a:ln>
            <a:noFill/>
          </a:ln>
        </p:spPr>
      </p:pic>
      <p:pic>
        <p:nvPicPr>
          <p:cNvPr id="134" name="Google Shape;134;p18"/>
          <p:cNvPicPr preferRelativeResize="0"/>
          <p:nvPr/>
        </p:nvPicPr>
        <p:blipFill>
          <a:blip r:embed="rId4">
            <a:alphaModFix/>
          </a:blip>
          <a:stretch>
            <a:fillRect/>
          </a:stretch>
        </p:blipFill>
        <p:spPr>
          <a:xfrm>
            <a:off x="4471387" y="5069450"/>
            <a:ext cx="2859275" cy="1365075"/>
          </a:xfrm>
          <a:prstGeom prst="rect">
            <a:avLst/>
          </a:prstGeom>
          <a:noFill/>
          <a:ln>
            <a:noFill/>
          </a:ln>
        </p:spPr>
      </p:pic>
      <p:pic>
        <p:nvPicPr>
          <p:cNvPr id="135" name="Google Shape;135;p18"/>
          <p:cNvPicPr preferRelativeResize="0"/>
          <p:nvPr/>
        </p:nvPicPr>
        <p:blipFill>
          <a:blip r:embed="rId5">
            <a:alphaModFix/>
          </a:blip>
          <a:stretch>
            <a:fillRect/>
          </a:stretch>
        </p:blipFill>
        <p:spPr>
          <a:xfrm>
            <a:off x="1801575" y="5069458"/>
            <a:ext cx="2669800" cy="146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9" name="Shape 139"/>
        <p:cNvGrpSpPr/>
        <p:nvPr/>
      </p:nvGrpSpPr>
      <p:grpSpPr>
        <a:xfrm>
          <a:off x="0" y="0"/>
          <a:ext cx="0" cy="0"/>
          <a:chOff x="0" y="0"/>
          <a:chExt cx="0" cy="0"/>
        </a:xfrm>
      </p:grpSpPr>
      <p:sp>
        <p:nvSpPr>
          <p:cNvPr id="140" name="Google Shape;140;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 name="Google Shape;141;p19"/>
          <p:cNvSpPr txBox="1"/>
          <p:nvPr>
            <p:ph type="title"/>
          </p:nvPr>
        </p:nvSpPr>
        <p:spPr>
          <a:xfrm>
            <a:off x="640079" y="4526280"/>
            <a:ext cx="7410681" cy="17373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lang="en-GB" sz="4800"/>
              <a:t>Our Data:</a:t>
            </a:r>
            <a:endParaRPr sz="4800"/>
          </a:p>
        </p:txBody>
      </p:sp>
      <p:sp>
        <p:nvSpPr>
          <p:cNvPr id="142" name="Google Shape;142;p19"/>
          <p:cNvSpPr txBox="1"/>
          <p:nvPr>
            <p:ph idx="1" type="body"/>
          </p:nvPr>
        </p:nvSpPr>
        <p:spPr>
          <a:xfrm>
            <a:off x="640075" y="266425"/>
            <a:ext cx="5676600" cy="37929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GB" sz="1800"/>
              <a:t>Our data was collected from the YouTube data API. </a:t>
            </a:r>
            <a:endParaRPr sz="1800"/>
          </a:p>
          <a:p>
            <a:pPr indent="-342900" lvl="0" marL="457200" rtl="0" algn="l">
              <a:lnSpc>
                <a:spcPct val="90000"/>
              </a:lnSpc>
              <a:spcBef>
                <a:spcPts val="0"/>
              </a:spcBef>
              <a:spcAft>
                <a:spcPts val="0"/>
              </a:spcAft>
              <a:buSzPts val="1800"/>
              <a:buChar char="●"/>
            </a:pPr>
            <a:r>
              <a:rPr lang="en-GB" sz="1800"/>
              <a:t>We chose to analyse Joe rogan experience videos.</a:t>
            </a:r>
            <a:endParaRPr sz="1800"/>
          </a:p>
          <a:p>
            <a:pPr indent="-342900" lvl="0" marL="457200" rtl="0" algn="l">
              <a:lnSpc>
                <a:spcPct val="90000"/>
              </a:lnSpc>
              <a:spcBef>
                <a:spcPts val="0"/>
              </a:spcBef>
              <a:spcAft>
                <a:spcPts val="0"/>
              </a:spcAft>
              <a:buSzPts val="1800"/>
              <a:buChar char="●"/>
            </a:pPr>
            <a:r>
              <a:rPr lang="en-GB" sz="1800"/>
              <a:t>We </a:t>
            </a:r>
            <a:r>
              <a:rPr lang="en-GB" sz="1800"/>
              <a:t>queried</a:t>
            </a:r>
            <a:r>
              <a:rPr lang="en-GB" sz="1800"/>
              <a:t> the API for the statistics, dates and comments for each episode of the Joe Rogan Experience.</a:t>
            </a:r>
            <a:endParaRPr sz="1800"/>
          </a:p>
          <a:p>
            <a:pPr indent="-342900" lvl="0" marL="457200" rtl="0" algn="l">
              <a:lnSpc>
                <a:spcPct val="90000"/>
              </a:lnSpc>
              <a:spcBef>
                <a:spcPts val="0"/>
              </a:spcBef>
              <a:spcAft>
                <a:spcPts val="0"/>
              </a:spcAft>
              <a:buSzPts val="1800"/>
              <a:buChar char="●"/>
            </a:pPr>
            <a:r>
              <a:rPr lang="en-GB" sz="1800"/>
              <a:t>The comments were then processed through NLP to apply sentiment analysis for each individual comment. </a:t>
            </a:r>
            <a:endParaRPr sz="1800"/>
          </a:p>
          <a:p>
            <a:pPr indent="-342900" lvl="0" marL="457200" rtl="0" algn="l">
              <a:lnSpc>
                <a:spcPct val="90000"/>
              </a:lnSpc>
              <a:spcBef>
                <a:spcPts val="0"/>
              </a:spcBef>
              <a:spcAft>
                <a:spcPts val="0"/>
              </a:spcAft>
              <a:buSzPts val="1800"/>
              <a:buChar char="●"/>
            </a:pPr>
            <a:r>
              <a:rPr lang="en-GB" sz="1800"/>
              <a:t>The sentiment analysis used a 'Bag of Words' model to evaluate the sentiment of each comment. Each comment was given a numbered label corresponding to which video the comment belonged.</a:t>
            </a:r>
            <a:endParaRPr sz="1800"/>
          </a:p>
          <a:p>
            <a:pPr indent="-114300" lvl="0" marL="228600" rtl="0" algn="l">
              <a:lnSpc>
                <a:spcPct val="90000"/>
              </a:lnSpc>
              <a:spcBef>
                <a:spcPts val="1000"/>
              </a:spcBef>
              <a:spcAft>
                <a:spcPts val="0"/>
              </a:spcAft>
              <a:buClr>
                <a:schemeClr val="dk1"/>
              </a:buClr>
              <a:buSzPts val="1800"/>
              <a:buNone/>
            </a:pPr>
            <a:r>
              <a:t/>
            </a:r>
            <a:endParaRPr sz="1800"/>
          </a:p>
        </p:txBody>
      </p:sp>
      <p:sp>
        <p:nvSpPr>
          <p:cNvPr id="143" name="Google Shape;143;p19"/>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44" name="Google Shape;144;p19"/>
          <p:cNvCxnSpPr/>
          <p:nvPr/>
        </p:nvCxnSpPr>
        <p:spPr>
          <a:xfrm rot="10800000">
            <a:off x="1508760" y="3431556"/>
            <a:ext cx="0" cy="1737360"/>
          </a:xfrm>
          <a:prstGeom prst="straightConnector1">
            <a:avLst/>
          </a:prstGeom>
          <a:noFill/>
          <a:ln cap="sq" cmpd="sng" w="19050">
            <a:solidFill>
              <a:schemeClr val="dk1"/>
            </a:solidFill>
            <a:prstDash val="solid"/>
            <a:miter lim="800000"/>
            <a:headEnd len="sm" w="sm" type="none"/>
            <a:tailEnd len="sm" w="sm" type="none"/>
          </a:ln>
        </p:spPr>
      </p:cxnSp>
      <p:sp>
        <p:nvSpPr>
          <p:cNvPr id="145" name="Google Shape;145;p19"/>
          <p:cNvSpPr/>
          <p:nvPr/>
        </p:nvSpPr>
        <p:spPr>
          <a:xfrm>
            <a:off x="8732897" y="5004581"/>
            <a:ext cx="962395" cy="96239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 name="Google Shape;146;p19"/>
          <p:cNvSpPr/>
          <p:nvPr/>
        </p:nvSpPr>
        <p:spPr>
          <a:xfrm>
            <a:off x="10463725" y="4865965"/>
            <a:ext cx="293695" cy="293695"/>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 name="Google Shape;147;p19"/>
          <p:cNvSpPr txBox="1"/>
          <p:nvPr/>
        </p:nvSpPr>
        <p:spPr>
          <a:xfrm>
            <a:off x="3379200" y="4771550"/>
            <a:ext cx="5433600" cy="25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Calibri"/>
                <a:ea typeface="Calibri"/>
                <a:cs typeface="Calibri"/>
                <a:sym typeface="Calibri"/>
              </a:rPr>
              <a:t>1393 videos</a:t>
            </a:r>
            <a:endParaRPr sz="3600">
              <a:latin typeface="Calibri"/>
              <a:ea typeface="Calibri"/>
              <a:cs typeface="Calibri"/>
              <a:sym typeface="Calibri"/>
            </a:endParaRPr>
          </a:p>
          <a:p>
            <a:pPr indent="0" lvl="0" marL="0" rtl="0" algn="l">
              <a:spcBef>
                <a:spcPts val="0"/>
              </a:spcBef>
              <a:spcAft>
                <a:spcPts val="0"/>
              </a:spcAft>
              <a:buNone/>
            </a:pPr>
            <a:r>
              <a:rPr lang="en-GB" sz="3600">
                <a:latin typeface="Calibri"/>
                <a:ea typeface="Calibri"/>
                <a:cs typeface="Calibri"/>
                <a:sym typeface="Calibri"/>
              </a:rPr>
              <a:t>3.5million comments</a:t>
            </a:r>
            <a:endParaRPr sz="3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1" name="Shape 151"/>
        <p:cNvGrpSpPr/>
        <p:nvPr/>
      </p:nvGrpSpPr>
      <p:grpSpPr>
        <a:xfrm>
          <a:off x="0" y="0"/>
          <a:ext cx="0" cy="0"/>
          <a:chOff x="0" y="0"/>
          <a:chExt cx="0" cy="0"/>
        </a:xfrm>
      </p:grpSpPr>
      <p:sp>
        <p:nvSpPr>
          <p:cNvPr id="152" name="Google Shape;152;p20"/>
          <p:cNvSpPr/>
          <p:nvPr/>
        </p:nvSpPr>
        <p:spPr>
          <a:xfrm>
            <a:off x="56600" y="471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3" name="Google Shape;153;p20"/>
          <p:cNvSpPr/>
          <p:nvPr/>
        </p:nvSpPr>
        <p:spPr>
          <a:xfrm>
            <a:off x="6492113" y="0"/>
            <a:ext cx="5699887" cy="4059244"/>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54" name="Google Shape;154;p20"/>
          <p:cNvCxnSpPr/>
          <p:nvPr/>
        </p:nvCxnSpPr>
        <p:spPr>
          <a:xfrm rot="10800000">
            <a:off x="1508730" y="3431586"/>
            <a:ext cx="0" cy="1737300"/>
          </a:xfrm>
          <a:prstGeom prst="straightConnector1">
            <a:avLst/>
          </a:prstGeom>
          <a:noFill/>
          <a:ln cap="sq" cmpd="sng" w="19050">
            <a:solidFill>
              <a:schemeClr val="dk1"/>
            </a:solidFill>
            <a:prstDash val="solid"/>
            <a:miter lim="800000"/>
            <a:headEnd len="sm" w="sm" type="none"/>
            <a:tailEnd len="sm" w="sm" type="none"/>
          </a:ln>
        </p:spPr>
      </p:cxnSp>
      <p:sp>
        <p:nvSpPr>
          <p:cNvPr id="155" name="Google Shape;155;p20"/>
          <p:cNvSpPr/>
          <p:nvPr/>
        </p:nvSpPr>
        <p:spPr>
          <a:xfrm>
            <a:off x="8732897" y="5004581"/>
            <a:ext cx="962400" cy="962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6" name="Google Shape;156;p20"/>
          <p:cNvSpPr/>
          <p:nvPr/>
        </p:nvSpPr>
        <p:spPr>
          <a:xfrm>
            <a:off x="10463725" y="4865965"/>
            <a:ext cx="293700" cy="2937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7" name="Google Shape;157;p20"/>
          <p:cNvSpPr txBox="1"/>
          <p:nvPr/>
        </p:nvSpPr>
        <p:spPr>
          <a:xfrm>
            <a:off x="396200" y="537700"/>
            <a:ext cx="5009100" cy="30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Youtube video statistical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viewCount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commentCount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likeCount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dislikeCount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ratio</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ratio_bins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8" name="Google Shape;158;p20"/>
          <p:cNvSpPr txBox="1"/>
          <p:nvPr/>
        </p:nvSpPr>
        <p:spPr>
          <a:xfrm>
            <a:off x="396200" y="2952625"/>
            <a:ext cx="5433600" cy="10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Sentiment analysis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Descriptive statistics for magnitude and sentiment score</a:t>
            </a:r>
            <a:endParaRPr sz="1800">
              <a:latin typeface="Calibri"/>
              <a:ea typeface="Calibri"/>
              <a:cs typeface="Calibri"/>
              <a:sym typeface="Calibri"/>
            </a:endParaRPr>
          </a:p>
        </p:txBody>
      </p:sp>
      <p:sp>
        <p:nvSpPr>
          <p:cNvPr id="159" name="Google Shape;159;p20"/>
          <p:cNvSpPr txBox="1"/>
          <p:nvPr/>
        </p:nvSpPr>
        <p:spPr>
          <a:xfrm>
            <a:off x="396200" y="4525775"/>
            <a:ext cx="54336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Other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Date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sz="1800">
                <a:latin typeface="Calibri"/>
                <a:ea typeface="Calibri"/>
                <a:cs typeface="Calibri"/>
                <a:sym typeface="Calibri"/>
              </a:rPr>
              <a:t>Class (guest type)</a:t>
            </a:r>
            <a:endParaRPr sz="1800">
              <a:latin typeface="Calibri"/>
              <a:ea typeface="Calibri"/>
              <a:cs typeface="Calibri"/>
              <a:sym typeface="Calibri"/>
            </a:endParaRPr>
          </a:p>
        </p:txBody>
      </p:sp>
      <p:sp>
        <p:nvSpPr>
          <p:cNvPr id="160" name="Google Shape;160;p20"/>
          <p:cNvSpPr txBox="1"/>
          <p:nvPr/>
        </p:nvSpPr>
        <p:spPr>
          <a:xfrm>
            <a:off x="183950" y="5685825"/>
            <a:ext cx="54336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Calibri"/>
                <a:ea typeface="Calibri"/>
                <a:cs typeface="Calibri"/>
                <a:sym typeface="Calibri"/>
              </a:rPr>
              <a:t>22 features in total</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64" name="Shape 164"/>
        <p:cNvGrpSpPr/>
        <p:nvPr/>
      </p:nvGrpSpPr>
      <p:grpSpPr>
        <a:xfrm>
          <a:off x="0" y="0"/>
          <a:ext cx="0" cy="0"/>
          <a:chOff x="0" y="0"/>
          <a:chExt cx="0" cy="0"/>
        </a:xfrm>
      </p:grpSpPr>
      <p:sp>
        <p:nvSpPr>
          <p:cNvPr id="165" name="Google Shape;165;p21"/>
          <p:cNvSpPr/>
          <p:nvPr/>
        </p:nvSpPr>
        <p:spPr>
          <a:xfrm>
            <a:off x="5913121" y="-2"/>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 name="Google Shape;166;p21"/>
          <p:cNvSpPr txBox="1"/>
          <p:nvPr>
            <p:ph type="title"/>
          </p:nvPr>
        </p:nvSpPr>
        <p:spPr>
          <a:xfrm>
            <a:off x="655320" y="365125"/>
            <a:ext cx="9013052" cy="162331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lang="en-GB" sz="4000"/>
              <a:t>How we did our sentiment word analysis</a:t>
            </a:r>
            <a:endParaRPr sz="4000"/>
          </a:p>
        </p:txBody>
      </p:sp>
      <p:cxnSp>
        <p:nvCxnSpPr>
          <p:cNvPr id="167" name="Google Shape;167;p21"/>
          <p:cNvCxnSpPr/>
          <p:nvPr/>
        </p:nvCxnSpPr>
        <p:spPr>
          <a:xfrm>
            <a:off x="763661" y="2316480"/>
            <a:ext cx="8229600" cy="0"/>
          </a:xfrm>
          <a:prstGeom prst="straightConnector1">
            <a:avLst/>
          </a:prstGeom>
          <a:noFill/>
          <a:ln cap="sq" cmpd="sng" w="19050">
            <a:solidFill>
              <a:schemeClr val="lt1"/>
            </a:solidFill>
            <a:prstDash val="solid"/>
            <a:miter lim="800000"/>
            <a:headEnd len="sm" w="sm" type="none"/>
            <a:tailEnd len="sm" w="sm" type="none"/>
          </a:ln>
        </p:spPr>
      </p:cxnSp>
      <p:sp>
        <p:nvSpPr>
          <p:cNvPr id="168" name="Google Shape;168;p21"/>
          <p:cNvSpPr txBox="1"/>
          <p:nvPr>
            <p:ph idx="1" type="body"/>
          </p:nvPr>
        </p:nvSpPr>
        <p:spPr>
          <a:xfrm>
            <a:off x="655325" y="2644525"/>
            <a:ext cx="9013200" cy="3496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b="1" lang="en-GB" sz="1800"/>
              <a:t>We used NLP</a:t>
            </a:r>
            <a:endParaRPr/>
          </a:p>
          <a:p>
            <a:pPr indent="-228600" lvl="0" marL="228600" rtl="0" algn="l">
              <a:lnSpc>
                <a:spcPct val="90000"/>
              </a:lnSpc>
              <a:spcBef>
                <a:spcPts val="1000"/>
              </a:spcBef>
              <a:spcAft>
                <a:spcPts val="0"/>
              </a:spcAft>
              <a:buClr>
                <a:schemeClr val="lt1"/>
              </a:buClr>
              <a:buSzPts val="1800"/>
              <a:buChar char="•"/>
            </a:pPr>
            <a:r>
              <a:rPr lang="en-GB" sz="1800"/>
              <a:t>Each comment is treated as a document and is then broken down into a bag of words. Each word in the comment is then </a:t>
            </a:r>
            <a:r>
              <a:rPr lang="en-GB" sz="1800"/>
              <a:t>tokenized</a:t>
            </a:r>
            <a:r>
              <a:rPr lang="en-GB" sz="1800"/>
              <a:t> using the spaCy python library. Each word is lemmatised to get the root meaning of the word. A lexicon of 155,000 words with sentiments scores attached to them were obtained free from SentiWords. </a:t>
            </a:r>
            <a:endParaRPr sz="1800"/>
          </a:p>
          <a:p>
            <a:pPr indent="-228600" lvl="0" marL="228600" rtl="0" algn="l">
              <a:lnSpc>
                <a:spcPct val="90000"/>
              </a:lnSpc>
              <a:spcBef>
                <a:spcPts val="1000"/>
              </a:spcBef>
              <a:spcAft>
                <a:spcPts val="0"/>
              </a:spcAft>
              <a:buClr>
                <a:schemeClr val="lt1"/>
              </a:buClr>
              <a:buSzPts val="1800"/>
              <a:buChar char="•"/>
            </a:pPr>
            <a:r>
              <a:rPr lang="en-GB" sz="1800"/>
              <a:t>After processing a comment, each word in the bag of words has been given a sentiment score, and the total sentiment score is average of these sentiments. The total magnitude is added up as well from the sentiment of each word, but is not normalised.</a:t>
            </a:r>
            <a:endParaRPr/>
          </a:p>
          <a:p>
            <a:pPr indent="-228600" lvl="0" marL="228600" rtl="0" algn="l">
              <a:lnSpc>
                <a:spcPct val="90000"/>
              </a:lnSpc>
              <a:spcBef>
                <a:spcPts val="1000"/>
              </a:spcBef>
              <a:spcAft>
                <a:spcPts val="0"/>
              </a:spcAft>
              <a:buClr>
                <a:schemeClr val="lt1"/>
              </a:buClr>
              <a:buSzPts val="1800"/>
              <a:buChar char="•"/>
            </a:pPr>
            <a:r>
              <a:rPr lang="en-GB" sz="1800"/>
              <a:t>After the comments were processed, the sentiment scores and magnitudes were grouped by the video they belonged to. We took the descriptive statistics of the grouped comments for each video and joined it to our data Frame, along with the other columns of our YouTube video data Frame.</a:t>
            </a:r>
            <a:endParaRPr/>
          </a:p>
          <a:p>
            <a:pPr indent="-120650" lvl="0" marL="228600" rtl="0" algn="l">
              <a:lnSpc>
                <a:spcPct val="90000"/>
              </a:lnSpc>
              <a:spcBef>
                <a:spcPts val="1000"/>
              </a:spcBef>
              <a:spcAft>
                <a:spcPts val="0"/>
              </a:spcAft>
              <a:buClr>
                <a:schemeClr val="lt1"/>
              </a:buClr>
              <a:buSzPts val="1700"/>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72" name="Shape 172"/>
        <p:cNvGrpSpPr/>
        <p:nvPr/>
      </p:nvGrpSpPr>
      <p:grpSpPr>
        <a:xfrm>
          <a:off x="0" y="0"/>
          <a:ext cx="0" cy="0"/>
          <a:chOff x="0" y="0"/>
          <a:chExt cx="0" cy="0"/>
        </a:xfrm>
      </p:grpSpPr>
      <p:sp>
        <p:nvSpPr>
          <p:cNvPr id="173" name="Google Shape;173;p22"/>
          <p:cNvSpPr/>
          <p:nvPr/>
        </p:nvSpPr>
        <p:spPr>
          <a:xfrm>
            <a:off x="5913121" y="-83327"/>
            <a:ext cx="6278879" cy="6858002"/>
          </a:xfrm>
          <a:custGeom>
            <a:rect b="b" l="l" r="r" t="t"/>
            <a:pathLst>
              <a:path extrusionOk="0" h="6858002" w="6278879">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rgbClr val="262626">
              <a:alpha val="6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4" name="Google Shape;174;p22"/>
          <p:cNvSpPr txBox="1"/>
          <p:nvPr>
            <p:ph type="title"/>
          </p:nvPr>
        </p:nvSpPr>
        <p:spPr>
          <a:xfrm>
            <a:off x="655325" y="365125"/>
            <a:ext cx="9013200" cy="97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lang="en-GB" sz="4000"/>
              <a:t>Testing our sentiment analysis</a:t>
            </a:r>
            <a:endParaRPr sz="4000"/>
          </a:p>
        </p:txBody>
      </p:sp>
      <p:sp>
        <p:nvSpPr>
          <p:cNvPr id="175" name="Google Shape;175;p22"/>
          <p:cNvSpPr txBox="1"/>
          <p:nvPr>
            <p:ph idx="1" type="body"/>
          </p:nvPr>
        </p:nvSpPr>
        <p:spPr>
          <a:xfrm>
            <a:off x="334600" y="1389875"/>
            <a:ext cx="9013200" cy="34965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SzPts val="1800"/>
              <a:buChar char="•"/>
            </a:pPr>
            <a:r>
              <a:rPr lang="en-GB" sz="1800"/>
              <a:t>To test our sentiment analysis we obtained an already labeled dataset to compare our sentiment scores with.</a:t>
            </a:r>
            <a:endParaRPr sz="1800"/>
          </a:p>
          <a:p>
            <a:pPr indent="-342900" lvl="0" marL="457200" rtl="0" algn="l">
              <a:lnSpc>
                <a:spcPct val="90000"/>
              </a:lnSpc>
              <a:spcBef>
                <a:spcPts val="0"/>
              </a:spcBef>
              <a:spcAft>
                <a:spcPts val="0"/>
              </a:spcAft>
              <a:buSzPts val="1800"/>
              <a:buChar char="•"/>
            </a:pPr>
            <a:r>
              <a:rPr lang="en-GB" sz="1800"/>
              <a:t>4200 tweets with sentiment scores attached to each tweet</a:t>
            </a:r>
            <a:endParaRPr sz="1800"/>
          </a:p>
          <a:p>
            <a:pPr indent="-342900" lvl="0" marL="457200" rtl="0" algn="l">
              <a:lnSpc>
                <a:spcPct val="90000"/>
              </a:lnSpc>
              <a:spcBef>
                <a:spcPts val="0"/>
              </a:spcBef>
              <a:spcAft>
                <a:spcPts val="0"/>
              </a:spcAft>
              <a:buSzPts val="1800"/>
              <a:buChar char="•"/>
            </a:pPr>
            <a:r>
              <a:rPr lang="en-GB" sz="1800"/>
              <a:t>The data set was obtained from VADER, a sentiment analysis module created by researchers at the Georgia Institute of Technology</a:t>
            </a:r>
            <a:endParaRPr sz="1800"/>
          </a:p>
          <a:p>
            <a:pPr indent="-342900" lvl="0" marL="457200" rtl="0" algn="l">
              <a:lnSpc>
                <a:spcPct val="90000"/>
              </a:lnSpc>
              <a:spcBef>
                <a:spcPts val="0"/>
              </a:spcBef>
              <a:spcAft>
                <a:spcPts val="0"/>
              </a:spcAft>
              <a:buSzPts val="1800"/>
              <a:buChar char="•"/>
            </a:pPr>
            <a:r>
              <a:rPr lang="en-GB" sz="1800"/>
              <a:t>We turned out floating point sentiment scores into -1, 0 and 1, and applied the same to the vade dataset</a:t>
            </a:r>
            <a:endParaRPr sz="1800"/>
          </a:p>
          <a:p>
            <a:pPr indent="-120650" lvl="0" marL="228600" rtl="0" algn="l">
              <a:lnSpc>
                <a:spcPct val="90000"/>
              </a:lnSpc>
              <a:spcBef>
                <a:spcPts val="1000"/>
              </a:spcBef>
              <a:spcAft>
                <a:spcPts val="0"/>
              </a:spcAft>
              <a:buClr>
                <a:schemeClr val="lt1"/>
              </a:buClr>
              <a:buSzPts val="1700"/>
              <a:buNone/>
            </a:pPr>
            <a:r>
              <a:rPr lang="en-GB" sz="1700"/>
              <a:t>Our sentiment analysis performed at roughly 80%</a:t>
            </a:r>
            <a:endParaRPr sz="1700"/>
          </a:p>
        </p:txBody>
      </p:sp>
      <p:pic>
        <p:nvPicPr>
          <p:cNvPr id="176" name="Google Shape;176;p22"/>
          <p:cNvPicPr preferRelativeResize="0"/>
          <p:nvPr/>
        </p:nvPicPr>
        <p:blipFill>
          <a:blip r:embed="rId3">
            <a:alphaModFix/>
          </a:blip>
          <a:stretch>
            <a:fillRect/>
          </a:stretch>
        </p:blipFill>
        <p:spPr>
          <a:xfrm>
            <a:off x="451400" y="4080899"/>
            <a:ext cx="8446425" cy="218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80" name="Shape 180"/>
        <p:cNvGrpSpPr/>
        <p:nvPr/>
      </p:nvGrpSpPr>
      <p:grpSpPr>
        <a:xfrm>
          <a:off x="0" y="0"/>
          <a:ext cx="0" cy="0"/>
          <a:chOff x="0" y="0"/>
          <a:chExt cx="0" cy="0"/>
        </a:xfrm>
      </p:grpSpPr>
      <p:sp>
        <p:nvSpPr>
          <p:cNvPr id="181" name="Google Shape;181;p23"/>
          <p:cNvSpPr/>
          <p:nvPr/>
        </p:nvSpPr>
        <p:spPr>
          <a:xfrm>
            <a:off x="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23"/>
          <p:cNvSpPr/>
          <p:nvPr/>
        </p:nvSpPr>
        <p:spPr>
          <a:xfrm>
            <a:off x="-2333" y="-2"/>
            <a:ext cx="5441859" cy="5654940"/>
          </a:xfrm>
          <a:custGeom>
            <a:rect b="b" l="l" r="r" t="t"/>
            <a:pathLst>
              <a:path extrusionOk="0" h="5654940" w="5441859">
                <a:moveTo>
                  <a:pt x="0" y="0"/>
                </a:moveTo>
                <a:lnTo>
                  <a:pt x="4400492" y="0"/>
                </a:lnTo>
                <a:lnTo>
                  <a:pt x="4484767" y="76595"/>
                </a:lnTo>
                <a:cubicBezTo>
                  <a:pt x="5076108"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solidFill>
            <a:srgbClr val="0C0C0C">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23"/>
          <p:cNvSpPr/>
          <p:nvPr>
            <p:ph type="title"/>
          </p:nvPr>
        </p:nvSpPr>
        <p:spPr>
          <a:xfrm>
            <a:off x="750242" y="632990"/>
            <a:ext cx="4062643" cy="1043409"/>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GB" sz="3600"/>
              <a:t>Key Variables</a:t>
            </a:r>
            <a:endParaRPr sz="3600">
              <a:latin typeface="Calibri"/>
              <a:ea typeface="Calibri"/>
              <a:cs typeface="Calibri"/>
              <a:sym typeface="Calibri"/>
            </a:endParaRPr>
          </a:p>
        </p:txBody>
      </p:sp>
      <p:sp>
        <p:nvSpPr>
          <p:cNvPr id="184" name="Google Shape;184;p23"/>
          <p:cNvSpPr txBox="1"/>
          <p:nvPr>
            <p:ph idx="1" type="body"/>
          </p:nvPr>
        </p:nvSpPr>
        <p:spPr>
          <a:xfrm>
            <a:off x="518474" y="1774372"/>
            <a:ext cx="4064409" cy="275408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800"/>
              <a:buChar char="•"/>
            </a:pPr>
            <a:r>
              <a:rPr lang="en-GB" sz="1800"/>
              <a:t>We found that all of the YouTube features such as likeCount and commentCount were determined by the viewCount</a:t>
            </a:r>
            <a:endParaRPr sz="1800"/>
          </a:p>
        </p:txBody>
      </p:sp>
      <p:pic>
        <p:nvPicPr>
          <p:cNvPr id="185" name="Google Shape;185;p23"/>
          <p:cNvPicPr preferRelativeResize="0"/>
          <p:nvPr/>
        </p:nvPicPr>
        <p:blipFill rotWithShape="1">
          <a:blip r:embed="rId3">
            <a:alphaModFix/>
          </a:blip>
          <a:srcRect b="0" l="0" r="0" t="0"/>
          <a:stretch/>
        </p:blipFill>
        <p:spPr>
          <a:xfrm>
            <a:off x="5958000" y="1514475"/>
            <a:ext cx="5869469" cy="31617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