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</p:sldIdLst>
  <p:sldSz cx="18288000" cy="10287000"/>
  <p:notesSz cx="6858000" cy="9144000"/>
  <p:embeddedFontLst>
    <p:embeddedFont>
      <p:font typeface="Source Sans Pro" charset="1" panose="020B0503030403020204"/>
      <p:regular r:id="rId6"/>
    </p:embeddedFont>
    <p:embeddedFont>
      <p:font typeface="Source Sans Pro Bold" charset="1" panose="020B0703030403020204"/>
      <p:regular r:id="rId7"/>
    </p:embeddedFont>
    <p:embeddedFont>
      <p:font typeface="Source Sans Pro Italics" charset="1" panose="020B0503030403090204"/>
      <p:regular r:id="rId8"/>
    </p:embeddedFont>
    <p:embeddedFont>
      <p:font typeface="Source Sans Pro Bold Italics" charset="1" panose="020B070303040309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Blogger" charset="1" panose="02000506030000020004"/>
      <p:regular r:id="rId14"/>
    </p:embeddedFont>
    <p:embeddedFont>
      <p:font typeface="Blogger Bold" charset="1" panose="02000506030000020004"/>
      <p:regular r:id="rId15"/>
    </p:embeddedFont>
    <p:embeddedFont>
      <p:font typeface="Blogger Italics" charset="1" panose="02000506030000020004"/>
      <p:regular r:id="rId16"/>
    </p:embeddedFont>
    <p:embeddedFont>
      <p:font typeface="Blogger Bold Italics" charset="1" panose="02000506030000020004"/>
      <p:regular r:id="rId17"/>
    </p:embeddedFont>
    <p:embeddedFont>
      <p:font typeface="Blogger Light" charset="1" panose="02000506030000020004"/>
      <p:regular r:id="rId18"/>
    </p:embeddedFont>
    <p:embeddedFont>
      <p:font typeface="Blogger Light Italics" charset="1" panose="02000506030000020004"/>
      <p:regular r:id="rId19"/>
    </p:embeddedFont>
    <p:embeddedFont>
      <p:font typeface="Blogger Medium" charset="1" panose="02000506030000020004"/>
      <p:regular r:id="rId20"/>
    </p:embeddedFont>
    <p:embeddedFont>
      <p:font typeface="Blogger Medium Italics" charset="1" panose="0200050603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slides/slide1.xml" Type="http://schemas.openxmlformats.org/officeDocument/2006/relationships/slide"/><Relationship Id="rId23" Target="slides/slide2.xml" Type="http://schemas.openxmlformats.org/officeDocument/2006/relationships/slide"/><Relationship Id="rId24" Target="slides/slide3.xml" Type="http://schemas.openxmlformats.org/officeDocument/2006/relationships/slide"/><Relationship Id="rId25" Target="slides/slide4.xml" Type="http://schemas.openxmlformats.org/officeDocument/2006/relationships/slide"/><Relationship Id="rId26" Target="slides/slide5.xml" Type="http://schemas.openxmlformats.org/officeDocument/2006/relationships/slide"/><Relationship Id="rId27" Target="slides/slide6.xml" Type="http://schemas.openxmlformats.org/officeDocument/2006/relationships/slide"/><Relationship Id="rId28" Target="slides/slide7.xml" Type="http://schemas.openxmlformats.org/officeDocument/2006/relationships/slide"/><Relationship Id="rId29" Target="slides/slide8.xml" Type="http://schemas.openxmlformats.org/officeDocument/2006/relationships/slide"/><Relationship Id="rId3" Target="viewProps.xml" Type="http://schemas.openxmlformats.org/officeDocument/2006/relationships/viewProps"/><Relationship Id="rId30" Target="slides/slide9.xml" Type="http://schemas.openxmlformats.org/officeDocument/2006/relationships/slide"/><Relationship Id="rId31" Target="slides/slide10.xml" Type="http://schemas.openxmlformats.org/officeDocument/2006/relationships/slide"/><Relationship Id="rId32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jpeg" Type="http://schemas.openxmlformats.org/officeDocument/2006/relationships/image"/><Relationship Id="rId8" Target="../media/image2.png" Type="http://schemas.openxmlformats.org/officeDocument/2006/relationships/image"/><Relationship Id="rId9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mindmeister.com/app/map/2937092351?t=qjmscG2fJj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https://bpmsg.com/ahp/ahp-hiergini.php?sc=3ABuwA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https://www.figma.com/file/RSag42TWevDM7l3JddTXwe/Untitled?type=design&amp;node-id=0%3A1&amp;mode=design&amp;t=0l3TLTswQ5B15yFf-1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https://weekdone.com/join/56660f6b980dd64ab8596a1070eeb3001fd60da0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26906" y="5261366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2" y="0"/>
                </a:lnTo>
                <a:lnTo>
                  <a:pt x="1111152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795395" y="917434"/>
            <a:ext cx="2680079" cy="5302997"/>
            <a:chOff x="0" y="0"/>
            <a:chExt cx="2620010" cy="51841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12974" t="0" r="-12974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795395" y="6590742"/>
            <a:ext cx="2680079" cy="5302997"/>
            <a:chOff x="0" y="0"/>
            <a:chExt cx="2620010" cy="51841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11760" t="0" r="-1176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656156" y="-1417612"/>
            <a:ext cx="2680079" cy="5302997"/>
            <a:chOff x="0" y="0"/>
            <a:chExt cx="2620010" cy="51841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13096" t="0" r="-13096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2656156" y="4255696"/>
            <a:ext cx="2680079" cy="5302997"/>
            <a:chOff x="0" y="0"/>
            <a:chExt cx="2620010" cy="518414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8"/>
              <a:stretch>
                <a:fillRect l="-13386" t="0" r="-13386" b="0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-550761" y="964039"/>
            <a:ext cx="2680079" cy="5302997"/>
            <a:chOff x="0" y="0"/>
            <a:chExt cx="2620010" cy="518414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-13531" t="0" r="-13531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54" id="54"/>
          <p:cNvGrpSpPr>
            <a:grpSpLocks noChangeAspect="true"/>
          </p:cNvGrpSpPr>
          <p:nvPr/>
        </p:nvGrpSpPr>
        <p:grpSpPr>
          <a:xfrm rot="0">
            <a:off x="-550761" y="6637347"/>
            <a:ext cx="2680079" cy="5302997"/>
            <a:chOff x="0" y="0"/>
            <a:chExt cx="2620010" cy="518414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-13100" t="0" r="-13100" b="0"/>
              </a:stretch>
            </a:blip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4" id="64"/>
          <p:cNvSpPr txBox="true"/>
          <p:nvPr/>
        </p:nvSpPr>
        <p:spPr>
          <a:xfrm rot="0">
            <a:off x="9826906" y="2895476"/>
            <a:ext cx="6138450" cy="204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2"/>
              </a:lnSpc>
            </a:pPr>
            <a:r>
              <a:rPr lang="en-US" sz="7066">
                <a:solidFill>
                  <a:srgbClr val="FFFFFF"/>
                </a:solidFill>
                <a:latin typeface="Blogger Bold"/>
              </a:rPr>
              <a:t>PROJECT PRESENTATION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9826906" y="6020439"/>
            <a:ext cx="6912923" cy="465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02"/>
              </a:lnSpc>
            </a:pPr>
            <a:r>
              <a:rPr lang="en-US" sz="3058">
                <a:solidFill>
                  <a:srgbClr val="FFFFFF"/>
                </a:solidFill>
                <a:latin typeface="Blogger Bold"/>
              </a:rPr>
              <a:t>VIRTUAL PRIVATE NETWORK (VPN) APP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9826906" y="6566763"/>
            <a:ext cx="6138450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</a:rPr>
              <a:t>Project was made by Sofiia Chekmenova, Yehor Poliarskyi, Oleksii Parshyn, Jaykumar Mathukiya, Stepan Kozlov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26868" y="3114773"/>
            <a:ext cx="2921847" cy="3397497"/>
          </a:xfrm>
          <a:custGeom>
            <a:avLst/>
            <a:gdLst/>
            <a:ahLst/>
            <a:cxnLst/>
            <a:rect r="r" b="b" t="t" l="l"/>
            <a:pathLst>
              <a:path h="3397497" w="2921847">
                <a:moveTo>
                  <a:pt x="0" y="0"/>
                </a:moveTo>
                <a:lnTo>
                  <a:pt x="2921847" y="0"/>
                </a:lnTo>
                <a:lnTo>
                  <a:pt x="2921847" y="3397497"/>
                </a:lnTo>
                <a:lnTo>
                  <a:pt x="0" y="3397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15919" y="3656252"/>
            <a:ext cx="2917600" cy="3397497"/>
          </a:xfrm>
          <a:custGeom>
            <a:avLst/>
            <a:gdLst/>
            <a:ahLst/>
            <a:cxnLst/>
            <a:rect r="r" b="b" t="t" l="l"/>
            <a:pathLst>
              <a:path h="3397497" w="2917600">
                <a:moveTo>
                  <a:pt x="0" y="0"/>
                </a:moveTo>
                <a:lnTo>
                  <a:pt x="2917600" y="0"/>
                </a:lnTo>
                <a:lnTo>
                  <a:pt x="2917600" y="3397497"/>
                </a:lnTo>
                <a:lnTo>
                  <a:pt x="0" y="3397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7300" y="5461158"/>
            <a:ext cx="1211802" cy="302951"/>
          </a:xfrm>
          <a:custGeom>
            <a:avLst/>
            <a:gdLst/>
            <a:ahLst/>
            <a:cxnLst/>
            <a:rect r="r" b="b" t="t" l="l"/>
            <a:pathLst>
              <a:path h="302951" w="1211802">
                <a:moveTo>
                  <a:pt x="0" y="0"/>
                </a:moveTo>
                <a:lnTo>
                  <a:pt x="1211802" y="0"/>
                </a:lnTo>
                <a:lnTo>
                  <a:pt x="1211802" y="302951"/>
                </a:lnTo>
                <a:lnTo>
                  <a:pt x="0" y="3029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97300" y="3862934"/>
            <a:ext cx="9730452" cy="946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13"/>
              </a:lnSpc>
            </a:pPr>
            <a:r>
              <a:rPr lang="en-US" sz="6216">
                <a:solidFill>
                  <a:srgbClr val="FFFFFF"/>
                </a:solidFill>
                <a:latin typeface="Blogger Bold"/>
              </a:rPr>
              <a:t>QUESTIONS AND ANSWERS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4082" y="6187551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3" y="0"/>
                </a:lnTo>
                <a:lnTo>
                  <a:pt x="1111153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4082" y="3821661"/>
            <a:ext cx="6869918" cy="204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32"/>
              </a:lnSpc>
            </a:pPr>
            <a:r>
              <a:rPr lang="en-US" sz="7066">
                <a:solidFill>
                  <a:srgbClr val="FFFFFF"/>
                </a:solidFill>
                <a:latin typeface="Blogger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03929" y="-186401"/>
            <a:ext cx="3538728" cy="4114800"/>
          </a:xfrm>
          <a:custGeom>
            <a:avLst/>
            <a:gdLst/>
            <a:ahLst/>
            <a:cxnLst/>
            <a:rect r="r" b="b" t="t" l="l"/>
            <a:pathLst>
              <a:path h="4114800" w="3538728">
                <a:moveTo>
                  <a:pt x="0" y="0"/>
                </a:moveTo>
                <a:lnTo>
                  <a:pt x="3538728" y="0"/>
                </a:lnTo>
                <a:lnTo>
                  <a:pt x="3538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06217" y="469400"/>
            <a:ext cx="3533584" cy="4114800"/>
          </a:xfrm>
          <a:custGeom>
            <a:avLst/>
            <a:gdLst/>
            <a:ahLst/>
            <a:cxnLst/>
            <a:rect r="r" b="b" t="t" l="l"/>
            <a:pathLst>
              <a:path h="4114800" w="3533584">
                <a:moveTo>
                  <a:pt x="0" y="0"/>
                </a:moveTo>
                <a:lnTo>
                  <a:pt x="3533585" y="0"/>
                </a:lnTo>
                <a:lnTo>
                  <a:pt x="35335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992019" y="1028700"/>
            <a:ext cx="4159154" cy="8229600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119299" t="0" r="-119299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2350138" y="4186155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3" y="0"/>
                </a:lnTo>
                <a:lnTo>
                  <a:pt x="1111153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350138" y="804780"/>
            <a:ext cx="6793862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99"/>
              </a:lnSpc>
            </a:pPr>
            <a:r>
              <a:rPr lang="en-US" sz="4999">
                <a:solidFill>
                  <a:srgbClr val="FFFFFF"/>
                </a:solidFill>
                <a:latin typeface="Blogger Bold"/>
              </a:rPr>
              <a:t>WHY WE CHOSE PROJECT TOPIC “VIRTUAL PRIVATE NEWORK (VPN)”?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50138" y="5016393"/>
            <a:ext cx="7299476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</a:rPr>
              <a:t>We chose the project topic "Virtual Private Network" due to its relevance in addressing online privacy and security concerns, making it a compelling choice. Working on a VPN project allows us to collaborate with team members, share knowledge, and learn from each other's experiences, which can foster a sense of community and support.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9568" y="3891762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2" y="0"/>
                </a:lnTo>
                <a:lnTo>
                  <a:pt x="1111152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0518" y="2435654"/>
            <a:ext cx="6490517" cy="85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6"/>
              </a:lnSpc>
            </a:pPr>
            <a:r>
              <a:rPr lang="en-US" sz="5700">
                <a:solidFill>
                  <a:srgbClr val="FFFFFF"/>
                </a:solidFill>
                <a:latin typeface="Blogger Bold"/>
              </a:rPr>
              <a:t>LIST OF OUR GOALS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0518" y="6074201"/>
            <a:ext cx="1763047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0518" y="6478823"/>
            <a:ext cx="3526093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</a:rPr>
              <a:t>Analyze the market for existing vpn's. Also analyze their demand, growth dynamics and market share, understand the basic needs of VPN users.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0518" y="4663894"/>
            <a:ext cx="2703699" cy="132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62"/>
              </a:lnSpc>
            </a:pPr>
            <a:r>
              <a:rPr lang="en-US" sz="8853">
                <a:solidFill>
                  <a:srgbClr val="FFFFFF"/>
                </a:solidFill>
                <a:latin typeface="Blogger Bold"/>
              </a:rPr>
              <a:t>01.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1468" y="6074201"/>
            <a:ext cx="2957781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MAKE VPN DESIGN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81468" y="6478823"/>
            <a:ext cx="3526093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</a:rPr>
              <a:t>Create a simple and user-friendly initial design mockup that will possibly be used in a future project.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81468" y="4663894"/>
            <a:ext cx="2527441" cy="132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62"/>
              </a:lnSpc>
            </a:pPr>
            <a:r>
              <a:rPr lang="en-US" sz="8853">
                <a:solidFill>
                  <a:srgbClr val="FFFFFF"/>
                </a:solidFill>
                <a:latin typeface="Blogger Bold"/>
              </a:rPr>
              <a:t>02.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80439" y="5883701"/>
            <a:ext cx="2606564" cy="80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MAKE SIMPLE PROTOTYPE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80439" y="6765042"/>
            <a:ext cx="3526093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</a:rPr>
              <a:t>Create a working prototype that the user can directly test.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80439" y="4663894"/>
            <a:ext cx="2255042" cy="132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62"/>
              </a:lnSpc>
            </a:pPr>
            <a:r>
              <a:rPr lang="en-US" sz="8853">
                <a:solidFill>
                  <a:srgbClr val="FFFFFF"/>
                </a:solidFill>
                <a:latin typeface="Blogger Bold"/>
              </a:rPr>
              <a:t>03.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71389" y="6074201"/>
            <a:ext cx="2415923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DO A REVIEW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71389" y="6478823"/>
            <a:ext cx="3526093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</a:rPr>
              <a:t>Do a review of the work done and how it might be interacted with in the future.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71389" y="4663894"/>
            <a:ext cx="2583103" cy="132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62"/>
              </a:lnSpc>
            </a:pPr>
            <a:r>
              <a:rPr lang="en-US" sz="8853">
                <a:solidFill>
                  <a:srgbClr val="FFFFFF"/>
                </a:solidFill>
                <a:latin typeface="Blogger Bold"/>
              </a:rPr>
              <a:t>04.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420219" y="-482340"/>
            <a:ext cx="1867781" cy="2171838"/>
          </a:xfrm>
          <a:custGeom>
            <a:avLst/>
            <a:gdLst/>
            <a:ahLst/>
            <a:cxnLst/>
            <a:rect r="r" b="b" t="t" l="l"/>
            <a:pathLst>
              <a:path h="2171838" w="1867781">
                <a:moveTo>
                  <a:pt x="0" y="0"/>
                </a:moveTo>
                <a:lnTo>
                  <a:pt x="1867781" y="0"/>
                </a:lnTo>
                <a:lnTo>
                  <a:pt x="1867781" y="2171838"/>
                </a:lnTo>
                <a:lnTo>
                  <a:pt x="0" y="21718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157522" y="-136201"/>
            <a:ext cx="1865066" cy="2171838"/>
          </a:xfrm>
          <a:custGeom>
            <a:avLst/>
            <a:gdLst/>
            <a:ahLst/>
            <a:cxnLst/>
            <a:rect r="r" b="b" t="t" l="l"/>
            <a:pathLst>
              <a:path h="2171838" w="1865066">
                <a:moveTo>
                  <a:pt x="0" y="0"/>
                </a:moveTo>
                <a:lnTo>
                  <a:pt x="1865065" y="0"/>
                </a:lnTo>
                <a:lnTo>
                  <a:pt x="1865065" y="2171838"/>
                </a:lnTo>
                <a:lnTo>
                  <a:pt x="0" y="21718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04962" y="-1020721"/>
            <a:ext cx="4509357" cy="5243438"/>
          </a:xfrm>
          <a:custGeom>
            <a:avLst/>
            <a:gdLst/>
            <a:ahLst/>
            <a:cxnLst/>
            <a:rect r="r" b="b" t="t" l="l"/>
            <a:pathLst>
              <a:path h="5243438" w="4509357">
                <a:moveTo>
                  <a:pt x="0" y="0"/>
                </a:moveTo>
                <a:lnTo>
                  <a:pt x="4509356" y="0"/>
                </a:lnTo>
                <a:lnTo>
                  <a:pt x="4509356" y="5243438"/>
                </a:lnTo>
                <a:lnTo>
                  <a:pt x="0" y="5243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70734" y="-185043"/>
            <a:ext cx="4502802" cy="5243438"/>
          </a:xfrm>
          <a:custGeom>
            <a:avLst/>
            <a:gdLst/>
            <a:ahLst/>
            <a:cxnLst/>
            <a:rect r="r" b="b" t="t" l="l"/>
            <a:pathLst>
              <a:path h="5243438" w="4502802">
                <a:moveTo>
                  <a:pt x="0" y="0"/>
                </a:moveTo>
                <a:lnTo>
                  <a:pt x="4502802" y="0"/>
                </a:lnTo>
                <a:lnTo>
                  <a:pt x="4502802" y="5243438"/>
                </a:lnTo>
                <a:lnTo>
                  <a:pt x="0" y="52434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3788" y="2485819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2" y="0"/>
                </a:lnTo>
                <a:lnTo>
                  <a:pt x="1111152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73788" y="625650"/>
            <a:ext cx="7546196" cy="163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6"/>
              </a:lnSpc>
            </a:pPr>
            <a:r>
              <a:rPr lang="en-US" sz="5700">
                <a:solidFill>
                  <a:srgbClr val="FFFFFF"/>
                </a:solidFill>
                <a:latin typeface="Blogger Bold"/>
              </a:rPr>
              <a:t>SOME PROBLEMS WHICH WE FACED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3788" y="3321587"/>
            <a:ext cx="4085194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MARKET SATURATION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73788" y="3747134"/>
            <a:ext cx="5854204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</a:rPr>
              <a:t>Analyzing the VPN market can be challenging due to the saturation of existing providers. Identifying a unique selling proposition (USP) for your VPN service is crucial.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73788" y="5629274"/>
            <a:ext cx="5314250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MARKET RESEARCH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3788" y="6033896"/>
            <a:ext cx="5854204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</a:rPr>
              <a:t>Obtaining accurate and up-to-date data on market trends, user preferences, and competitors can be difficult, requiring comprehensive research.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73788" y="7916035"/>
            <a:ext cx="3625193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SCALABILITY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73788" y="8320657"/>
            <a:ext cx="5854204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Source Sans Pro"/>
              </a:rPr>
              <a:t>Designing the VPN prototype to scale effectively as the user base grows without significant performance degradation.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8567" y="6182720"/>
            <a:ext cx="2281399" cy="2652789"/>
          </a:xfrm>
          <a:custGeom>
            <a:avLst/>
            <a:gdLst/>
            <a:ahLst/>
            <a:cxnLst/>
            <a:rect r="r" b="b" t="t" l="l"/>
            <a:pathLst>
              <a:path h="2652789" w="2281399">
                <a:moveTo>
                  <a:pt x="0" y="0"/>
                </a:moveTo>
                <a:lnTo>
                  <a:pt x="2281399" y="0"/>
                </a:lnTo>
                <a:lnTo>
                  <a:pt x="2281399" y="2652789"/>
                </a:lnTo>
                <a:lnTo>
                  <a:pt x="0" y="26527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43760" y="7627157"/>
            <a:ext cx="2278083" cy="2652789"/>
          </a:xfrm>
          <a:custGeom>
            <a:avLst/>
            <a:gdLst/>
            <a:ahLst/>
            <a:cxnLst/>
            <a:rect r="r" b="b" t="t" l="l"/>
            <a:pathLst>
              <a:path h="2652789" w="2278083">
                <a:moveTo>
                  <a:pt x="0" y="0"/>
                </a:moveTo>
                <a:lnTo>
                  <a:pt x="2278083" y="0"/>
                </a:lnTo>
                <a:lnTo>
                  <a:pt x="2278083" y="2652790"/>
                </a:lnTo>
                <a:lnTo>
                  <a:pt x="0" y="26527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450" y="2536904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2" y="0"/>
                </a:lnTo>
                <a:lnTo>
                  <a:pt x="1111152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9615" y="5489269"/>
            <a:ext cx="7379793" cy="4232960"/>
            <a:chOff x="0" y="0"/>
            <a:chExt cx="7981950" cy="45783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9"/>
              <a:stretch>
                <a:fillRect l="-15661" t="0" r="-15661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76450" y="1080950"/>
            <a:ext cx="6667031" cy="85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6"/>
              </a:lnSpc>
            </a:pPr>
            <a:r>
              <a:rPr lang="en-US" sz="5700">
                <a:solidFill>
                  <a:srgbClr val="FFFFFF"/>
                </a:solidFill>
                <a:latin typeface="Blogger Bold"/>
              </a:rPr>
              <a:t>OUR MINDMAP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71309" y="1368807"/>
            <a:ext cx="6043701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02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PURPOSE AND FUNCTIONALITY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42019" y="1840104"/>
            <a:ext cx="5772990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VPN will help users be protected in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the internet. In some regions using it you can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visit websites that are blocked.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71309" y="2913253"/>
            <a:ext cx="6043701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02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USER INTERFACE (UI)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42019" y="3441700"/>
            <a:ext cx="5772990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It should be very ease to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understand for all users no matter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what age they are. User interface should be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minimalistic and comfortable for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eyes.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44299" y="1360543"/>
            <a:ext cx="5829392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02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ACCESSIBILITY AND AVAILABILITY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15010" y="3960622"/>
            <a:ext cx="5772990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VPN is a good way to protect data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and provide safe internet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connection. All users data trafic will be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transfered through encrypted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servers, so it is safe.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44299" y="3432175"/>
            <a:ext cx="6043701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02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DATA SECURITY AND PRIVACY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15010" y="1891718"/>
            <a:ext cx="5772990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It can be easily transfered to other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platform(PC, Android, MasOS, IOS). Much cheaper price of porting to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other platforms than other projects.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43481" y="6310122"/>
            <a:ext cx="4900818" cy="80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02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PRICE AND CHALLENGES OF </a:t>
            </a:r>
            <a:r>
              <a:rPr lang="en-US" sz="2799">
                <a:solidFill>
                  <a:srgbClr val="FFFFFF"/>
                </a:solidFill>
                <a:latin typeface="Blogger Bold"/>
              </a:rPr>
              <a:t>Development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39408" y="7257669"/>
            <a:ext cx="5772990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It may be difficult to implement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cloud server. It is much more cheaper in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development than other projects.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174537" y="6252972"/>
            <a:ext cx="4900818" cy="80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519" indent="-302260" lvl="1">
              <a:lnSpc>
                <a:spcPts val="3023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Blogger Bold"/>
              </a:rPr>
              <a:t>STORAGE AND DATA MANAGEMENT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70463" y="7200519"/>
            <a:ext cx="5772990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Price for cloud servers is low, so it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is real to implement in real life. We can use storage as much as we want. Because we use clouds, in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case the number of users grow up,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we can just increase storag without</a:t>
            </a:r>
          </a:p>
          <a:p>
            <a:pPr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Source Sans Pro"/>
              </a:rPr>
              <a:t>any problems.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50714" y="9722229"/>
            <a:ext cx="792739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 u="sng">
                <a:solidFill>
                  <a:srgbClr val="FFFFFF"/>
                </a:solidFill>
                <a:latin typeface="Blogger Bold"/>
                <a:hlinkClick r:id="rId10" tooltip="https://www.mindmeister.com/app/map/2937092351?t=qjmscG2fJj"/>
              </a:rPr>
              <a:t>LINK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17203" y="3227029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3" y="0"/>
                </a:lnTo>
                <a:lnTo>
                  <a:pt x="1111153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4227" y="-733938"/>
            <a:ext cx="4509357" cy="5243438"/>
          </a:xfrm>
          <a:custGeom>
            <a:avLst/>
            <a:gdLst/>
            <a:ahLst/>
            <a:cxnLst/>
            <a:rect r="r" b="b" t="t" l="l"/>
            <a:pathLst>
              <a:path h="5243438" w="4509357">
                <a:moveTo>
                  <a:pt x="0" y="0"/>
                </a:moveTo>
                <a:lnTo>
                  <a:pt x="4509357" y="0"/>
                </a:lnTo>
                <a:lnTo>
                  <a:pt x="4509357" y="5243438"/>
                </a:lnTo>
                <a:lnTo>
                  <a:pt x="0" y="52434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01740"/>
            <a:ext cx="4502802" cy="5243438"/>
          </a:xfrm>
          <a:custGeom>
            <a:avLst/>
            <a:gdLst/>
            <a:ahLst/>
            <a:cxnLst/>
            <a:rect r="r" b="b" t="t" l="l"/>
            <a:pathLst>
              <a:path h="5243438" w="4502802">
                <a:moveTo>
                  <a:pt x="0" y="0"/>
                </a:moveTo>
                <a:lnTo>
                  <a:pt x="4502802" y="0"/>
                </a:lnTo>
                <a:lnTo>
                  <a:pt x="4502802" y="5243438"/>
                </a:lnTo>
                <a:lnTo>
                  <a:pt x="0" y="52434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817203" y="4105348"/>
            <a:ext cx="944565" cy="967432"/>
          </a:xfrm>
          <a:custGeom>
            <a:avLst/>
            <a:gdLst/>
            <a:ahLst/>
            <a:cxnLst/>
            <a:rect r="r" b="b" t="t" l="l"/>
            <a:pathLst>
              <a:path h="967432" w="944565">
                <a:moveTo>
                  <a:pt x="944566" y="0"/>
                </a:moveTo>
                <a:lnTo>
                  <a:pt x="0" y="0"/>
                </a:lnTo>
                <a:lnTo>
                  <a:pt x="0" y="967432"/>
                </a:lnTo>
                <a:lnTo>
                  <a:pt x="944566" y="967432"/>
                </a:lnTo>
                <a:lnTo>
                  <a:pt x="94456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17203" y="5800929"/>
            <a:ext cx="966759" cy="892934"/>
          </a:xfrm>
          <a:custGeom>
            <a:avLst/>
            <a:gdLst/>
            <a:ahLst/>
            <a:cxnLst/>
            <a:rect r="r" b="b" t="t" l="l"/>
            <a:pathLst>
              <a:path h="892934" w="966759">
                <a:moveTo>
                  <a:pt x="0" y="0"/>
                </a:moveTo>
                <a:lnTo>
                  <a:pt x="966760" y="0"/>
                </a:lnTo>
                <a:lnTo>
                  <a:pt x="966760" y="892934"/>
                </a:lnTo>
                <a:lnTo>
                  <a:pt x="0" y="89293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150692"/>
            <a:ext cx="9994165" cy="4859042"/>
          </a:xfrm>
          <a:custGeom>
            <a:avLst/>
            <a:gdLst/>
            <a:ahLst/>
            <a:cxnLst/>
            <a:rect r="r" b="b" t="t" l="l"/>
            <a:pathLst>
              <a:path h="4859042" w="9994165">
                <a:moveTo>
                  <a:pt x="0" y="0"/>
                </a:moveTo>
                <a:lnTo>
                  <a:pt x="9994165" y="0"/>
                </a:lnTo>
                <a:lnTo>
                  <a:pt x="9994165" y="4859041"/>
                </a:lnTo>
                <a:lnTo>
                  <a:pt x="0" y="48590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711338" y="4139694"/>
            <a:ext cx="6576662" cy="2420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6"/>
              </a:lnSpc>
            </a:pPr>
            <a:r>
              <a:rPr lang="en-US" sz="5700">
                <a:solidFill>
                  <a:srgbClr val="FFFFFF"/>
                </a:solidFill>
                <a:latin typeface="Blogger Bold"/>
              </a:rPr>
              <a:t>PAIRWISE COMPARISON AHP-OS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50714" y="9722229"/>
            <a:ext cx="792739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 u="sng">
                <a:solidFill>
                  <a:srgbClr val="FFFFFF"/>
                </a:solidFill>
                <a:latin typeface="Blogger Bold"/>
                <a:hlinkClick r:id="rId14" tooltip="https://bpmsg.com/ahp/ahp-hiergini.php?sc=3ABuwA"/>
              </a:rPr>
              <a:t>LINK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65982" y="-175962"/>
            <a:ext cx="3692428" cy="4293520"/>
          </a:xfrm>
          <a:custGeom>
            <a:avLst/>
            <a:gdLst/>
            <a:ahLst/>
            <a:cxnLst/>
            <a:rect r="r" b="b" t="t" l="l"/>
            <a:pathLst>
              <a:path h="4293520" w="3692428">
                <a:moveTo>
                  <a:pt x="0" y="0"/>
                </a:moveTo>
                <a:lnTo>
                  <a:pt x="3692428" y="0"/>
                </a:lnTo>
                <a:lnTo>
                  <a:pt x="3692428" y="4293521"/>
                </a:lnTo>
                <a:lnTo>
                  <a:pt x="0" y="4293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46653" y="508322"/>
            <a:ext cx="3687061" cy="4293520"/>
          </a:xfrm>
          <a:custGeom>
            <a:avLst/>
            <a:gdLst/>
            <a:ahLst/>
            <a:cxnLst/>
            <a:rect r="r" b="b" t="t" l="l"/>
            <a:pathLst>
              <a:path h="4293520" w="3687061">
                <a:moveTo>
                  <a:pt x="0" y="0"/>
                </a:moveTo>
                <a:lnTo>
                  <a:pt x="3687061" y="0"/>
                </a:lnTo>
                <a:lnTo>
                  <a:pt x="3687061" y="4293521"/>
                </a:lnTo>
                <a:lnTo>
                  <a:pt x="0" y="42935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35469" y="3083939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2" y="0"/>
                </a:lnTo>
                <a:lnTo>
                  <a:pt x="1111152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46621" y="3785945"/>
            <a:ext cx="12530617" cy="5472355"/>
          </a:xfrm>
          <a:custGeom>
            <a:avLst/>
            <a:gdLst/>
            <a:ahLst/>
            <a:cxnLst/>
            <a:rect r="r" b="b" t="t" l="l"/>
            <a:pathLst>
              <a:path h="5472355" w="12530617">
                <a:moveTo>
                  <a:pt x="0" y="0"/>
                </a:moveTo>
                <a:lnTo>
                  <a:pt x="12530616" y="0"/>
                </a:lnTo>
                <a:lnTo>
                  <a:pt x="12530616" y="5472355"/>
                </a:lnTo>
                <a:lnTo>
                  <a:pt x="0" y="547235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35469" y="1627985"/>
            <a:ext cx="6490773" cy="85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6"/>
              </a:lnSpc>
            </a:pPr>
            <a:r>
              <a:rPr lang="en-US" sz="5700">
                <a:solidFill>
                  <a:srgbClr val="FFFFFF"/>
                </a:solidFill>
                <a:latin typeface="Blogger Bold"/>
              </a:rPr>
              <a:t>POSSIBLE RISKS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65" y="-853834"/>
            <a:ext cx="1867781" cy="2171838"/>
          </a:xfrm>
          <a:custGeom>
            <a:avLst/>
            <a:gdLst/>
            <a:ahLst/>
            <a:cxnLst/>
            <a:rect r="r" b="b" t="t" l="l"/>
            <a:pathLst>
              <a:path h="2171838" w="1867781">
                <a:moveTo>
                  <a:pt x="0" y="0"/>
                </a:moveTo>
                <a:lnTo>
                  <a:pt x="1867781" y="0"/>
                </a:lnTo>
                <a:lnTo>
                  <a:pt x="1867781" y="2171838"/>
                </a:lnTo>
                <a:lnTo>
                  <a:pt x="0" y="2171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67363" y="-507695"/>
            <a:ext cx="1865066" cy="2171838"/>
          </a:xfrm>
          <a:custGeom>
            <a:avLst/>
            <a:gdLst/>
            <a:ahLst/>
            <a:cxnLst/>
            <a:rect r="r" b="b" t="t" l="l"/>
            <a:pathLst>
              <a:path h="2171838" w="1865066">
                <a:moveTo>
                  <a:pt x="0" y="0"/>
                </a:moveTo>
                <a:lnTo>
                  <a:pt x="1865066" y="0"/>
                </a:lnTo>
                <a:lnTo>
                  <a:pt x="1865066" y="2171838"/>
                </a:lnTo>
                <a:lnTo>
                  <a:pt x="0" y="21718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13866" y="2993109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2" y="0"/>
                </a:lnTo>
                <a:lnTo>
                  <a:pt x="1111152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973995" y="5423902"/>
            <a:ext cx="3108461" cy="6150625"/>
            <a:chOff x="0" y="0"/>
            <a:chExt cx="2620010" cy="51841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-12431" t="0" r="-12431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0256428" y="5423902"/>
            <a:ext cx="3108461" cy="6150625"/>
            <a:chOff x="0" y="0"/>
            <a:chExt cx="2620010" cy="51841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-13055" t="0" r="-13055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7321302" y="4018272"/>
            <a:ext cx="3645395" cy="7213041"/>
            <a:chOff x="0" y="0"/>
            <a:chExt cx="2620010" cy="51841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1"/>
              <a:stretch>
                <a:fillRect l="-13387" t="0" r="-13387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5035238" y="1506629"/>
            <a:ext cx="8217524" cy="85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6"/>
              </a:lnSpc>
            </a:pPr>
            <a:r>
              <a:rPr lang="en-US" sz="5700">
                <a:solidFill>
                  <a:srgbClr val="FFFFFF"/>
                </a:solidFill>
                <a:latin typeface="Blogger Bold"/>
              </a:rPr>
              <a:t>DESIGN AND PROTOTYPE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350714" y="9722229"/>
            <a:ext cx="792739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 u="sng">
                <a:solidFill>
                  <a:srgbClr val="FFFFFF"/>
                </a:solidFill>
                <a:latin typeface="Blogger Bold"/>
                <a:hlinkClick r:id="rId12" tooltip="https://www.figma.com/file/RSag42TWevDM7l3JddTXwe/Untitled?type=design&amp;node-id=0%3A1&amp;mode=design&amp;t=0l3TLTswQ5B15yFf-1"/>
              </a:rPr>
              <a:t>LINK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64565" y="5354558"/>
            <a:ext cx="2761650" cy="3211220"/>
          </a:xfrm>
          <a:custGeom>
            <a:avLst/>
            <a:gdLst/>
            <a:ahLst/>
            <a:cxnLst/>
            <a:rect r="r" b="b" t="t" l="l"/>
            <a:pathLst>
              <a:path h="3211220" w="2761650">
                <a:moveTo>
                  <a:pt x="0" y="0"/>
                </a:moveTo>
                <a:lnTo>
                  <a:pt x="2761650" y="0"/>
                </a:lnTo>
                <a:lnTo>
                  <a:pt x="2761650" y="3211220"/>
                </a:lnTo>
                <a:lnTo>
                  <a:pt x="0" y="3211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76147" y="5866349"/>
            <a:ext cx="2757636" cy="3211220"/>
          </a:xfrm>
          <a:custGeom>
            <a:avLst/>
            <a:gdLst/>
            <a:ahLst/>
            <a:cxnLst/>
            <a:rect r="r" b="b" t="t" l="l"/>
            <a:pathLst>
              <a:path h="3211220" w="2757636">
                <a:moveTo>
                  <a:pt x="0" y="0"/>
                </a:moveTo>
                <a:lnTo>
                  <a:pt x="2757636" y="0"/>
                </a:lnTo>
                <a:lnTo>
                  <a:pt x="2757636" y="3211221"/>
                </a:lnTo>
                <a:lnTo>
                  <a:pt x="0" y="32112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76612" y="3439019"/>
            <a:ext cx="1111152" cy="277788"/>
          </a:xfrm>
          <a:custGeom>
            <a:avLst/>
            <a:gdLst/>
            <a:ahLst/>
            <a:cxnLst/>
            <a:rect r="r" b="b" t="t" l="l"/>
            <a:pathLst>
              <a:path h="277788" w="1111152">
                <a:moveTo>
                  <a:pt x="0" y="0"/>
                </a:moveTo>
                <a:lnTo>
                  <a:pt x="1111152" y="0"/>
                </a:lnTo>
                <a:lnTo>
                  <a:pt x="1111152" y="277788"/>
                </a:lnTo>
                <a:lnTo>
                  <a:pt x="0" y="277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26844" y="64963"/>
            <a:ext cx="7712448" cy="5552684"/>
          </a:xfrm>
          <a:custGeom>
            <a:avLst/>
            <a:gdLst/>
            <a:ahLst/>
            <a:cxnLst/>
            <a:rect r="r" b="b" t="t" l="l"/>
            <a:pathLst>
              <a:path h="5552684" w="7712448">
                <a:moveTo>
                  <a:pt x="0" y="0"/>
                </a:moveTo>
                <a:lnTo>
                  <a:pt x="7712448" y="0"/>
                </a:lnTo>
                <a:lnTo>
                  <a:pt x="7712448" y="5552684"/>
                </a:lnTo>
                <a:lnTo>
                  <a:pt x="0" y="555268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1935" y="4853566"/>
            <a:ext cx="8736370" cy="5236787"/>
          </a:xfrm>
          <a:custGeom>
            <a:avLst/>
            <a:gdLst/>
            <a:ahLst/>
            <a:cxnLst/>
            <a:rect r="r" b="b" t="t" l="l"/>
            <a:pathLst>
              <a:path h="5236787" w="8736370">
                <a:moveTo>
                  <a:pt x="0" y="0"/>
                </a:moveTo>
                <a:lnTo>
                  <a:pt x="8736370" y="0"/>
                </a:lnTo>
                <a:lnTo>
                  <a:pt x="8736370" y="5236787"/>
                </a:lnTo>
                <a:lnTo>
                  <a:pt x="0" y="523678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76612" y="1982911"/>
            <a:ext cx="7650232" cy="85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56"/>
              </a:lnSpc>
            </a:pPr>
            <a:r>
              <a:rPr lang="en-US" sz="5700">
                <a:solidFill>
                  <a:srgbClr val="FFFFFF"/>
                </a:solidFill>
                <a:latin typeface="Blogger Bold"/>
              </a:rPr>
              <a:t>OUR WEEKDONE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350714" y="9722229"/>
            <a:ext cx="792739" cy="42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3"/>
              </a:lnSpc>
            </a:pPr>
            <a:r>
              <a:rPr lang="en-US" sz="2799" u="sng">
                <a:solidFill>
                  <a:srgbClr val="FFFFFF"/>
                </a:solidFill>
                <a:latin typeface="Blogger Bold"/>
                <a:hlinkClick r:id="rId11" tooltip="https://weekdone.com/join/56660f6b980dd64ab8596a1070eeb3001fd60da0"/>
              </a:rPr>
              <a:t>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DAFyY6Mc_Zs</dc:identifier>
  <dcterms:modified xsi:type="dcterms:W3CDTF">2011-08-01T06:04:30Z</dcterms:modified>
  <cp:revision>1</cp:revision>
  <dc:title>Application showcase</dc:title>
</cp:coreProperties>
</file>