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65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42"/>
    <p:restoredTop sz="85845"/>
  </p:normalViewPr>
  <p:slideViewPr>
    <p:cSldViewPr snapToGrid="0" snapToObjects="1">
      <p:cViewPr varScale="1">
        <p:scale>
          <a:sx n="80" d="100"/>
          <a:sy n="80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9418-C192-0E43-A1F4-07308BF96078}" type="datetimeFigureOut">
              <a:rPr lang="en-CO" smtClean="0"/>
              <a:t>12/11/21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8586F-43EC-864F-957B-825883C453E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3114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ddNTP is incorporated into a chain by forming a phosphodiester linkage at its 5’ end.</a:t>
            </a:r>
          </a:p>
          <a:p>
            <a:r>
              <a:rPr lang="en-CO" dirty="0"/>
              <a:t>However, the ddNTP lacks a 3’ hydroxyl group (OH) necessary to form the linkage with an incoming nucleotide. So the addition of a ddNTP by random halts elongation.</a:t>
            </a:r>
          </a:p>
          <a:p>
            <a:r>
              <a:rPr lang="en-US" dirty="0"/>
              <a:t>B</a:t>
            </a:r>
            <a:r>
              <a:rPr lang="en-CO" dirty="0"/>
              <a:t>ecause billions of DNA molecules are present, the elongation reaction can be terminated at any adenine position. This results in collections of DNA strands of different lengths.</a:t>
            </a:r>
          </a:p>
          <a:p>
            <a:r>
              <a:rPr lang="en-CO" dirty="0"/>
              <a:t>Then loaded into capillary gel which the movement will be size dependent – shorter DNA will move further than larger ones. As each fragment crosses the finish line, there is a laser that will detect the dye attached to each nucleotide, building the DNA sequence - peaks will indicate the intensity of the fluorescence.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8586F-43EC-864F-957B-825883C453E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187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sequencing (by synthesis or by ligation)</a:t>
            </a:r>
          </a:p>
          <a:p>
            <a:r>
              <a:rPr lang="en-US" dirty="0"/>
              <a:t>short reads (&lt;400bp)</a:t>
            </a:r>
          </a:p>
          <a:p>
            <a:r>
              <a:rPr lang="en-US" dirty="0"/>
              <a:t>read numbers from 1 million to 1 billion per run</a:t>
            </a:r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8586F-43EC-864F-957B-825883C453E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414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4A8591-2E7E-4E03-97C6-4B5AD204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06EB-526E-8B47-B16A-14D69A85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pPr algn="ctr"/>
            <a:r>
              <a:rPr lang="en-CO" sz="4000" dirty="0"/>
              <a:t>Next-generation sequencing</a:t>
            </a:r>
          </a:p>
        </p:txBody>
      </p:sp>
    </p:spTree>
    <p:extLst>
      <p:ext uri="{BB962C8B-B14F-4D97-AF65-F5344CB8AC3E}">
        <p14:creationId xmlns:p14="http://schemas.microsoft.com/office/powerpoint/2010/main" val="35055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19792-DE27-214B-8761-8EB3A3D9F126}"/>
              </a:ext>
            </a:extLst>
          </p:cNvPr>
          <p:cNvSpPr/>
          <p:nvPr/>
        </p:nvSpPr>
        <p:spPr>
          <a:xfrm>
            <a:off x="0" y="6581001"/>
            <a:ext cx="8037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1200" dirty="0"/>
              <a:t>https://www.molecularecologist.com/2021/03/10/in-the-pipeline-part-1-plan-plan-and-plan-some-more/</a:t>
            </a:r>
          </a:p>
        </p:txBody>
      </p:sp>
      <p:pic>
        <p:nvPicPr>
          <p:cNvPr id="7170" name="Picture 2" descr="Macroevolution and Microevolution graphic">
            <a:extLst>
              <a:ext uri="{FF2B5EF4-FFF2-40B4-BE49-F238E27FC236}">
                <a16:creationId xmlns:a16="http://schemas.microsoft.com/office/drawing/2014/main" id="{317799EE-65D8-2A40-AB17-93CB2B77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492859"/>
            <a:ext cx="6731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FFF422-F9E3-3D46-AD37-C52BED04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¿Cuál es la pregunta?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45009-D1B4-444B-9990-46C3338B50D8}"/>
              </a:ext>
            </a:extLst>
          </p:cNvPr>
          <p:cNvSpPr/>
          <p:nvPr/>
        </p:nvSpPr>
        <p:spPr>
          <a:xfrm rot="5400000">
            <a:off x="7537576" y="3997345"/>
            <a:ext cx="41248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O" sz="1200" dirty="0"/>
              <a:t>http://www.talkorigins.org/faqs/macroevolution.html</a:t>
            </a:r>
          </a:p>
        </p:txBody>
      </p:sp>
    </p:spTree>
    <p:extLst>
      <p:ext uri="{BB962C8B-B14F-4D97-AF65-F5344CB8AC3E}">
        <p14:creationId xmlns:p14="http://schemas.microsoft.com/office/powerpoint/2010/main" val="676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755D-1055-3849-A6CD-795E7F7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Muestreo</a:t>
            </a:r>
          </a:p>
        </p:txBody>
      </p:sp>
      <p:pic>
        <p:nvPicPr>
          <p:cNvPr id="11266" name="Picture 2" descr="Population Biology Example, HD Png Download - kindpng">
            <a:extLst>
              <a:ext uri="{FF2B5EF4-FFF2-40B4-BE49-F238E27FC236}">
                <a16:creationId xmlns:a16="http://schemas.microsoft.com/office/drawing/2014/main" id="{B9B79569-44C4-AC4B-86DA-E074E06D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88" y="-405341"/>
            <a:ext cx="9781070" cy="7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11A03-B323-8548-B92C-42F7DE9E7F06}"/>
              </a:ext>
            </a:extLst>
          </p:cNvPr>
          <p:cNvSpPr txBox="1"/>
          <p:nvPr/>
        </p:nvSpPr>
        <p:spPr>
          <a:xfrm>
            <a:off x="463463" y="1784952"/>
            <a:ext cx="4747364" cy="511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O" sz="2000" dirty="0"/>
              <a:t>Se paga por ‘</a:t>
            </a:r>
            <a:r>
              <a:rPr lang="en-CO" sz="2000" i="1" dirty="0"/>
              <a:t>lane</a:t>
            </a:r>
            <a:r>
              <a:rPr lang="en-CO" sz="2000" dirty="0"/>
              <a:t>’: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2000" dirty="0"/>
              <a:t># </a:t>
            </a:r>
            <a:r>
              <a:rPr lang="en-CO" sz="2000" dirty="0"/>
              <a:t>individuos per se no dicta el precio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O" sz="2000" dirty="0"/>
              <a:t># individuos afecta la cobertura (coverage/depth) de secuenciación por individuo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T</a:t>
            </a:r>
            <a:r>
              <a:rPr lang="en-CO" sz="2000" dirty="0"/>
              <a:t>amaño del genoma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O" sz="2000" dirty="0"/>
              <a:t>La cobertura varía en diferentes proyectos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CO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CO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88424-131B-9E45-BEEF-D7508A1501EF}"/>
              </a:ext>
            </a:extLst>
          </p:cNvPr>
          <p:cNvSpPr/>
          <p:nvPr/>
        </p:nvSpPr>
        <p:spPr>
          <a:xfrm>
            <a:off x="0" y="6581001"/>
            <a:ext cx="8037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1200" dirty="0"/>
              <a:t>https://www.molecularecologist.com/2021/03/10/in-the-pipeline-part-1-plan-plan-and-plan-some-more/</a:t>
            </a:r>
          </a:p>
        </p:txBody>
      </p:sp>
    </p:spTree>
    <p:extLst>
      <p:ext uri="{BB962C8B-B14F-4D97-AF65-F5344CB8AC3E}">
        <p14:creationId xmlns:p14="http://schemas.microsoft.com/office/powerpoint/2010/main" val="395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3B57-451F-774F-89A5-E946389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experimental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D917-EBDA-6743-BA67-3B3A981A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Calidad de las </a:t>
            </a:r>
            <a:r>
              <a:rPr lang="en-US" dirty="0" err="1"/>
              <a:t>muestras</a:t>
            </a:r>
            <a:r>
              <a:rPr lang="en-US" dirty="0"/>
              <a:t> (</a:t>
            </a:r>
            <a:r>
              <a:rPr lang="en-US" dirty="0" err="1"/>
              <a:t>buen</a:t>
            </a:r>
            <a:r>
              <a:rPr lang="en-US" dirty="0"/>
              <a:t> ADN y metadata)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a los </a:t>
            </a:r>
            <a:r>
              <a:rPr lang="en-US" dirty="0" err="1"/>
              <a:t>individuos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secuenciación</a:t>
            </a:r>
            <a:r>
              <a:rPr lang="en-US" dirty="0"/>
              <a:t> – divider </a:t>
            </a:r>
            <a:r>
              <a:rPr lang="en-US" dirty="0" err="1"/>
              <a:t>aleatoriamente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por poblaciónes</a:t>
            </a:r>
          </a:p>
          <a:p>
            <a:endParaRPr lang="en-US" dirty="0"/>
          </a:p>
          <a:p>
            <a:r>
              <a:rPr lang="en-US" dirty="0"/>
              <a:t>¡Plata!</a:t>
            </a:r>
          </a:p>
          <a:p>
            <a:endParaRPr lang="en-US" dirty="0"/>
          </a:p>
          <a:p>
            <a:endParaRPr lang="en-CO" dirty="0"/>
          </a:p>
        </p:txBody>
      </p:sp>
      <p:pic>
        <p:nvPicPr>
          <p:cNvPr id="6" name="Picture 2" descr="Money Refund Clipart Cliparthut Free Clipart #CYKutS - Clipart Suggest">
            <a:extLst>
              <a:ext uri="{FF2B5EF4-FFF2-40B4-BE49-F238E27FC236}">
                <a16:creationId xmlns:a16="http://schemas.microsoft.com/office/drawing/2014/main" id="{0774CACA-B915-2143-AF28-1172CB580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"/>
          <a:stretch/>
        </p:blipFill>
        <p:spPr bwMode="auto">
          <a:xfrm>
            <a:off x="9448800" y="4673998"/>
            <a:ext cx="2491462" cy="194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07C45C-3818-F545-B86A-405A137F558C}"/>
              </a:ext>
            </a:extLst>
          </p:cNvPr>
          <p:cNvSpPr/>
          <p:nvPr/>
        </p:nvSpPr>
        <p:spPr>
          <a:xfrm>
            <a:off x="0" y="6581001"/>
            <a:ext cx="8037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1200" dirty="0"/>
              <a:t>https://www.molecularecologist.com/2021/03/10/in-the-pipeline-part-1-plan-plan-and-plan-some-more/</a:t>
            </a:r>
          </a:p>
        </p:txBody>
      </p:sp>
    </p:spTree>
    <p:extLst>
      <p:ext uri="{BB962C8B-B14F-4D97-AF65-F5344CB8AC3E}">
        <p14:creationId xmlns:p14="http://schemas.microsoft.com/office/powerpoint/2010/main" val="323958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7E4E2D0-FECD-4448-B458-8D096BD3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27" y="1134666"/>
            <a:ext cx="9173823" cy="48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DD5DF6-68A7-F148-889A-AD0D75D8752C}"/>
              </a:ext>
            </a:extLst>
          </p:cNvPr>
          <p:cNvSpPr/>
          <p:nvPr/>
        </p:nvSpPr>
        <p:spPr>
          <a:xfrm>
            <a:off x="4271375" y="6581001"/>
            <a:ext cx="8037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1200" dirty="0"/>
              <a:t>https://www.molecularecologist.com/2021/03/10/in-the-pipeline-part-1-plan-plan-and-plan-some-more/</a:t>
            </a:r>
          </a:p>
        </p:txBody>
      </p:sp>
    </p:spTree>
    <p:extLst>
      <p:ext uri="{BB962C8B-B14F-4D97-AF65-F5344CB8AC3E}">
        <p14:creationId xmlns:p14="http://schemas.microsoft.com/office/powerpoint/2010/main" val="321968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E0F1-A0D8-E046-98F3-A1BCFAD0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533E-A7B5-B446-AD3B-32955BE4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65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0F3F-4B2D-854B-8DFA-08D0917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Secuenciamento de ADN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4B07-783B-674B-9977-68456D6C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determinar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el </a:t>
            </a:r>
            <a:r>
              <a:rPr lang="en-US" dirty="0" err="1"/>
              <a:t>orden</a:t>
            </a:r>
            <a:r>
              <a:rPr lang="en-US" dirty="0"/>
              <a:t> de los </a:t>
            </a:r>
            <a:r>
              <a:rPr lang="en-US" dirty="0" err="1"/>
              <a:t>nucleótidos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ADN</a:t>
            </a:r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1026" name="Picture 2" descr="Interpretation of Sequencing Chromatograms | Sanger Sequencing/Fragment  Analysis FAQs - U-M Biomedical Research Core Facilities">
            <a:extLst>
              <a:ext uri="{FF2B5EF4-FFF2-40B4-BE49-F238E27FC236}">
                <a16:creationId xmlns:a16="http://schemas.microsoft.com/office/drawing/2014/main" id="{B671A7D5-C5FC-FC45-B1B9-E1A53A42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50" y="3429000"/>
            <a:ext cx="9345500" cy="25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journey through the history of DNA sequencing">
            <a:extLst>
              <a:ext uri="{FF2B5EF4-FFF2-40B4-BE49-F238E27FC236}">
                <a16:creationId xmlns:a16="http://schemas.microsoft.com/office/drawing/2014/main" id="{7A2B9899-09B2-444A-82FC-920CE4FAC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r="240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FE9BC-45B4-FD41-B01F-F408E521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8" y="-323807"/>
            <a:ext cx="3816095" cy="1807305"/>
          </a:xfrm>
        </p:spPr>
        <p:txBody>
          <a:bodyPr>
            <a:normAutofit/>
          </a:bodyPr>
          <a:lstStyle/>
          <a:p>
            <a:r>
              <a:rPr lang="en-CO" dirty="0"/>
              <a:t>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A09A-3318-3146-B641-CF9B88B6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265129"/>
            <a:ext cx="4560517" cy="2665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1700"/>
              <a:t>inventado en 1983 por el bioquímico Kary Mullis</a:t>
            </a:r>
          </a:p>
          <a:p>
            <a:pPr>
              <a:lnSpc>
                <a:spcPct val="90000"/>
              </a:lnSpc>
            </a:pPr>
            <a:r>
              <a:rPr lang="es-ES_tradnl" sz="1700"/>
              <a:t>ciclos repetidos de calentamiento y enfriamiento para permitir la fusión del ADN y la replicación del ADN impulsada por enzimas. </a:t>
            </a:r>
          </a:p>
          <a:p>
            <a:pPr>
              <a:lnSpc>
                <a:spcPct val="90000"/>
              </a:lnSpc>
            </a:pPr>
            <a:r>
              <a:rPr lang="es-ES_tradnl" sz="1700"/>
              <a:t>dos reactivos principales: primers y una ADN polimerasa (taq).</a:t>
            </a:r>
          </a:p>
        </p:txBody>
      </p:sp>
      <p:pic>
        <p:nvPicPr>
          <p:cNvPr id="3074" name="Picture 2" descr="What microbe lives inside a boiling hot spring? - CGTN">
            <a:extLst>
              <a:ext uri="{FF2B5EF4-FFF2-40B4-BE49-F238E27FC236}">
                <a16:creationId xmlns:a16="http://schemas.microsoft.com/office/drawing/2014/main" id="{66113AA5-17D7-0647-8BAB-7F3BB0F9B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r="17602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ematic drawing of a complete PCR cycle">
            <a:extLst>
              <a:ext uri="{FF2B5EF4-FFF2-40B4-BE49-F238E27FC236}">
                <a16:creationId xmlns:a16="http://schemas.microsoft.com/office/drawing/2014/main" id="{68447126-0936-834F-B1D9-7A65476D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9" y="3930368"/>
            <a:ext cx="4726728" cy="202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4F77-FB66-F14A-9A44-E565B949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Secuenciación Sanger (1977)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FD88-A45E-2C4E-8613-045C5382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61" y="2080578"/>
            <a:ext cx="5161767" cy="4160520"/>
          </a:xfrm>
        </p:spPr>
        <p:txBody>
          <a:bodyPr>
            <a:normAutofit/>
          </a:bodyPr>
          <a:lstStyle/>
          <a:p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terminação</a:t>
            </a:r>
            <a:r>
              <a:rPr lang="en-US" dirty="0"/>
              <a:t> de </a:t>
            </a:r>
            <a:r>
              <a:rPr lang="en-US" dirty="0" err="1"/>
              <a:t>cadeia</a:t>
            </a:r>
            <a:r>
              <a:rPr lang="en-US" dirty="0"/>
              <a:t> o </a:t>
            </a:r>
            <a:r>
              <a:rPr lang="en-US" dirty="0" err="1"/>
              <a:t>corante</a:t>
            </a:r>
            <a:endParaRPr lang="en-US" dirty="0"/>
          </a:p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por 40 </a:t>
            </a:r>
            <a:r>
              <a:rPr lang="en-US" dirty="0" err="1"/>
              <a:t>anos</a:t>
            </a:r>
            <a:endParaRPr lang="en-US" dirty="0"/>
          </a:p>
          <a:p>
            <a:r>
              <a:rPr lang="en-US" dirty="0" err="1"/>
              <a:t>regiones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del </a:t>
            </a:r>
            <a:r>
              <a:rPr lang="en-US" dirty="0" err="1"/>
              <a:t>genoma</a:t>
            </a:r>
            <a:r>
              <a:rPr lang="en-US" dirty="0"/>
              <a:t> (primer)</a:t>
            </a:r>
          </a:p>
          <a:p>
            <a:r>
              <a:rPr lang="en-US" dirty="0" err="1"/>
              <a:t>lecturas</a:t>
            </a:r>
            <a:r>
              <a:rPr lang="en-US" dirty="0"/>
              <a:t> de </a:t>
            </a:r>
            <a:r>
              <a:rPr lang="en-US" dirty="0" err="1"/>
              <a:t>secuencias</a:t>
            </a:r>
            <a:r>
              <a:rPr lang="en-US" dirty="0"/>
              <a:t> de ADN de ~ 900 </a:t>
            </a:r>
            <a:r>
              <a:rPr lang="en-US" dirty="0" err="1"/>
              <a:t>nucleótidos</a:t>
            </a:r>
            <a:endParaRPr lang="en-CO" dirty="0"/>
          </a:p>
        </p:txBody>
      </p:sp>
      <p:pic>
        <p:nvPicPr>
          <p:cNvPr id="4098" name="Picture 2" descr="DNA sequencing - Labster Theory">
            <a:extLst>
              <a:ext uri="{FF2B5EF4-FFF2-40B4-BE49-F238E27FC236}">
                <a16:creationId xmlns:a16="http://schemas.microsoft.com/office/drawing/2014/main" id="{E901D51C-C7F2-4D41-AB3C-EEF97DA8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28" y="1690688"/>
            <a:ext cx="65024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9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1AE5-97C7-104D-B27E-5C1EF242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NGS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3D76-B3E1-7042-BB1F-FC2C8BC4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861110" cy="4160520"/>
          </a:xfrm>
        </p:spPr>
        <p:txBody>
          <a:bodyPr>
            <a:normAutofit/>
          </a:bodyPr>
          <a:lstStyle/>
          <a:p>
            <a:r>
              <a:rPr lang="en-US" dirty="0" err="1"/>
              <a:t>secuenciación</a:t>
            </a:r>
            <a:r>
              <a:rPr lang="en-US" dirty="0"/>
              <a:t> </a:t>
            </a:r>
            <a:r>
              <a:rPr lang="en-US" dirty="0" err="1"/>
              <a:t>paralela</a:t>
            </a:r>
            <a:r>
              <a:rPr lang="en-US" dirty="0"/>
              <a:t> </a:t>
            </a:r>
            <a:r>
              <a:rPr lang="en-US" dirty="0" err="1"/>
              <a:t>masiva</a:t>
            </a:r>
            <a:r>
              <a:rPr lang="en-US" dirty="0"/>
              <a:t> (por </a:t>
            </a:r>
            <a:r>
              <a:rPr lang="en-US" dirty="0" err="1"/>
              <a:t>síntesis</a:t>
            </a:r>
            <a:r>
              <a:rPr lang="en-US" dirty="0"/>
              <a:t> o por </a:t>
            </a:r>
            <a:r>
              <a:rPr lang="en-US" dirty="0" err="1"/>
              <a:t>ligadura</a:t>
            </a:r>
            <a:r>
              <a:rPr lang="en-US" dirty="0"/>
              <a:t>)</a:t>
            </a:r>
          </a:p>
          <a:p>
            <a:r>
              <a:rPr lang="en-US" dirty="0" err="1"/>
              <a:t>lecturas</a:t>
            </a:r>
            <a:r>
              <a:rPr lang="en-US" dirty="0"/>
              <a:t> </a:t>
            </a:r>
            <a:r>
              <a:rPr lang="en-US" dirty="0" err="1"/>
              <a:t>cortas</a:t>
            </a:r>
            <a:r>
              <a:rPr lang="en-US" dirty="0"/>
              <a:t> (&lt;400 pb)</a:t>
            </a:r>
          </a:p>
          <a:p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/>
              <a:t>lecturas</a:t>
            </a:r>
            <a:r>
              <a:rPr lang="en-US" dirty="0"/>
              <a:t> de ~1 </a:t>
            </a:r>
            <a:r>
              <a:rPr lang="en-US" dirty="0" err="1"/>
              <a:t>millón</a:t>
            </a:r>
            <a:r>
              <a:rPr lang="en-US" dirty="0"/>
              <a:t> a 1 </a:t>
            </a:r>
            <a:r>
              <a:rPr lang="en-US" dirty="0" err="1"/>
              <a:t>billón</a:t>
            </a:r>
            <a:r>
              <a:rPr lang="en-US" dirty="0"/>
              <a:t> por </a:t>
            </a:r>
            <a:r>
              <a:rPr lang="en-US" dirty="0" err="1"/>
              <a:t>ejecución</a:t>
            </a:r>
            <a:endParaRPr lang="en-US" dirty="0"/>
          </a:p>
          <a:p>
            <a:r>
              <a:rPr lang="en-US" dirty="0" err="1"/>
              <a:t>amplificación</a:t>
            </a:r>
            <a:r>
              <a:rPr lang="en-US" dirty="0"/>
              <a:t> clonal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soportes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7EEB516-F313-6042-A4EF-97D4ADE7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37" y="83721"/>
            <a:ext cx="6638793" cy="677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AFAE-4B5A-CF4F-8B8A-BF0059B7A982}"/>
              </a:ext>
            </a:extLst>
          </p:cNvPr>
          <p:cNvSpPr txBox="1"/>
          <p:nvPr/>
        </p:nvSpPr>
        <p:spPr>
          <a:xfrm rot="16200000">
            <a:off x="9540954" y="4206953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Goodwin </a:t>
            </a:r>
            <a:r>
              <a:rPr lang="en-CO" i="1" dirty="0"/>
              <a:t>et al. </a:t>
            </a:r>
            <a:r>
              <a:rPr lang="en-CO" dirty="0"/>
              <a:t>(2016) – Nat. Rev. Genetics</a:t>
            </a:r>
          </a:p>
        </p:txBody>
      </p:sp>
    </p:spTree>
    <p:extLst>
      <p:ext uri="{BB962C8B-B14F-4D97-AF65-F5344CB8AC3E}">
        <p14:creationId xmlns:p14="http://schemas.microsoft.com/office/powerpoint/2010/main" val="55363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695134-9C8C-BE44-A609-2F4CFE99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406" y="1427968"/>
            <a:ext cx="10119243" cy="45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B3BF-0426-D446-8E8B-9273A168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8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O" dirty="0"/>
              <a:t>¿Cómo elegir la tecnología y metodología adecuadas para sus datos?</a:t>
            </a:r>
          </a:p>
        </p:txBody>
      </p:sp>
    </p:spTree>
    <p:extLst>
      <p:ext uri="{BB962C8B-B14F-4D97-AF65-F5344CB8AC3E}">
        <p14:creationId xmlns:p14="http://schemas.microsoft.com/office/powerpoint/2010/main" val="16458370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460</Words>
  <Application>Microsoft Macintosh PowerPoint</Application>
  <PresentationFormat>Widescreen</PresentationFormat>
  <Paragraphs>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BrushVTI</vt:lpstr>
      <vt:lpstr>Next-generation sequencing</vt:lpstr>
      <vt:lpstr>Secuenciamento de ADN</vt:lpstr>
      <vt:lpstr>PowerPoint Presentation</vt:lpstr>
      <vt:lpstr>PCR</vt:lpstr>
      <vt:lpstr>Secuenciación Sanger (1977)</vt:lpstr>
      <vt:lpstr>NGS (2005)</vt:lpstr>
      <vt:lpstr>PowerPoint Presentation</vt:lpstr>
      <vt:lpstr>PowerPoint Presentation</vt:lpstr>
      <vt:lpstr>¿Cómo elegir la tecnología y metodología adecuadas para sus datos?</vt:lpstr>
      <vt:lpstr>¿Cuál es la pregunta?</vt:lpstr>
      <vt:lpstr>Muestreo</vt:lpstr>
      <vt:lpstr>Diseño experimental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sequencing</dc:title>
  <dc:creator>Thomaz, Andrea</dc:creator>
  <cp:lastModifiedBy>Thomaz, Andrea</cp:lastModifiedBy>
  <cp:revision>18</cp:revision>
  <dcterms:created xsi:type="dcterms:W3CDTF">2021-11-11T21:02:46Z</dcterms:created>
  <dcterms:modified xsi:type="dcterms:W3CDTF">2021-11-12T20:31:05Z</dcterms:modified>
</cp:coreProperties>
</file>