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a449c2f82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a449c2f82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8b0845eb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48b0845eb6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a449c2f8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a449c2f8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a3e91fed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4a3e91fed2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8b084640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48b084640e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2b99e7c3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2b99e7c3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8b084640e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48b084640e_1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a355fee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a355fee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8b084640e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8b084640e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a3e91fed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a3e91fed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8b0845eb6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48b0845eb6_2_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a3e91fed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4a3e91fed2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8b0845eb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48b0845eb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8b0845eb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48b0845eb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8b0845eb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48b0845eb6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8b0845eb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48b0845eb6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8b0845eb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48b0845eb6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8b0845eb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48b0845eb6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mple Slide - Text" showMasterSp="0">
  <p:cSld name="Simple Slide - Text">
    <p:spTree>
      <p:nvGrpSpPr>
        <p:cNvPr id="82" name="Shape 82"/>
        <p:cNvGrpSpPr/>
        <p:nvPr/>
      </p:nvGrpSpPr>
      <p:grpSpPr>
        <a:xfrm>
          <a:off x="0" y="0"/>
          <a:ext cx="0" cy="0"/>
          <a:chOff x="0" y="0"/>
          <a:chExt cx="0" cy="0"/>
        </a:xfrm>
      </p:grpSpPr>
      <p:sp>
        <p:nvSpPr>
          <p:cNvPr id="83" name="Google Shape;83;p13"/>
          <p:cNvSpPr txBox="1"/>
          <p:nvPr>
            <p:ph idx="1" type="body"/>
          </p:nvPr>
        </p:nvSpPr>
        <p:spPr>
          <a:xfrm>
            <a:off x="464344" y="1890000"/>
            <a:ext cx="8215200" cy="281040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pic>
        <p:nvPicPr>
          <p:cNvPr id="84" name="Google Shape;84;p13"/>
          <p:cNvPicPr preferRelativeResize="0"/>
          <p:nvPr/>
        </p:nvPicPr>
        <p:blipFill rotWithShape="1">
          <a:blip r:embed="rId2">
            <a:alphaModFix/>
          </a:blip>
          <a:srcRect b="0" l="0" r="0" t="0"/>
          <a:stretch/>
        </p:blipFill>
        <p:spPr>
          <a:xfrm>
            <a:off x="7794281" y="202500"/>
            <a:ext cx="1194739" cy="360676"/>
          </a:xfrm>
          <a:prstGeom prst="rect">
            <a:avLst/>
          </a:prstGeom>
          <a:noFill/>
          <a:ln>
            <a:noFill/>
          </a:ln>
        </p:spPr>
      </p:pic>
      <p:sp>
        <p:nvSpPr>
          <p:cNvPr id="85" name="Google Shape;85;p13"/>
          <p:cNvSpPr txBox="1"/>
          <p:nvPr>
            <p:ph idx="2" type="body"/>
          </p:nvPr>
        </p:nvSpPr>
        <p:spPr>
          <a:xfrm>
            <a:off x="1457325" y="540000"/>
            <a:ext cx="6229500" cy="96720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chemeClr val="dk1"/>
              </a:buClr>
              <a:buSzPts val="3000"/>
              <a:buFont typeface="Arial"/>
              <a:buNone/>
              <a:defRPr b="1" i="0" sz="3000" u="none" cap="none" strike="noStrike">
                <a:solidFill>
                  <a:schemeClr val="dk1"/>
                </a:solidFill>
                <a:latin typeface="Calibri"/>
                <a:ea typeface="Calibri"/>
                <a:cs typeface="Calibri"/>
                <a:sym typeface="Calibri"/>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6" name="Google Shape;86;p13"/>
          <p:cNvSpPr txBox="1"/>
          <p:nvPr>
            <p:ph idx="3" type="body"/>
          </p:nvPr>
        </p:nvSpPr>
        <p:spPr>
          <a:xfrm>
            <a:off x="232481" y="173926"/>
            <a:ext cx="7454400" cy="3606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EF6100"/>
              </a:buClr>
              <a:buSzPts val="2100"/>
              <a:buFont typeface="Arial"/>
              <a:buNone/>
              <a:defRPr b="0" i="0" sz="2100" u="none" cap="none" strike="noStrike">
                <a:solidFill>
                  <a:srgbClr val="EF6100"/>
                </a:solidFill>
                <a:latin typeface="Calibri"/>
                <a:ea typeface="Calibri"/>
                <a:cs typeface="Calibri"/>
                <a:sym typeface="Calibri"/>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0" Type="http://schemas.openxmlformats.org/officeDocument/2006/relationships/hyperlink" Target="https://www.rstudio.com/products/package-manager/" TargetMode="External"/><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hyperlink" Target="https://support.rstudio.com/hc/en-us/sections/200150693-RStudio-Server" TargetMode="External"/><Relationship Id="rId4" Type="http://schemas.openxmlformats.org/officeDocument/2006/relationships/hyperlink" Target="https://www.rstudio.com/products/rstudio/features/" TargetMode="External"/><Relationship Id="rId9" Type="http://schemas.openxmlformats.org/officeDocument/2006/relationships/hyperlink" Target="https://support.rstudio.com/hc/en-us/articles/215733837-Managing-libraries-for-RStudio-Server" TargetMode="External"/><Relationship Id="rId5" Type="http://schemas.openxmlformats.org/officeDocument/2006/relationships/hyperlink" Target="https://rstudio.github.io/packrat/" TargetMode="External"/><Relationship Id="rId6" Type="http://schemas.openxmlformats.org/officeDocument/2006/relationships/hyperlink" Target="https://www.r-project.org/nosvn/pandoc/packrat.html" TargetMode="External"/><Relationship Id="rId7" Type="http://schemas.openxmlformats.org/officeDocument/2006/relationships/hyperlink" Target="https://support.rstudio.com/hc/en-us/sections/200149716-R-Markdown" TargetMode="External"/><Relationship Id="rId8" Type="http://schemas.openxmlformats.org/officeDocument/2006/relationships/hyperlink" Target="https://www.r-bloggers.com/version-control-with-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15.png"/><Relationship Id="rId5"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support.rstudio.com/hc/en-us/articles/205368677-R-Markdown-Dynamic-Documents-for-R" TargetMode="External"/><Relationship Id="rId4" Type="http://schemas.openxmlformats.org/officeDocument/2006/relationships/image" Target="../media/image8.png"/><Relationship Id="rId5"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nvSpPr>
        <p:spPr>
          <a:xfrm>
            <a:off x="1196175" y="2335350"/>
            <a:ext cx="6142500" cy="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RStudio Features and Sparklyr</a:t>
            </a:r>
            <a:endParaRPr sz="3000"/>
          </a:p>
        </p:txBody>
      </p:sp>
      <p:sp>
        <p:nvSpPr>
          <p:cNvPr id="92" name="Google Shape;92;p14"/>
          <p:cNvSpPr txBox="1"/>
          <p:nvPr/>
        </p:nvSpPr>
        <p:spPr>
          <a:xfrm>
            <a:off x="1196175" y="2941125"/>
            <a:ext cx="4053000" cy="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Sai Chimata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3"/>
          <p:cNvSpPr txBox="1"/>
          <p:nvPr>
            <p:ph idx="2" type="body"/>
          </p:nvPr>
        </p:nvSpPr>
        <p:spPr>
          <a:xfrm>
            <a:off x="232475" y="674975"/>
            <a:ext cx="4221900" cy="40995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b="0" lang="en" sz="1100">
                <a:solidFill>
                  <a:srgbClr val="000000"/>
                </a:solidFill>
              </a:rPr>
              <a:t>There are three general strategies for managing R libraries at Organization level:</a:t>
            </a:r>
            <a:endParaRPr b="0" sz="1100">
              <a:solidFill>
                <a:srgbClr val="000000"/>
              </a:solidFill>
            </a:endParaRPr>
          </a:p>
          <a:p>
            <a:pPr indent="-298450" lvl="0" marL="457200" rtl="0" algn="l">
              <a:lnSpc>
                <a:spcPct val="115000"/>
              </a:lnSpc>
              <a:spcBef>
                <a:spcPts val="1600"/>
              </a:spcBef>
              <a:spcAft>
                <a:spcPts val="0"/>
              </a:spcAft>
              <a:buClr>
                <a:srgbClr val="000000"/>
              </a:buClr>
              <a:buSzPts val="1100"/>
              <a:buFont typeface="Calibri"/>
              <a:buAutoNum type="arabicPeriod"/>
            </a:pPr>
            <a:r>
              <a:rPr b="0" lang="en" sz="1100">
                <a:solidFill>
                  <a:srgbClr val="000000"/>
                </a:solidFill>
              </a:rPr>
              <a:t>Install all packages in user libraries. This strategy also duplicates commonly used packages.</a:t>
            </a:r>
            <a:endParaRPr b="0" sz="1100">
              <a:solidFill>
                <a:srgbClr val="000000"/>
              </a:solidFill>
            </a:endParaRPr>
          </a:p>
          <a:p>
            <a:pPr indent="-298450" lvl="0" marL="457200" rtl="0" algn="l">
              <a:lnSpc>
                <a:spcPct val="115000"/>
              </a:lnSpc>
              <a:spcBef>
                <a:spcPts val="0"/>
              </a:spcBef>
              <a:spcAft>
                <a:spcPts val="0"/>
              </a:spcAft>
              <a:buClr>
                <a:srgbClr val="000000"/>
              </a:buClr>
              <a:buSzPts val="1100"/>
              <a:buFont typeface="Calibri"/>
              <a:buAutoNum type="arabicPeriod"/>
            </a:pPr>
            <a:r>
              <a:rPr b="0" lang="en" sz="1100">
                <a:solidFill>
                  <a:srgbClr val="000000"/>
                </a:solidFill>
              </a:rPr>
              <a:t>Install all packages in common libraries. This strategy forces the administrator to manage all packages. </a:t>
            </a:r>
            <a:endParaRPr b="0" sz="1100">
              <a:solidFill>
                <a:srgbClr val="000000"/>
              </a:solidFill>
            </a:endParaRPr>
          </a:p>
          <a:p>
            <a:pPr indent="-298450" lvl="0" marL="457200" rtl="0" algn="l">
              <a:lnSpc>
                <a:spcPct val="115000"/>
              </a:lnSpc>
              <a:spcBef>
                <a:spcPts val="0"/>
              </a:spcBef>
              <a:spcAft>
                <a:spcPts val="0"/>
              </a:spcAft>
              <a:buClr>
                <a:srgbClr val="000000"/>
              </a:buClr>
              <a:buSzPts val="1100"/>
              <a:buFont typeface="Calibri"/>
              <a:buAutoNum type="arabicPeriod"/>
            </a:pPr>
            <a:r>
              <a:rPr b="0" lang="en" sz="1100">
                <a:solidFill>
                  <a:srgbClr val="000000"/>
                </a:solidFill>
              </a:rPr>
              <a:t>Install some packages in common libraries and some in user libraries. This strategy allows frequently used packages to be installed in common libraries while still giving users the ability to install user specific packages.</a:t>
            </a:r>
            <a:endParaRPr b="0" sz="1100">
              <a:solidFill>
                <a:srgbClr val="000000"/>
              </a:solidFill>
            </a:endParaRPr>
          </a:p>
          <a:p>
            <a:pPr indent="0" lvl="0" marL="0" rtl="0" algn="l">
              <a:lnSpc>
                <a:spcPct val="115000"/>
              </a:lnSpc>
              <a:spcBef>
                <a:spcPts val="1600"/>
              </a:spcBef>
              <a:spcAft>
                <a:spcPts val="0"/>
              </a:spcAft>
              <a:buNone/>
            </a:pPr>
            <a:r>
              <a:rPr b="0" lang="en" sz="1100"/>
              <a:t>RStudio Package Manager solves package management problems by creating a central location for R packages.</a:t>
            </a:r>
            <a:endParaRPr b="0" sz="1100"/>
          </a:p>
          <a:p>
            <a:pPr indent="-298450" lvl="0" marL="457200" rtl="0" algn="l">
              <a:lnSpc>
                <a:spcPct val="115000"/>
              </a:lnSpc>
              <a:spcBef>
                <a:spcPts val="1600"/>
              </a:spcBef>
              <a:spcAft>
                <a:spcPts val="0"/>
              </a:spcAft>
              <a:buClr>
                <a:srgbClr val="990000"/>
              </a:buClr>
              <a:buSzPts val="1100"/>
              <a:buFont typeface="Arial"/>
              <a:buAutoNum type="arabicPeriod"/>
            </a:pPr>
            <a:r>
              <a:rPr b="0" lang="en" sz="1100"/>
              <a:t>RStudio Package Manager is a repository management server to organize and centralize R packages.</a:t>
            </a:r>
            <a:endParaRPr b="0" sz="1100"/>
          </a:p>
          <a:p>
            <a:pPr indent="-298450" lvl="0" marL="457200" rtl="0" algn="l">
              <a:lnSpc>
                <a:spcPct val="115000"/>
              </a:lnSpc>
              <a:spcBef>
                <a:spcPts val="0"/>
              </a:spcBef>
              <a:spcAft>
                <a:spcPts val="0"/>
              </a:spcAft>
              <a:buClr>
                <a:srgbClr val="990000"/>
              </a:buClr>
              <a:buSzPts val="1100"/>
              <a:buFont typeface="Arial"/>
              <a:buAutoNum type="arabicPeriod"/>
            </a:pPr>
            <a:r>
              <a:rPr b="0" lang="en" sz="1100"/>
              <a:t>Get offline access to CRAN, automate CRAN syncs, share local packages, restrict package access, find packages across repositories, and more.</a:t>
            </a:r>
            <a:endParaRPr b="0" sz="1100"/>
          </a:p>
          <a:p>
            <a:pPr indent="-298450" lvl="0" marL="457200" rtl="0" algn="l">
              <a:lnSpc>
                <a:spcPct val="115000"/>
              </a:lnSpc>
              <a:spcBef>
                <a:spcPts val="0"/>
              </a:spcBef>
              <a:spcAft>
                <a:spcPts val="0"/>
              </a:spcAft>
              <a:buSzPts val="1100"/>
              <a:buAutoNum type="arabicPeriod"/>
            </a:pPr>
            <a:r>
              <a:rPr b="0" lang="en" sz="1100"/>
              <a:t>Ensures standardization and consistency across organization.</a:t>
            </a:r>
            <a:endParaRPr b="0" sz="1100"/>
          </a:p>
        </p:txBody>
      </p:sp>
      <p:sp>
        <p:nvSpPr>
          <p:cNvPr id="167" name="Google Shape;167;p23"/>
          <p:cNvSpPr txBox="1"/>
          <p:nvPr>
            <p:ph idx="3" type="body"/>
          </p:nvPr>
        </p:nvSpPr>
        <p:spPr>
          <a:xfrm>
            <a:off x="232481" y="173926"/>
            <a:ext cx="7454100" cy="3606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1600"/>
              </a:spcAft>
              <a:buClr>
                <a:srgbClr val="EF6100"/>
              </a:buClr>
              <a:buSzPts val="2100"/>
              <a:buFont typeface="Arial"/>
              <a:buNone/>
            </a:pPr>
            <a:r>
              <a:rPr lang="en"/>
              <a:t>Package Management &amp; RStudio Package Manager</a:t>
            </a:r>
            <a:endParaRPr b="0" i="0" sz="2100" u="none" cap="none" strike="noStrike">
              <a:solidFill>
                <a:srgbClr val="EF6100"/>
              </a:solidFill>
              <a:latin typeface="Calibri"/>
              <a:ea typeface="Calibri"/>
              <a:cs typeface="Calibri"/>
              <a:sym typeface="Calibri"/>
            </a:endParaRPr>
          </a:p>
        </p:txBody>
      </p:sp>
      <p:pic>
        <p:nvPicPr>
          <p:cNvPr id="168" name="Google Shape;168;p23"/>
          <p:cNvPicPr preferRelativeResize="0"/>
          <p:nvPr/>
        </p:nvPicPr>
        <p:blipFill>
          <a:blip r:embed="rId3">
            <a:alphaModFix/>
          </a:blip>
          <a:stretch>
            <a:fillRect/>
          </a:stretch>
        </p:blipFill>
        <p:spPr>
          <a:xfrm>
            <a:off x="4962575" y="3007949"/>
            <a:ext cx="4181426" cy="1253475"/>
          </a:xfrm>
          <a:prstGeom prst="rect">
            <a:avLst/>
          </a:prstGeom>
          <a:noFill/>
          <a:ln>
            <a:noFill/>
          </a:ln>
        </p:spPr>
      </p:pic>
      <p:pic>
        <p:nvPicPr>
          <p:cNvPr id="169" name="Google Shape;169;p23"/>
          <p:cNvPicPr preferRelativeResize="0"/>
          <p:nvPr/>
        </p:nvPicPr>
        <p:blipFill>
          <a:blip r:embed="rId4">
            <a:alphaModFix/>
          </a:blip>
          <a:stretch>
            <a:fillRect/>
          </a:stretch>
        </p:blipFill>
        <p:spPr>
          <a:xfrm>
            <a:off x="4962575" y="1310025"/>
            <a:ext cx="4181425" cy="1252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1000"/>
                                        <p:tgtEl>
                                          <p:spTgt spid="1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Effect filter="fade" transition="in">
                                      <p:cBhvr>
                                        <p:cTn dur="1000"/>
                                        <p:tgtEl>
                                          <p:spTgt spid="1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Effect filter="fade" transition="in">
                                      <p:cBhvr>
                                        <p:cTn dur="1000"/>
                                        <p:tgtEl>
                                          <p:spTgt spid="1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Effect filter="fade" transition="in">
                                      <p:cBhvr>
                                        <p:cTn dur="1000"/>
                                        <p:tgtEl>
                                          <p:spTgt spid="1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animEffect filter="fade" transition="in">
                                      <p:cBhvr>
                                        <p:cTn dur="1000"/>
                                        <p:tgtEl>
                                          <p:spTgt spid="1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animEffect filter="fade" transition="in">
                                      <p:cBhvr>
                                        <p:cTn dur="1000"/>
                                        <p:tgtEl>
                                          <p:spTgt spid="1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animEffect filter="fade" transition="in">
                                      <p:cBhvr>
                                        <p:cTn dur="1000"/>
                                        <p:tgtEl>
                                          <p:spTgt spid="16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7" st="7"/>
                                            </p:txEl>
                                          </p:spTgt>
                                        </p:tgtEl>
                                        <p:attrNameLst>
                                          <p:attrName>style.visibility</p:attrName>
                                        </p:attrNameLst>
                                      </p:cBhvr>
                                      <p:to>
                                        <p:strVal val="visible"/>
                                      </p:to>
                                    </p:set>
                                    <p:animEffect filter="fade" transition="in">
                                      <p:cBhvr>
                                        <p:cTn dur="1000"/>
                                        <p:tgtEl>
                                          <p:spTgt spid="16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4"/>
          <p:cNvSpPr/>
          <p:nvPr/>
        </p:nvSpPr>
        <p:spPr>
          <a:xfrm>
            <a:off x="289125" y="1022000"/>
            <a:ext cx="5896500" cy="383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txBox="1"/>
          <p:nvPr/>
        </p:nvSpPr>
        <p:spPr>
          <a:xfrm>
            <a:off x="2413725" y="1163075"/>
            <a:ext cx="1647300" cy="3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Organization</a:t>
            </a:r>
            <a:endParaRPr b="1"/>
          </a:p>
        </p:txBody>
      </p:sp>
      <p:grpSp>
        <p:nvGrpSpPr>
          <p:cNvPr id="176" name="Google Shape;176;p24"/>
          <p:cNvGrpSpPr/>
          <p:nvPr/>
        </p:nvGrpSpPr>
        <p:grpSpPr>
          <a:xfrm>
            <a:off x="5921001" y="1001988"/>
            <a:ext cx="3112132" cy="2226087"/>
            <a:chOff x="-466349" y="1109388"/>
            <a:chExt cx="3112132" cy="2226087"/>
          </a:xfrm>
        </p:grpSpPr>
        <p:grpSp>
          <p:nvGrpSpPr>
            <p:cNvPr id="177" name="Google Shape;177;p24"/>
            <p:cNvGrpSpPr/>
            <p:nvPr/>
          </p:nvGrpSpPr>
          <p:grpSpPr>
            <a:xfrm>
              <a:off x="-466349" y="1109388"/>
              <a:ext cx="3112132" cy="2226087"/>
              <a:chOff x="-466349" y="248788"/>
              <a:chExt cx="3112132" cy="2226087"/>
            </a:xfrm>
          </p:grpSpPr>
          <p:sp>
            <p:nvSpPr>
              <p:cNvPr id="178" name="Google Shape;178;p24"/>
              <p:cNvSpPr/>
              <p:nvPr/>
            </p:nvSpPr>
            <p:spPr>
              <a:xfrm>
                <a:off x="272375" y="248788"/>
                <a:ext cx="2373408" cy="954720"/>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rot="-1809280">
                <a:off x="-563338" y="1692622"/>
                <a:ext cx="2273578" cy="226505"/>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24"/>
            <p:cNvSpPr txBox="1"/>
            <p:nvPr/>
          </p:nvSpPr>
          <p:spPr>
            <a:xfrm>
              <a:off x="830425" y="1455550"/>
              <a:ext cx="1257300" cy="30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CRAN</a:t>
              </a:r>
              <a:endParaRPr b="1"/>
            </a:p>
          </p:txBody>
        </p:sp>
      </p:grpSp>
      <p:cxnSp>
        <p:nvCxnSpPr>
          <p:cNvPr id="181" name="Google Shape;181;p24"/>
          <p:cNvCxnSpPr/>
          <p:nvPr/>
        </p:nvCxnSpPr>
        <p:spPr>
          <a:xfrm flipH="1">
            <a:off x="2583225" y="1505975"/>
            <a:ext cx="11700" cy="2954100"/>
          </a:xfrm>
          <a:prstGeom prst="straightConnector1">
            <a:avLst/>
          </a:prstGeom>
          <a:noFill/>
          <a:ln cap="flat" cmpd="sng" w="76200">
            <a:solidFill>
              <a:srgbClr val="FF0000"/>
            </a:solidFill>
            <a:prstDash val="solid"/>
            <a:round/>
            <a:headEnd len="med" w="med" type="none"/>
            <a:tailEnd len="med" w="med" type="none"/>
          </a:ln>
        </p:spPr>
      </p:cxnSp>
      <p:sp>
        <p:nvSpPr>
          <p:cNvPr id="182" name="Google Shape;182;p24"/>
          <p:cNvSpPr/>
          <p:nvPr/>
        </p:nvSpPr>
        <p:spPr>
          <a:xfrm rot="2326">
            <a:off x="1580000" y="3015125"/>
            <a:ext cx="2216701" cy="147900"/>
          </a:xfrm>
          <a:prstGeom prst="leftRightArrow">
            <a:avLst>
              <a:gd fmla="val 26893"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txBox="1"/>
          <p:nvPr/>
        </p:nvSpPr>
        <p:spPr>
          <a:xfrm rot="2474">
            <a:off x="2439187" y="2850660"/>
            <a:ext cx="1250700" cy="17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t>Port:4242</a:t>
            </a:r>
            <a:endParaRPr b="1" sz="800"/>
          </a:p>
        </p:txBody>
      </p:sp>
      <p:grpSp>
        <p:nvGrpSpPr>
          <p:cNvPr id="184" name="Google Shape;184;p24"/>
          <p:cNvGrpSpPr/>
          <p:nvPr/>
        </p:nvGrpSpPr>
        <p:grpSpPr>
          <a:xfrm>
            <a:off x="3796702" y="2306175"/>
            <a:ext cx="2124300" cy="1674000"/>
            <a:chOff x="356627" y="2447300"/>
            <a:chExt cx="2124300" cy="1674000"/>
          </a:xfrm>
        </p:grpSpPr>
        <p:sp>
          <p:nvSpPr>
            <p:cNvPr id="185" name="Google Shape;185;p24"/>
            <p:cNvSpPr/>
            <p:nvPr/>
          </p:nvSpPr>
          <p:spPr>
            <a:xfrm>
              <a:off x="356627" y="2447300"/>
              <a:ext cx="2124300" cy="167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24"/>
            <p:cNvGrpSpPr/>
            <p:nvPr/>
          </p:nvGrpSpPr>
          <p:grpSpPr>
            <a:xfrm>
              <a:off x="830405" y="2843423"/>
              <a:ext cx="1257334" cy="881763"/>
              <a:chOff x="888245" y="2147357"/>
              <a:chExt cx="1412100" cy="990300"/>
            </a:xfrm>
          </p:grpSpPr>
          <p:sp>
            <p:nvSpPr>
              <p:cNvPr id="187" name="Google Shape;187;p24"/>
              <p:cNvSpPr/>
              <p:nvPr/>
            </p:nvSpPr>
            <p:spPr>
              <a:xfrm>
                <a:off x="888245" y="2147357"/>
                <a:ext cx="1412100" cy="9903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txBox="1"/>
              <p:nvPr/>
            </p:nvSpPr>
            <p:spPr>
              <a:xfrm>
                <a:off x="888245" y="2390372"/>
                <a:ext cx="1412100" cy="504300"/>
              </a:xfrm>
              <a:prstGeom prst="rect">
                <a:avLst/>
              </a:prstGeom>
              <a:solidFill>
                <a:srgbClr val="0B539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RSPM</a:t>
                </a:r>
                <a:endParaRPr b="1"/>
              </a:p>
            </p:txBody>
          </p:sp>
        </p:grpSp>
      </p:grpSp>
      <p:sp>
        <p:nvSpPr>
          <p:cNvPr id="189" name="Google Shape;189;p24"/>
          <p:cNvSpPr/>
          <p:nvPr/>
        </p:nvSpPr>
        <p:spPr>
          <a:xfrm>
            <a:off x="484100" y="3228075"/>
            <a:ext cx="1095900" cy="9009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 name="Google Shape;190;p24"/>
          <p:cNvGrpSpPr/>
          <p:nvPr/>
        </p:nvGrpSpPr>
        <p:grpSpPr>
          <a:xfrm>
            <a:off x="484100" y="2052763"/>
            <a:ext cx="1095900" cy="900900"/>
            <a:chOff x="484100" y="2052763"/>
            <a:chExt cx="1095900" cy="900900"/>
          </a:xfrm>
        </p:grpSpPr>
        <p:sp>
          <p:nvSpPr>
            <p:cNvPr id="191" name="Google Shape;191;p24"/>
            <p:cNvSpPr/>
            <p:nvPr/>
          </p:nvSpPr>
          <p:spPr>
            <a:xfrm>
              <a:off x="484100" y="2052763"/>
              <a:ext cx="1095900" cy="9009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txBox="1"/>
            <p:nvPr/>
          </p:nvSpPr>
          <p:spPr>
            <a:xfrm>
              <a:off x="580250" y="2375863"/>
              <a:ext cx="903600" cy="2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RStudio</a:t>
              </a:r>
              <a:endParaRPr b="1">
                <a:solidFill>
                  <a:srgbClr val="FFFFFF"/>
                </a:solidFill>
              </a:endParaRPr>
            </a:p>
          </p:txBody>
        </p:sp>
      </p:grpSp>
      <p:sp>
        <p:nvSpPr>
          <p:cNvPr id="193" name="Google Shape;193;p24"/>
          <p:cNvSpPr txBox="1"/>
          <p:nvPr/>
        </p:nvSpPr>
        <p:spPr>
          <a:xfrm>
            <a:off x="286550" y="3507075"/>
            <a:ext cx="1491000" cy="3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RS Connect</a:t>
            </a:r>
            <a:endParaRPr b="1">
              <a:solidFill>
                <a:srgbClr val="FFFFFF"/>
              </a:solidFill>
            </a:endParaRPr>
          </a:p>
        </p:txBody>
      </p:sp>
      <p:sp>
        <p:nvSpPr>
          <p:cNvPr id="194" name="Google Shape;194;p24"/>
          <p:cNvSpPr txBox="1"/>
          <p:nvPr/>
        </p:nvSpPr>
        <p:spPr>
          <a:xfrm>
            <a:off x="6867375" y="3356300"/>
            <a:ext cx="1984200" cy="6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Architecture of Rstudio Package Manager</a:t>
            </a:r>
            <a:endParaRPr/>
          </a:p>
        </p:txBody>
      </p:sp>
      <p:sp>
        <p:nvSpPr>
          <p:cNvPr id="195" name="Google Shape;195;p24"/>
          <p:cNvSpPr txBox="1"/>
          <p:nvPr>
            <p:ph idx="3" type="body"/>
          </p:nvPr>
        </p:nvSpPr>
        <p:spPr>
          <a:xfrm>
            <a:off x="232481" y="173926"/>
            <a:ext cx="7454100" cy="3606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1600"/>
              </a:spcAft>
              <a:buClr>
                <a:srgbClr val="EF6100"/>
              </a:buClr>
              <a:buSzPts val="2100"/>
              <a:buFont typeface="Arial"/>
              <a:buNone/>
            </a:pPr>
            <a:r>
              <a:rPr lang="en"/>
              <a:t>RStudio Package Manager - Architecture</a:t>
            </a:r>
            <a:endParaRPr b="0" i="0" sz="2100" u="none" cap="none" strike="noStrike">
              <a:solidFill>
                <a:srgbClr val="EF61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5"/>
          <p:cNvSpPr txBox="1"/>
          <p:nvPr>
            <p:ph idx="2" type="body"/>
          </p:nvPr>
        </p:nvSpPr>
        <p:spPr>
          <a:xfrm>
            <a:off x="232475" y="674975"/>
            <a:ext cx="4221900" cy="40995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Clr>
                <a:schemeClr val="dk1"/>
              </a:buClr>
              <a:buSzPts val="1100"/>
              <a:buFont typeface="Arial"/>
              <a:buNone/>
            </a:pPr>
            <a:r>
              <a:rPr b="0" lang="en" sz="1100"/>
              <a:t>Packrat is a dependency management system for R at Project level.</a:t>
            </a:r>
            <a:endParaRPr b="0" sz="1100"/>
          </a:p>
          <a:p>
            <a:pPr indent="0" lvl="0" marL="0" marR="0" rtl="0" algn="l">
              <a:lnSpc>
                <a:spcPct val="115000"/>
              </a:lnSpc>
              <a:spcBef>
                <a:spcPts val="1600"/>
              </a:spcBef>
              <a:spcAft>
                <a:spcPts val="0"/>
              </a:spcAft>
              <a:buClr>
                <a:schemeClr val="dk1"/>
              </a:buClr>
              <a:buSzPts val="1100"/>
              <a:buFont typeface="Arial"/>
              <a:buNone/>
            </a:pPr>
            <a:r>
              <a:rPr b="0" lang="en" sz="1100"/>
              <a:t>Use packrat to make your R projects more:</a:t>
            </a:r>
            <a:endParaRPr b="0" sz="1100"/>
          </a:p>
          <a:p>
            <a:pPr indent="-298450" lvl="0" marL="457200" rtl="0" algn="l">
              <a:lnSpc>
                <a:spcPct val="115000"/>
              </a:lnSpc>
              <a:spcBef>
                <a:spcPts val="1600"/>
              </a:spcBef>
              <a:spcAft>
                <a:spcPts val="0"/>
              </a:spcAft>
              <a:buSzPts val="1100"/>
              <a:buChar char="●"/>
            </a:pPr>
            <a:r>
              <a:rPr lang="en" sz="1100"/>
              <a:t>Isolated:</a:t>
            </a:r>
            <a:r>
              <a:rPr b="0" lang="en" sz="1100"/>
              <a:t> Installing a new or updated package for one project won't break your other projects, and vice versa. That's because packrat gives each project its own private package library.</a:t>
            </a:r>
            <a:endParaRPr b="0" sz="1100"/>
          </a:p>
          <a:p>
            <a:pPr indent="-298450" lvl="0" marL="457200" rtl="0" algn="l">
              <a:lnSpc>
                <a:spcPct val="115000"/>
              </a:lnSpc>
              <a:spcBef>
                <a:spcPts val="0"/>
              </a:spcBef>
              <a:spcAft>
                <a:spcPts val="0"/>
              </a:spcAft>
              <a:buSzPts val="1100"/>
              <a:buChar char="●"/>
            </a:pPr>
            <a:r>
              <a:rPr lang="en" sz="1100"/>
              <a:t>Portable:</a:t>
            </a:r>
            <a:r>
              <a:rPr b="0" lang="en" sz="1100"/>
              <a:t> Easily transport your projects from one computer to another, even across different platforms. Packrat makes it easy to install the packages your project depends on.</a:t>
            </a:r>
            <a:endParaRPr b="0" sz="1100"/>
          </a:p>
          <a:p>
            <a:pPr indent="-298450" lvl="0" marL="457200" rtl="0" algn="l">
              <a:lnSpc>
                <a:spcPct val="115000"/>
              </a:lnSpc>
              <a:spcBef>
                <a:spcPts val="0"/>
              </a:spcBef>
              <a:spcAft>
                <a:spcPts val="0"/>
              </a:spcAft>
              <a:buSzPts val="1100"/>
              <a:buChar char="●"/>
            </a:pPr>
            <a:r>
              <a:rPr lang="en" sz="1100"/>
              <a:t>Reproducible:</a:t>
            </a:r>
            <a:r>
              <a:rPr b="0" lang="en" sz="1100"/>
              <a:t> Packrat records the exact package versions you depend on, and ensures those exact versions are the ones that get installed wherever you go</a:t>
            </a:r>
            <a:endParaRPr b="0" sz="1100"/>
          </a:p>
          <a:p>
            <a:pPr indent="0" lvl="0" marL="0" marR="0" rtl="0" algn="l">
              <a:lnSpc>
                <a:spcPct val="115000"/>
              </a:lnSpc>
              <a:spcBef>
                <a:spcPts val="1600"/>
              </a:spcBef>
              <a:spcAft>
                <a:spcPts val="0"/>
              </a:spcAft>
              <a:buClr>
                <a:schemeClr val="dk1"/>
              </a:buClr>
              <a:buSzPts val="3000"/>
              <a:buFont typeface="Arial"/>
              <a:buNone/>
            </a:pPr>
            <a:r>
              <a:rPr lang="en" sz="1100"/>
              <a:t>Project Initialization</a:t>
            </a:r>
            <a:endParaRPr sz="1100"/>
          </a:p>
          <a:p>
            <a:pPr indent="-298450" lvl="0" marL="457200" marR="0" rtl="0" algn="l">
              <a:lnSpc>
                <a:spcPct val="115000"/>
              </a:lnSpc>
              <a:spcBef>
                <a:spcPts val="1600"/>
              </a:spcBef>
              <a:spcAft>
                <a:spcPts val="0"/>
              </a:spcAft>
              <a:buClr>
                <a:srgbClr val="000000"/>
              </a:buClr>
              <a:buSzPts val="1100"/>
              <a:buFont typeface="Calibri"/>
              <a:buChar char="●"/>
            </a:pPr>
            <a:r>
              <a:rPr b="0" lang="en" sz="1100">
                <a:solidFill>
                  <a:srgbClr val="000000"/>
                </a:solidFill>
                <a:highlight>
                  <a:srgbClr val="FAFAFA"/>
                </a:highlight>
              </a:rPr>
              <a:t>starting a new project, you can start with Packrat right away</a:t>
            </a:r>
            <a:endParaRPr b="0" sz="1100">
              <a:solidFill>
                <a:srgbClr val="000000"/>
              </a:solidFill>
              <a:highlight>
                <a:srgbClr val="FAFAFA"/>
              </a:highlight>
            </a:endParaRPr>
          </a:p>
          <a:p>
            <a:pPr indent="-298450" lvl="0" marL="457200" marR="0" rtl="0" algn="l">
              <a:lnSpc>
                <a:spcPct val="115000"/>
              </a:lnSpc>
              <a:spcBef>
                <a:spcPts val="0"/>
              </a:spcBef>
              <a:spcAft>
                <a:spcPts val="0"/>
              </a:spcAft>
              <a:buClr>
                <a:srgbClr val="000000"/>
              </a:buClr>
              <a:buSzPts val="1100"/>
              <a:buFont typeface="Calibri"/>
              <a:buChar char="●"/>
            </a:pPr>
            <a:r>
              <a:rPr b="0" lang="en" sz="1100">
                <a:solidFill>
                  <a:srgbClr val="000000"/>
                </a:solidFill>
                <a:highlight>
                  <a:srgbClr val="FAFAFA"/>
                </a:highlight>
              </a:rPr>
              <a:t>If you have an existing RStudio project you’d like to bring under Packrat control, you can add it using the new Packrat section under Tools | Project Options.</a:t>
            </a:r>
            <a:endParaRPr b="0" sz="1100">
              <a:solidFill>
                <a:srgbClr val="000000"/>
              </a:solidFill>
              <a:highlight>
                <a:srgbClr val="FAFAFA"/>
              </a:highlight>
            </a:endParaRPr>
          </a:p>
          <a:p>
            <a:pPr indent="-298450" lvl="0" marL="457200" marR="0" rtl="0" algn="l">
              <a:lnSpc>
                <a:spcPct val="115000"/>
              </a:lnSpc>
              <a:spcBef>
                <a:spcPts val="0"/>
              </a:spcBef>
              <a:spcAft>
                <a:spcPts val="0"/>
              </a:spcAft>
              <a:buClr>
                <a:srgbClr val="000000"/>
              </a:buClr>
              <a:buSzPts val="1100"/>
              <a:buFont typeface="Arial"/>
              <a:buChar char="●"/>
            </a:pPr>
            <a:r>
              <a:rPr b="0" lang="en" sz="1100">
                <a:solidFill>
                  <a:srgbClr val="000000"/>
                </a:solidFill>
                <a:highlight>
                  <a:srgbClr val="FAFAFA"/>
                </a:highlight>
              </a:rPr>
              <a:t>Command - packrat::init()</a:t>
            </a:r>
            <a:endParaRPr b="0" sz="1100">
              <a:solidFill>
                <a:srgbClr val="000000"/>
              </a:solidFill>
              <a:highlight>
                <a:srgbClr val="FAFAFA"/>
              </a:highlight>
            </a:endParaRPr>
          </a:p>
        </p:txBody>
      </p:sp>
      <p:sp>
        <p:nvSpPr>
          <p:cNvPr id="201" name="Google Shape;201;p25"/>
          <p:cNvSpPr txBox="1"/>
          <p:nvPr>
            <p:ph idx="3" type="body"/>
          </p:nvPr>
        </p:nvSpPr>
        <p:spPr>
          <a:xfrm>
            <a:off x="232481" y="173926"/>
            <a:ext cx="7454100" cy="3606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1600"/>
              </a:spcAft>
              <a:buClr>
                <a:srgbClr val="EF6100"/>
              </a:buClr>
              <a:buSzPts val="2100"/>
              <a:buFont typeface="Arial"/>
              <a:buNone/>
            </a:pPr>
            <a:r>
              <a:rPr lang="en"/>
              <a:t>Package Management with Packrat</a:t>
            </a:r>
            <a:endParaRPr b="0" i="0" sz="2100" u="none" cap="none" strike="noStrike">
              <a:solidFill>
                <a:srgbClr val="EF6100"/>
              </a:solidFill>
              <a:latin typeface="Calibri"/>
              <a:ea typeface="Calibri"/>
              <a:cs typeface="Calibri"/>
              <a:sym typeface="Calibri"/>
            </a:endParaRPr>
          </a:p>
        </p:txBody>
      </p:sp>
      <p:pic>
        <p:nvPicPr>
          <p:cNvPr id="202" name="Google Shape;202;p25"/>
          <p:cNvPicPr preferRelativeResize="0"/>
          <p:nvPr/>
        </p:nvPicPr>
        <p:blipFill>
          <a:blip r:embed="rId3">
            <a:alphaModFix/>
          </a:blip>
          <a:stretch>
            <a:fillRect/>
          </a:stretch>
        </p:blipFill>
        <p:spPr>
          <a:xfrm>
            <a:off x="5574200" y="674975"/>
            <a:ext cx="2782899" cy="1918100"/>
          </a:xfrm>
          <a:prstGeom prst="rect">
            <a:avLst/>
          </a:prstGeom>
          <a:noFill/>
          <a:ln>
            <a:noFill/>
          </a:ln>
        </p:spPr>
      </p:pic>
      <p:pic>
        <p:nvPicPr>
          <p:cNvPr id="203" name="Google Shape;203;p25"/>
          <p:cNvPicPr preferRelativeResize="0"/>
          <p:nvPr/>
        </p:nvPicPr>
        <p:blipFill>
          <a:blip r:embed="rId4">
            <a:alphaModFix/>
          </a:blip>
          <a:stretch>
            <a:fillRect/>
          </a:stretch>
        </p:blipFill>
        <p:spPr>
          <a:xfrm>
            <a:off x="5574201" y="2635675"/>
            <a:ext cx="2782900" cy="2547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1000"/>
                                        <p:tgtEl>
                                          <p:spTgt spid="2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Effect filter="fade" transition="in">
                                      <p:cBhvr>
                                        <p:cTn dur="1000"/>
                                        <p:tgtEl>
                                          <p:spTgt spid="2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animEffect filter="fade" transition="in">
                                      <p:cBhvr>
                                        <p:cTn dur="1000"/>
                                        <p:tgtEl>
                                          <p:spTgt spid="2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animEffect filter="fade" transition="in">
                                      <p:cBhvr>
                                        <p:cTn dur="1000"/>
                                        <p:tgtEl>
                                          <p:spTgt spid="2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4" st="4"/>
                                            </p:txEl>
                                          </p:spTgt>
                                        </p:tgtEl>
                                        <p:attrNameLst>
                                          <p:attrName>style.visibility</p:attrName>
                                        </p:attrNameLst>
                                      </p:cBhvr>
                                      <p:to>
                                        <p:strVal val="visible"/>
                                      </p:to>
                                    </p:set>
                                    <p:animEffect filter="fade" transition="in">
                                      <p:cBhvr>
                                        <p:cTn dur="1000"/>
                                        <p:tgtEl>
                                          <p:spTgt spid="2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5" st="5"/>
                                            </p:txEl>
                                          </p:spTgt>
                                        </p:tgtEl>
                                        <p:attrNameLst>
                                          <p:attrName>style.visibility</p:attrName>
                                        </p:attrNameLst>
                                      </p:cBhvr>
                                      <p:to>
                                        <p:strVal val="visible"/>
                                      </p:to>
                                    </p:set>
                                    <p:animEffect filter="fade" transition="in">
                                      <p:cBhvr>
                                        <p:cTn dur="1000"/>
                                        <p:tgtEl>
                                          <p:spTgt spid="2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6" st="6"/>
                                            </p:txEl>
                                          </p:spTgt>
                                        </p:tgtEl>
                                        <p:attrNameLst>
                                          <p:attrName>style.visibility</p:attrName>
                                        </p:attrNameLst>
                                      </p:cBhvr>
                                      <p:to>
                                        <p:strVal val="visible"/>
                                      </p:to>
                                    </p:set>
                                    <p:animEffect filter="fade" transition="in">
                                      <p:cBhvr>
                                        <p:cTn dur="1000"/>
                                        <p:tgtEl>
                                          <p:spTgt spid="20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7" st="7"/>
                                            </p:txEl>
                                          </p:spTgt>
                                        </p:tgtEl>
                                        <p:attrNameLst>
                                          <p:attrName>style.visibility</p:attrName>
                                        </p:attrNameLst>
                                      </p:cBhvr>
                                      <p:to>
                                        <p:strVal val="visible"/>
                                      </p:to>
                                    </p:set>
                                    <p:animEffect filter="fade" transition="in">
                                      <p:cBhvr>
                                        <p:cTn dur="1000"/>
                                        <p:tgtEl>
                                          <p:spTgt spid="20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8" st="8"/>
                                            </p:txEl>
                                          </p:spTgt>
                                        </p:tgtEl>
                                        <p:attrNameLst>
                                          <p:attrName>style.visibility</p:attrName>
                                        </p:attrNameLst>
                                      </p:cBhvr>
                                      <p:to>
                                        <p:strVal val="visible"/>
                                      </p:to>
                                    </p:set>
                                    <p:animEffect filter="fade" transition="in">
                                      <p:cBhvr>
                                        <p:cTn dur="1000"/>
                                        <p:tgtEl>
                                          <p:spTgt spid="20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6"/>
          <p:cNvSpPr txBox="1"/>
          <p:nvPr>
            <p:ph idx="1" type="body"/>
          </p:nvPr>
        </p:nvSpPr>
        <p:spPr>
          <a:xfrm>
            <a:off x="232475" y="824225"/>
            <a:ext cx="4500300" cy="2512200"/>
          </a:xfrm>
          <a:prstGeom prst="rect">
            <a:avLst/>
          </a:prstGeom>
          <a:noFill/>
          <a:ln>
            <a:noFill/>
          </a:ln>
        </p:spPr>
        <p:txBody>
          <a:bodyPr anchorCtr="0" anchor="t" bIns="34275" lIns="68575" spcFirstLastPara="1" rIns="68575" wrap="square" tIns="34275">
            <a:noAutofit/>
          </a:bodyPr>
          <a:lstStyle/>
          <a:p>
            <a:pPr indent="-298450" lvl="0" marL="457200" marR="0" rtl="0" algn="l">
              <a:lnSpc>
                <a:spcPct val="115000"/>
              </a:lnSpc>
              <a:spcBef>
                <a:spcPts val="0"/>
              </a:spcBef>
              <a:spcAft>
                <a:spcPts val="0"/>
              </a:spcAft>
              <a:buSzPts val="1100"/>
              <a:buChar char="●"/>
            </a:pPr>
            <a:r>
              <a:rPr lang="en" sz="1100"/>
              <a:t>For instance, let’s say your collaborator adds a package called ‘argparser’ as part of a commit. When the packrat.lock file is updated by the version control system, RStudio will prompt you to bring your library in sync.</a:t>
            </a:r>
            <a:endParaRPr sz="1100"/>
          </a:p>
          <a:p>
            <a:pPr indent="-298450" lvl="0" marL="457200" marR="0" rtl="0" algn="l">
              <a:lnSpc>
                <a:spcPct val="115000"/>
              </a:lnSpc>
              <a:spcBef>
                <a:spcPts val="0"/>
              </a:spcBef>
              <a:spcAft>
                <a:spcPts val="0"/>
              </a:spcAft>
              <a:buSzPts val="1100"/>
              <a:buChar char="●"/>
            </a:pPr>
            <a:r>
              <a:rPr lang="en" sz="1100"/>
              <a:t>In some cases, however, it won’t be possible for RStudio to guess. Let’s imagine that you ignored your colleague’s changes and added a package of your own, ‘ber’. This will generate a conflict.</a:t>
            </a:r>
            <a:endParaRPr sz="1100"/>
          </a:p>
          <a:p>
            <a:pPr indent="-304800" lvl="0" marL="457200" marR="0" rtl="0" algn="l">
              <a:lnSpc>
                <a:spcPct val="115000"/>
              </a:lnSpc>
              <a:spcBef>
                <a:spcPts val="0"/>
              </a:spcBef>
              <a:spcAft>
                <a:spcPts val="0"/>
              </a:spcAft>
              <a:buSzPts val="1200"/>
              <a:buChar char="●"/>
            </a:pPr>
            <a:r>
              <a:rPr lang="en" sz="1100"/>
              <a:t>Package libraries can grow over time to include many packages that were needed at one time but are no longer used. You can clean these up with the Clean Unused Packages command.</a:t>
            </a:r>
            <a:br>
              <a:rPr lang="en" sz="1200"/>
            </a:br>
            <a:br>
              <a:rPr lang="en" sz="1200"/>
            </a:br>
            <a:endParaRPr b="0" i="0" sz="1200" u="none" cap="none" strike="noStrike">
              <a:solidFill>
                <a:schemeClr val="dk1"/>
              </a:solidFill>
              <a:latin typeface="Calibri"/>
              <a:ea typeface="Calibri"/>
              <a:cs typeface="Calibri"/>
              <a:sym typeface="Calibri"/>
            </a:endParaRPr>
          </a:p>
        </p:txBody>
      </p:sp>
      <p:sp>
        <p:nvSpPr>
          <p:cNvPr id="209" name="Google Shape;209;p26"/>
          <p:cNvSpPr txBox="1"/>
          <p:nvPr>
            <p:ph idx="3" type="body"/>
          </p:nvPr>
        </p:nvSpPr>
        <p:spPr>
          <a:xfrm>
            <a:off x="232481" y="173926"/>
            <a:ext cx="7454100" cy="3606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1600"/>
              </a:spcAft>
              <a:buClr>
                <a:srgbClr val="EF6100"/>
              </a:buClr>
              <a:buSzPts val="2100"/>
              <a:buFont typeface="Arial"/>
              <a:buNone/>
            </a:pPr>
            <a:r>
              <a:rPr lang="en"/>
              <a:t>Package </a:t>
            </a:r>
            <a:r>
              <a:rPr lang="en"/>
              <a:t>Collaboration</a:t>
            </a:r>
            <a:endParaRPr b="0" i="0" sz="2100" u="none" cap="none" strike="noStrike">
              <a:solidFill>
                <a:srgbClr val="EF6100"/>
              </a:solidFill>
              <a:latin typeface="Calibri"/>
              <a:ea typeface="Calibri"/>
              <a:cs typeface="Calibri"/>
              <a:sym typeface="Calibri"/>
            </a:endParaRPr>
          </a:p>
        </p:txBody>
      </p:sp>
      <p:pic>
        <p:nvPicPr>
          <p:cNvPr id="210" name="Google Shape;210;p26"/>
          <p:cNvPicPr preferRelativeResize="0"/>
          <p:nvPr/>
        </p:nvPicPr>
        <p:blipFill>
          <a:blip r:embed="rId3">
            <a:alphaModFix/>
          </a:blip>
          <a:stretch>
            <a:fillRect/>
          </a:stretch>
        </p:blipFill>
        <p:spPr>
          <a:xfrm>
            <a:off x="5899700" y="617175"/>
            <a:ext cx="2978075" cy="2117975"/>
          </a:xfrm>
          <a:prstGeom prst="rect">
            <a:avLst/>
          </a:prstGeom>
          <a:noFill/>
          <a:ln>
            <a:noFill/>
          </a:ln>
        </p:spPr>
      </p:pic>
      <p:pic>
        <p:nvPicPr>
          <p:cNvPr id="211" name="Google Shape;211;p26"/>
          <p:cNvPicPr preferRelativeResize="0"/>
          <p:nvPr/>
        </p:nvPicPr>
        <p:blipFill>
          <a:blip r:embed="rId4">
            <a:alphaModFix/>
          </a:blip>
          <a:stretch>
            <a:fillRect/>
          </a:stretch>
        </p:blipFill>
        <p:spPr>
          <a:xfrm>
            <a:off x="5899700" y="2859150"/>
            <a:ext cx="2978074" cy="2119525"/>
          </a:xfrm>
          <a:prstGeom prst="rect">
            <a:avLst/>
          </a:prstGeom>
          <a:noFill/>
          <a:ln>
            <a:noFill/>
          </a:ln>
        </p:spPr>
      </p:pic>
      <p:pic>
        <p:nvPicPr>
          <p:cNvPr id="212" name="Google Shape;212;p26"/>
          <p:cNvPicPr preferRelativeResize="0"/>
          <p:nvPr/>
        </p:nvPicPr>
        <p:blipFill>
          <a:blip r:embed="rId5">
            <a:alphaModFix/>
          </a:blip>
          <a:stretch>
            <a:fillRect/>
          </a:stretch>
        </p:blipFill>
        <p:spPr>
          <a:xfrm>
            <a:off x="3493725" y="3626125"/>
            <a:ext cx="2000250" cy="1352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10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1000"/>
                                        <p:tgtEl>
                                          <p:spTgt spid="20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7"/>
          <p:cNvSpPr txBox="1"/>
          <p:nvPr>
            <p:ph idx="3" type="body"/>
          </p:nvPr>
        </p:nvSpPr>
        <p:spPr>
          <a:xfrm>
            <a:off x="232481" y="173926"/>
            <a:ext cx="7454400" cy="360600"/>
          </a:xfrm>
          <a:prstGeom prst="rect">
            <a:avLst/>
          </a:prstGeom>
        </p:spPr>
        <p:txBody>
          <a:bodyPr anchorCtr="0" anchor="t" bIns="34275" lIns="68575" spcFirstLastPara="1" rIns="68575" wrap="square" tIns="34275">
            <a:noAutofit/>
          </a:bodyPr>
          <a:lstStyle/>
          <a:p>
            <a:pPr indent="0" lvl="0" marL="0" rtl="0" algn="l">
              <a:spcBef>
                <a:spcPts val="800"/>
              </a:spcBef>
              <a:spcAft>
                <a:spcPts val="1600"/>
              </a:spcAft>
              <a:buNone/>
            </a:pPr>
            <a:r>
              <a:rPr lang="en"/>
              <a:t>Package - Sparklyr</a:t>
            </a:r>
            <a:endParaRPr/>
          </a:p>
        </p:txBody>
      </p:sp>
      <p:pic>
        <p:nvPicPr>
          <p:cNvPr id="218" name="Google Shape;218;p27"/>
          <p:cNvPicPr preferRelativeResize="0"/>
          <p:nvPr/>
        </p:nvPicPr>
        <p:blipFill>
          <a:blip r:embed="rId3">
            <a:alphaModFix/>
          </a:blip>
          <a:stretch>
            <a:fillRect/>
          </a:stretch>
        </p:blipFill>
        <p:spPr>
          <a:xfrm>
            <a:off x="232475" y="1152275"/>
            <a:ext cx="3583742" cy="3331499"/>
          </a:xfrm>
          <a:prstGeom prst="rect">
            <a:avLst/>
          </a:prstGeom>
          <a:noFill/>
          <a:ln>
            <a:noFill/>
          </a:ln>
        </p:spPr>
      </p:pic>
      <p:pic>
        <p:nvPicPr>
          <p:cNvPr id="219" name="Google Shape;219;p27"/>
          <p:cNvPicPr preferRelativeResize="0"/>
          <p:nvPr/>
        </p:nvPicPr>
        <p:blipFill>
          <a:blip r:embed="rId4">
            <a:alphaModFix/>
          </a:blip>
          <a:stretch>
            <a:fillRect/>
          </a:stretch>
        </p:blipFill>
        <p:spPr>
          <a:xfrm>
            <a:off x="4352967" y="1748601"/>
            <a:ext cx="4687908" cy="2138858"/>
          </a:xfrm>
          <a:prstGeom prst="rect">
            <a:avLst/>
          </a:prstGeom>
          <a:noFill/>
          <a:ln>
            <a:noFill/>
          </a:ln>
        </p:spPr>
      </p:pic>
      <p:sp>
        <p:nvSpPr>
          <p:cNvPr id="220" name="Google Shape;220;p27"/>
          <p:cNvSpPr txBox="1"/>
          <p:nvPr/>
        </p:nvSpPr>
        <p:spPr>
          <a:xfrm>
            <a:off x="985050" y="4622825"/>
            <a:ext cx="1899900" cy="3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Sparklyr Architecture</a:t>
            </a:r>
            <a:endParaRPr/>
          </a:p>
        </p:txBody>
      </p:sp>
      <p:sp>
        <p:nvSpPr>
          <p:cNvPr id="221" name="Google Shape;221;p27"/>
          <p:cNvSpPr txBox="1"/>
          <p:nvPr/>
        </p:nvSpPr>
        <p:spPr>
          <a:xfrm>
            <a:off x="4665025" y="4622825"/>
            <a:ext cx="4024500" cy="3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Sparklyr functionality and Integration capabilities</a:t>
            </a:r>
            <a:endParaRPr/>
          </a:p>
        </p:txBody>
      </p:sp>
      <p:sp>
        <p:nvSpPr>
          <p:cNvPr id="222" name="Google Shape;222;p27"/>
          <p:cNvSpPr txBox="1"/>
          <p:nvPr/>
        </p:nvSpPr>
        <p:spPr>
          <a:xfrm>
            <a:off x="232475" y="573050"/>
            <a:ext cx="8808300" cy="3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highlight>
                  <a:srgbClr val="FFFFFF"/>
                </a:highlight>
              </a:rPr>
              <a:t>R interface to Apache Spark, a fast and general engine for big data processing. This package supports connecting to local and remote Apache Spark clusters, provides a 'dplyr' compatible back-end, and provides an interface to Spark's built-in machine learning algorithms.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8"/>
          <p:cNvSpPr txBox="1"/>
          <p:nvPr>
            <p:ph idx="3" type="body"/>
          </p:nvPr>
        </p:nvSpPr>
        <p:spPr>
          <a:xfrm>
            <a:off x="232481" y="173926"/>
            <a:ext cx="7454100" cy="3606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1600"/>
              </a:spcAft>
              <a:buClr>
                <a:srgbClr val="EF6100"/>
              </a:buClr>
              <a:buSzPts val="2100"/>
              <a:buFont typeface="Arial"/>
              <a:buNone/>
            </a:pPr>
            <a:r>
              <a:rPr lang="en"/>
              <a:t>Debugging</a:t>
            </a:r>
            <a:endParaRPr b="0" i="0" sz="2100" u="none" cap="none" strike="noStrike">
              <a:solidFill>
                <a:srgbClr val="EF6100"/>
              </a:solidFill>
              <a:latin typeface="Calibri"/>
              <a:ea typeface="Calibri"/>
              <a:cs typeface="Calibri"/>
              <a:sym typeface="Calibri"/>
            </a:endParaRPr>
          </a:p>
        </p:txBody>
      </p:sp>
      <p:pic>
        <p:nvPicPr>
          <p:cNvPr id="228" name="Google Shape;228;p28"/>
          <p:cNvPicPr preferRelativeResize="0"/>
          <p:nvPr/>
        </p:nvPicPr>
        <p:blipFill>
          <a:blip r:embed="rId3">
            <a:alphaModFix/>
          </a:blip>
          <a:stretch>
            <a:fillRect/>
          </a:stretch>
        </p:blipFill>
        <p:spPr>
          <a:xfrm>
            <a:off x="4109475" y="906000"/>
            <a:ext cx="4727072" cy="3331501"/>
          </a:xfrm>
          <a:prstGeom prst="rect">
            <a:avLst/>
          </a:prstGeom>
          <a:noFill/>
          <a:ln>
            <a:noFill/>
          </a:ln>
        </p:spPr>
      </p:pic>
      <p:sp>
        <p:nvSpPr>
          <p:cNvPr id="229" name="Google Shape;229;p28"/>
          <p:cNvSpPr txBox="1"/>
          <p:nvPr/>
        </p:nvSpPr>
        <p:spPr>
          <a:xfrm>
            <a:off x="362325" y="817000"/>
            <a:ext cx="3747300" cy="3601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Calibri"/>
              <a:buAutoNum type="arabicPeriod"/>
            </a:pPr>
            <a:r>
              <a:rPr lang="en" sz="1100">
                <a:latin typeface="Calibri"/>
                <a:ea typeface="Calibri"/>
                <a:cs typeface="Calibri"/>
                <a:sym typeface="Calibri"/>
              </a:rPr>
              <a:t>Console</a:t>
            </a:r>
            <a:br>
              <a:rPr lang="en" sz="1100">
                <a:latin typeface="Calibri"/>
                <a:ea typeface="Calibri"/>
                <a:cs typeface="Calibri"/>
                <a:sym typeface="Calibri"/>
              </a:rPr>
            </a:br>
            <a:r>
              <a:rPr lang="en" sz="1100">
                <a:latin typeface="Calibri"/>
                <a:ea typeface="Calibri"/>
                <a:cs typeface="Calibri"/>
                <a:sym typeface="Calibri"/>
              </a:rPr>
              <a:t>Just below the console bar a new bar appears showing three buttons: Next, Continue, Stop</a:t>
            </a:r>
            <a:endParaRPr sz="1100">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AutoNum type="arabicPeriod"/>
            </a:pPr>
            <a:r>
              <a:rPr lang="en" sz="1100">
                <a:latin typeface="Calibri"/>
                <a:ea typeface="Calibri"/>
                <a:cs typeface="Calibri"/>
                <a:sym typeface="Calibri"/>
              </a:rPr>
              <a:t>Traceback</a:t>
            </a:r>
            <a:br>
              <a:rPr lang="en" sz="1100">
                <a:latin typeface="Calibri"/>
                <a:ea typeface="Calibri"/>
                <a:cs typeface="Calibri"/>
                <a:sym typeface="Calibri"/>
              </a:rPr>
            </a:br>
            <a:r>
              <a:rPr lang="en" sz="1100">
                <a:latin typeface="Calibri"/>
                <a:ea typeface="Calibri"/>
                <a:cs typeface="Calibri"/>
                <a:sym typeface="Calibri"/>
              </a:rPr>
              <a:t>On the right hand side of RStudio, in between the lower and the upper panel a new panel named Traceback appears</a:t>
            </a:r>
            <a:endParaRPr sz="1100">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AutoNum type="arabicPeriod"/>
            </a:pPr>
            <a:r>
              <a:rPr lang="en" sz="1100">
                <a:latin typeface="Calibri"/>
                <a:ea typeface="Calibri"/>
                <a:cs typeface="Calibri"/>
                <a:sym typeface="Calibri"/>
              </a:rPr>
              <a:t>Environment</a:t>
            </a:r>
            <a:br>
              <a:rPr lang="en" sz="1100">
                <a:latin typeface="Calibri"/>
                <a:ea typeface="Calibri"/>
                <a:cs typeface="Calibri"/>
                <a:sym typeface="Calibri"/>
              </a:rPr>
            </a:br>
            <a:r>
              <a:rPr lang="en" sz="1100">
                <a:latin typeface="Calibri"/>
                <a:ea typeface="Calibri"/>
                <a:cs typeface="Calibri"/>
                <a:sym typeface="Calibri"/>
              </a:rPr>
              <a:t>The upper panel on the right hand side shows, as usual, a tab named Environment.</a:t>
            </a:r>
            <a:br>
              <a:rPr lang="en" sz="1100">
                <a:latin typeface="Calibri"/>
                <a:ea typeface="Calibri"/>
                <a:cs typeface="Calibri"/>
                <a:sym typeface="Calibri"/>
              </a:rPr>
            </a:br>
            <a:r>
              <a:rPr lang="en" sz="1100">
                <a:latin typeface="Calibri"/>
                <a:ea typeface="Calibri"/>
                <a:cs typeface="Calibri"/>
                <a:sym typeface="Calibri"/>
              </a:rPr>
              <a:t>When debug mode is not activated, this tab lists the objects existing in the .GlobalEnv.</a:t>
            </a:r>
            <a:endParaRPr sz="1100">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AutoNum type="arabicPeriod"/>
            </a:pPr>
            <a:r>
              <a:rPr lang="en" sz="1100">
                <a:latin typeface="Calibri"/>
                <a:ea typeface="Calibri"/>
                <a:cs typeface="Calibri"/>
                <a:sym typeface="Calibri"/>
              </a:rPr>
              <a:t>Highlighting</a:t>
            </a:r>
            <a:br>
              <a:rPr lang="en" sz="1100">
                <a:latin typeface="Calibri"/>
                <a:ea typeface="Calibri"/>
                <a:cs typeface="Calibri"/>
                <a:sym typeface="Calibri"/>
              </a:rPr>
            </a:br>
            <a:r>
              <a:rPr lang="en" sz="1100">
                <a:latin typeface="Calibri"/>
                <a:ea typeface="Calibri"/>
                <a:cs typeface="Calibri"/>
                <a:sym typeface="Calibri"/>
              </a:rPr>
              <a:t>Represented by the highlighting of line being debugged at any step.</a:t>
            </a:r>
            <a:br>
              <a:rPr lang="en" sz="1100">
                <a:latin typeface="Calibri"/>
                <a:ea typeface="Calibri"/>
                <a:cs typeface="Calibri"/>
                <a:sym typeface="Calibri"/>
              </a:rPr>
            </a:br>
            <a:r>
              <a:rPr lang="en" sz="1100">
                <a:latin typeface="Calibri"/>
                <a:ea typeface="Calibri"/>
                <a:cs typeface="Calibri"/>
                <a:sym typeface="Calibri"/>
              </a:rPr>
              <a:t>RStudio opens the file corresponding to the function being debugged and, each time the next button is pressed, the evaluator moves to the next line. </a:t>
            </a:r>
            <a:endParaRPr sz="11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1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1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1000"/>
                                        <p:tgtEl>
                                          <p:spTgt spid="2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Effect filter="fade" transition="in">
                                      <p:cBhvr>
                                        <p:cTn dur="1000"/>
                                        <p:tgtEl>
                                          <p:spTgt spid="22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Google Shape;234;p29"/>
          <p:cNvPicPr preferRelativeResize="0"/>
          <p:nvPr/>
        </p:nvPicPr>
        <p:blipFill>
          <a:blip r:embed="rId3">
            <a:alphaModFix/>
          </a:blip>
          <a:stretch>
            <a:fillRect/>
          </a:stretch>
        </p:blipFill>
        <p:spPr>
          <a:xfrm>
            <a:off x="5582900" y="850725"/>
            <a:ext cx="2190750" cy="1181100"/>
          </a:xfrm>
          <a:prstGeom prst="rect">
            <a:avLst/>
          </a:prstGeom>
          <a:noFill/>
          <a:ln>
            <a:noFill/>
          </a:ln>
        </p:spPr>
      </p:pic>
      <p:sp>
        <p:nvSpPr>
          <p:cNvPr id="235" name="Google Shape;235;p29"/>
          <p:cNvSpPr txBox="1"/>
          <p:nvPr>
            <p:ph idx="3" type="body"/>
          </p:nvPr>
        </p:nvSpPr>
        <p:spPr>
          <a:xfrm>
            <a:off x="232481" y="173926"/>
            <a:ext cx="7454100" cy="3606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1600"/>
              </a:spcAft>
              <a:buClr>
                <a:srgbClr val="EF6100"/>
              </a:buClr>
              <a:buSzPts val="2100"/>
              <a:buFont typeface="Arial"/>
              <a:buNone/>
            </a:pPr>
            <a:r>
              <a:rPr lang="en"/>
              <a:t>Sharing Projects</a:t>
            </a:r>
            <a:endParaRPr b="0" i="0" sz="2100" u="none" cap="none" strike="noStrike">
              <a:solidFill>
                <a:srgbClr val="EF6100"/>
              </a:solidFill>
              <a:latin typeface="Calibri"/>
              <a:ea typeface="Calibri"/>
              <a:cs typeface="Calibri"/>
              <a:sym typeface="Calibri"/>
            </a:endParaRPr>
          </a:p>
        </p:txBody>
      </p:sp>
      <p:sp>
        <p:nvSpPr>
          <p:cNvPr id="236" name="Google Shape;236;p29"/>
          <p:cNvSpPr txBox="1"/>
          <p:nvPr/>
        </p:nvSpPr>
        <p:spPr>
          <a:xfrm>
            <a:off x="232475" y="850725"/>
            <a:ext cx="4806300" cy="330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Calibri"/>
                <a:ea typeface="Calibri"/>
                <a:cs typeface="Calibri"/>
                <a:sym typeface="Calibri"/>
              </a:rPr>
              <a:t>Project Sharing is a feature of RStudio Server Pro that allows you to share your projects with other users on the server.</a:t>
            </a:r>
            <a:endParaRPr sz="1100">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n" sz="1100">
                <a:latin typeface="Calibri"/>
                <a:ea typeface="Calibri"/>
                <a:cs typeface="Calibri"/>
                <a:sym typeface="Calibri"/>
              </a:rPr>
              <a:t>Create a project to host the content you wish to share if you haven't already. </a:t>
            </a:r>
            <a:endParaRPr sz="1100">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n" sz="1100">
                <a:latin typeface="Calibri"/>
                <a:ea typeface="Calibri"/>
                <a:cs typeface="Calibri"/>
                <a:sym typeface="Calibri"/>
              </a:rPr>
              <a:t>Once you've got a project, drop the the Project menu in the upper right and click Share Project.</a:t>
            </a:r>
            <a:endParaRPr sz="1100">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n" sz="1100">
                <a:solidFill>
                  <a:schemeClr val="dk1"/>
                </a:solidFill>
                <a:latin typeface="Calibri"/>
                <a:ea typeface="Calibri"/>
                <a:cs typeface="Calibri"/>
                <a:sym typeface="Calibri"/>
              </a:rPr>
              <a:t>Individual files cannot be shared</a:t>
            </a:r>
            <a:endParaRPr sz="11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Sharing project will open the Sharing section in Project Options</a:t>
            </a:r>
            <a:endParaRPr sz="11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Add users by typing system usernames next to Add</a:t>
            </a:r>
            <a:endParaRPr sz="11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E-mail address can also be used if your server uses Google authentication.</a:t>
            </a:r>
            <a:endParaRPr sz="11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Individuals username is located in the upper right corner of the screen</a:t>
            </a:r>
            <a:endParaRPr sz="1100">
              <a:solidFill>
                <a:schemeClr val="dk1"/>
              </a:solidFill>
              <a:latin typeface="Calibri"/>
              <a:ea typeface="Calibri"/>
              <a:cs typeface="Calibri"/>
              <a:sym typeface="Calibri"/>
            </a:endParaRPr>
          </a:p>
        </p:txBody>
      </p:sp>
      <p:pic>
        <p:nvPicPr>
          <p:cNvPr id="237" name="Google Shape;237;p29"/>
          <p:cNvPicPr preferRelativeResize="0"/>
          <p:nvPr/>
        </p:nvPicPr>
        <p:blipFill>
          <a:blip r:embed="rId4">
            <a:alphaModFix/>
          </a:blip>
          <a:stretch>
            <a:fillRect/>
          </a:stretch>
        </p:blipFill>
        <p:spPr>
          <a:xfrm>
            <a:off x="5582900" y="2412200"/>
            <a:ext cx="2999516" cy="2731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1000"/>
                                        <p:tgtEl>
                                          <p:spTgt spid="2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Effect filter="fade" transition="in">
                                      <p:cBhvr>
                                        <p:cTn dur="1000"/>
                                        <p:tgtEl>
                                          <p:spTgt spid="2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animEffect filter="fade" transition="in">
                                      <p:cBhvr>
                                        <p:cTn dur="1000"/>
                                        <p:tgtEl>
                                          <p:spTgt spid="2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4" st="4"/>
                                            </p:txEl>
                                          </p:spTgt>
                                        </p:tgtEl>
                                        <p:attrNameLst>
                                          <p:attrName>style.visibility</p:attrName>
                                        </p:attrNameLst>
                                      </p:cBhvr>
                                      <p:to>
                                        <p:strVal val="visible"/>
                                      </p:to>
                                    </p:set>
                                    <p:animEffect filter="fade" transition="in">
                                      <p:cBhvr>
                                        <p:cTn dur="1000"/>
                                        <p:tgtEl>
                                          <p:spTgt spid="2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5" st="5"/>
                                            </p:txEl>
                                          </p:spTgt>
                                        </p:tgtEl>
                                        <p:attrNameLst>
                                          <p:attrName>style.visibility</p:attrName>
                                        </p:attrNameLst>
                                      </p:cBhvr>
                                      <p:to>
                                        <p:strVal val="visible"/>
                                      </p:to>
                                    </p:set>
                                    <p:animEffect filter="fade" transition="in">
                                      <p:cBhvr>
                                        <p:cTn dur="1000"/>
                                        <p:tgtEl>
                                          <p:spTgt spid="23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6" st="6"/>
                                            </p:txEl>
                                          </p:spTgt>
                                        </p:tgtEl>
                                        <p:attrNameLst>
                                          <p:attrName>style.visibility</p:attrName>
                                        </p:attrNameLst>
                                      </p:cBhvr>
                                      <p:to>
                                        <p:strVal val="visible"/>
                                      </p:to>
                                    </p:set>
                                    <p:animEffect filter="fade" transition="in">
                                      <p:cBhvr>
                                        <p:cTn dur="1000"/>
                                        <p:tgtEl>
                                          <p:spTgt spid="23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7" st="7"/>
                                            </p:txEl>
                                          </p:spTgt>
                                        </p:tgtEl>
                                        <p:attrNameLst>
                                          <p:attrName>style.visibility</p:attrName>
                                        </p:attrNameLst>
                                      </p:cBhvr>
                                      <p:to>
                                        <p:strVal val="visible"/>
                                      </p:to>
                                    </p:set>
                                    <p:animEffect filter="fade" transition="in">
                                      <p:cBhvr>
                                        <p:cTn dur="1000"/>
                                        <p:tgtEl>
                                          <p:spTgt spid="23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8" st="8"/>
                                            </p:txEl>
                                          </p:spTgt>
                                        </p:tgtEl>
                                        <p:attrNameLst>
                                          <p:attrName>style.visibility</p:attrName>
                                        </p:attrNameLst>
                                      </p:cBhvr>
                                      <p:to>
                                        <p:strVal val="visible"/>
                                      </p:to>
                                    </p:set>
                                    <p:animEffect filter="fade" transition="in">
                                      <p:cBhvr>
                                        <p:cTn dur="1000"/>
                                        <p:tgtEl>
                                          <p:spTgt spid="23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0"/>
          <p:cNvSpPr txBox="1"/>
          <p:nvPr>
            <p:ph idx="2" type="body"/>
          </p:nvPr>
        </p:nvSpPr>
        <p:spPr>
          <a:xfrm>
            <a:off x="1457400" y="1882650"/>
            <a:ext cx="6229200" cy="1378200"/>
          </a:xfrm>
          <a:prstGeom prst="rect">
            <a:avLst/>
          </a:prstGeom>
        </p:spPr>
        <p:txBody>
          <a:bodyPr anchorCtr="0" anchor="t" bIns="34275" lIns="68575" spcFirstLastPara="1" rIns="68575" wrap="square" tIns="34275">
            <a:noAutofit/>
          </a:bodyPr>
          <a:lstStyle/>
          <a:p>
            <a:pPr indent="0" lvl="0" marL="0" rtl="0" algn="ctr">
              <a:spcBef>
                <a:spcPts val="800"/>
              </a:spcBef>
              <a:spcAft>
                <a:spcPts val="1600"/>
              </a:spcAft>
              <a:buNone/>
            </a:pPr>
            <a:r>
              <a:rPr lang="en" sz="7200"/>
              <a:t>Q&amp;A</a:t>
            </a:r>
            <a:endParaRPr sz="7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1"/>
          <p:cNvSpPr txBox="1"/>
          <p:nvPr>
            <p:ph idx="3" type="body"/>
          </p:nvPr>
        </p:nvSpPr>
        <p:spPr>
          <a:xfrm>
            <a:off x="232481" y="173926"/>
            <a:ext cx="7454100" cy="3606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1600"/>
              </a:spcAft>
              <a:buClr>
                <a:srgbClr val="EF6100"/>
              </a:buClr>
              <a:buSzPts val="2100"/>
              <a:buFont typeface="Arial"/>
              <a:buNone/>
            </a:pPr>
            <a:r>
              <a:rPr lang="en"/>
              <a:t>References</a:t>
            </a:r>
            <a:endParaRPr b="0" i="0" sz="2100" u="none" cap="none" strike="noStrike">
              <a:solidFill>
                <a:srgbClr val="EF6100"/>
              </a:solidFill>
              <a:latin typeface="Calibri"/>
              <a:ea typeface="Calibri"/>
              <a:cs typeface="Calibri"/>
              <a:sym typeface="Calibri"/>
            </a:endParaRPr>
          </a:p>
        </p:txBody>
      </p:sp>
      <p:sp>
        <p:nvSpPr>
          <p:cNvPr id="248" name="Google Shape;248;p31"/>
          <p:cNvSpPr txBox="1"/>
          <p:nvPr/>
        </p:nvSpPr>
        <p:spPr>
          <a:xfrm>
            <a:off x="232475" y="885525"/>
            <a:ext cx="6525900" cy="3308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https://support.rstudio.com/hc/en-us/sections/200150693-RStudio-Server</a:t>
            </a:r>
            <a:endParaRPr sz="1100">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n" sz="1100" u="sng">
                <a:solidFill>
                  <a:schemeClr val="hlink"/>
                </a:solidFill>
                <a:latin typeface="Calibri"/>
                <a:ea typeface="Calibri"/>
                <a:cs typeface="Calibri"/>
                <a:sym typeface="Calibri"/>
                <a:hlinkClick r:id="rId4"/>
              </a:rPr>
              <a:t>https://www.rstudio.com/products/rstudio/features/</a:t>
            </a:r>
            <a:endParaRPr sz="1100">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n" sz="1100" u="sng">
                <a:solidFill>
                  <a:schemeClr val="hlink"/>
                </a:solidFill>
                <a:latin typeface="Calibri"/>
                <a:ea typeface="Calibri"/>
                <a:cs typeface="Calibri"/>
                <a:sym typeface="Calibri"/>
                <a:hlinkClick r:id="rId5"/>
              </a:rPr>
              <a:t>https://rstudio.github.io/packrat/</a:t>
            </a:r>
            <a:endParaRPr sz="1100">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n" sz="1100" u="sng">
                <a:solidFill>
                  <a:schemeClr val="hlink"/>
                </a:solidFill>
                <a:latin typeface="Calibri"/>
                <a:ea typeface="Calibri"/>
                <a:cs typeface="Calibri"/>
                <a:sym typeface="Calibri"/>
                <a:hlinkClick r:id="rId6"/>
              </a:rPr>
              <a:t>https://www.r-project.org/nosvn/pandoc/packrat.html</a:t>
            </a:r>
            <a:endParaRPr sz="1100">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n" sz="1100" u="sng">
                <a:solidFill>
                  <a:schemeClr val="hlink"/>
                </a:solidFill>
                <a:latin typeface="Calibri"/>
                <a:ea typeface="Calibri"/>
                <a:cs typeface="Calibri"/>
                <a:sym typeface="Calibri"/>
                <a:hlinkClick r:id="rId7"/>
              </a:rPr>
              <a:t>https://support.rstudio.com/hc/en-us/sections/200149716-R-Markdown</a:t>
            </a:r>
            <a:endParaRPr sz="1100">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n" sz="1100" u="sng">
                <a:solidFill>
                  <a:schemeClr val="hlink"/>
                </a:solidFill>
                <a:latin typeface="Calibri"/>
                <a:ea typeface="Calibri"/>
                <a:cs typeface="Calibri"/>
                <a:sym typeface="Calibri"/>
                <a:hlinkClick r:id="rId8"/>
              </a:rPr>
              <a:t>https://www.r-bloggers.com/version-control-with-git/</a:t>
            </a:r>
            <a:endParaRPr sz="1100">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n" sz="1100" u="sng">
                <a:solidFill>
                  <a:schemeClr val="hlink"/>
                </a:solidFill>
                <a:latin typeface="Calibri"/>
                <a:ea typeface="Calibri"/>
                <a:cs typeface="Calibri"/>
                <a:sym typeface="Calibri"/>
                <a:hlinkClick r:id="rId9"/>
              </a:rPr>
              <a:t>https://support.rstudio.com/hc/en-us/articles/215733837-Managing-libraries-for-RStudio-Server</a:t>
            </a:r>
            <a:endParaRPr sz="1100">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n" sz="1100" u="sng">
                <a:solidFill>
                  <a:schemeClr val="hlink"/>
                </a:solidFill>
                <a:latin typeface="Calibri"/>
                <a:ea typeface="Calibri"/>
                <a:cs typeface="Calibri"/>
                <a:sym typeface="Calibri"/>
                <a:hlinkClick r:id="rId10"/>
              </a:rPr>
              <a:t>https://www.rstudio.com/products/package-manager/</a:t>
            </a:r>
            <a:endParaRPr sz="1100">
              <a:latin typeface="Calibri"/>
              <a:ea typeface="Calibri"/>
              <a:cs typeface="Calibri"/>
              <a:sym typeface="Calibri"/>
            </a:endParaRPr>
          </a:p>
          <a:p>
            <a:pPr indent="0" lvl="0" marL="457200" rtl="0" algn="l">
              <a:lnSpc>
                <a:spcPct val="115000"/>
              </a:lnSpc>
              <a:spcBef>
                <a:spcPts val="0"/>
              </a:spcBef>
              <a:spcAft>
                <a:spcPts val="0"/>
              </a:spcAft>
              <a:buNone/>
            </a:pPr>
            <a:r>
              <a:t/>
            </a:r>
            <a:endParaRPr sz="1100">
              <a:latin typeface="Calibri"/>
              <a:ea typeface="Calibri"/>
              <a:cs typeface="Calibri"/>
              <a:sym typeface="Calibri"/>
            </a:endParaRPr>
          </a:p>
          <a:p>
            <a:pPr indent="0" lvl="0" marL="457200" rtl="0" algn="l">
              <a:lnSpc>
                <a:spcPct val="115000"/>
              </a:lnSpc>
              <a:spcBef>
                <a:spcPts val="0"/>
              </a:spcBef>
              <a:spcAft>
                <a:spcPts val="0"/>
              </a:spcAft>
              <a:buNone/>
            </a:pPr>
            <a:r>
              <a:t/>
            </a:r>
            <a:endParaRPr sz="11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animEffect filter="fade" transition="in">
                                      <p:cBhvr>
                                        <p:cTn dur="1000"/>
                                        <p:tgtEl>
                                          <p:spTgt spid="2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animEffect filter="fade" transition="in">
                                      <p:cBhvr>
                                        <p:cTn dur="1000"/>
                                        <p:tgtEl>
                                          <p:spTgt spid="2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animEffect filter="fade" transition="in">
                                      <p:cBhvr>
                                        <p:cTn dur="1000"/>
                                        <p:tgtEl>
                                          <p:spTgt spid="2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animEffect filter="fade" transition="in">
                                      <p:cBhvr>
                                        <p:cTn dur="1000"/>
                                        <p:tgtEl>
                                          <p:spTgt spid="2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4" st="4"/>
                                            </p:txEl>
                                          </p:spTgt>
                                        </p:tgtEl>
                                        <p:attrNameLst>
                                          <p:attrName>style.visibility</p:attrName>
                                        </p:attrNameLst>
                                      </p:cBhvr>
                                      <p:to>
                                        <p:strVal val="visible"/>
                                      </p:to>
                                    </p:set>
                                    <p:animEffect filter="fade" transition="in">
                                      <p:cBhvr>
                                        <p:cTn dur="1000"/>
                                        <p:tgtEl>
                                          <p:spTgt spid="2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5" st="5"/>
                                            </p:txEl>
                                          </p:spTgt>
                                        </p:tgtEl>
                                        <p:attrNameLst>
                                          <p:attrName>style.visibility</p:attrName>
                                        </p:attrNameLst>
                                      </p:cBhvr>
                                      <p:to>
                                        <p:strVal val="visible"/>
                                      </p:to>
                                    </p:set>
                                    <p:animEffect filter="fade" transition="in">
                                      <p:cBhvr>
                                        <p:cTn dur="1000"/>
                                        <p:tgtEl>
                                          <p:spTgt spid="2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6" st="6"/>
                                            </p:txEl>
                                          </p:spTgt>
                                        </p:tgtEl>
                                        <p:attrNameLst>
                                          <p:attrName>style.visibility</p:attrName>
                                        </p:attrNameLst>
                                      </p:cBhvr>
                                      <p:to>
                                        <p:strVal val="visible"/>
                                      </p:to>
                                    </p:set>
                                    <p:animEffect filter="fade" transition="in">
                                      <p:cBhvr>
                                        <p:cTn dur="1000"/>
                                        <p:tgtEl>
                                          <p:spTgt spid="24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7" st="7"/>
                                            </p:txEl>
                                          </p:spTgt>
                                        </p:tgtEl>
                                        <p:attrNameLst>
                                          <p:attrName>style.visibility</p:attrName>
                                        </p:attrNameLst>
                                      </p:cBhvr>
                                      <p:to>
                                        <p:strVal val="visible"/>
                                      </p:to>
                                    </p:set>
                                    <p:animEffect filter="fade" transition="in">
                                      <p:cBhvr>
                                        <p:cTn dur="1000"/>
                                        <p:tgtEl>
                                          <p:spTgt spid="24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8" st="8"/>
                                            </p:txEl>
                                          </p:spTgt>
                                        </p:tgtEl>
                                        <p:attrNameLst>
                                          <p:attrName>style.visibility</p:attrName>
                                        </p:attrNameLst>
                                      </p:cBhvr>
                                      <p:to>
                                        <p:strVal val="visible"/>
                                      </p:to>
                                    </p:set>
                                    <p:animEffect filter="fade" transition="in">
                                      <p:cBhvr>
                                        <p:cTn dur="1000"/>
                                        <p:tgtEl>
                                          <p:spTgt spid="24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9" st="9"/>
                                            </p:txEl>
                                          </p:spTgt>
                                        </p:tgtEl>
                                        <p:attrNameLst>
                                          <p:attrName>style.visibility</p:attrName>
                                        </p:attrNameLst>
                                      </p:cBhvr>
                                      <p:to>
                                        <p:strVal val="visible"/>
                                      </p:to>
                                    </p:set>
                                    <p:animEffect filter="fade" transition="in">
                                      <p:cBhvr>
                                        <p:cTn dur="1000"/>
                                        <p:tgtEl>
                                          <p:spTgt spid="248">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nvSpPr>
        <p:spPr>
          <a:xfrm>
            <a:off x="232475" y="1033650"/>
            <a:ext cx="8618100" cy="3750600"/>
          </a:xfrm>
          <a:prstGeom prst="rect">
            <a:avLst/>
          </a:prstGeom>
          <a:noFill/>
          <a:ln>
            <a:noFill/>
          </a:ln>
        </p:spPr>
        <p:txBody>
          <a:bodyPr anchorCtr="0" anchor="t" bIns="91425" lIns="91425" spcFirstLastPara="1" rIns="91425" wrap="square" tIns="91425">
            <a:noAutofit/>
          </a:bodyPr>
          <a:lstStyle/>
          <a:p>
            <a:pPr indent="-317500" lvl="0" marL="457200" rtl="0" algn="l">
              <a:lnSpc>
                <a:spcPct val="90000"/>
              </a:lnSpc>
              <a:spcBef>
                <a:spcPts val="0"/>
              </a:spcBef>
              <a:spcAft>
                <a:spcPts val="0"/>
              </a:spcAft>
              <a:buSzPts val="1400"/>
              <a:buAutoNum type="arabicPeriod"/>
            </a:pPr>
            <a:r>
              <a:rPr b="1" lang="en">
                <a:latin typeface="Calibri"/>
                <a:ea typeface="Calibri"/>
                <a:cs typeface="Calibri"/>
                <a:sym typeface="Calibri"/>
              </a:rPr>
              <a:t>Integrated Development Environment (IDE) for R</a:t>
            </a:r>
            <a:endParaRPr b="1">
              <a:latin typeface="Calibri"/>
              <a:ea typeface="Calibri"/>
              <a:cs typeface="Calibri"/>
              <a:sym typeface="Calibri"/>
            </a:endParaRPr>
          </a:p>
          <a:p>
            <a:pPr indent="-317500" lvl="0" marL="457200" rtl="0" algn="l">
              <a:lnSpc>
                <a:spcPct val="90000"/>
              </a:lnSpc>
              <a:spcBef>
                <a:spcPts val="0"/>
              </a:spcBef>
              <a:spcAft>
                <a:spcPts val="0"/>
              </a:spcAft>
              <a:buSzPts val="1400"/>
              <a:buFont typeface="Calibri"/>
              <a:buAutoNum type="arabicPeriod"/>
            </a:pPr>
            <a:r>
              <a:rPr b="1" lang="en">
                <a:latin typeface="Calibri"/>
                <a:ea typeface="Calibri"/>
                <a:cs typeface="Calibri"/>
                <a:sym typeface="Calibri"/>
              </a:rPr>
              <a:t>Connections</a:t>
            </a:r>
            <a:endParaRPr b="1">
              <a:latin typeface="Calibri"/>
              <a:ea typeface="Calibri"/>
              <a:cs typeface="Calibri"/>
              <a:sym typeface="Calibri"/>
            </a:endParaRPr>
          </a:p>
          <a:p>
            <a:pPr indent="-317500" lvl="0" marL="457200" rtl="0" algn="l">
              <a:lnSpc>
                <a:spcPct val="90000"/>
              </a:lnSpc>
              <a:spcBef>
                <a:spcPts val="0"/>
              </a:spcBef>
              <a:spcAft>
                <a:spcPts val="0"/>
              </a:spcAft>
              <a:buSzPts val="1400"/>
              <a:buFont typeface="Calibri"/>
              <a:buAutoNum type="arabicPeriod"/>
            </a:pPr>
            <a:r>
              <a:rPr b="1" lang="en">
                <a:latin typeface="Calibri"/>
                <a:ea typeface="Calibri"/>
                <a:cs typeface="Calibri"/>
                <a:sym typeface="Calibri"/>
              </a:rPr>
              <a:t>Version Control</a:t>
            </a:r>
            <a:endParaRPr b="1">
              <a:latin typeface="Calibri"/>
              <a:ea typeface="Calibri"/>
              <a:cs typeface="Calibri"/>
              <a:sym typeface="Calibri"/>
            </a:endParaRPr>
          </a:p>
          <a:p>
            <a:pPr indent="-317500" lvl="0" marL="457200" rtl="0" algn="l">
              <a:lnSpc>
                <a:spcPct val="90000"/>
              </a:lnSpc>
              <a:spcBef>
                <a:spcPts val="0"/>
              </a:spcBef>
              <a:spcAft>
                <a:spcPts val="0"/>
              </a:spcAft>
              <a:buSzPts val="1400"/>
              <a:buFont typeface="Calibri"/>
              <a:buAutoNum type="arabicPeriod"/>
            </a:pPr>
            <a:r>
              <a:rPr b="1" lang="en">
                <a:latin typeface="Calibri"/>
                <a:ea typeface="Calibri"/>
                <a:cs typeface="Calibri"/>
                <a:sym typeface="Calibri"/>
              </a:rPr>
              <a:t>RStudio - Terminal</a:t>
            </a:r>
            <a:endParaRPr b="1">
              <a:latin typeface="Calibri"/>
              <a:ea typeface="Calibri"/>
              <a:cs typeface="Calibri"/>
              <a:sym typeface="Calibri"/>
            </a:endParaRPr>
          </a:p>
          <a:p>
            <a:pPr indent="-317500" lvl="0" marL="457200" rtl="0" algn="l">
              <a:lnSpc>
                <a:spcPct val="90000"/>
              </a:lnSpc>
              <a:spcBef>
                <a:spcPts val="0"/>
              </a:spcBef>
              <a:spcAft>
                <a:spcPts val="0"/>
              </a:spcAft>
              <a:buSzPts val="1400"/>
              <a:buFont typeface="Calibri"/>
              <a:buAutoNum type="arabicPeriod"/>
            </a:pPr>
            <a:r>
              <a:rPr b="1" lang="en">
                <a:latin typeface="Calibri"/>
                <a:ea typeface="Calibri"/>
                <a:cs typeface="Calibri"/>
                <a:sym typeface="Calibri"/>
              </a:rPr>
              <a:t>Multiple Sessions</a:t>
            </a:r>
            <a:endParaRPr b="1">
              <a:latin typeface="Calibri"/>
              <a:ea typeface="Calibri"/>
              <a:cs typeface="Calibri"/>
              <a:sym typeface="Calibri"/>
            </a:endParaRPr>
          </a:p>
          <a:p>
            <a:pPr indent="-317500" lvl="0" marL="457200" rtl="0" algn="l">
              <a:lnSpc>
                <a:spcPct val="90000"/>
              </a:lnSpc>
              <a:spcBef>
                <a:spcPts val="0"/>
              </a:spcBef>
              <a:spcAft>
                <a:spcPts val="0"/>
              </a:spcAft>
              <a:buSzPts val="1400"/>
              <a:buFont typeface="Calibri"/>
              <a:buAutoNum type="arabicPeriod"/>
            </a:pPr>
            <a:r>
              <a:rPr b="1" lang="en">
                <a:latin typeface="Calibri"/>
                <a:ea typeface="Calibri"/>
                <a:cs typeface="Calibri"/>
                <a:sym typeface="Calibri"/>
              </a:rPr>
              <a:t>Multiple R versions</a:t>
            </a:r>
            <a:endParaRPr b="1">
              <a:latin typeface="Calibri"/>
              <a:ea typeface="Calibri"/>
              <a:cs typeface="Calibri"/>
              <a:sym typeface="Calibri"/>
            </a:endParaRPr>
          </a:p>
          <a:p>
            <a:pPr indent="-317500" lvl="0" marL="457200" rtl="0" algn="l">
              <a:lnSpc>
                <a:spcPct val="90000"/>
              </a:lnSpc>
              <a:spcBef>
                <a:spcPts val="0"/>
              </a:spcBef>
              <a:spcAft>
                <a:spcPts val="0"/>
              </a:spcAft>
              <a:buSzPts val="1400"/>
              <a:buFont typeface="Calibri"/>
              <a:buAutoNum type="arabicPeriod"/>
            </a:pPr>
            <a:r>
              <a:rPr b="1" lang="en">
                <a:latin typeface="Calibri"/>
                <a:ea typeface="Calibri"/>
                <a:cs typeface="Calibri"/>
                <a:sym typeface="Calibri"/>
              </a:rPr>
              <a:t>RMarkdown</a:t>
            </a:r>
            <a:endParaRPr b="1">
              <a:latin typeface="Calibri"/>
              <a:ea typeface="Calibri"/>
              <a:cs typeface="Calibri"/>
              <a:sym typeface="Calibri"/>
            </a:endParaRPr>
          </a:p>
          <a:p>
            <a:pPr indent="-317500" lvl="0" marL="457200" rtl="0" algn="l">
              <a:lnSpc>
                <a:spcPct val="90000"/>
              </a:lnSpc>
              <a:spcBef>
                <a:spcPts val="0"/>
              </a:spcBef>
              <a:spcAft>
                <a:spcPts val="0"/>
              </a:spcAft>
              <a:buSzPts val="1400"/>
              <a:buFont typeface="Calibri"/>
              <a:buAutoNum type="arabicPeriod"/>
            </a:pPr>
            <a:r>
              <a:rPr b="1" lang="en">
                <a:latin typeface="Calibri"/>
                <a:ea typeface="Calibri"/>
                <a:cs typeface="Calibri"/>
                <a:sym typeface="Calibri"/>
              </a:rPr>
              <a:t>Package Management &amp; RStudio Package Manager</a:t>
            </a:r>
            <a:endParaRPr b="1">
              <a:latin typeface="Calibri"/>
              <a:ea typeface="Calibri"/>
              <a:cs typeface="Calibri"/>
              <a:sym typeface="Calibri"/>
            </a:endParaRPr>
          </a:p>
          <a:p>
            <a:pPr indent="-317500" lvl="0" marL="457200" rtl="0" algn="l">
              <a:lnSpc>
                <a:spcPct val="90000"/>
              </a:lnSpc>
              <a:spcBef>
                <a:spcPts val="0"/>
              </a:spcBef>
              <a:spcAft>
                <a:spcPts val="0"/>
              </a:spcAft>
              <a:buSzPts val="1400"/>
              <a:buFont typeface="Calibri"/>
              <a:buAutoNum type="arabicPeriod"/>
            </a:pPr>
            <a:r>
              <a:rPr b="1" lang="en">
                <a:solidFill>
                  <a:schemeClr val="dk1"/>
                </a:solidFill>
                <a:latin typeface="Calibri"/>
                <a:ea typeface="Calibri"/>
                <a:cs typeface="Calibri"/>
                <a:sym typeface="Calibri"/>
              </a:rPr>
              <a:t>Package Management with Packrat</a:t>
            </a:r>
            <a:endParaRPr b="1">
              <a:latin typeface="Calibri"/>
              <a:ea typeface="Calibri"/>
              <a:cs typeface="Calibri"/>
              <a:sym typeface="Calibri"/>
            </a:endParaRPr>
          </a:p>
          <a:p>
            <a:pPr indent="-317500" lvl="0" marL="457200" rtl="0" algn="l">
              <a:lnSpc>
                <a:spcPct val="90000"/>
              </a:lnSpc>
              <a:spcBef>
                <a:spcPts val="0"/>
              </a:spcBef>
              <a:spcAft>
                <a:spcPts val="0"/>
              </a:spcAft>
              <a:buSzPts val="1400"/>
              <a:buFont typeface="Calibri"/>
              <a:buAutoNum type="arabicPeriod"/>
            </a:pPr>
            <a:r>
              <a:rPr b="1" lang="en">
                <a:latin typeface="Calibri"/>
                <a:ea typeface="Calibri"/>
                <a:cs typeface="Calibri"/>
                <a:sym typeface="Calibri"/>
              </a:rPr>
              <a:t>Packages &amp; Installation</a:t>
            </a:r>
            <a:endParaRPr b="1">
              <a:latin typeface="Calibri"/>
              <a:ea typeface="Calibri"/>
              <a:cs typeface="Calibri"/>
              <a:sym typeface="Calibri"/>
            </a:endParaRPr>
          </a:p>
          <a:p>
            <a:pPr indent="-317500" lvl="0" marL="457200" rtl="0" algn="l">
              <a:lnSpc>
                <a:spcPct val="90000"/>
              </a:lnSpc>
              <a:spcBef>
                <a:spcPts val="0"/>
              </a:spcBef>
              <a:spcAft>
                <a:spcPts val="0"/>
              </a:spcAft>
              <a:buSzPts val="1400"/>
              <a:buFont typeface="Calibri"/>
              <a:buAutoNum type="arabicPeriod"/>
            </a:pPr>
            <a:r>
              <a:rPr b="1" lang="en">
                <a:latin typeface="Calibri"/>
                <a:ea typeface="Calibri"/>
                <a:cs typeface="Calibri"/>
                <a:sym typeface="Calibri"/>
              </a:rPr>
              <a:t>Package Collaboration</a:t>
            </a:r>
            <a:endParaRPr b="1">
              <a:latin typeface="Calibri"/>
              <a:ea typeface="Calibri"/>
              <a:cs typeface="Calibri"/>
              <a:sym typeface="Calibri"/>
            </a:endParaRPr>
          </a:p>
          <a:p>
            <a:pPr indent="-317500" lvl="0" marL="457200" rtl="0" algn="l">
              <a:lnSpc>
                <a:spcPct val="90000"/>
              </a:lnSpc>
              <a:spcBef>
                <a:spcPts val="0"/>
              </a:spcBef>
              <a:spcAft>
                <a:spcPts val="0"/>
              </a:spcAft>
              <a:buSzPts val="1400"/>
              <a:buFont typeface="Calibri"/>
              <a:buAutoNum type="arabicPeriod"/>
            </a:pPr>
            <a:r>
              <a:rPr b="1" lang="en">
                <a:latin typeface="Calibri"/>
                <a:ea typeface="Calibri"/>
                <a:cs typeface="Calibri"/>
                <a:sym typeface="Calibri"/>
              </a:rPr>
              <a:t>Packrat Commands</a:t>
            </a:r>
            <a:endParaRPr b="1">
              <a:latin typeface="Calibri"/>
              <a:ea typeface="Calibri"/>
              <a:cs typeface="Calibri"/>
              <a:sym typeface="Calibri"/>
            </a:endParaRPr>
          </a:p>
          <a:p>
            <a:pPr indent="-317500" lvl="0" marL="457200" rtl="0" algn="l">
              <a:lnSpc>
                <a:spcPct val="90000"/>
              </a:lnSpc>
              <a:spcBef>
                <a:spcPts val="0"/>
              </a:spcBef>
              <a:spcAft>
                <a:spcPts val="0"/>
              </a:spcAft>
              <a:buSzPts val="1400"/>
              <a:buFont typeface="Calibri"/>
              <a:buAutoNum type="arabicPeriod"/>
            </a:pPr>
            <a:r>
              <a:rPr b="1" lang="en">
                <a:latin typeface="Calibri"/>
                <a:ea typeface="Calibri"/>
                <a:cs typeface="Calibri"/>
                <a:sym typeface="Calibri"/>
              </a:rPr>
              <a:t>Debugging</a:t>
            </a:r>
            <a:endParaRPr b="1">
              <a:latin typeface="Calibri"/>
              <a:ea typeface="Calibri"/>
              <a:cs typeface="Calibri"/>
              <a:sym typeface="Calibri"/>
            </a:endParaRPr>
          </a:p>
          <a:p>
            <a:pPr indent="-317500" lvl="0" marL="457200" rtl="0" algn="l">
              <a:lnSpc>
                <a:spcPct val="90000"/>
              </a:lnSpc>
              <a:spcBef>
                <a:spcPts val="0"/>
              </a:spcBef>
              <a:spcAft>
                <a:spcPts val="0"/>
              </a:spcAft>
              <a:buSzPts val="1400"/>
              <a:buFont typeface="Calibri"/>
              <a:buAutoNum type="arabicPeriod"/>
            </a:pPr>
            <a:r>
              <a:rPr b="1" lang="en">
                <a:latin typeface="Calibri"/>
                <a:ea typeface="Calibri"/>
                <a:cs typeface="Calibri"/>
                <a:sym typeface="Calibri"/>
              </a:rPr>
              <a:t>Sharing Projects</a:t>
            </a:r>
            <a:endParaRPr b="1">
              <a:latin typeface="Calibri"/>
              <a:ea typeface="Calibri"/>
              <a:cs typeface="Calibri"/>
              <a:sym typeface="Calibri"/>
            </a:endParaRPr>
          </a:p>
          <a:p>
            <a:pPr indent="-317500" lvl="0" marL="457200" rtl="0" algn="l">
              <a:lnSpc>
                <a:spcPct val="90000"/>
              </a:lnSpc>
              <a:spcBef>
                <a:spcPts val="0"/>
              </a:spcBef>
              <a:spcAft>
                <a:spcPts val="0"/>
              </a:spcAft>
              <a:buSzPts val="1400"/>
              <a:buFont typeface="Calibri"/>
              <a:buAutoNum type="arabicPeriod"/>
            </a:pPr>
            <a:r>
              <a:rPr b="1" lang="en">
                <a:latin typeface="Calibri"/>
                <a:ea typeface="Calibri"/>
                <a:cs typeface="Calibri"/>
                <a:sym typeface="Calibri"/>
              </a:rPr>
              <a:t>Opening Sharing Projects</a:t>
            </a:r>
            <a:endParaRPr b="1">
              <a:latin typeface="Calibri"/>
              <a:ea typeface="Calibri"/>
              <a:cs typeface="Calibri"/>
              <a:sym typeface="Calibri"/>
            </a:endParaRPr>
          </a:p>
          <a:p>
            <a:pPr indent="-317500" lvl="0" marL="457200" rtl="0" algn="l">
              <a:lnSpc>
                <a:spcPct val="90000"/>
              </a:lnSpc>
              <a:spcBef>
                <a:spcPts val="0"/>
              </a:spcBef>
              <a:spcAft>
                <a:spcPts val="0"/>
              </a:spcAft>
              <a:buSzPts val="1400"/>
              <a:buFont typeface="Calibri"/>
              <a:buAutoNum type="arabicPeriod"/>
            </a:pPr>
            <a:r>
              <a:rPr b="1" lang="en">
                <a:latin typeface="Calibri"/>
                <a:ea typeface="Calibri"/>
                <a:cs typeface="Calibri"/>
                <a:sym typeface="Calibri"/>
              </a:rPr>
              <a:t>Q&amp;A</a:t>
            </a:r>
            <a:endParaRPr b="1">
              <a:latin typeface="Calibri"/>
              <a:ea typeface="Calibri"/>
              <a:cs typeface="Calibri"/>
              <a:sym typeface="Calibri"/>
            </a:endParaRPr>
          </a:p>
        </p:txBody>
      </p:sp>
      <p:sp>
        <p:nvSpPr>
          <p:cNvPr id="98" name="Google Shape;98;p15"/>
          <p:cNvSpPr txBox="1"/>
          <p:nvPr>
            <p:ph idx="3" type="body"/>
          </p:nvPr>
        </p:nvSpPr>
        <p:spPr>
          <a:xfrm>
            <a:off x="232481" y="173926"/>
            <a:ext cx="7454100" cy="3606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1600"/>
              </a:spcAft>
              <a:buClr>
                <a:srgbClr val="EF6100"/>
              </a:buClr>
              <a:buSzPts val="2100"/>
              <a:buFont typeface="Arial"/>
              <a:buNone/>
            </a:pPr>
            <a:r>
              <a:rPr lang="en"/>
              <a:t>Agenda</a:t>
            </a:r>
            <a:endParaRPr b="0" i="0" sz="2100" u="none" cap="none" strike="noStrike">
              <a:solidFill>
                <a:srgbClr val="EF61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idx="3" type="body"/>
          </p:nvPr>
        </p:nvSpPr>
        <p:spPr>
          <a:xfrm>
            <a:off x="232481" y="173926"/>
            <a:ext cx="7454100" cy="3606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1600"/>
              </a:spcAft>
              <a:buClr>
                <a:srgbClr val="EF6100"/>
              </a:buClr>
              <a:buSzPts val="2100"/>
              <a:buFont typeface="Arial"/>
              <a:buNone/>
            </a:pPr>
            <a:r>
              <a:rPr lang="en"/>
              <a:t>RStudio: An Integrated Development Environment (IDE) for R</a:t>
            </a:r>
            <a:endParaRPr b="0" i="0" sz="2100" u="none" cap="none" strike="noStrike">
              <a:solidFill>
                <a:srgbClr val="EF6100"/>
              </a:solidFill>
              <a:latin typeface="Calibri"/>
              <a:ea typeface="Calibri"/>
              <a:cs typeface="Calibri"/>
              <a:sym typeface="Calibri"/>
            </a:endParaRPr>
          </a:p>
        </p:txBody>
      </p:sp>
      <p:pic>
        <p:nvPicPr>
          <p:cNvPr id="104" name="Google Shape;104;p16"/>
          <p:cNvPicPr preferRelativeResize="0"/>
          <p:nvPr/>
        </p:nvPicPr>
        <p:blipFill rotWithShape="1">
          <a:blip r:embed="rId3">
            <a:alphaModFix/>
          </a:blip>
          <a:srcRect b="4919" l="0" r="0" t="13361"/>
          <a:stretch/>
        </p:blipFill>
        <p:spPr>
          <a:xfrm>
            <a:off x="156988" y="745950"/>
            <a:ext cx="8830025" cy="4056751"/>
          </a:xfrm>
          <a:prstGeom prst="rect">
            <a:avLst/>
          </a:prstGeom>
          <a:noFill/>
          <a:ln>
            <a:noFill/>
          </a:ln>
        </p:spPr>
      </p:pic>
      <p:sp>
        <p:nvSpPr>
          <p:cNvPr id="105" name="Google Shape;105;p16"/>
          <p:cNvSpPr txBox="1"/>
          <p:nvPr/>
        </p:nvSpPr>
        <p:spPr>
          <a:xfrm>
            <a:off x="1538325" y="1866900"/>
            <a:ext cx="1323900" cy="3906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 Code</a:t>
            </a:r>
            <a:endParaRPr/>
          </a:p>
        </p:txBody>
      </p:sp>
      <p:sp>
        <p:nvSpPr>
          <p:cNvPr id="106" name="Google Shape;106;p16"/>
          <p:cNvSpPr txBox="1"/>
          <p:nvPr/>
        </p:nvSpPr>
        <p:spPr>
          <a:xfrm>
            <a:off x="4991100" y="3838575"/>
            <a:ext cx="3286200" cy="3906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Files / Plots / Packages / Help / Viewer</a:t>
            </a:r>
            <a:endParaRPr/>
          </a:p>
        </p:txBody>
      </p:sp>
      <p:sp>
        <p:nvSpPr>
          <p:cNvPr id="107" name="Google Shape;107;p16"/>
          <p:cNvSpPr txBox="1"/>
          <p:nvPr/>
        </p:nvSpPr>
        <p:spPr>
          <a:xfrm>
            <a:off x="1304925" y="3838575"/>
            <a:ext cx="1790700" cy="3906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Console / Terminal</a:t>
            </a:r>
            <a:endParaRPr/>
          </a:p>
        </p:txBody>
      </p:sp>
      <p:sp>
        <p:nvSpPr>
          <p:cNvPr id="108" name="Google Shape;108;p16"/>
          <p:cNvSpPr txBox="1"/>
          <p:nvPr/>
        </p:nvSpPr>
        <p:spPr>
          <a:xfrm>
            <a:off x="5372100" y="1866900"/>
            <a:ext cx="2524200" cy="3906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Environment / Connections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idx="3" type="body"/>
          </p:nvPr>
        </p:nvSpPr>
        <p:spPr>
          <a:xfrm>
            <a:off x="232481" y="173926"/>
            <a:ext cx="7454100" cy="3606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1600"/>
              </a:spcAft>
              <a:buClr>
                <a:srgbClr val="EF6100"/>
              </a:buClr>
              <a:buSzPts val="2100"/>
              <a:buFont typeface="Arial"/>
              <a:buNone/>
            </a:pPr>
            <a:r>
              <a:rPr lang="en"/>
              <a:t>Connections</a:t>
            </a:r>
            <a:endParaRPr b="0" i="0" sz="2100" u="none" cap="none" strike="noStrike">
              <a:solidFill>
                <a:srgbClr val="EF6100"/>
              </a:solidFill>
              <a:latin typeface="Calibri"/>
              <a:ea typeface="Calibri"/>
              <a:cs typeface="Calibri"/>
              <a:sym typeface="Calibri"/>
            </a:endParaRPr>
          </a:p>
        </p:txBody>
      </p:sp>
      <p:pic>
        <p:nvPicPr>
          <p:cNvPr descr="new-connection.png" id="114" name="Google Shape;114;p17"/>
          <p:cNvPicPr preferRelativeResize="0"/>
          <p:nvPr/>
        </p:nvPicPr>
        <p:blipFill>
          <a:blip r:embed="rId3">
            <a:alphaModFix/>
          </a:blip>
          <a:stretch>
            <a:fillRect/>
          </a:stretch>
        </p:blipFill>
        <p:spPr>
          <a:xfrm>
            <a:off x="457200" y="1248788"/>
            <a:ext cx="2381250" cy="781050"/>
          </a:xfrm>
          <a:prstGeom prst="rect">
            <a:avLst/>
          </a:prstGeom>
          <a:noFill/>
          <a:ln>
            <a:noFill/>
          </a:ln>
        </p:spPr>
      </p:pic>
      <p:pic>
        <p:nvPicPr>
          <p:cNvPr id="115" name="Google Shape;115;p17"/>
          <p:cNvPicPr preferRelativeResize="0"/>
          <p:nvPr/>
        </p:nvPicPr>
        <p:blipFill>
          <a:blip r:embed="rId4">
            <a:alphaModFix/>
          </a:blip>
          <a:stretch>
            <a:fillRect/>
          </a:stretch>
        </p:blipFill>
        <p:spPr>
          <a:xfrm>
            <a:off x="457200" y="2200275"/>
            <a:ext cx="4019550" cy="2790825"/>
          </a:xfrm>
          <a:prstGeom prst="rect">
            <a:avLst/>
          </a:prstGeom>
          <a:noFill/>
          <a:ln>
            <a:noFill/>
          </a:ln>
        </p:spPr>
      </p:pic>
      <p:pic>
        <p:nvPicPr>
          <p:cNvPr id="116" name="Google Shape;116;p17"/>
          <p:cNvPicPr preferRelativeResize="0"/>
          <p:nvPr/>
        </p:nvPicPr>
        <p:blipFill rotWithShape="1">
          <a:blip r:embed="rId5">
            <a:alphaModFix/>
          </a:blip>
          <a:srcRect b="23989" l="0" r="0" t="0"/>
          <a:stretch/>
        </p:blipFill>
        <p:spPr>
          <a:xfrm>
            <a:off x="4881325" y="1248800"/>
            <a:ext cx="4085300" cy="1457925"/>
          </a:xfrm>
          <a:prstGeom prst="rect">
            <a:avLst/>
          </a:prstGeom>
          <a:noFill/>
          <a:ln>
            <a:noFill/>
          </a:ln>
        </p:spPr>
      </p:pic>
      <p:sp>
        <p:nvSpPr>
          <p:cNvPr id="117" name="Google Shape;117;p17"/>
          <p:cNvSpPr txBox="1"/>
          <p:nvPr/>
        </p:nvSpPr>
        <p:spPr>
          <a:xfrm>
            <a:off x="457200" y="861800"/>
            <a:ext cx="26715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New connection to existing DB</a:t>
            </a:r>
            <a:endParaRPr/>
          </a:p>
        </p:txBody>
      </p:sp>
      <p:sp>
        <p:nvSpPr>
          <p:cNvPr id="118" name="Google Shape;118;p17"/>
          <p:cNvSpPr txBox="1"/>
          <p:nvPr/>
        </p:nvSpPr>
        <p:spPr>
          <a:xfrm>
            <a:off x="4881325" y="861800"/>
            <a:ext cx="27714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Opening an Existing connection</a:t>
            </a:r>
            <a:endParaRPr/>
          </a:p>
        </p:txBody>
      </p:sp>
      <p:pic>
        <p:nvPicPr>
          <p:cNvPr id="119" name="Google Shape;119;p17"/>
          <p:cNvPicPr preferRelativeResize="0"/>
          <p:nvPr/>
        </p:nvPicPr>
        <p:blipFill>
          <a:blip r:embed="rId6">
            <a:alphaModFix/>
          </a:blip>
          <a:stretch>
            <a:fillRect/>
          </a:stretch>
        </p:blipFill>
        <p:spPr>
          <a:xfrm>
            <a:off x="4881325" y="3140100"/>
            <a:ext cx="4085300" cy="1851000"/>
          </a:xfrm>
          <a:prstGeom prst="rect">
            <a:avLst/>
          </a:prstGeom>
          <a:noFill/>
          <a:ln>
            <a:noFill/>
          </a:ln>
        </p:spPr>
      </p:pic>
      <p:sp>
        <p:nvSpPr>
          <p:cNvPr id="120" name="Google Shape;120;p17"/>
          <p:cNvSpPr txBox="1"/>
          <p:nvPr/>
        </p:nvSpPr>
        <p:spPr>
          <a:xfrm>
            <a:off x="4881325" y="2753100"/>
            <a:ext cx="27714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Exploring</a:t>
            </a:r>
            <a:r>
              <a:rPr lang="en"/>
              <a:t> an Existing connection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idx="1" type="body"/>
          </p:nvPr>
        </p:nvSpPr>
        <p:spPr>
          <a:xfrm>
            <a:off x="232475" y="711426"/>
            <a:ext cx="3613500" cy="17247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rPr lang="en" sz="1100"/>
              <a:t>Version control helps software teams manage changes to source code over time.</a:t>
            </a:r>
            <a:endParaRPr sz="1100"/>
          </a:p>
          <a:p>
            <a:pPr indent="-298450" lvl="0" marL="457200" marR="0" rtl="0" algn="l">
              <a:lnSpc>
                <a:spcPct val="90000"/>
              </a:lnSpc>
              <a:spcBef>
                <a:spcPts val="1600"/>
              </a:spcBef>
              <a:spcAft>
                <a:spcPts val="0"/>
              </a:spcAft>
              <a:buSzPts val="1100"/>
              <a:buFont typeface="Calibri"/>
              <a:buChar char="●"/>
            </a:pPr>
            <a:r>
              <a:rPr lang="en" sz="1100"/>
              <a:t>Go to Global Options (from the Tools menu)</a:t>
            </a:r>
            <a:endParaRPr sz="1100"/>
          </a:p>
          <a:p>
            <a:pPr indent="-298450" lvl="0" marL="457200" marR="0" rtl="0" algn="l">
              <a:lnSpc>
                <a:spcPct val="90000"/>
              </a:lnSpc>
              <a:spcBef>
                <a:spcPts val="0"/>
              </a:spcBef>
              <a:spcAft>
                <a:spcPts val="0"/>
              </a:spcAft>
              <a:buSzPts val="1100"/>
              <a:buFont typeface="Calibri"/>
              <a:buChar char="●"/>
            </a:pPr>
            <a:r>
              <a:rPr lang="en" sz="1100"/>
              <a:t>Click Git/SVN, Enable version control interface for RStudio projects</a:t>
            </a:r>
            <a:endParaRPr sz="1100"/>
          </a:p>
          <a:p>
            <a:pPr indent="-298450" lvl="0" marL="457200" marR="0" rtl="0" algn="l">
              <a:lnSpc>
                <a:spcPct val="90000"/>
              </a:lnSpc>
              <a:spcBef>
                <a:spcPts val="0"/>
              </a:spcBef>
              <a:spcAft>
                <a:spcPts val="0"/>
              </a:spcAft>
              <a:buSzPts val="1100"/>
              <a:buFont typeface="Calibri"/>
              <a:buChar char="●"/>
            </a:pPr>
            <a:r>
              <a:rPr lang="en" sz="1100"/>
              <a:t>If necessary, enter the path for your Git or SVN executable where provided. </a:t>
            </a:r>
            <a:endParaRPr sz="1100"/>
          </a:p>
          <a:p>
            <a:pPr indent="-298450" lvl="0" marL="457200" marR="0" rtl="0" algn="l">
              <a:lnSpc>
                <a:spcPct val="90000"/>
              </a:lnSpc>
              <a:spcBef>
                <a:spcPts val="0"/>
              </a:spcBef>
              <a:spcAft>
                <a:spcPts val="0"/>
              </a:spcAft>
              <a:buSzPts val="1100"/>
              <a:buFont typeface="Calibri"/>
              <a:buChar char="●"/>
            </a:pPr>
            <a:r>
              <a:rPr lang="en" sz="1100"/>
              <a:t>You can also create or add your RSA key for SSH if necessary.</a:t>
            </a:r>
            <a:endParaRPr i="0" sz="1100" u="none" cap="none" strike="noStrike">
              <a:solidFill>
                <a:schemeClr val="dk1"/>
              </a:solidFill>
            </a:endParaRPr>
          </a:p>
        </p:txBody>
      </p:sp>
      <p:sp>
        <p:nvSpPr>
          <p:cNvPr id="126" name="Google Shape;126;p18"/>
          <p:cNvSpPr txBox="1"/>
          <p:nvPr>
            <p:ph idx="3" type="body"/>
          </p:nvPr>
        </p:nvSpPr>
        <p:spPr>
          <a:xfrm>
            <a:off x="232481" y="173926"/>
            <a:ext cx="7454100" cy="3606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1600"/>
              </a:spcAft>
              <a:buClr>
                <a:srgbClr val="EF6100"/>
              </a:buClr>
              <a:buSzPts val="2100"/>
              <a:buFont typeface="Arial"/>
              <a:buNone/>
            </a:pPr>
            <a:r>
              <a:rPr lang="en"/>
              <a:t>Version Control</a:t>
            </a:r>
            <a:endParaRPr b="0" i="0" sz="2100" u="none" cap="none" strike="noStrike">
              <a:solidFill>
                <a:srgbClr val="EF6100"/>
              </a:solidFill>
              <a:latin typeface="Calibri"/>
              <a:ea typeface="Calibri"/>
              <a:cs typeface="Calibri"/>
              <a:sym typeface="Calibri"/>
            </a:endParaRPr>
          </a:p>
        </p:txBody>
      </p:sp>
      <p:pic>
        <p:nvPicPr>
          <p:cNvPr id="127" name="Google Shape;127;p18"/>
          <p:cNvPicPr preferRelativeResize="0"/>
          <p:nvPr/>
        </p:nvPicPr>
        <p:blipFill>
          <a:blip r:embed="rId3">
            <a:alphaModFix/>
          </a:blip>
          <a:stretch>
            <a:fillRect/>
          </a:stretch>
        </p:blipFill>
        <p:spPr>
          <a:xfrm>
            <a:off x="379700" y="2512600"/>
            <a:ext cx="2788949" cy="2630899"/>
          </a:xfrm>
          <a:prstGeom prst="rect">
            <a:avLst/>
          </a:prstGeom>
          <a:noFill/>
          <a:ln>
            <a:noFill/>
          </a:ln>
        </p:spPr>
      </p:pic>
      <p:pic>
        <p:nvPicPr>
          <p:cNvPr id="128" name="Google Shape;128;p18"/>
          <p:cNvPicPr preferRelativeResize="0"/>
          <p:nvPr/>
        </p:nvPicPr>
        <p:blipFill>
          <a:blip r:embed="rId4">
            <a:alphaModFix/>
          </a:blip>
          <a:stretch>
            <a:fillRect/>
          </a:stretch>
        </p:blipFill>
        <p:spPr>
          <a:xfrm>
            <a:off x="4251575" y="711425"/>
            <a:ext cx="4777726" cy="3607975"/>
          </a:xfrm>
          <a:prstGeom prst="rect">
            <a:avLst/>
          </a:prstGeom>
          <a:noFill/>
          <a:ln>
            <a:noFill/>
          </a:ln>
        </p:spPr>
      </p:pic>
      <p:sp>
        <p:nvSpPr>
          <p:cNvPr id="129" name="Google Shape;129;p18"/>
          <p:cNvSpPr txBox="1"/>
          <p:nvPr>
            <p:ph idx="1" type="body"/>
          </p:nvPr>
        </p:nvSpPr>
        <p:spPr>
          <a:xfrm>
            <a:off x="4334850" y="4319400"/>
            <a:ext cx="4694400" cy="824100"/>
          </a:xfrm>
          <a:prstGeom prst="rect">
            <a:avLst/>
          </a:prstGeom>
          <a:noFill/>
          <a:ln>
            <a:noFill/>
          </a:ln>
        </p:spPr>
        <p:txBody>
          <a:bodyPr anchorCtr="0" anchor="t" bIns="34275" lIns="68575" spcFirstLastPara="1" rIns="68575" wrap="square" tIns="34275">
            <a:noAutofit/>
          </a:bodyPr>
          <a:lstStyle/>
          <a:p>
            <a:pPr indent="-298450" lvl="0" marL="457200" marR="0" rtl="0" algn="l">
              <a:lnSpc>
                <a:spcPct val="90000"/>
              </a:lnSpc>
              <a:spcBef>
                <a:spcPts val="0"/>
              </a:spcBef>
              <a:spcAft>
                <a:spcPts val="0"/>
              </a:spcAft>
              <a:buSzPts val="1100"/>
              <a:buChar char="●"/>
            </a:pPr>
            <a:r>
              <a:rPr lang="en" sz="1100"/>
              <a:t>Git GUI can be used to perform local actions</a:t>
            </a:r>
            <a:endParaRPr sz="1100"/>
          </a:p>
          <a:p>
            <a:pPr indent="-298450" lvl="0" marL="457200" marR="0" rtl="0" algn="l">
              <a:lnSpc>
                <a:spcPct val="90000"/>
              </a:lnSpc>
              <a:spcBef>
                <a:spcPts val="0"/>
              </a:spcBef>
              <a:spcAft>
                <a:spcPts val="0"/>
              </a:spcAft>
              <a:buSzPts val="1100"/>
              <a:buChar char="●"/>
            </a:pPr>
            <a:r>
              <a:rPr lang="en" sz="1100"/>
              <a:t>Terminal can be used to push/pull from github/Bitbucket repositories</a:t>
            </a:r>
            <a:endParaRPr b="0" i="0" sz="11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000"/>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Effect filter="fade" transition="in">
                                      <p:cBhvr>
                                        <p:cTn dur="1000"/>
                                        <p:tgtEl>
                                          <p:spTgt spid="1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Effect filter="fade" transition="in">
                                      <p:cBhvr>
                                        <p:cTn dur="1000"/>
                                        <p:tgtEl>
                                          <p:spTgt spid="1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animEffect filter="fade" transition="in">
                                      <p:cBhvr>
                                        <p:cTn dur="1000"/>
                                        <p:tgtEl>
                                          <p:spTgt spid="1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animEffect filter="fade" transition="in">
                                      <p:cBhvr>
                                        <p:cTn dur="1000"/>
                                        <p:tgtEl>
                                          <p:spTgt spid="1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0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000"/>
                                        <p:tgtEl>
                                          <p:spTgt spid="12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9"/>
          <p:cNvSpPr txBox="1"/>
          <p:nvPr>
            <p:ph idx="1" type="body"/>
          </p:nvPr>
        </p:nvSpPr>
        <p:spPr>
          <a:xfrm>
            <a:off x="162875" y="777475"/>
            <a:ext cx="4479600" cy="36909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lang="en" sz="1100">
                <a:highlight>
                  <a:srgbClr val="FFFFFF"/>
                </a:highlight>
              </a:rPr>
              <a:t>The RStudio terminal provides access to the system shell from within the RStudio IDE.</a:t>
            </a:r>
            <a:endParaRPr sz="1100">
              <a:highlight>
                <a:srgbClr val="FFFFFF"/>
              </a:highlight>
            </a:endParaRPr>
          </a:p>
          <a:p>
            <a:pPr indent="0" lvl="0" marL="0" marR="0" rtl="0" algn="l">
              <a:lnSpc>
                <a:spcPct val="115000"/>
              </a:lnSpc>
              <a:spcBef>
                <a:spcPts val="1600"/>
              </a:spcBef>
              <a:spcAft>
                <a:spcPts val="0"/>
              </a:spcAft>
              <a:buNone/>
            </a:pPr>
            <a:r>
              <a:t/>
            </a:r>
            <a:endParaRPr sz="1100">
              <a:highlight>
                <a:srgbClr val="FFFFFF"/>
              </a:highlight>
            </a:endParaRPr>
          </a:p>
          <a:p>
            <a:pPr indent="-298450" lvl="0" marL="457200" marR="0" rtl="0" algn="l">
              <a:lnSpc>
                <a:spcPct val="115000"/>
              </a:lnSpc>
              <a:spcBef>
                <a:spcPts val="1600"/>
              </a:spcBef>
              <a:spcAft>
                <a:spcPts val="0"/>
              </a:spcAft>
              <a:buSzPts val="1100"/>
              <a:buFont typeface="Calibri"/>
              <a:buChar char="●"/>
            </a:pPr>
            <a:r>
              <a:rPr lang="en" sz="1100">
                <a:highlight>
                  <a:srgbClr val="FFFFFF"/>
                </a:highlight>
              </a:rPr>
              <a:t>To move focus to the terminal Shift+Alt+T (Tools-&gt;Terminal-&gt;Move Focus to Terminal)</a:t>
            </a:r>
            <a:endParaRPr sz="1100">
              <a:highlight>
                <a:srgbClr val="FFFFFF"/>
              </a:highlight>
            </a:endParaRPr>
          </a:p>
          <a:p>
            <a:pPr indent="-298450" lvl="0" marL="457200" marR="0" rtl="0" algn="l">
              <a:lnSpc>
                <a:spcPct val="115000"/>
              </a:lnSpc>
              <a:spcBef>
                <a:spcPts val="0"/>
              </a:spcBef>
              <a:spcAft>
                <a:spcPts val="0"/>
              </a:spcAft>
              <a:buSzPts val="1100"/>
              <a:buFont typeface="Calibri"/>
              <a:buChar char="●"/>
            </a:pPr>
            <a:r>
              <a:rPr lang="en" sz="1100">
                <a:highlight>
                  <a:srgbClr val="FFFFFF"/>
                </a:highlight>
              </a:rPr>
              <a:t>RStudio supports multiple terminal sessions. To start another terminal session, use the New Terminal command on the Terminal </a:t>
            </a:r>
            <a:r>
              <a:rPr lang="en" sz="1100">
                <a:highlight>
                  <a:srgbClr val="FFFFFF"/>
                </a:highlight>
              </a:rPr>
              <a:t>drop down</a:t>
            </a:r>
            <a:r>
              <a:rPr lang="en" sz="1100">
                <a:highlight>
                  <a:srgbClr val="FFFFFF"/>
                </a:highlight>
              </a:rPr>
              <a:t> menu, or Shift+Alt+R.</a:t>
            </a:r>
            <a:endParaRPr sz="1100">
              <a:highlight>
                <a:srgbClr val="FFFFFF"/>
              </a:highlight>
            </a:endParaRPr>
          </a:p>
          <a:p>
            <a:pPr indent="-298450" lvl="0" marL="457200" marR="0" rtl="0" algn="l">
              <a:lnSpc>
                <a:spcPct val="115000"/>
              </a:lnSpc>
              <a:spcBef>
                <a:spcPts val="0"/>
              </a:spcBef>
              <a:spcAft>
                <a:spcPts val="0"/>
              </a:spcAft>
              <a:buSzPts val="1100"/>
              <a:buFont typeface="Calibri"/>
              <a:buChar char="●"/>
            </a:pPr>
            <a:r>
              <a:rPr lang="en" sz="1100">
                <a:highlight>
                  <a:srgbClr val="FFFFFF"/>
                </a:highlight>
              </a:rPr>
              <a:t>When editing files in the RStudio editor, any selection (or the current line if nothing is selected) can be sent to the active terminal via Ctrl+Alt+Enter (also Cmd+Alt+Enter on the Mac). If a single-line was sent to the terminal the cursor will advance automatically to the next line, allowing single-stepping.</a:t>
            </a:r>
            <a:endParaRPr sz="1100">
              <a:highlight>
                <a:srgbClr val="FFFFFF"/>
              </a:highlight>
            </a:endParaRPr>
          </a:p>
          <a:p>
            <a:pPr indent="-298450" lvl="0" marL="457200" marR="0" rtl="0" algn="l">
              <a:lnSpc>
                <a:spcPct val="115000"/>
              </a:lnSpc>
              <a:spcBef>
                <a:spcPts val="0"/>
              </a:spcBef>
              <a:spcAft>
                <a:spcPts val="0"/>
              </a:spcAft>
              <a:buSzPts val="1100"/>
              <a:buFont typeface="Calibri"/>
              <a:buChar char="●"/>
            </a:pPr>
            <a:r>
              <a:rPr lang="en" sz="1100">
                <a:highlight>
                  <a:srgbClr val="FFFFFF"/>
                </a:highlight>
              </a:rPr>
              <a:t>To close a terminal session, use the Close Terminal command on the Terminal </a:t>
            </a:r>
            <a:r>
              <a:rPr lang="en" sz="1100">
                <a:highlight>
                  <a:srgbClr val="FFFFFF"/>
                </a:highlight>
              </a:rPr>
              <a:t>drop down</a:t>
            </a:r>
            <a:r>
              <a:rPr lang="en" sz="1100">
                <a:highlight>
                  <a:srgbClr val="FFFFFF"/>
                </a:highlight>
              </a:rPr>
              <a:t> menu, click the [x] on the far-right of the Terminal pane toolbar, or type exit from within the shell itself.</a:t>
            </a:r>
            <a:endParaRPr sz="1100">
              <a:highlight>
                <a:srgbClr val="FFFFFF"/>
              </a:highlight>
            </a:endParaRPr>
          </a:p>
          <a:p>
            <a:pPr indent="-298450" lvl="0" marL="457200" marR="0" rtl="0" algn="l">
              <a:lnSpc>
                <a:spcPct val="115000"/>
              </a:lnSpc>
              <a:spcBef>
                <a:spcPts val="0"/>
              </a:spcBef>
              <a:spcAft>
                <a:spcPts val="0"/>
              </a:spcAft>
              <a:buSzPts val="1100"/>
              <a:buFont typeface="Calibri"/>
              <a:buChar char="●"/>
            </a:pPr>
            <a:r>
              <a:rPr lang="en" sz="1100">
                <a:highlight>
                  <a:srgbClr val="FFFFFF"/>
                </a:highlight>
              </a:rPr>
              <a:t>Git commands can be executed through terminal and also Rscripts can be executed through terminal </a:t>
            </a:r>
            <a:endParaRPr sz="1100">
              <a:highlight>
                <a:srgbClr val="FFFFFF"/>
              </a:highlight>
            </a:endParaRPr>
          </a:p>
          <a:p>
            <a:pPr indent="0" lvl="0" marL="457200" marR="0" rtl="0" algn="l">
              <a:lnSpc>
                <a:spcPct val="115000"/>
              </a:lnSpc>
              <a:spcBef>
                <a:spcPts val="1600"/>
              </a:spcBef>
              <a:spcAft>
                <a:spcPts val="1600"/>
              </a:spcAft>
              <a:buNone/>
            </a:pPr>
            <a:r>
              <a:rPr lang="en" sz="1100">
                <a:highlight>
                  <a:srgbClr val="FFFFFF"/>
                </a:highlight>
              </a:rPr>
              <a:t>Ex: In terminal - Rscript example.R</a:t>
            </a:r>
            <a:endParaRPr sz="1100">
              <a:highlight>
                <a:srgbClr val="FFFFFF"/>
              </a:highlight>
            </a:endParaRPr>
          </a:p>
        </p:txBody>
      </p:sp>
      <p:sp>
        <p:nvSpPr>
          <p:cNvPr id="135" name="Google Shape;135;p19"/>
          <p:cNvSpPr txBox="1"/>
          <p:nvPr>
            <p:ph idx="3" type="body"/>
          </p:nvPr>
        </p:nvSpPr>
        <p:spPr>
          <a:xfrm>
            <a:off x="232481" y="173926"/>
            <a:ext cx="7454100" cy="3606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1600"/>
              </a:spcAft>
              <a:buClr>
                <a:srgbClr val="EF6100"/>
              </a:buClr>
              <a:buSzPts val="2100"/>
              <a:buFont typeface="Arial"/>
              <a:buNone/>
            </a:pPr>
            <a:r>
              <a:rPr lang="en"/>
              <a:t>Terminal</a:t>
            </a:r>
            <a:endParaRPr b="0" i="0" sz="2100" u="none" cap="none" strike="noStrike">
              <a:solidFill>
                <a:srgbClr val="EF6100"/>
              </a:solidFill>
              <a:latin typeface="Calibri"/>
              <a:ea typeface="Calibri"/>
              <a:cs typeface="Calibri"/>
              <a:sym typeface="Calibri"/>
            </a:endParaRPr>
          </a:p>
        </p:txBody>
      </p:sp>
      <p:pic>
        <p:nvPicPr>
          <p:cNvPr id="136" name="Google Shape;136;p19"/>
          <p:cNvPicPr preferRelativeResize="0"/>
          <p:nvPr/>
        </p:nvPicPr>
        <p:blipFill>
          <a:blip r:embed="rId3">
            <a:alphaModFix/>
          </a:blip>
          <a:stretch>
            <a:fillRect/>
          </a:stretch>
        </p:blipFill>
        <p:spPr>
          <a:xfrm>
            <a:off x="4797283" y="1166550"/>
            <a:ext cx="4116642" cy="2810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1000"/>
                                        <p:tgtEl>
                                          <p:spTgt spid="1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1000"/>
                                        <p:tgtEl>
                                          <p:spTgt spid="1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animEffect filter="fade" transition="in">
                                      <p:cBhvr>
                                        <p:cTn dur="1000"/>
                                        <p:tgtEl>
                                          <p:spTgt spid="1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animEffect filter="fade" transition="in">
                                      <p:cBhvr>
                                        <p:cTn dur="1000"/>
                                        <p:tgtEl>
                                          <p:spTgt spid="1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animEffect filter="fade" transition="in">
                                      <p:cBhvr>
                                        <p:cTn dur="1000"/>
                                        <p:tgtEl>
                                          <p:spTgt spid="1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animEffect filter="fade" transition="in">
                                      <p:cBhvr>
                                        <p:cTn dur="1000"/>
                                        <p:tgtEl>
                                          <p:spTgt spid="1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6" st="6"/>
                                            </p:txEl>
                                          </p:spTgt>
                                        </p:tgtEl>
                                        <p:attrNameLst>
                                          <p:attrName>style.visibility</p:attrName>
                                        </p:attrNameLst>
                                      </p:cBhvr>
                                      <p:to>
                                        <p:strVal val="visible"/>
                                      </p:to>
                                    </p:set>
                                    <p:animEffect filter="fade" transition="in">
                                      <p:cBhvr>
                                        <p:cTn dur="1000"/>
                                        <p:tgtEl>
                                          <p:spTgt spid="13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7" st="7"/>
                                            </p:txEl>
                                          </p:spTgt>
                                        </p:tgtEl>
                                        <p:attrNameLst>
                                          <p:attrName>style.visibility</p:attrName>
                                        </p:attrNameLst>
                                      </p:cBhvr>
                                      <p:to>
                                        <p:strVal val="visible"/>
                                      </p:to>
                                    </p:set>
                                    <p:animEffect filter="fade" transition="in">
                                      <p:cBhvr>
                                        <p:cTn dur="1000"/>
                                        <p:tgtEl>
                                          <p:spTgt spid="13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idx="1" type="body"/>
          </p:nvPr>
        </p:nvSpPr>
        <p:spPr>
          <a:xfrm>
            <a:off x="232475" y="785450"/>
            <a:ext cx="4201200" cy="21492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100"/>
              <a:buFont typeface="Arial"/>
              <a:buNone/>
            </a:pPr>
            <a:r>
              <a:rPr lang="en" sz="1100"/>
              <a:t>RStudio Server Pro gives you the ability to open multiple concurrent sessions. Multiple concurrent sessions can can be useful when you want to:</a:t>
            </a:r>
            <a:endParaRPr sz="1100"/>
          </a:p>
          <a:p>
            <a:pPr indent="-298450" lvl="0" marL="457200" rtl="0" algn="l">
              <a:lnSpc>
                <a:spcPct val="115000"/>
              </a:lnSpc>
              <a:spcBef>
                <a:spcPts val="1600"/>
              </a:spcBef>
              <a:spcAft>
                <a:spcPts val="0"/>
              </a:spcAft>
              <a:buSzPts val="1100"/>
              <a:buFont typeface="Calibri"/>
              <a:buChar char="●"/>
            </a:pPr>
            <a:r>
              <a:rPr lang="en" sz="1100"/>
              <a:t>Run multiple analyses in parallel</a:t>
            </a:r>
            <a:endParaRPr sz="1100"/>
          </a:p>
          <a:p>
            <a:pPr indent="-298450" lvl="0" marL="457200" rtl="0" algn="l">
              <a:lnSpc>
                <a:spcPct val="115000"/>
              </a:lnSpc>
              <a:spcBef>
                <a:spcPts val="0"/>
              </a:spcBef>
              <a:spcAft>
                <a:spcPts val="0"/>
              </a:spcAft>
              <a:buSzPts val="1100"/>
              <a:buFont typeface="Calibri"/>
              <a:buChar char="●"/>
            </a:pPr>
            <a:r>
              <a:rPr lang="en" sz="1100"/>
              <a:t>Keep multiple sessions open indefinitely</a:t>
            </a:r>
            <a:endParaRPr sz="1100"/>
          </a:p>
          <a:p>
            <a:pPr indent="-298450" lvl="0" marL="457200" rtl="0" algn="l">
              <a:lnSpc>
                <a:spcPct val="115000"/>
              </a:lnSpc>
              <a:spcBef>
                <a:spcPts val="0"/>
              </a:spcBef>
              <a:spcAft>
                <a:spcPts val="0"/>
              </a:spcAft>
              <a:buSzPts val="1100"/>
              <a:buFont typeface="Calibri"/>
              <a:buChar char="●"/>
            </a:pPr>
            <a:r>
              <a:rPr lang="en" sz="1100"/>
              <a:t>Participate in one or more shared projects</a:t>
            </a:r>
            <a:endParaRPr sz="1100">
              <a:highlight>
                <a:srgbClr val="FFFFFF"/>
              </a:highlight>
            </a:endParaRPr>
          </a:p>
          <a:p>
            <a:pPr indent="-298450" lvl="0" marL="457200" marR="0" rtl="0" algn="l">
              <a:lnSpc>
                <a:spcPct val="90000"/>
              </a:lnSpc>
              <a:spcBef>
                <a:spcPts val="0"/>
              </a:spcBef>
              <a:spcAft>
                <a:spcPts val="0"/>
              </a:spcAft>
              <a:buSzPts val="1100"/>
              <a:buFont typeface="Calibri"/>
              <a:buChar char="●"/>
            </a:pPr>
            <a:r>
              <a:rPr lang="en" sz="1100">
                <a:highlight>
                  <a:srgbClr val="FFFFFF"/>
                </a:highlight>
              </a:rPr>
              <a:t>New session will create a session under your current project. You can see all active sessions by clicking the “Sessions” button on the top toolbar</a:t>
            </a:r>
            <a:endParaRPr sz="1100"/>
          </a:p>
          <a:p>
            <a:pPr indent="-298450" lvl="0" marL="457200" marR="0" rtl="0" algn="l">
              <a:lnSpc>
                <a:spcPct val="90000"/>
              </a:lnSpc>
              <a:spcBef>
                <a:spcPts val="0"/>
              </a:spcBef>
              <a:spcAft>
                <a:spcPts val="0"/>
              </a:spcAft>
              <a:buSzPts val="1100"/>
              <a:buFont typeface="Calibri"/>
              <a:buChar char="●"/>
            </a:pPr>
            <a:r>
              <a:rPr lang="en" sz="1100"/>
              <a:t>The drop down menu will list all active sessions and let you open individual sessions or all sessions simultaneously by clicking on the icon to open it up in a separate tab.</a:t>
            </a:r>
            <a:br>
              <a:rPr lang="en" sz="1100"/>
            </a:br>
            <a:br>
              <a:rPr lang="en" sz="1100"/>
            </a:br>
            <a:endParaRPr b="0" i="0" sz="1100" u="none" cap="none" strike="noStrike">
              <a:solidFill>
                <a:schemeClr val="dk1"/>
              </a:solidFill>
              <a:latin typeface="Calibri"/>
              <a:ea typeface="Calibri"/>
              <a:cs typeface="Calibri"/>
              <a:sym typeface="Calibri"/>
            </a:endParaRPr>
          </a:p>
        </p:txBody>
      </p:sp>
      <p:sp>
        <p:nvSpPr>
          <p:cNvPr id="142" name="Google Shape;142;p20"/>
          <p:cNvSpPr txBox="1"/>
          <p:nvPr>
            <p:ph idx="3" type="body"/>
          </p:nvPr>
        </p:nvSpPr>
        <p:spPr>
          <a:xfrm>
            <a:off x="232481" y="173926"/>
            <a:ext cx="7454100" cy="3606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1600"/>
              </a:spcAft>
              <a:buClr>
                <a:srgbClr val="EF6100"/>
              </a:buClr>
              <a:buSzPts val="2100"/>
              <a:buFont typeface="Arial"/>
              <a:buNone/>
            </a:pPr>
            <a:r>
              <a:rPr lang="en"/>
              <a:t>Multiple Sessions</a:t>
            </a:r>
            <a:endParaRPr b="0" i="0" sz="2100" u="none" cap="none" strike="noStrike">
              <a:solidFill>
                <a:srgbClr val="EF6100"/>
              </a:solidFill>
              <a:latin typeface="Calibri"/>
              <a:ea typeface="Calibri"/>
              <a:cs typeface="Calibri"/>
              <a:sym typeface="Calibri"/>
            </a:endParaRPr>
          </a:p>
        </p:txBody>
      </p:sp>
      <p:pic>
        <p:nvPicPr>
          <p:cNvPr id="143" name="Google Shape;143;p20"/>
          <p:cNvPicPr preferRelativeResize="0"/>
          <p:nvPr/>
        </p:nvPicPr>
        <p:blipFill>
          <a:blip r:embed="rId3">
            <a:alphaModFix/>
          </a:blip>
          <a:stretch>
            <a:fillRect/>
          </a:stretch>
        </p:blipFill>
        <p:spPr>
          <a:xfrm>
            <a:off x="4860894" y="822226"/>
            <a:ext cx="3555508" cy="2149320"/>
          </a:xfrm>
          <a:prstGeom prst="rect">
            <a:avLst/>
          </a:prstGeom>
          <a:noFill/>
          <a:ln>
            <a:noFill/>
          </a:ln>
        </p:spPr>
      </p:pic>
      <p:pic>
        <p:nvPicPr>
          <p:cNvPr id="144" name="Google Shape;144;p20"/>
          <p:cNvPicPr preferRelativeResize="0"/>
          <p:nvPr/>
        </p:nvPicPr>
        <p:blipFill>
          <a:blip r:embed="rId4">
            <a:alphaModFix/>
          </a:blip>
          <a:stretch>
            <a:fillRect/>
          </a:stretch>
        </p:blipFill>
        <p:spPr>
          <a:xfrm>
            <a:off x="4860900" y="3643750"/>
            <a:ext cx="3555501" cy="1295400"/>
          </a:xfrm>
          <a:prstGeom prst="rect">
            <a:avLst/>
          </a:prstGeom>
          <a:noFill/>
          <a:ln>
            <a:noFill/>
          </a:ln>
        </p:spPr>
      </p:pic>
      <p:pic>
        <p:nvPicPr>
          <p:cNvPr id="145" name="Google Shape;145;p20"/>
          <p:cNvPicPr preferRelativeResize="0"/>
          <p:nvPr/>
        </p:nvPicPr>
        <p:blipFill>
          <a:blip r:embed="rId5">
            <a:alphaModFix/>
          </a:blip>
          <a:stretch>
            <a:fillRect/>
          </a:stretch>
        </p:blipFill>
        <p:spPr>
          <a:xfrm>
            <a:off x="334479" y="2971562"/>
            <a:ext cx="3997172" cy="1967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1000"/>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1000"/>
                                        <p:tgtEl>
                                          <p:spTgt spid="1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Effect filter="fade" transition="in">
                                      <p:cBhvr>
                                        <p:cTn dur="1000"/>
                                        <p:tgtEl>
                                          <p:spTgt spid="1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animEffect filter="fade" transition="in">
                                      <p:cBhvr>
                                        <p:cTn dur="1000"/>
                                        <p:tgtEl>
                                          <p:spTgt spid="14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1"/>
          <p:cNvSpPr txBox="1"/>
          <p:nvPr>
            <p:ph idx="1" type="body"/>
          </p:nvPr>
        </p:nvSpPr>
        <p:spPr>
          <a:xfrm>
            <a:off x="232475" y="810150"/>
            <a:ext cx="4051500" cy="36327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100"/>
              <a:buFont typeface="Arial"/>
              <a:buNone/>
            </a:pPr>
            <a:r>
              <a:rPr lang="en" sz="1100"/>
              <a:t>RStudio Server Pro gives you the ability to select multiple versions of R from within the IDE. Access to multiple versions of R can be useful for the following tasks:</a:t>
            </a:r>
            <a:endParaRPr sz="1100"/>
          </a:p>
          <a:p>
            <a:pPr indent="-298450" lvl="0" marL="457200" rtl="0" algn="l">
              <a:lnSpc>
                <a:spcPct val="115000"/>
              </a:lnSpc>
              <a:spcBef>
                <a:spcPts val="1600"/>
              </a:spcBef>
              <a:spcAft>
                <a:spcPts val="0"/>
              </a:spcAft>
              <a:buSzPts val="1100"/>
              <a:buChar char="●"/>
            </a:pPr>
            <a:r>
              <a:rPr lang="en" sz="1100"/>
              <a:t>Manage upgrades of R</a:t>
            </a:r>
            <a:endParaRPr sz="1100"/>
          </a:p>
          <a:p>
            <a:pPr indent="-298450" lvl="0" marL="457200" rtl="0" algn="l">
              <a:lnSpc>
                <a:spcPct val="115000"/>
              </a:lnSpc>
              <a:spcBef>
                <a:spcPts val="0"/>
              </a:spcBef>
              <a:spcAft>
                <a:spcPts val="0"/>
              </a:spcAft>
              <a:buSzPts val="1100"/>
              <a:buChar char="●"/>
            </a:pPr>
            <a:r>
              <a:rPr lang="en" sz="1100"/>
              <a:t>Test code on a variety of R versions and distributions</a:t>
            </a:r>
            <a:endParaRPr sz="1100"/>
          </a:p>
          <a:p>
            <a:pPr indent="-298450" lvl="0" marL="457200" rtl="0" algn="l">
              <a:lnSpc>
                <a:spcPct val="115000"/>
              </a:lnSpc>
              <a:spcBef>
                <a:spcPts val="0"/>
              </a:spcBef>
              <a:spcAft>
                <a:spcPts val="0"/>
              </a:spcAft>
              <a:buSzPts val="1100"/>
              <a:buChar char="●"/>
            </a:pPr>
            <a:r>
              <a:rPr lang="en" sz="1100"/>
              <a:t>Support projects that depend on various versions of R</a:t>
            </a:r>
            <a:endParaRPr sz="1100"/>
          </a:p>
          <a:p>
            <a:pPr indent="0" lvl="0" marL="457200" rtl="0" algn="l">
              <a:lnSpc>
                <a:spcPct val="115000"/>
              </a:lnSpc>
              <a:spcBef>
                <a:spcPts val="1500"/>
              </a:spcBef>
              <a:spcAft>
                <a:spcPts val="0"/>
              </a:spcAft>
              <a:buNone/>
            </a:pPr>
            <a:r>
              <a:t/>
            </a:r>
            <a:endParaRPr sz="1100"/>
          </a:p>
          <a:p>
            <a:pPr indent="-298450" lvl="0" marL="457200" rtl="0" algn="l">
              <a:lnSpc>
                <a:spcPct val="115000"/>
              </a:lnSpc>
              <a:spcBef>
                <a:spcPts val="1500"/>
              </a:spcBef>
              <a:spcAft>
                <a:spcPts val="0"/>
              </a:spcAft>
              <a:buSzPts val="1100"/>
              <a:buChar char="●"/>
            </a:pPr>
            <a:r>
              <a:rPr lang="en" sz="1100">
                <a:highlight>
                  <a:srgbClr val="FFFFFF"/>
                </a:highlight>
              </a:rPr>
              <a:t>You can also control the default version of R for new sessions by changing the global options (under Tools -&gt; Global Options). New sessions will automatically be set to the selected version of R.</a:t>
            </a:r>
            <a:endParaRPr sz="1100">
              <a:highlight>
                <a:srgbClr val="FFFFFF"/>
              </a:highlight>
            </a:endParaRPr>
          </a:p>
          <a:p>
            <a:pPr indent="-298450" lvl="0" marL="457200" rtl="0" algn="l">
              <a:lnSpc>
                <a:spcPct val="115000"/>
              </a:lnSpc>
              <a:spcBef>
                <a:spcPts val="0"/>
              </a:spcBef>
              <a:spcAft>
                <a:spcPts val="0"/>
              </a:spcAft>
              <a:buSzPts val="1100"/>
              <a:buChar char="●"/>
            </a:pPr>
            <a:r>
              <a:rPr lang="en" sz="1100">
                <a:highlight>
                  <a:srgbClr val="FFFFFF"/>
                </a:highlight>
              </a:rPr>
              <a:t>You can select different versions of R by selecting it from the drop down list at the top of the browser window.</a:t>
            </a:r>
            <a:endParaRPr sz="1100">
              <a:highlight>
                <a:srgbClr val="FFFFFF"/>
              </a:highlight>
            </a:endParaRPr>
          </a:p>
          <a:p>
            <a:pPr indent="0" lvl="0" marL="0" marR="0" rtl="0" algn="ctr">
              <a:lnSpc>
                <a:spcPct val="90000"/>
              </a:lnSpc>
              <a:spcBef>
                <a:spcPts val="1500"/>
              </a:spcBef>
              <a:spcAft>
                <a:spcPts val="1600"/>
              </a:spcAft>
              <a:buClr>
                <a:schemeClr val="dk1"/>
              </a:buClr>
              <a:buSzPts val="2400"/>
              <a:buFont typeface="Arial"/>
              <a:buNone/>
            </a:pPr>
            <a:r>
              <a:t/>
            </a:r>
            <a:endParaRPr sz="1100"/>
          </a:p>
        </p:txBody>
      </p:sp>
      <p:sp>
        <p:nvSpPr>
          <p:cNvPr id="151" name="Google Shape;151;p21"/>
          <p:cNvSpPr txBox="1"/>
          <p:nvPr>
            <p:ph idx="3" type="body"/>
          </p:nvPr>
        </p:nvSpPr>
        <p:spPr>
          <a:xfrm>
            <a:off x="232481" y="173926"/>
            <a:ext cx="7454100" cy="3606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1600"/>
              </a:spcAft>
              <a:buClr>
                <a:srgbClr val="EF6100"/>
              </a:buClr>
              <a:buSzPts val="2100"/>
              <a:buFont typeface="Arial"/>
              <a:buNone/>
            </a:pPr>
            <a:r>
              <a:rPr lang="en"/>
              <a:t>Multiple R versions</a:t>
            </a:r>
            <a:endParaRPr b="0" i="0" sz="2100" u="none" cap="none" strike="noStrike">
              <a:solidFill>
                <a:srgbClr val="EF6100"/>
              </a:solidFill>
              <a:latin typeface="Calibri"/>
              <a:ea typeface="Calibri"/>
              <a:cs typeface="Calibri"/>
              <a:sym typeface="Calibri"/>
            </a:endParaRPr>
          </a:p>
        </p:txBody>
      </p:sp>
      <p:pic>
        <p:nvPicPr>
          <p:cNvPr id="152" name="Google Shape;152;p21"/>
          <p:cNvPicPr preferRelativeResize="0"/>
          <p:nvPr/>
        </p:nvPicPr>
        <p:blipFill>
          <a:blip r:embed="rId3">
            <a:alphaModFix/>
          </a:blip>
          <a:stretch>
            <a:fillRect/>
          </a:stretch>
        </p:blipFill>
        <p:spPr>
          <a:xfrm>
            <a:off x="4660400" y="810150"/>
            <a:ext cx="4213624" cy="1375625"/>
          </a:xfrm>
          <a:prstGeom prst="rect">
            <a:avLst/>
          </a:prstGeom>
          <a:noFill/>
          <a:ln>
            <a:noFill/>
          </a:ln>
        </p:spPr>
      </p:pic>
      <p:pic>
        <p:nvPicPr>
          <p:cNvPr id="153" name="Google Shape;153;p21"/>
          <p:cNvPicPr preferRelativeResize="0"/>
          <p:nvPr/>
        </p:nvPicPr>
        <p:blipFill>
          <a:blip r:embed="rId4">
            <a:alphaModFix/>
          </a:blip>
          <a:stretch>
            <a:fillRect/>
          </a:stretch>
        </p:blipFill>
        <p:spPr>
          <a:xfrm>
            <a:off x="4660400" y="2338175"/>
            <a:ext cx="4331199" cy="2104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0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0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10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1000"/>
                                        <p:tgtEl>
                                          <p:spTgt spid="1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1000"/>
                                        <p:tgtEl>
                                          <p:spTgt spid="1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Effect filter="fade" transition="in">
                                      <p:cBhvr>
                                        <p:cTn dur="1000"/>
                                        <p:tgtEl>
                                          <p:spTgt spid="1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animEffect filter="fade" transition="in">
                                      <p:cBhvr>
                                        <p:cTn dur="1000"/>
                                        <p:tgtEl>
                                          <p:spTgt spid="15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7" st="7"/>
                                            </p:txEl>
                                          </p:spTgt>
                                        </p:tgtEl>
                                        <p:attrNameLst>
                                          <p:attrName>style.visibility</p:attrName>
                                        </p:attrNameLst>
                                      </p:cBhvr>
                                      <p:to>
                                        <p:strVal val="visible"/>
                                      </p:to>
                                    </p:set>
                                    <p:animEffect filter="fade" transition="in">
                                      <p:cBhvr>
                                        <p:cTn dur="1000"/>
                                        <p:tgtEl>
                                          <p:spTgt spid="15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2"/>
          <p:cNvSpPr txBox="1"/>
          <p:nvPr>
            <p:ph idx="1" type="body"/>
          </p:nvPr>
        </p:nvSpPr>
        <p:spPr>
          <a:xfrm>
            <a:off x="293875" y="686925"/>
            <a:ext cx="4110900" cy="4317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100"/>
              <a:buFont typeface="Arial"/>
              <a:buNone/>
            </a:pPr>
            <a:r>
              <a:rPr lang="en" sz="1100"/>
              <a:t>R Markdown provides an authoring framework for data science. You can use a single R Markdown file to both</a:t>
            </a:r>
            <a:endParaRPr sz="1100"/>
          </a:p>
          <a:p>
            <a:pPr indent="-298450" lvl="0" marL="457200" rtl="0" algn="l">
              <a:lnSpc>
                <a:spcPct val="115000"/>
              </a:lnSpc>
              <a:spcBef>
                <a:spcPts val="1600"/>
              </a:spcBef>
              <a:spcAft>
                <a:spcPts val="0"/>
              </a:spcAft>
              <a:buSzPts val="1100"/>
              <a:buChar char="●"/>
            </a:pPr>
            <a:r>
              <a:rPr lang="en" sz="1100"/>
              <a:t>save and execute code</a:t>
            </a:r>
            <a:endParaRPr sz="1100"/>
          </a:p>
          <a:p>
            <a:pPr indent="-298450" lvl="0" marL="457200" rtl="0" algn="l">
              <a:lnSpc>
                <a:spcPct val="115000"/>
              </a:lnSpc>
              <a:spcBef>
                <a:spcPts val="0"/>
              </a:spcBef>
              <a:spcAft>
                <a:spcPts val="0"/>
              </a:spcAft>
              <a:buSzPts val="1100"/>
              <a:buChar char="●"/>
            </a:pPr>
            <a:r>
              <a:rPr lang="en" sz="1100"/>
              <a:t>generate high quality reports that can be shared with an audience</a:t>
            </a:r>
            <a:endParaRPr sz="1100"/>
          </a:p>
          <a:p>
            <a:pPr indent="0" lvl="0" marL="0" marR="0" rtl="0" algn="l">
              <a:lnSpc>
                <a:spcPct val="90000"/>
              </a:lnSpc>
              <a:spcBef>
                <a:spcPts val="1600"/>
              </a:spcBef>
              <a:spcAft>
                <a:spcPts val="0"/>
              </a:spcAft>
              <a:buNone/>
            </a:pPr>
            <a:r>
              <a:t/>
            </a:r>
            <a:endParaRPr sz="1100"/>
          </a:p>
          <a:p>
            <a:pPr indent="-298450" lvl="0" marL="457200" marR="0" rtl="0" algn="l">
              <a:lnSpc>
                <a:spcPct val="90000"/>
              </a:lnSpc>
              <a:spcBef>
                <a:spcPts val="1600"/>
              </a:spcBef>
              <a:spcAft>
                <a:spcPts val="0"/>
              </a:spcAft>
              <a:buSzPts val="1100"/>
              <a:buFont typeface="Calibri"/>
              <a:buChar char="●"/>
            </a:pPr>
            <a:r>
              <a:rPr lang="en" sz="1100"/>
              <a:t>R Markdown documents are fully reproducible. Use multiple languages including R, Python, and SQL etc.</a:t>
            </a:r>
            <a:endParaRPr sz="1100"/>
          </a:p>
          <a:p>
            <a:pPr indent="-298450" lvl="0" marL="457200" marR="0" rtl="0" algn="l">
              <a:lnSpc>
                <a:spcPct val="90000"/>
              </a:lnSpc>
              <a:spcBef>
                <a:spcPts val="0"/>
              </a:spcBef>
              <a:spcAft>
                <a:spcPts val="0"/>
              </a:spcAft>
              <a:buSzPts val="1100"/>
              <a:buFont typeface="Calibri"/>
              <a:buChar char="●"/>
            </a:pPr>
            <a:r>
              <a:rPr lang="en" sz="1100"/>
              <a:t>R Markdown supports dozens of static and dynamic formats including HTML, PDF, MS Word, Beamer, HTML5 slides, books, dashboards, shiny applications, websites , and more.</a:t>
            </a:r>
            <a:endParaRPr sz="1100"/>
          </a:p>
          <a:p>
            <a:pPr indent="-298450" lvl="0" marL="457200" marR="0" rtl="0" algn="l">
              <a:lnSpc>
                <a:spcPct val="90000"/>
              </a:lnSpc>
              <a:spcBef>
                <a:spcPts val="0"/>
              </a:spcBef>
              <a:spcAft>
                <a:spcPts val="0"/>
              </a:spcAft>
              <a:buSzPts val="1100"/>
              <a:buChar char="●"/>
            </a:pPr>
            <a:r>
              <a:rPr lang="en" sz="1100"/>
              <a:t>R includes a powerful and flexible system Sweave for creating dynamic reports and reproducible research using LaTeX. </a:t>
            </a:r>
            <a:endParaRPr sz="1100"/>
          </a:p>
          <a:p>
            <a:pPr indent="-298450" lvl="0" marL="457200" marR="0" rtl="0" algn="l">
              <a:lnSpc>
                <a:spcPct val="90000"/>
              </a:lnSpc>
              <a:spcBef>
                <a:spcPts val="0"/>
              </a:spcBef>
              <a:spcAft>
                <a:spcPts val="0"/>
              </a:spcAft>
              <a:buSzPts val="1100"/>
              <a:buChar char="●"/>
            </a:pPr>
            <a:r>
              <a:rPr lang="en" sz="1100"/>
              <a:t>knitr is an R package that adds many new capabilities to Sweave and is also fully supported by RStudio.</a:t>
            </a:r>
            <a:endParaRPr sz="1100"/>
          </a:p>
          <a:p>
            <a:pPr indent="-298450" lvl="0" marL="457200" marR="0" rtl="0" algn="l">
              <a:lnSpc>
                <a:spcPct val="90000"/>
              </a:lnSpc>
              <a:spcBef>
                <a:spcPts val="0"/>
              </a:spcBef>
              <a:spcAft>
                <a:spcPts val="0"/>
              </a:spcAft>
              <a:buSzPts val="1100"/>
              <a:buFont typeface="Calibri"/>
              <a:buChar char="●"/>
            </a:pPr>
            <a:r>
              <a:rPr lang="en" sz="1100"/>
              <a:t>Knitr can be used to compile Notebook from R script</a:t>
            </a:r>
            <a:endParaRPr sz="1100"/>
          </a:p>
          <a:p>
            <a:pPr indent="0" lvl="0" marL="0" marR="0" rtl="0" algn="l">
              <a:lnSpc>
                <a:spcPct val="90000"/>
              </a:lnSpc>
              <a:spcBef>
                <a:spcPts val="1600"/>
              </a:spcBef>
              <a:spcAft>
                <a:spcPts val="0"/>
              </a:spcAft>
              <a:buNone/>
            </a:pPr>
            <a:r>
              <a:t/>
            </a:r>
            <a:endParaRPr sz="1100"/>
          </a:p>
          <a:p>
            <a:pPr indent="0" lvl="0" marL="0" marR="0" rtl="0" algn="l">
              <a:lnSpc>
                <a:spcPct val="90000"/>
              </a:lnSpc>
              <a:spcBef>
                <a:spcPts val="1600"/>
              </a:spcBef>
              <a:spcAft>
                <a:spcPts val="0"/>
              </a:spcAft>
              <a:buNone/>
            </a:pPr>
            <a:r>
              <a:t/>
            </a:r>
            <a:endParaRPr sz="1100"/>
          </a:p>
          <a:p>
            <a:pPr indent="0" lvl="0" marL="0" marR="0" rtl="0" algn="l">
              <a:lnSpc>
                <a:spcPct val="90000"/>
              </a:lnSpc>
              <a:spcBef>
                <a:spcPts val="1600"/>
              </a:spcBef>
              <a:spcAft>
                <a:spcPts val="0"/>
              </a:spcAft>
              <a:buNone/>
            </a:pPr>
            <a:r>
              <a:t/>
            </a:r>
            <a:endParaRPr sz="1100"/>
          </a:p>
          <a:p>
            <a:pPr indent="0" lvl="0" marL="0" marR="0" rtl="0" algn="l">
              <a:lnSpc>
                <a:spcPct val="90000"/>
              </a:lnSpc>
              <a:spcBef>
                <a:spcPts val="1600"/>
              </a:spcBef>
              <a:spcAft>
                <a:spcPts val="0"/>
              </a:spcAft>
              <a:buNone/>
            </a:pPr>
            <a:r>
              <a:rPr lang="en" sz="1100"/>
              <a:t>Additional Reading: </a:t>
            </a:r>
            <a:r>
              <a:rPr lang="en" sz="1100" u="sng">
                <a:solidFill>
                  <a:schemeClr val="hlink"/>
                </a:solidFill>
                <a:hlinkClick r:id="rId3"/>
              </a:rPr>
              <a:t>RMarkdown</a:t>
            </a:r>
            <a:endParaRPr sz="1100"/>
          </a:p>
          <a:p>
            <a:pPr indent="0" lvl="0" marL="0" marR="0" rtl="0" algn="ctr">
              <a:lnSpc>
                <a:spcPct val="90000"/>
              </a:lnSpc>
              <a:spcBef>
                <a:spcPts val="1600"/>
              </a:spcBef>
              <a:spcAft>
                <a:spcPts val="1600"/>
              </a:spcAft>
              <a:buClr>
                <a:schemeClr val="dk1"/>
              </a:buClr>
              <a:buSzPts val="2400"/>
              <a:buFont typeface="Arial"/>
              <a:buNone/>
            </a:pPr>
            <a:r>
              <a:t/>
            </a:r>
            <a:endParaRPr/>
          </a:p>
        </p:txBody>
      </p:sp>
      <p:sp>
        <p:nvSpPr>
          <p:cNvPr id="159" name="Google Shape;159;p22"/>
          <p:cNvSpPr txBox="1"/>
          <p:nvPr>
            <p:ph idx="3" type="body"/>
          </p:nvPr>
        </p:nvSpPr>
        <p:spPr>
          <a:xfrm>
            <a:off x="232481" y="173926"/>
            <a:ext cx="7454100" cy="3606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1600"/>
              </a:spcAft>
              <a:buClr>
                <a:srgbClr val="EF6100"/>
              </a:buClr>
              <a:buSzPts val="2100"/>
              <a:buFont typeface="Arial"/>
              <a:buNone/>
            </a:pPr>
            <a:r>
              <a:rPr lang="en"/>
              <a:t>RMarkdown</a:t>
            </a:r>
            <a:endParaRPr b="0" i="0" sz="2100" u="none" cap="none" strike="noStrike">
              <a:solidFill>
                <a:srgbClr val="EF6100"/>
              </a:solidFill>
              <a:latin typeface="Calibri"/>
              <a:ea typeface="Calibri"/>
              <a:cs typeface="Calibri"/>
              <a:sym typeface="Calibri"/>
            </a:endParaRPr>
          </a:p>
        </p:txBody>
      </p:sp>
      <p:pic>
        <p:nvPicPr>
          <p:cNvPr id="160" name="Google Shape;160;p22"/>
          <p:cNvPicPr preferRelativeResize="0"/>
          <p:nvPr/>
        </p:nvPicPr>
        <p:blipFill>
          <a:blip r:embed="rId4">
            <a:alphaModFix/>
          </a:blip>
          <a:stretch>
            <a:fillRect/>
          </a:stretch>
        </p:blipFill>
        <p:spPr>
          <a:xfrm>
            <a:off x="5672675" y="3322600"/>
            <a:ext cx="2665300" cy="1643275"/>
          </a:xfrm>
          <a:prstGeom prst="rect">
            <a:avLst/>
          </a:prstGeom>
          <a:noFill/>
          <a:ln>
            <a:noFill/>
          </a:ln>
        </p:spPr>
      </p:pic>
      <p:pic>
        <p:nvPicPr>
          <p:cNvPr id="161" name="Google Shape;161;p22"/>
          <p:cNvPicPr preferRelativeResize="0"/>
          <p:nvPr/>
        </p:nvPicPr>
        <p:blipFill>
          <a:blip r:embed="rId5">
            <a:alphaModFix/>
          </a:blip>
          <a:stretch>
            <a:fillRect/>
          </a:stretch>
        </p:blipFill>
        <p:spPr>
          <a:xfrm>
            <a:off x="5672675" y="686926"/>
            <a:ext cx="2798277" cy="24832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10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10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1000"/>
                                        <p:tgtEl>
                                          <p:spTgt spid="1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1000"/>
                                        <p:tgtEl>
                                          <p:spTgt spid="1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Effect filter="fade" transition="in">
                                      <p:cBhvr>
                                        <p:cTn dur="1000"/>
                                        <p:tgtEl>
                                          <p:spTgt spid="1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animEffect filter="fade" transition="in">
                                      <p:cBhvr>
                                        <p:cTn dur="1000"/>
                                        <p:tgtEl>
                                          <p:spTgt spid="1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animEffect filter="fade" transition="in">
                                      <p:cBhvr>
                                        <p:cTn dur="1000"/>
                                        <p:tgtEl>
                                          <p:spTgt spid="1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7" st="7"/>
                                            </p:txEl>
                                          </p:spTgt>
                                        </p:tgtEl>
                                        <p:attrNameLst>
                                          <p:attrName>style.visibility</p:attrName>
                                        </p:attrNameLst>
                                      </p:cBhvr>
                                      <p:to>
                                        <p:strVal val="visible"/>
                                      </p:to>
                                    </p:set>
                                    <p:animEffect filter="fade" transition="in">
                                      <p:cBhvr>
                                        <p:cTn dur="1000"/>
                                        <p:tgtEl>
                                          <p:spTgt spid="1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8" st="8"/>
                                            </p:txEl>
                                          </p:spTgt>
                                        </p:tgtEl>
                                        <p:attrNameLst>
                                          <p:attrName>style.visibility</p:attrName>
                                        </p:attrNameLst>
                                      </p:cBhvr>
                                      <p:to>
                                        <p:strVal val="visible"/>
                                      </p:to>
                                    </p:set>
                                    <p:animEffect filter="fade" transition="in">
                                      <p:cBhvr>
                                        <p:cTn dur="1000"/>
                                        <p:tgtEl>
                                          <p:spTgt spid="15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9" st="9"/>
                                            </p:txEl>
                                          </p:spTgt>
                                        </p:tgtEl>
                                        <p:attrNameLst>
                                          <p:attrName>style.visibility</p:attrName>
                                        </p:attrNameLst>
                                      </p:cBhvr>
                                      <p:to>
                                        <p:strVal val="visible"/>
                                      </p:to>
                                    </p:set>
                                    <p:animEffect filter="fade" transition="in">
                                      <p:cBhvr>
                                        <p:cTn dur="1000"/>
                                        <p:tgtEl>
                                          <p:spTgt spid="15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0" st="10"/>
                                            </p:txEl>
                                          </p:spTgt>
                                        </p:tgtEl>
                                        <p:attrNameLst>
                                          <p:attrName>style.visibility</p:attrName>
                                        </p:attrNameLst>
                                      </p:cBhvr>
                                      <p:to>
                                        <p:strVal val="visible"/>
                                      </p:to>
                                    </p:set>
                                    <p:animEffect filter="fade" transition="in">
                                      <p:cBhvr>
                                        <p:cTn dur="1000"/>
                                        <p:tgtEl>
                                          <p:spTgt spid="15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1" st="11"/>
                                            </p:txEl>
                                          </p:spTgt>
                                        </p:tgtEl>
                                        <p:attrNameLst>
                                          <p:attrName>style.visibility</p:attrName>
                                        </p:attrNameLst>
                                      </p:cBhvr>
                                      <p:to>
                                        <p:strVal val="visible"/>
                                      </p:to>
                                    </p:set>
                                    <p:animEffect filter="fade" transition="in">
                                      <p:cBhvr>
                                        <p:cTn dur="1000"/>
                                        <p:tgtEl>
                                          <p:spTgt spid="15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2" st="12"/>
                                            </p:txEl>
                                          </p:spTgt>
                                        </p:tgtEl>
                                        <p:attrNameLst>
                                          <p:attrName>style.visibility</p:attrName>
                                        </p:attrNameLst>
                                      </p:cBhvr>
                                      <p:to>
                                        <p:strVal val="visible"/>
                                      </p:to>
                                    </p:set>
                                    <p:animEffect filter="fade" transition="in">
                                      <p:cBhvr>
                                        <p:cTn dur="1000"/>
                                        <p:tgtEl>
                                          <p:spTgt spid="15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3" st="13"/>
                                            </p:txEl>
                                          </p:spTgt>
                                        </p:tgtEl>
                                        <p:attrNameLst>
                                          <p:attrName>style.visibility</p:attrName>
                                        </p:attrNameLst>
                                      </p:cBhvr>
                                      <p:to>
                                        <p:strVal val="visible"/>
                                      </p:to>
                                    </p:set>
                                    <p:animEffect filter="fade" transition="in">
                                      <p:cBhvr>
                                        <p:cTn dur="1000"/>
                                        <p:tgtEl>
                                          <p:spTgt spid="158">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