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13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1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19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_rels/presentation.xml.rels" ContentType="application/vnd.openxmlformats-package.relationships+xml"/>
  <Override PartName="/ppt/media/image23.png" ContentType="image/png"/>
  <Override PartName="/ppt/media/image8.png" ContentType="image/png"/>
  <Override PartName="/ppt/media/image22.png" ContentType="image/png"/>
  <Override PartName="/ppt/media/image7.png" ContentType="image/png"/>
  <Override PartName="/ppt/media/image20.png" ContentType="image/png"/>
  <Override PartName="/ppt/media/image5.png" ContentType="image/png"/>
  <Override PartName="/ppt/media/image19.png" ContentType="image/png"/>
  <Override PartName="/ppt/media/image18.png" ContentType="image/png"/>
  <Override PartName="/ppt/media/image2.jpeg" ContentType="image/jpeg"/>
  <Override PartName="/ppt/media/image17.png" ContentType="image/png"/>
  <Override PartName="/ppt/media/image15.png" ContentType="image/png"/>
  <Override PartName="/ppt/media/image13.png" ContentType="image/png"/>
  <Override PartName="/ppt/media/image12.png" ContentType="image/png"/>
  <Override PartName="/ppt/media/image4.png" ContentType="image/png"/>
  <Override PartName="/ppt/media/image39.png" ContentType="image/png"/>
  <Override PartName="/ppt/media/image16.png" ContentType="image/png"/>
  <Override PartName="/ppt/media/image3.jpeg" ContentType="image/jpeg"/>
  <Override PartName="/ppt/media/image28.png" ContentType="image/png"/>
  <Override PartName="/ppt/media/image6.png" ContentType="image/png"/>
  <Override PartName="/ppt/media/image21.png" ContentType="image/png"/>
  <Override PartName="/ppt/media/image1.jpeg" ContentType="image/jpeg"/>
  <Override PartName="/ppt/media/image41.png" ContentType="image/png"/>
  <Override PartName="/ppt/media/image32.png" ContentType="image/png"/>
  <Override PartName="/ppt/media/image33.png" ContentType="image/png"/>
  <Override PartName="/ppt/media/image43.png" ContentType="image/png"/>
  <Override PartName="/ppt/media/image31.png" ContentType="image/png"/>
  <Override PartName="/ppt/media/image45.jpeg" ContentType="image/jpeg"/>
  <Override PartName="/ppt/media/image44.png" ContentType="image/png"/>
  <Override PartName="/ppt/media/image38.jpeg" ContentType="image/jpeg"/>
  <Override PartName="/ppt/media/image29.png" ContentType="image/png"/>
  <Override PartName="/ppt/media/image36.png" ContentType="image/png"/>
  <Override PartName="/ppt/media/image42.png" ContentType="image/png"/>
  <Override PartName="/ppt/media/image27.png" ContentType="image/png"/>
  <Override PartName="/ppt/media/image40.png" ContentType="image/png"/>
  <Override PartName="/ppt/media/image25.png" ContentType="image/png"/>
  <Override PartName="/ppt/media/image35.png" ContentType="image/png"/>
  <Override PartName="/ppt/media/image37.jpeg" ContentType="image/jpeg"/>
  <Override PartName="/ppt/media/image30.png" ContentType="image/png"/>
  <Override PartName="/ppt/media/image26.png" ContentType="image/png"/>
  <Override PartName="/ppt/media/image9.png" ContentType="image/png"/>
  <Override PartName="/ppt/media/image24.png" ContentType="image/png"/>
  <Override PartName="/ppt/media/image34.png" ContentType="image/png"/>
  <Override PartName="/ppt/media/image10.jpeg" ContentType="image/jpeg"/>
  <Override PartName="/ppt/media/image14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85800" y="1597680"/>
            <a:ext cx="7772040" cy="5110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85800" y="1597680"/>
            <a:ext cx="7772040" cy="5110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380160" y="4587840"/>
            <a:ext cx="107136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spbu.ru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23640" y="267480"/>
            <a:ext cx="3610440" cy="421200"/>
          </a:xfrm>
          <a:prstGeom prst="rect">
            <a:avLst/>
          </a:prstGeom>
        </p:spPr>
        <p:txBody>
          <a:bodyPr anchor="ctr">
            <a:noAutofit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/>
          </p:nvPr>
        </p:nvSpPr>
        <p:spPr>
          <a:xfrm>
            <a:off x="395640" y="4659840"/>
            <a:ext cx="1511640" cy="2156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200C337-1582-450F-A832-2D430AF69484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7956360" y="4587840"/>
            <a:ext cx="107136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spbu.ru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323280" y="833040"/>
            <a:ext cx="8704800" cy="586080"/>
          </a:xfrm>
          <a:prstGeom prst="rect">
            <a:avLst/>
          </a:prstGeom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5.jpe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684720" y="1616760"/>
            <a:ext cx="7774200" cy="1909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Самоорганизующаяся карта Ко́хонена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6276600" y="3756960"/>
            <a:ext cx="2698200" cy="74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Презентацию подготовил: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Докиенко Денис Александрович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23640" y="267480"/>
            <a:ext cx="8621640" cy="421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1000"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953734"/>
                </a:solidFill>
                <a:latin typeface="Calibri"/>
                <a:ea typeface="Calibri"/>
              </a:rPr>
              <a:t>Слой Кохонена. Геометрическая интерпретация. Ч.1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395640" y="4659840"/>
            <a:ext cx="1512000" cy="215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8A1A879-07B1-4AE9-AD83-27BEB3C946AE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457200" y="1013400"/>
            <a:ext cx="8704440" cy="22446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Calibri"/>
              </a:rPr>
              <a:t>Будем рассматривать объекты выборки и нейроны сети как точки в m-мерном пространстве.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Calibri"/>
              </a:rPr>
              <a:t>Если рассмотреть это m-мерное пространство как Евклидово пространство, то будут верны следующие формулы:(        )</a:t>
            </a:r>
            <a:endParaRPr b="0" lang="en-US" sz="2300" spc="-1" strike="noStrike">
              <a:latin typeface="Arial"/>
            </a:endParaRPr>
          </a:p>
        </p:txBody>
      </p:sp>
      <p:pic>
        <p:nvPicPr>
          <p:cNvPr id="119" name="Google Shape;120;p16" descr=""/>
          <p:cNvPicPr/>
          <p:nvPr/>
        </p:nvPicPr>
        <p:blipFill>
          <a:blip r:embed="rId1"/>
          <a:stretch/>
        </p:blipFill>
        <p:spPr>
          <a:xfrm>
            <a:off x="2152440" y="2490480"/>
            <a:ext cx="762120" cy="2808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21;p16" descr=""/>
          <p:cNvPicPr/>
          <p:nvPr/>
        </p:nvPicPr>
        <p:blipFill>
          <a:blip r:embed="rId2"/>
          <a:stretch/>
        </p:blipFill>
        <p:spPr>
          <a:xfrm>
            <a:off x="1266480" y="2771640"/>
            <a:ext cx="6610320" cy="942480"/>
          </a:xfrm>
          <a:prstGeom prst="rect">
            <a:avLst/>
          </a:prstGeom>
          <a:ln>
            <a:noFill/>
          </a:ln>
        </p:spPr>
      </p:pic>
      <p:pic>
        <p:nvPicPr>
          <p:cNvPr id="121" name="Google Shape;122;p16" descr=""/>
          <p:cNvPicPr/>
          <p:nvPr/>
        </p:nvPicPr>
        <p:blipFill>
          <a:blip r:embed="rId3"/>
          <a:stretch/>
        </p:blipFill>
        <p:spPr>
          <a:xfrm>
            <a:off x="574200" y="3540960"/>
            <a:ext cx="8202960" cy="877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23640" y="267480"/>
            <a:ext cx="8621640" cy="421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953734"/>
                </a:solidFill>
                <a:latin typeface="Calibri"/>
                <a:ea typeface="Calibri"/>
              </a:rPr>
              <a:t>Слой Кохонена. Геометрическая интерпретация. Ч.2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395640" y="4659840"/>
            <a:ext cx="1512000" cy="215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9C2BAD6-0D20-4778-B404-D9AB5D67E37C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365760" y="2632320"/>
            <a:ext cx="8503920" cy="1865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В результате объекты как бы заменяются ближайшим к ним нейроном (опорным вектором в терминологии векторного квантования).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Ближайший к объекту нейрон определяет его класс, соответствующий многограннику Вороного.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25" name="Google Shape;130;p17" descr=""/>
          <p:cNvPicPr/>
          <p:nvPr/>
        </p:nvPicPr>
        <p:blipFill>
          <a:blip r:embed="rId1"/>
          <a:stretch/>
        </p:blipFill>
        <p:spPr>
          <a:xfrm>
            <a:off x="2935800" y="1777680"/>
            <a:ext cx="3271680" cy="814320"/>
          </a:xfrm>
          <a:prstGeom prst="rect">
            <a:avLst/>
          </a:prstGeom>
          <a:ln>
            <a:noFill/>
          </a:ln>
        </p:spPr>
      </p:pic>
      <p:pic>
        <p:nvPicPr>
          <p:cNvPr id="126" name="Google Shape;131;p17" descr=""/>
          <p:cNvPicPr/>
          <p:nvPr/>
        </p:nvPicPr>
        <p:blipFill>
          <a:blip r:embed="rId2"/>
          <a:stretch/>
        </p:blipFill>
        <p:spPr>
          <a:xfrm>
            <a:off x="268200" y="902520"/>
            <a:ext cx="4528800" cy="854280"/>
          </a:xfrm>
          <a:prstGeom prst="rect">
            <a:avLst/>
          </a:prstGeom>
          <a:ln>
            <a:noFill/>
          </a:ln>
        </p:spPr>
      </p:pic>
      <p:pic>
        <p:nvPicPr>
          <p:cNvPr id="127" name="Google Shape;132;p17" descr=""/>
          <p:cNvPicPr/>
          <p:nvPr/>
        </p:nvPicPr>
        <p:blipFill>
          <a:blip r:embed="rId3"/>
          <a:stretch/>
        </p:blipFill>
        <p:spPr>
          <a:xfrm>
            <a:off x="6580440" y="902520"/>
            <a:ext cx="2223360" cy="87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23640" y="267480"/>
            <a:ext cx="8704800" cy="421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953734"/>
                </a:solidFill>
                <a:latin typeface="Calibri"/>
                <a:ea typeface="Calibri"/>
              </a:rPr>
              <a:t>Обучение сети Кохонена. Ч.1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95640" y="4659840"/>
            <a:ext cx="1512000" cy="215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CF97896-AAD3-4557-B73D-484D5CD092D5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323640" y="929880"/>
            <a:ext cx="8704440" cy="5191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5000"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В сети Кохонена применяется обучение без учителя.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323640" y="2049840"/>
            <a:ext cx="4489920" cy="23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Calibri"/>
              </a:rPr>
              <a:t>Самые распространенные метрики:</a:t>
            </a:r>
            <a:endParaRPr b="0" lang="en-US" sz="2300" spc="-1" strike="noStrike">
              <a:latin typeface="Arial"/>
            </a:endParaRPr>
          </a:p>
          <a:p>
            <a:pPr marL="457200" indent="-37440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Calibri"/>
              </a:rPr>
              <a:t>Евклидова (2-норма)</a:t>
            </a:r>
            <a:endParaRPr b="0" lang="en-US" sz="2300" spc="-1" strike="noStrike">
              <a:latin typeface="Arial"/>
            </a:endParaRPr>
          </a:p>
          <a:p>
            <a:pPr marL="457200" indent="-37440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Calibri"/>
              </a:rPr>
              <a:t>Манхеттенская (1-норма)</a:t>
            </a:r>
            <a:endParaRPr b="0" lang="en-US" sz="2300" spc="-1" strike="noStrike">
              <a:latin typeface="Arial"/>
            </a:endParaRPr>
          </a:p>
          <a:p>
            <a:pPr marL="457200" indent="-37440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Calibri"/>
              </a:rPr>
              <a:t>Минковского (обобщенная формула)</a:t>
            </a:r>
            <a:endParaRPr b="0" lang="en-US" sz="2300" spc="-1" strike="noStrike">
              <a:latin typeface="Arial"/>
            </a:endParaRPr>
          </a:p>
        </p:txBody>
      </p:sp>
      <p:sp>
        <p:nvSpPr>
          <p:cNvPr id="132" name="TextShape 5"/>
          <p:cNvSpPr txBox="1"/>
          <p:nvPr/>
        </p:nvSpPr>
        <p:spPr>
          <a:xfrm>
            <a:off x="3578400" y="1490760"/>
            <a:ext cx="5565600" cy="674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3000"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, win - индекс нейрона-победителя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33" name="Google Shape;142;p18" descr=""/>
          <p:cNvPicPr/>
          <p:nvPr/>
        </p:nvPicPr>
        <p:blipFill>
          <a:blip r:embed="rId1"/>
          <a:stretch/>
        </p:blipFill>
        <p:spPr>
          <a:xfrm>
            <a:off x="323640" y="1490400"/>
            <a:ext cx="3368880" cy="633240"/>
          </a:xfrm>
          <a:prstGeom prst="rect">
            <a:avLst/>
          </a:prstGeom>
          <a:ln>
            <a:noFill/>
          </a:ln>
        </p:spPr>
      </p:pic>
      <p:pic>
        <p:nvPicPr>
          <p:cNvPr id="134" name="Google Shape;143;p18" descr=""/>
          <p:cNvPicPr/>
          <p:nvPr/>
        </p:nvPicPr>
        <p:blipFill>
          <a:blip r:embed="rId2"/>
          <a:stretch/>
        </p:blipFill>
        <p:spPr>
          <a:xfrm>
            <a:off x="5007960" y="2124360"/>
            <a:ext cx="3413880" cy="724680"/>
          </a:xfrm>
          <a:prstGeom prst="rect">
            <a:avLst/>
          </a:prstGeom>
          <a:ln>
            <a:noFill/>
          </a:ln>
        </p:spPr>
      </p:pic>
      <p:pic>
        <p:nvPicPr>
          <p:cNvPr id="135" name="Google Shape;144;p18" descr=""/>
          <p:cNvPicPr/>
          <p:nvPr/>
        </p:nvPicPr>
        <p:blipFill>
          <a:blip r:embed="rId3"/>
          <a:stretch/>
        </p:blipFill>
        <p:spPr>
          <a:xfrm>
            <a:off x="5007960" y="2945520"/>
            <a:ext cx="3540240" cy="738360"/>
          </a:xfrm>
          <a:prstGeom prst="rect">
            <a:avLst/>
          </a:prstGeom>
          <a:ln>
            <a:noFill/>
          </a:ln>
        </p:spPr>
      </p:pic>
      <p:pic>
        <p:nvPicPr>
          <p:cNvPr id="136" name="Google Shape;145;p18" descr=""/>
          <p:cNvPicPr/>
          <p:nvPr/>
        </p:nvPicPr>
        <p:blipFill>
          <a:blip r:embed="rId4"/>
          <a:stretch/>
        </p:blipFill>
        <p:spPr>
          <a:xfrm>
            <a:off x="5007960" y="3780000"/>
            <a:ext cx="3972960" cy="724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23640" y="289080"/>
            <a:ext cx="8664120" cy="399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953734"/>
                </a:solidFill>
                <a:latin typeface="Calibri"/>
                <a:ea typeface="Calibri"/>
              </a:rPr>
              <a:t>Обучение сети Кохонена. Ч.2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395640" y="4659840"/>
            <a:ext cx="1512000" cy="215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B59AAE5-398D-4B31-872F-3ECCF176013D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303480" y="807120"/>
            <a:ext cx="8704440" cy="3529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Алгоритм обучения: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Инициализация вектора весов начальными значениями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Подача объекта выборки на вход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Нахождение выхода каждого нейрона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Применение функции конкуренции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Корректировка весов нейрона-победителя по правилу Кохонена: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Обучение не завершено: goto 2)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Иначе: exit()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40" name="Google Shape;153;p19" descr=""/>
          <p:cNvPicPr/>
          <p:nvPr/>
        </p:nvPicPr>
        <p:blipFill>
          <a:blip r:embed="rId1"/>
          <a:stretch/>
        </p:blipFill>
        <p:spPr>
          <a:xfrm>
            <a:off x="3990960" y="3333600"/>
            <a:ext cx="3974760" cy="501840"/>
          </a:xfrm>
          <a:prstGeom prst="rect">
            <a:avLst/>
          </a:prstGeom>
          <a:ln>
            <a:noFill/>
          </a:ln>
        </p:spPr>
      </p:pic>
      <p:pic>
        <p:nvPicPr>
          <p:cNvPr id="141" name="Google Shape;154;p19" descr=""/>
          <p:cNvPicPr/>
          <p:nvPr/>
        </p:nvPicPr>
        <p:blipFill>
          <a:blip r:embed="rId2"/>
          <a:stretch/>
        </p:blipFill>
        <p:spPr>
          <a:xfrm>
            <a:off x="6520320" y="3835800"/>
            <a:ext cx="788760" cy="299880"/>
          </a:xfrm>
          <a:prstGeom prst="rect">
            <a:avLst/>
          </a:prstGeom>
          <a:ln>
            <a:noFill/>
          </a:ln>
        </p:spPr>
      </p:pic>
      <p:sp>
        <p:nvSpPr>
          <p:cNvPr id="142" name="TextShape 4"/>
          <p:cNvSpPr txBox="1"/>
          <p:nvPr/>
        </p:nvSpPr>
        <p:spPr>
          <a:xfrm>
            <a:off x="7309440" y="3736080"/>
            <a:ext cx="788760" cy="3996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или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43" name="Google Shape;156;p19" descr=""/>
          <p:cNvPicPr/>
          <p:nvPr/>
        </p:nvPicPr>
        <p:blipFill>
          <a:blip r:embed="rId3"/>
          <a:stretch/>
        </p:blipFill>
        <p:spPr>
          <a:xfrm>
            <a:off x="8098560" y="3820320"/>
            <a:ext cx="889200" cy="330840"/>
          </a:xfrm>
          <a:prstGeom prst="rect">
            <a:avLst/>
          </a:prstGeom>
          <a:ln>
            <a:noFill/>
          </a:ln>
        </p:spPr>
      </p:pic>
      <p:sp>
        <p:nvSpPr>
          <p:cNvPr id="144" name="TextShape 5"/>
          <p:cNvSpPr txBox="1"/>
          <p:nvPr/>
        </p:nvSpPr>
        <p:spPr>
          <a:xfrm>
            <a:off x="6684480" y="4136040"/>
            <a:ext cx="2110680" cy="399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3000"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(k - номер эпохи)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323640" y="289080"/>
            <a:ext cx="8664120" cy="399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953734"/>
                </a:solidFill>
                <a:latin typeface="Calibri"/>
                <a:ea typeface="Calibri"/>
              </a:rPr>
              <a:t>Обучение сети Кохонена. Ч.3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395640" y="4659840"/>
            <a:ext cx="1512000" cy="215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3AFF3BE-FECF-4256-B159-3C9EFD579F41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323640" y="1477080"/>
            <a:ext cx="8416440" cy="2945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При этом возникают некоторые вопросы: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1) Какие начальные значения выбрать?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2) Какой объект подавать на вход?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3) Какую метрику использовать?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5.1) Какой коэффициент скорости обучения выбирать?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5.2) Как определить, когда стоит заканчивать обучение?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48" name="Google Shape;165;p20" descr=""/>
          <p:cNvPicPr/>
          <p:nvPr/>
        </p:nvPicPr>
        <p:blipFill>
          <a:blip r:embed="rId1"/>
          <a:stretch/>
        </p:blipFill>
        <p:spPr>
          <a:xfrm>
            <a:off x="2584440" y="974880"/>
            <a:ext cx="3974760" cy="50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323640" y="289080"/>
            <a:ext cx="8664120" cy="399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953734"/>
                </a:solidFill>
                <a:latin typeface="Calibri"/>
                <a:ea typeface="Calibri"/>
              </a:rPr>
              <a:t>Окончание обучения. Оптимизация скорости обучения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395640" y="4659840"/>
            <a:ext cx="1512000" cy="215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CBF7BDA-D4F0-4F08-9F9D-029B580A0105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1" name="TextShape 3"/>
          <p:cNvSpPr txBox="1"/>
          <p:nvPr/>
        </p:nvSpPr>
        <p:spPr>
          <a:xfrm>
            <a:off x="323640" y="906840"/>
            <a:ext cx="8704440" cy="1203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Функционал ошибки используется для определения того, насколько правильно работает сеть, обученная в конце этой эпохи.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2" name="TextShape 4"/>
          <p:cNvSpPr txBox="1"/>
          <p:nvPr/>
        </p:nvSpPr>
        <p:spPr>
          <a:xfrm>
            <a:off x="395640" y="3056400"/>
            <a:ext cx="4619880" cy="1467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Входные объекты можно нормировать, что, как правило, ускоряет процесс обучения сети.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53" name="Google Shape;174;p21" descr=""/>
          <p:cNvPicPr/>
          <p:nvPr/>
        </p:nvPicPr>
        <p:blipFill>
          <a:blip r:embed="rId1"/>
          <a:stretch/>
        </p:blipFill>
        <p:spPr>
          <a:xfrm>
            <a:off x="2883240" y="1847160"/>
            <a:ext cx="3517560" cy="896040"/>
          </a:xfrm>
          <a:prstGeom prst="rect">
            <a:avLst/>
          </a:prstGeom>
          <a:ln>
            <a:noFill/>
          </a:ln>
        </p:spPr>
      </p:pic>
      <p:pic>
        <p:nvPicPr>
          <p:cNvPr id="154" name="Google Shape;175;p21" descr=""/>
          <p:cNvPicPr/>
          <p:nvPr/>
        </p:nvPicPr>
        <p:blipFill>
          <a:blip r:embed="rId2"/>
          <a:stretch/>
        </p:blipFill>
        <p:spPr>
          <a:xfrm>
            <a:off x="204120" y="2606400"/>
            <a:ext cx="8735400" cy="362160"/>
          </a:xfrm>
          <a:prstGeom prst="rect">
            <a:avLst/>
          </a:prstGeom>
          <a:ln>
            <a:noFill/>
          </a:ln>
        </p:spPr>
      </p:pic>
      <p:pic>
        <p:nvPicPr>
          <p:cNvPr id="155" name="Google Shape;176;p21" descr=""/>
          <p:cNvPicPr/>
          <p:nvPr/>
        </p:nvPicPr>
        <p:blipFill>
          <a:blip r:embed="rId3"/>
          <a:stretch/>
        </p:blipFill>
        <p:spPr>
          <a:xfrm>
            <a:off x="5397120" y="2968920"/>
            <a:ext cx="2593800" cy="700920"/>
          </a:xfrm>
          <a:prstGeom prst="rect">
            <a:avLst/>
          </a:prstGeom>
          <a:ln>
            <a:noFill/>
          </a:ln>
        </p:spPr>
      </p:pic>
      <p:pic>
        <p:nvPicPr>
          <p:cNvPr id="156" name="Google Shape;177;p21" descr=""/>
          <p:cNvPicPr/>
          <p:nvPr/>
        </p:nvPicPr>
        <p:blipFill>
          <a:blip r:embed="rId4"/>
          <a:stretch/>
        </p:blipFill>
        <p:spPr>
          <a:xfrm>
            <a:off x="5397120" y="3789000"/>
            <a:ext cx="1337400" cy="764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323640" y="267480"/>
            <a:ext cx="8704440" cy="421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953734"/>
                </a:solidFill>
                <a:latin typeface="Calibri"/>
                <a:ea typeface="Calibri"/>
              </a:rPr>
              <a:t>Проблема мертвых нейронов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395640" y="4659840"/>
            <a:ext cx="1512000" cy="215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76D0624-2459-4FD3-8794-B0E93FA892A7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323640" y="825840"/>
            <a:ext cx="8704440" cy="3617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При обучении часть нейронов может в итоге не быть задействована. Существует несколько распространенных методов борьбы с этим: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Потенциалы нейронов: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Смещение нейронов: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60" name="Google Shape;185;p22" descr=""/>
          <p:cNvPicPr/>
          <p:nvPr/>
        </p:nvPicPr>
        <p:blipFill>
          <a:blip r:embed="rId1"/>
          <a:stretch/>
        </p:blipFill>
        <p:spPr>
          <a:xfrm>
            <a:off x="879840" y="2325240"/>
            <a:ext cx="1086480" cy="698400"/>
          </a:xfrm>
          <a:prstGeom prst="rect">
            <a:avLst/>
          </a:prstGeom>
          <a:ln>
            <a:noFill/>
          </a:ln>
        </p:spPr>
      </p:pic>
      <p:pic>
        <p:nvPicPr>
          <p:cNvPr id="161" name="Google Shape;186;p22" descr=""/>
          <p:cNvPicPr/>
          <p:nvPr/>
        </p:nvPicPr>
        <p:blipFill>
          <a:blip r:embed="rId2"/>
          <a:stretch/>
        </p:blipFill>
        <p:spPr>
          <a:xfrm>
            <a:off x="2877840" y="2514600"/>
            <a:ext cx="1307520" cy="394200"/>
          </a:xfrm>
          <a:prstGeom prst="rect">
            <a:avLst/>
          </a:prstGeom>
          <a:ln>
            <a:noFill/>
          </a:ln>
        </p:spPr>
      </p:pic>
      <p:pic>
        <p:nvPicPr>
          <p:cNvPr id="162" name="Google Shape;187;p22" descr=""/>
          <p:cNvPicPr/>
          <p:nvPr/>
        </p:nvPicPr>
        <p:blipFill>
          <a:blip r:embed="rId3"/>
          <a:stretch/>
        </p:blipFill>
        <p:spPr>
          <a:xfrm>
            <a:off x="879840" y="3627360"/>
            <a:ext cx="698400" cy="698400"/>
          </a:xfrm>
          <a:prstGeom prst="rect">
            <a:avLst/>
          </a:prstGeom>
          <a:ln>
            <a:noFill/>
          </a:ln>
        </p:spPr>
      </p:pic>
      <p:pic>
        <p:nvPicPr>
          <p:cNvPr id="163" name="Google Shape;188;p22" descr=""/>
          <p:cNvPicPr/>
          <p:nvPr/>
        </p:nvPicPr>
        <p:blipFill>
          <a:blip r:embed="rId4"/>
          <a:stretch/>
        </p:blipFill>
        <p:spPr>
          <a:xfrm>
            <a:off x="1966320" y="3508920"/>
            <a:ext cx="2618280" cy="394200"/>
          </a:xfrm>
          <a:prstGeom prst="rect">
            <a:avLst/>
          </a:prstGeom>
          <a:ln>
            <a:noFill/>
          </a:ln>
        </p:spPr>
      </p:pic>
      <p:pic>
        <p:nvPicPr>
          <p:cNvPr id="164" name="Google Shape;189;p22" descr=""/>
          <p:cNvPicPr/>
          <p:nvPr/>
        </p:nvPicPr>
        <p:blipFill>
          <a:blip r:embed="rId5"/>
          <a:stretch/>
        </p:blipFill>
        <p:spPr>
          <a:xfrm>
            <a:off x="1966320" y="3985560"/>
            <a:ext cx="2681280" cy="457920"/>
          </a:xfrm>
          <a:prstGeom prst="rect">
            <a:avLst/>
          </a:prstGeom>
          <a:ln>
            <a:noFill/>
          </a:ln>
        </p:spPr>
      </p:pic>
      <p:pic>
        <p:nvPicPr>
          <p:cNvPr id="165" name="Google Shape;190;p22" descr=""/>
          <p:cNvPicPr/>
          <p:nvPr/>
        </p:nvPicPr>
        <p:blipFill>
          <a:blip r:embed="rId6"/>
          <a:stretch/>
        </p:blipFill>
        <p:spPr>
          <a:xfrm>
            <a:off x="5237280" y="3810960"/>
            <a:ext cx="1060200" cy="330840"/>
          </a:xfrm>
          <a:prstGeom prst="rect">
            <a:avLst/>
          </a:prstGeom>
          <a:ln>
            <a:noFill/>
          </a:ln>
        </p:spPr>
      </p:pic>
      <p:pic>
        <p:nvPicPr>
          <p:cNvPr id="166" name="Google Shape;191;p22" descr=""/>
          <p:cNvPicPr/>
          <p:nvPr/>
        </p:nvPicPr>
        <p:blipFill>
          <a:blip r:embed="rId7"/>
          <a:stretch/>
        </p:blipFill>
        <p:spPr>
          <a:xfrm>
            <a:off x="4987080" y="2089080"/>
            <a:ext cx="3353760" cy="109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323640" y="267480"/>
            <a:ext cx="8704440" cy="421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953734"/>
                </a:solidFill>
                <a:latin typeface="Calibri"/>
                <a:ea typeface="Calibri"/>
              </a:rPr>
              <a:t>Матрица мер соседства. Ч.1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395640" y="4659840"/>
            <a:ext cx="1512000" cy="215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9CB71BF-8A89-4A21-93CF-2CE42B16AC48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9" name="TextShape 3"/>
          <p:cNvSpPr txBox="1"/>
          <p:nvPr/>
        </p:nvSpPr>
        <p:spPr>
          <a:xfrm>
            <a:off x="268560" y="762840"/>
            <a:ext cx="4867200" cy="3617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До этого элементы кодовой таблицы не были как-либо упорядочены. Что если задать некоторую двумерную матрицу мер соседства опорных векторов такую, что элемент с индексами ij отражает степень близости опорных векторов с индексами i и j?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70" name="Google Shape;199;p23" descr=""/>
          <p:cNvPicPr/>
          <p:nvPr/>
        </p:nvPicPr>
        <p:blipFill>
          <a:blip r:embed="rId1"/>
          <a:stretch/>
        </p:blipFill>
        <p:spPr>
          <a:xfrm>
            <a:off x="4928400" y="1130040"/>
            <a:ext cx="4099320" cy="307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323640" y="267480"/>
            <a:ext cx="8704440" cy="421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953734"/>
                </a:solidFill>
                <a:latin typeface="Calibri"/>
                <a:ea typeface="Calibri"/>
              </a:rPr>
              <a:t>Матрица мер соседства. Ч.2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395640" y="4659840"/>
            <a:ext cx="1512000" cy="215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6963FBC-38F4-4EB4-91EC-98F876280BB7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257400" y="935280"/>
            <a:ext cx="8628840" cy="3617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То есть теперь любой нейрон характеризуется следующими характеристиками: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вектор весов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вектор мер соседства с остальными нейронами (то есть фактически его координатами на двумерной плоскости)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В ходе обучения меняется только вектор весов, “координаты” вектора не меняются.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323640" y="267480"/>
            <a:ext cx="8704440" cy="421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953734"/>
                </a:solidFill>
                <a:latin typeface="Calibri"/>
                <a:ea typeface="Calibri"/>
              </a:rPr>
              <a:t>Построение карт Кохонена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395640" y="4659840"/>
            <a:ext cx="1512000" cy="215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B85B8B6-AB5A-4AC2-9088-9A4C61113E8A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323640" y="1154520"/>
            <a:ext cx="8704440" cy="3617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Для построения карты Кохонена необходимо: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выбрать форму ячеек двумерной сетки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(шестиугольник или квадрат)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задать количество нейронов (степень детализации карты)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выбрать параметр построения карты (плотность данных, статистическая характеристика элемента данных ...)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323640" y="267480"/>
            <a:ext cx="3610440" cy="421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953734"/>
                </a:solidFill>
                <a:latin typeface="Calibri"/>
                <a:ea typeface="Calibri"/>
              </a:rPr>
              <a:t>Введение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395640" y="4659840"/>
            <a:ext cx="1511640" cy="215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48798D8-D635-49CB-AEA1-133836B34EC6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3" name="TextShape 3"/>
          <p:cNvSpPr txBox="1"/>
          <p:nvPr/>
        </p:nvSpPr>
        <p:spPr>
          <a:xfrm>
            <a:off x="323640" y="799560"/>
            <a:ext cx="8704440" cy="3543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Нейронная сеть Кохонена - одна из возможных архитектур нейронных сетей.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Отличительный элемент таких сетей - слой Кохонена.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Существует много разновидностей сетей Кохонена.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Самоорганизующаяся карта Кохонена (SOM - Self-organizing map) - одна из таких разновидностей.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323640" y="267480"/>
            <a:ext cx="8704440" cy="421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953734"/>
                </a:solidFill>
                <a:latin typeface="Calibri"/>
                <a:ea typeface="Calibri"/>
              </a:rPr>
              <a:t>Пример карты Кохонена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395640" y="4659840"/>
            <a:ext cx="1512000" cy="215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BBD72AD-0873-442D-B774-B457E2AE6BD2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79" name="Google Shape;220;p26" descr=""/>
          <p:cNvPicPr/>
          <p:nvPr/>
        </p:nvPicPr>
        <p:blipFill>
          <a:blip r:embed="rId1"/>
          <a:stretch/>
        </p:blipFill>
        <p:spPr>
          <a:xfrm>
            <a:off x="1342440" y="873360"/>
            <a:ext cx="6458400" cy="3673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23640" y="267480"/>
            <a:ext cx="8704440" cy="421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953734"/>
                </a:solidFill>
                <a:latin typeface="Calibri"/>
                <a:ea typeface="Calibri"/>
              </a:rPr>
              <a:t>Отличие карт от сетей Кохонена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395640" y="4659840"/>
            <a:ext cx="1512000" cy="215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8DEA2B8-44A9-4F06-B722-3C08F62BA929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323640" y="908640"/>
            <a:ext cx="8704440" cy="3617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Не стоит путать карты и сети Кохонена. Хотя они и достаточно сильно схожи между собой, существует ряд ключевых различий: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применение (разведывательный анализ, визуализация - кластеризация)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значение количества нейронов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структурирование нейронов 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принцип обучения (обучаются победитель и его соседи - обучается только победитель)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323640" y="267480"/>
            <a:ext cx="8704440" cy="421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953734"/>
                </a:solidFill>
                <a:latin typeface="Calibri"/>
                <a:ea typeface="Calibri"/>
              </a:rPr>
              <a:t>Обучение карт Кохонена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395640" y="4659840"/>
            <a:ext cx="1512000" cy="215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A4D7277-4C9F-41E3-84B5-A8EFF4400430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323640" y="825840"/>
            <a:ext cx="8704440" cy="3617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Карты Кохонена обучаются без учителя.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Какой шаг обучения выбрать?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Какими значениями инициализировать векторы весов в начале?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Остальные вопросы, обозначенные в теме «Обучение сети Кохонена» также справедливы и для карт Кохонена.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86" name="Google Shape;235;p28" descr=""/>
          <p:cNvPicPr/>
          <p:nvPr/>
        </p:nvPicPr>
        <p:blipFill>
          <a:blip r:embed="rId1"/>
          <a:stretch/>
        </p:blipFill>
        <p:spPr>
          <a:xfrm>
            <a:off x="1122120" y="1314360"/>
            <a:ext cx="6899400" cy="570240"/>
          </a:xfrm>
          <a:prstGeom prst="rect">
            <a:avLst/>
          </a:prstGeom>
          <a:ln>
            <a:noFill/>
          </a:ln>
        </p:spPr>
      </p:pic>
      <p:pic>
        <p:nvPicPr>
          <p:cNvPr id="187" name="Google Shape;236;p28" descr=""/>
          <p:cNvPicPr/>
          <p:nvPr/>
        </p:nvPicPr>
        <p:blipFill>
          <a:blip r:embed="rId2"/>
          <a:stretch/>
        </p:blipFill>
        <p:spPr>
          <a:xfrm>
            <a:off x="615240" y="1939680"/>
            <a:ext cx="7912800" cy="311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323640" y="267480"/>
            <a:ext cx="8704440" cy="421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953734"/>
                </a:solidFill>
                <a:latin typeface="Calibri"/>
                <a:ea typeface="Calibri"/>
              </a:rPr>
              <a:t>Инициализация векторов весов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395640" y="4659840"/>
            <a:ext cx="1512000" cy="215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6E32B46-CC05-44F6-9F67-6FCB3E4AF9FE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0" name="TextShape 3"/>
          <p:cNvSpPr txBox="1"/>
          <p:nvPr/>
        </p:nvSpPr>
        <p:spPr>
          <a:xfrm>
            <a:off x="323640" y="825840"/>
            <a:ext cx="8704440" cy="3617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Существует множество методов инициализации модели. Например: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случайные малые величины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случайно (или не случайно) выбранные векторы из выборки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кластеризация по количеству кластеров, равному количеству нейронов с помощью соответствующих алгоритмов (k-means, …)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Главное помнить: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91" name="Google Shape;244;p29" descr=""/>
          <p:cNvPicPr/>
          <p:nvPr/>
        </p:nvPicPr>
        <p:blipFill>
          <a:blip r:embed="rId1"/>
          <a:stretch/>
        </p:blipFill>
        <p:spPr>
          <a:xfrm>
            <a:off x="3686760" y="4148280"/>
            <a:ext cx="4197600" cy="362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323640" y="267480"/>
            <a:ext cx="8704440" cy="421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953734"/>
                </a:solidFill>
                <a:latin typeface="Calibri"/>
                <a:ea typeface="Calibri"/>
              </a:rPr>
              <a:t>Двумерные и трехмерные карты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395640" y="4659840"/>
            <a:ext cx="1512000" cy="215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F15EBE6-45BA-4E64-9971-F5BEC2265491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4" name="TextShape 3"/>
          <p:cNvSpPr txBox="1"/>
          <p:nvPr/>
        </p:nvSpPr>
        <p:spPr>
          <a:xfrm>
            <a:off x="323640" y="825840"/>
            <a:ext cx="8704440" cy="3617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Карты Кохонена можно изобразить также в трехмерном виде, что иногда бывает удобно.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95" name="Google Shape;252;p30" descr=""/>
          <p:cNvPicPr/>
          <p:nvPr/>
        </p:nvPicPr>
        <p:blipFill>
          <a:blip r:embed="rId1"/>
          <a:stretch/>
        </p:blipFill>
        <p:spPr>
          <a:xfrm>
            <a:off x="579960" y="1903680"/>
            <a:ext cx="3008880" cy="2262240"/>
          </a:xfrm>
          <a:prstGeom prst="rect">
            <a:avLst/>
          </a:prstGeom>
          <a:ln>
            <a:noFill/>
          </a:ln>
        </p:spPr>
      </p:pic>
      <p:pic>
        <p:nvPicPr>
          <p:cNvPr id="196" name="Google Shape;253;p30" descr=""/>
          <p:cNvPicPr/>
          <p:nvPr/>
        </p:nvPicPr>
        <p:blipFill>
          <a:blip r:embed="rId2"/>
          <a:stretch/>
        </p:blipFill>
        <p:spPr>
          <a:xfrm>
            <a:off x="4400280" y="1973160"/>
            <a:ext cx="4224960" cy="212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323640" y="267480"/>
            <a:ext cx="8704440" cy="421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953734"/>
                </a:solidFill>
                <a:latin typeface="Calibri"/>
                <a:ea typeface="Calibri"/>
              </a:rPr>
              <a:t>Виды карт Кохонена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395640" y="4659840"/>
            <a:ext cx="1512000" cy="215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5840765-DA95-47BD-9305-0F5FD0B9C254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323640" y="865440"/>
            <a:ext cx="8704440" cy="3617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Существует несколько разных классов карт: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карта входов нейронов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карта выходов нейронов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специальные карты (карта кластеров, карта плотности попадания, иные карты характеризующие кластеры)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Важно понимать, что все эти карты являются разным изображением одной и той же карты нейронов. Любой объект на любой карте расположен в одном и том же месте.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323640" y="267480"/>
            <a:ext cx="8704440" cy="421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953734"/>
                </a:solidFill>
                <a:latin typeface="Calibri"/>
                <a:ea typeface="Calibri"/>
              </a:rPr>
              <a:t>Пример анализа данных с помощью карт Кохонена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395640" y="4659840"/>
            <a:ext cx="1512000" cy="215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3A12A73-D175-4263-B5B5-2AD0EC14AF6D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02" name="Google Shape;267;p32" descr=""/>
          <p:cNvPicPr/>
          <p:nvPr/>
        </p:nvPicPr>
        <p:blipFill>
          <a:blip r:embed="rId1"/>
          <a:stretch/>
        </p:blipFill>
        <p:spPr>
          <a:xfrm>
            <a:off x="999360" y="2571840"/>
            <a:ext cx="6526080" cy="1636560"/>
          </a:xfrm>
          <a:prstGeom prst="rect">
            <a:avLst/>
          </a:prstGeom>
          <a:ln>
            <a:noFill/>
          </a:ln>
        </p:spPr>
      </p:pic>
      <p:sp>
        <p:nvSpPr>
          <p:cNvPr id="203" name="TextShape 3"/>
          <p:cNvSpPr txBox="1"/>
          <p:nvPr/>
        </p:nvSpPr>
        <p:spPr>
          <a:xfrm>
            <a:off x="525240" y="792720"/>
            <a:ext cx="8093520" cy="156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Какие выводы можно сделать из внешнего вида представленных входных карт Кохонена?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Можно ли быть уверенным в правильности кластеризации?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323640" y="267480"/>
            <a:ext cx="8704440" cy="421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953734"/>
                </a:solidFill>
                <a:latin typeface="Calibri"/>
                <a:ea typeface="Calibri"/>
              </a:rPr>
              <a:t>Пакет Deductor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395640" y="4659840"/>
            <a:ext cx="1512000" cy="215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9283B36-7740-485B-B858-E4B62B5B3E9C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323640" y="825840"/>
            <a:ext cx="8704440" cy="3617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Deductor - аналитическая платформа для создания конечных прикладных решений в области анализа данных, которая позволяет на базе единой архитектуры пройти все этапы создания решения (от загрузки данных до подбора алгоритма и визуализации).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Существует 3 версии пакета Deductor: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Academic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Professional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Enterprise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323640" y="267480"/>
            <a:ext cx="8704440" cy="421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953734"/>
                </a:solidFill>
                <a:latin typeface="Calibri"/>
                <a:ea typeface="Calibri"/>
              </a:rPr>
              <a:t>Модули пакета Deductor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395640" y="4659840"/>
            <a:ext cx="1512000" cy="215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8011064-8CC0-499C-ABEF-34FB82A2C9F2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9" name="TextShape 3"/>
          <p:cNvSpPr txBox="1"/>
          <p:nvPr/>
        </p:nvSpPr>
        <p:spPr>
          <a:xfrm>
            <a:off x="395640" y="1301040"/>
            <a:ext cx="4917240" cy="2746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Deductor состоит из 6 модулей: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Deductor Warehouse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Deductor Studio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Deductor Viewer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Deductor Analytic Server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Deductor Integration Server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Deductor Client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10" name="Google Shape;283;p34" descr=""/>
          <p:cNvPicPr/>
          <p:nvPr/>
        </p:nvPicPr>
        <p:blipFill>
          <a:blip r:embed="rId1"/>
          <a:stretch/>
        </p:blipFill>
        <p:spPr>
          <a:xfrm>
            <a:off x="6068880" y="916200"/>
            <a:ext cx="2699640" cy="359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684720" y="1616760"/>
            <a:ext cx="7774200" cy="1909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Благодарю за внимание!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23640" y="267480"/>
            <a:ext cx="3610440" cy="421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953734"/>
                </a:solidFill>
                <a:latin typeface="Calibri"/>
                <a:ea typeface="Calibri"/>
              </a:rPr>
              <a:t>История вопроса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95640" y="4659840"/>
            <a:ext cx="1512000" cy="215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F1037E2-4610-472A-85CE-22A5A76C495F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4304160" y="1204200"/>
            <a:ext cx="4632840" cy="294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Те́уво Ка́леви Ко́хонен — финский учёный в области искусственных нейронных сетей и машинного обучения.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Понятие сети Кохонена было введено им в 1982 г.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87" name="Google Shape;60;p9" descr=""/>
          <p:cNvPicPr/>
          <p:nvPr/>
        </p:nvPicPr>
        <p:blipFill>
          <a:blip r:embed="rId1"/>
          <a:stretch/>
        </p:blipFill>
        <p:spPr>
          <a:xfrm>
            <a:off x="456840" y="890640"/>
            <a:ext cx="3566880" cy="3566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23640" y="267480"/>
            <a:ext cx="8523000" cy="421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953734"/>
                </a:solidFill>
                <a:latin typeface="Calibri"/>
                <a:ea typeface="Calibri"/>
              </a:rPr>
              <a:t>Слой Кохонена. Общие сведения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95640" y="4659840"/>
            <a:ext cx="1512000" cy="215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A91E0B3-265C-429C-B4B3-236E30B94F15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323640" y="857880"/>
            <a:ext cx="8704440" cy="3517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Слой Кохонена - основа нейронных сетей Кохонена.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Сеть состоящая только из одного слоя Кохонена называется сетью Кохонена.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Но важно понимать, что слой Кохонена может быть только одним из слоев нейронной сети. Иными словами - можно включить в архитектуру сети иные слои, предшествующие или следующие за слоем Кохонена.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23640" y="267480"/>
            <a:ext cx="8621640" cy="421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953734"/>
                </a:solidFill>
                <a:latin typeface="Calibri"/>
                <a:ea typeface="Calibri"/>
              </a:rPr>
              <a:t>Слой Кохонена. Решаемая задача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95640" y="4659840"/>
            <a:ext cx="1512000" cy="215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521484D-FA3F-4191-9268-60FBDF2D26CE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274320" y="824400"/>
            <a:ext cx="8704440" cy="3473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Слой Кохонена решает задачу классификации. При этом каждый нейрон слоя Кохонена соответствует определенному классу.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Задачу кластеризации в общем случае можно свести к задаче классификации. С одной оговоркой: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Какое количество нейронов (классов) тогда будет оптимальным для слоя Кохонена?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23640" y="267480"/>
            <a:ext cx="8621640" cy="421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953734"/>
                </a:solidFill>
                <a:latin typeface="Calibri"/>
                <a:ea typeface="Calibri"/>
              </a:rPr>
              <a:t>Слой Кохонена. Неформальное описание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95640" y="4659840"/>
            <a:ext cx="1512000" cy="215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60E5CA6-AF98-451F-A535-FAF92EA34FB4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285480" y="822960"/>
            <a:ext cx="8704440" cy="37112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8000"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Входной вектор соответствует описанию одного объекта, подлежащего кластеризации.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Нейроны представляют из себя линейные взвешенные сумматоры.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Слой Кохонена работает по принципу WTA (Winner Takes All - победитель получает все), который реализован за счет пороговой функции активации (иногда в этом контексте называемой функцией конкуренции).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23640" y="267480"/>
            <a:ext cx="8704440" cy="421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953734"/>
                </a:solidFill>
                <a:latin typeface="Calibri"/>
                <a:ea typeface="Calibri"/>
              </a:rPr>
              <a:t>Слой Кохонена. Формальное описание. Ч.1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95640" y="4659840"/>
            <a:ext cx="1512000" cy="215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0E8C225-84AE-47A3-B2D2-0F53753EBCD8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6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5036400" y="851760"/>
            <a:ext cx="337320" cy="1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4"/>
          <p:cNvSpPr/>
          <p:nvPr/>
        </p:nvSpPr>
        <p:spPr>
          <a:xfrm>
            <a:off x="460800" y="2399040"/>
            <a:ext cx="411120" cy="26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1" name="Google Shape;90;p13" descr=""/>
          <p:cNvPicPr/>
          <p:nvPr/>
        </p:nvPicPr>
        <p:blipFill>
          <a:blip r:embed="rId1"/>
          <a:stretch/>
        </p:blipFill>
        <p:spPr>
          <a:xfrm>
            <a:off x="395640" y="1000080"/>
            <a:ext cx="4708080" cy="3447720"/>
          </a:xfrm>
          <a:prstGeom prst="rect">
            <a:avLst/>
          </a:prstGeom>
          <a:ln>
            <a:noFill/>
          </a:ln>
        </p:spPr>
      </p:pic>
      <p:pic>
        <p:nvPicPr>
          <p:cNvPr id="102" name="Google Shape;91;p13" descr=""/>
          <p:cNvPicPr/>
          <p:nvPr/>
        </p:nvPicPr>
        <p:blipFill>
          <a:blip r:embed="rId2"/>
          <a:stretch/>
        </p:blipFill>
        <p:spPr>
          <a:xfrm>
            <a:off x="5374080" y="1585800"/>
            <a:ext cx="1069200" cy="390240"/>
          </a:xfrm>
          <a:prstGeom prst="rect">
            <a:avLst/>
          </a:prstGeom>
          <a:ln>
            <a:noFill/>
          </a:ln>
        </p:spPr>
      </p:pic>
      <p:pic>
        <p:nvPicPr>
          <p:cNvPr id="103" name="Google Shape;92;p13" descr=""/>
          <p:cNvPicPr/>
          <p:nvPr/>
        </p:nvPicPr>
        <p:blipFill>
          <a:blip r:embed="rId3"/>
          <a:stretch/>
        </p:blipFill>
        <p:spPr>
          <a:xfrm>
            <a:off x="5374080" y="2150280"/>
            <a:ext cx="3650760" cy="421200"/>
          </a:xfrm>
          <a:prstGeom prst="rect">
            <a:avLst/>
          </a:prstGeom>
          <a:ln>
            <a:noFill/>
          </a:ln>
        </p:spPr>
      </p:pic>
      <p:pic>
        <p:nvPicPr>
          <p:cNvPr id="104" name="Google Shape;93;p13" descr=""/>
          <p:cNvPicPr/>
          <p:nvPr/>
        </p:nvPicPr>
        <p:blipFill>
          <a:blip r:embed="rId4"/>
          <a:stretch/>
        </p:blipFill>
        <p:spPr>
          <a:xfrm>
            <a:off x="5374080" y="2696040"/>
            <a:ext cx="3099960" cy="810000"/>
          </a:xfrm>
          <a:prstGeom prst="rect">
            <a:avLst/>
          </a:prstGeom>
          <a:ln>
            <a:noFill/>
          </a:ln>
        </p:spPr>
      </p:pic>
      <p:pic>
        <p:nvPicPr>
          <p:cNvPr id="105" name="Google Shape;94;p13" descr=""/>
          <p:cNvPicPr/>
          <p:nvPr/>
        </p:nvPicPr>
        <p:blipFill>
          <a:blip r:embed="rId5"/>
          <a:stretch/>
        </p:blipFill>
        <p:spPr>
          <a:xfrm>
            <a:off x="5374080" y="3630600"/>
            <a:ext cx="2381400" cy="816480"/>
          </a:xfrm>
          <a:prstGeom prst="rect">
            <a:avLst/>
          </a:prstGeom>
          <a:ln>
            <a:noFill/>
          </a:ln>
        </p:spPr>
      </p:pic>
      <p:pic>
        <p:nvPicPr>
          <p:cNvPr id="106" name="Google Shape;95;p13" descr=""/>
          <p:cNvPicPr/>
          <p:nvPr/>
        </p:nvPicPr>
        <p:blipFill>
          <a:blip r:embed="rId6"/>
          <a:stretch/>
        </p:blipFill>
        <p:spPr>
          <a:xfrm>
            <a:off x="5374080" y="878760"/>
            <a:ext cx="2255760" cy="533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23640" y="267480"/>
            <a:ext cx="8621640" cy="421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953734"/>
                </a:solidFill>
                <a:latin typeface="Calibri"/>
                <a:ea typeface="Calibri"/>
              </a:rPr>
              <a:t>Слой Кохонена. Формальное описание. Ч.2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95640" y="4659840"/>
            <a:ext cx="1512000" cy="215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4E1AB0D-88BF-4335-881B-1581DC90E5AE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6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4518720" y="841320"/>
            <a:ext cx="4510080" cy="37112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8000"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В случае, если несколько нейронов активны, можно: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выбрать первый активизировавшийся нейрон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выбрать все нейроны 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применить некоторое правило выбора итогового нейрона (или нейронов)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10" name="Google Shape;103;p14" descr=""/>
          <p:cNvPicPr/>
          <p:nvPr/>
        </p:nvPicPr>
        <p:blipFill>
          <a:blip r:embed="rId1"/>
          <a:stretch/>
        </p:blipFill>
        <p:spPr>
          <a:xfrm>
            <a:off x="323640" y="841320"/>
            <a:ext cx="3951000" cy="3665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23640" y="267480"/>
            <a:ext cx="8704800" cy="421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953734"/>
                </a:solidFill>
                <a:latin typeface="Calibri"/>
                <a:ea typeface="Calibri"/>
              </a:rPr>
              <a:t>Векторное квантование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395640" y="4659840"/>
            <a:ext cx="1512000" cy="215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024366F-9542-444D-AA4F-9D99C1E25FB3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4386240" y="949680"/>
            <a:ext cx="4642200" cy="3513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Векторное квантование - представление набора входных векторов с помощью ограниченного набора векторов меньшей размерности (опорных векторов), совокупность которых называется кодовой таблицей.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14" name="Google Shape;111;p15" descr=""/>
          <p:cNvPicPr/>
          <p:nvPr/>
        </p:nvPicPr>
        <p:blipFill>
          <a:blip r:embed="rId1"/>
          <a:stretch/>
        </p:blipFill>
        <p:spPr>
          <a:xfrm>
            <a:off x="756360" y="1221120"/>
            <a:ext cx="3350880" cy="3350880"/>
          </a:xfrm>
          <a:prstGeom prst="rect">
            <a:avLst/>
          </a:prstGeom>
          <a:ln>
            <a:noFill/>
          </a:ln>
        </p:spPr>
      </p:pic>
      <p:sp>
        <p:nvSpPr>
          <p:cNvPr id="115" name="CustomShape 4"/>
          <p:cNvSpPr/>
          <p:nvPr/>
        </p:nvSpPr>
        <p:spPr>
          <a:xfrm>
            <a:off x="756360" y="744480"/>
            <a:ext cx="3350520" cy="4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Calibri"/>
              </a:rPr>
              <a:t>Пример многогранников Вороного для  двумерного пространства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LibreOffice/6.3.4.2$Linux_X86_64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2020-03-05T01:28:09Z</dcterms:modified>
  <cp:revision>1</cp:revision>
  <dc:subject/>
  <dc:title/>
</cp:coreProperties>
</file>