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bdb0e7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61bdb0e7a5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8596cd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c8596cd6f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8596cd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8596cd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8596cd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8596cd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8596cd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8596cd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8596cd6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8596cd6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8596cd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8596cd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e89c71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62e89c713d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e89c713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2e89c713d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8596c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8596c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bdb0e7a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61bdb0e7a5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8596cd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8596cd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8596cd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8596cd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2cd11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32cd11a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8596cd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8596cd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8596cd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8596cd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e863c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2e863c6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E7076"/>
              </a:buClr>
              <a:buSzPts val="4400"/>
              <a:buFont typeface="Calibri"/>
              <a:buNone/>
              <a:defRPr>
                <a:solidFill>
                  <a:srgbClr val="5E70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403648" y="2859782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5E7076"/>
              </a:buClr>
              <a:buSzPts val="3200"/>
              <a:buNone/>
              <a:defRPr>
                <a:solidFill>
                  <a:srgbClr val="5E707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380057" y="4587974"/>
            <a:ext cx="107189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spbu.ru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Рабочий слайд с фотографией">
  <p:cSld name="1_Рабочий слайд с фотографией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528" y="267494"/>
            <a:ext cx="3610744" cy="4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  <a:defRPr sz="2800">
                <a:solidFill>
                  <a:srgbClr val="9537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395536" y="4659982"/>
            <a:ext cx="15121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956376" y="4587974"/>
            <a:ext cx="107189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spbu.ru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23527" y="1419622"/>
            <a:ext cx="8704741" cy="30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5E7076"/>
              </a:buClr>
              <a:buSzPts val="2400"/>
              <a:buNone/>
              <a:defRPr sz="2400">
                <a:solidFill>
                  <a:srgbClr val="5E707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23247" y="833064"/>
            <a:ext cx="8705021" cy="58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E7076"/>
              </a:buClr>
              <a:buSzPts val="2800"/>
              <a:buNone/>
              <a:defRPr b="1" sz="2800">
                <a:solidFill>
                  <a:srgbClr val="5E7076"/>
                </a:solidFill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бочий слайд с фотографией">
  <p:cSld name="Рабочий слайд с фотографией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23528" y="267494"/>
            <a:ext cx="3610744" cy="4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  <a:defRPr sz="2800">
                <a:solidFill>
                  <a:srgbClr val="9537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395536" y="4659982"/>
            <a:ext cx="15121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7956376" y="4587974"/>
            <a:ext cx="107189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spbu.ru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23528" y="1059582"/>
            <a:ext cx="4038600" cy="33123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subTitle"/>
          </p:nvPr>
        </p:nvSpPr>
        <p:spPr>
          <a:xfrm>
            <a:off x="4572000" y="1059582"/>
            <a:ext cx="4320480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rgbClr val="5E7076"/>
              </a:buClr>
              <a:buSzPts val="1800"/>
              <a:buNone/>
              <a:defRPr sz="1800">
                <a:solidFill>
                  <a:srgbClr val="5E707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лайд с большой фотографией">
  <p:cSld name="Слайд с большой фотографией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00">
                <a:alpha val="20784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323528" y="267494"/>
            <a:ext cx="3610744" cy="4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  <a:defRPr sz="2800">
                <a:solidFill>
                  <a:srgbClr val="9537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323528" y="4299942"/>
            <a:ext cx="8820472" cy="504056"/>
          </a:xfrm>
          <a:prstGeom prst="rect">
            <a:avLst/>
          </a:prstGeom>
          <a:solidFill>
            <a:srgbClr val="FFFFFF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323528" y="4316113"/>
            <a:ext cx="864096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rgbClr val="5E7076"/>
              </a:buClr>
              <a:buSzPts val="1800"/>
              <a:buNone/>
              <a:defRPr sz="1800">
                <a:solidFill>
                  <a:srgbClr val="5E707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крывающий слайд">
  <p:cSld name="Закрывающи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380057" y="4587974"/>
            <a:ext cx="107189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spbu.ru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23528" y="1131590"/>
            <a:ext cx="856895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5E7076"/>
              </a:buClr>
              <a:buSzPts val="1800"/>
              <a:buNone/>
              <a:defRPr sz="1800">
                <a:solidFill>
                  <a:srgbClr val="5E707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323528" y="267494"/>
            <a:ext cx="3610744" cy="4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  <a:defRPr sz="2800">
                <a:solidFill>
                  <a:srgbClr val="9537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ergere15/analysis_of_SBPU_timetabl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004100" y="1340925"/>
            <a:ext cx="71358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E7076"/>
              </a:buClr>
              <a:buSzPts val="3200"/>
              <a:buFont typeface="Calibri"/>
              <a:buNone/>
            </a:pPr>
            <a:r>
              <a:rPr lang="ru" sz="3200">
                <a:solidFill>
                  <a:srgbClr val="000000"/>
                </a:solidFill>
              </a:rPr>
              <a:t>Презентация проекта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E7076"/>
              </a:buClr>
              <a:buSzPts val="3200"/>
              <a:buFont typeface="Calibri"/>
              <a:buNone/>
            </a:pPr>
            <a:r>
              <a:rPr lang="ru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«Аналитика электронного расписания СПбГУ»</a:t>
            </a:r>
            <a:r>
              <a:rPr lang="ru" sz="3200">
                <a:solidFill>
                  <a:srgbClr val="000000"/>
                </a:solidFill>
              </a:rPr>
              <a:t> 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6916000" y="3165225"/>
            <a:ext cx="21240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Команда проекта: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Левин Сергей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Красноперов Егор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Сокол Милена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Павлова Екатерина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Докиенко Денис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216800" y="1020625"/>
            <a:ext cx="82968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323550" y="230225"/>
            <a:ext cx="856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rPr lang="ru"/>
              <a:t>Адаптивный дизайн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216800" y="3878350"/>
            <a:ext cx="734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00" y="1303025"/>
            <a:ext cx="5618051" cy="28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075" y="1020625"/>
            <a:ext cx="1725824" cy="345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4012" l="0" r="11543" t="0"/>
          <a:stretch/>
        </p:blipFill>
        <p:spPr>
          <a:xfrm>
            <a:off x="369150" y="829275"/>
            <a:ext cx="3959500" cy="36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4572000" y="2130225"/>
            <a:ext cx="45906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15 самых популярных значений 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вместимости кабинетов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25" y="986463"/>
            <a:ext cx="5607151" cy="31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217050" y="1912500"/>
            <a:ext cx="3610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результат среза по дате 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по всей базе данных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75" y="1181075"/>
            <a:ext cx="5549050" cy="29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6011900" y="2000025"/>
            <a:ext cx="2842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срез по номеру группы 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и предмету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400" y="963749"/>
            <a:ext cx="5882049" cy="3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398275" y="2067975"/>
            <a:ext cx="2329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Занятость факультета ПМ-ПУ по месяцам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323528" y="1383890"/>
            <a:ext cx="8568900" cy="3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Данное решение удовлетворяет требованиям, однако требует доработок. Его использование возможно на практике, но, из-за довольно сложного интерфейса kibana, не представляется возможным использование этого решения диспетчерами.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После некоторых доработок, введения триггера, упрощения интерфейса, либо же написания подробной документации, это решение вполне может быть введено как основное. </a:t>
            </a:r>
            <a:endParaRPr/>
          </a:p>
        </p:txBody>
      </p:sp>
      <p:sp>
        <p:nvSpPr>
          <p:cNvPr id="184" name="Google Shape;184;p33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idx="1" type="subTitle"/>
          </p:nvPr>
        </p:nvSpPr>
        <p:spPr>
          <a:xfrm>
            <a:off x="323550" y="923575"/>
            <a:ext cx="82968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23550" y="230225"/>
            <a:ext cx="856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Реализация пр</a:t>
            </a:r>
            <a:r>
              <a:rPr lang="ru">
                <a:solidFill>
                  <a:srgbClr val="980000"/>
                </a:solidFill>
              </a:rPr>
              <a:t>ое</a:t>
            </a:r>
            <a:r>
              <a:rPr lang="ru"/>
              <a:t>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0" y="2127300"/>
            <a:ext cx="91440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Ссылка на наш Гитхаб: </a:t>
            </a:r>
            <a:r>
              <a:rPr lang="ru" sz="2200">
                <a:solidFill>
                  <a:srgbClr val="98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https://github.com/sergere15/analysis_of_SBPU_timetable</a:t>
            </a:r>
            <a:endParaRPr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187500" y="1998950"/>
            <a:ext cx="856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Спасибо за внимание!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23528" y="1131590"/>
            <a:ext cx="8568900" cy="3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 данный момент имеются проблемы с формированием различных аналитических запросов в базе данных расписания СПбГУ. Основные недостатки существующего в данный момент решения: скорость выполнения запросов, использования основной базы, количество возможных срезов.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На основе данной проблематики было необходимо разработать решение, в результате которого можно было бы быстро получать необходимые аналитические запросы, не перегружая исходную базу данных.</a:t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84725" y="1253250"/>
            <a:ext cx="46749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На основе данных электронного расписания СПбГУ и свободного ПО с открытым исходным кодом создать сервис кэширования данных и аналитическое Web приложение.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Примеры аналитических срезов: занятость аудиторий, занятость преподавателей, занятость студентов, доступные аудитории по заданным критериям.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323550" y="230225"/>
            <a:ext cx="856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rPr lang="ru"/>
              <a:t>Постановка задачи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925" y="1588050"/>
            <a:ext cx="3643525" cy="19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245900" y="1066875"/>
            <a:ext cx="4587300" cy="271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Левин Сергей</a:t>
            </a:r>
            <a:r>
              <a:rPr lang="ru">
                <a:solidFill>
                  <a:schemeClr val="dk1"/>
                </a:solidFill>
              </a:rPr>
              <a:t> - teamlead</a:t>
            </a:r>
            <a:r>
              <a:rPr lang="ru">
                <a:solidFill>
                  <a:schemeClr val="dk1"/>
                </a:solidFill>
              </a:rPr>
              <a:t>, project manager.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Докиенко Денис</a:t>
            </a:r>
            <a:r>
              <a:rPr lang="ru">
                <a:solidFill>
                  <a:schemeClr val="dk1"/>
                </a:solidFill>
              </a:rPr>
              <a:t> - администрирование и настройка сервера, также иногда выполнял функции project manager-а.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Красноперов Егор</a:t>
            </a:r>
            <a:r>
              <a:rPr lang="ru">
                <a:solidFill>
                  <a:schemeClr val="dk1"/>
                </a:solidFill>
              </a:rPr>
              <a:t> - работа с выбранным инструментарием (ELK).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Павлова Екатерина</a:t>
            </a:r>
            <a:r>
              <a:rPr lang="ru">
                <a:solidFill>
                  <a:schemeClr val="dk1"/>
                </a:solidFill>
              </a:rPr>
              <a:t> - работа с выбранным инструментарием (ELK).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Сокол Милена </a:t>
            </a:r>
            <a:r>
              <a:rPr lang="ru">
                <a:solidFill>
                  <a:schemeClr val="dk1"/>
                </a:solidFill>
              </a:rPr>
              <a:t>- работа с базой данных.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ролей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600" y="1276763"/>
            <a:ext cx="4101849" cy="2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197375" y="1128900"/>
            <a:ext cx="5169600" cy="28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Работа над проектом велась на </a:t>
            </a:r>
            <a:r>
              <a:rPr b="1" lang="ru">
                <a:solidFill>
                  <a:srgbClr val="000000"/>
                </a:solidFill>
              </a:rPr>
              <a:t>сервере</a:t>
            </a:r>
            <a:r>
              <a:rPr lang="ru">
                <a:solidFill>
                  <a:srgbClr val="000000"/>
                </a:solidFill>
              </a:rPr>
              <a:t>, предоставленном СПбГУ.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Для работы на сервере использовался </a:t>
            </a:r>
            <a:r>
              <a:rPr b="1" lang="ru">
                <a:solidFill>
                  <a:srgbClr val="000000"/>
                </a:solidFill>
              </a:rPr>
              <a:t>OpenVPN</a:t>
            </a:r>
            <a:r>
              <a:rPr lang="ru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Для работ</a:t>
            </a:r>
            <a:r>
              <a:rPr lang="ru">
                <a:solidFill>
                  <a:srgbClr val="000000"/>
                </a:solidFill>
              </a:rPr>
              <a:t>ы с базой данных был выбран продукт </a:t>
            </a:r>
            <a:r>
              <a:rPr b="1" lang="ru">
                <a:solidFill>
                  <a:srgbClr val="000000"/>
                </a:solidFill>
              </a:rPr>
              <a:t>Microsoft SQL server 2017</a:t>
            </a:r>
            <a:r>
              <a:rPr lang="ru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 качестве основного решения был выбран </a:t>
            </a:r>
            <a:r>
              <a:rPr b="1" lang="ru">
                <a:solidFill>
                  <a:srgbClr val="000000"/>
                </a:solidFill>
              </a:rPr>
              <a:t>ELK stack</a:t>
            </a:r>
            <a:r>
              <a:rPr lang="ru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 качестве системы контроля версий использовался </a:t>
            </a:r>
            <a:r>
              <a:rPr b="1" lang="ru">
                <a:solidFill>
                  <a:srgbClr val="000000"/>
                </a:solidFill>
              </a:rPr>
              <a:t>GitHub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323524" y="277200"/>
            <a:ext cx="52473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Используемый инструментарий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075" y="2571750"/>
            <a:ext cx="2728225" cy="21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800" y="884000"/>
            <a:ext cx="2175100" cy="17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475" y="958451"/>
            <a:ext cx="1761849" cy="17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236200" y="1087800"/>
            <a:ext cx="5577300" cy="2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Logstash </a:t>
            </a:r>
            <a:r>
              <a:rPr lang="ru">
                <a:solidFill>
                  <a:schemeClr val="dk1"/>
                </a:solidFill>
              </a:rPr>
              <a:t>- компонент, который занимается сбором данных из основной базы, помещая нужную выборку в Elastic Search.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Elastic Search </a:t>
            </a:r>
            <a:r>
              <a:rPr lang="ru">
                <a:solidFill>
                  <a:schemeClr val="dk1"/>
                </a:solidFill>
              </a:rPr>
              <a:t>- хранение и систематизация данных, которые передаются из logstash.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Kibana </a:t>
            </a:r>
            <a:r>
              <a:rPr lang="ru">
                <a:solidFill>
                  <a:schemeClr val="dk1"/>
                </a:solidFill>
              </a:rPr>
              <a:t>- визуализация данных, полученных из elastic serch в виде web приложения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br>
              <a:rPr lang="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23550" y="230225"/>
            <a:ext cx="856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rPr lang="ru"/>
              <a:t>ELK STACK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75" y="1403288"/>
            <a:ext cx="3246976" cy="2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287550" y="908470"/>
            <a:ext cx="8568900" cy="28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В ходе проекта возникла необходимость в уточнении поставленной задачи.</a:t>
            </a: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Были проведены беседы и с диспетчерами, и с заказчиком, чтобы улучшить понимание требуемого продукта.</a:t>
            </a:r>
            <a:br>
              <a:rPr lang="ru" sz="1600">
                <a:solidFill>
                  <a:schemeClr val="dk1"/>
                </a:solidFill>
              </a:rPr>
            </a:br>
            <a:br>
              <a:rPr lang="ru" sz="1600">
                <a:solidFill>
                  <a:schemeClr val="dk1"/>
                </a:solidFill>
              </a:rPr>
            </a:br>
            <a:r>
              <a:rPr b="1" lang="ru" sz="1600">
                <a:solidFill>
                  <a:schemeClr val="dk1"/>
                </a:solidFill>
              </a:rPr>
              <a:t>В ходе общения с диспетчерами</a:t>
            </a:r>
            <a:r>
              <a:rPr lang="ru" sz="1600">
                <a:solidFill>
                  <a:schemeClr val="dk1"/>
                </a:solidFill>
              </a:rPr>
              <a:t> были выявлены аналитические срезы и часть проблем, с которыми они сталкиваются в процессе работы. Также команда была ознакомлена с процессом составления расписания. Кроме прочего, было понятно, что данные обновляются моментально, а не раз в какой-то продолжительный промежуток времени.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После обсуждения проблематики с УСИТ</a:t>
            </a:r>
            <a:r>
              <a:rPr lang="ru" sz="1600">
                <a:solidFill>
                  <a:schemeClr val="dk1"/>
                </a:solidFill>
              </a:rPr>
              <a:t>, удалось выяснить как работает нынешнее решение и каковы его недостатки. Была получена информация о базе, о форме ее хранения и о принципе, по которому осуществляется взаимодействие.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проекта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287550" y="914707"/>
            <a:ext cx="8568900" cy="331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Следующим этапом - был подбор инструментария, который соответствовал бы поставленным требованиям.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В результате аналитической работы, состоящей в сравнительном анализе различных реляционных, нереляционных баз данных и поиске подходящих инструментов визуализации было принято решение остановиться на стеке ELK.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Кроме того, была проведена настройка сервера, на котором велась дальнейшая работа.</a:t>
            </a:r>
            <a:br>
              <a:rPr lang="ru" sz="1600">
                <a:solidFill>
                  <a:schemeClr val="dk1"/>
                </a:solidFill>
              </a:rPr>
            </a:b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Далее происходило изучение ELK stack одновременно с разработкой и формированием выбранных запросов из базы посредством SQL. Данные из основной базы были переданы в ElasticSearch посредством Logstash. А сам ES связан с Kibana, с помощью которой визуализировались результаты.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23528" y="267494"/>
            <a:ext cx="36108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проекта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216800" y="1020625"/>
            <a:ext cx="82968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В ходе работы было получено приложение, которое содержит информацию исключительно для требующихся аналитических срезов, что помогает работать ему быстрее. Оно имеет адаптивный дизайн под различные устройства, а доступ к нему можно получить в любого устройства, подключенного к соответствующему VPN.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Однако пока не реализовано обновление копии БД, которая является реляционной. Для этого предполагается триггер со стороны сервера с основной базой. </a:t>
            </a:r>
            <a:br>
              <a:rPr lang="ru" sz="1600">
                <a:solidFill>
                  <a:schemeClr val="dk1"/>
                </a:solidFill>
              </a:rPr>
            </a:b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Оно выполняет предъявленные требования: исключает обращение к основной базе для получения аналитики, взаимодействия происходят не с основной базой, а с аналитическим средством, имеется адаптивный дизайн и возможность доступа с удаленных устройств.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323550" y="230225"/>
            <a:ext cx="856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16800" y="3878350"/>
            <a:ext cx="734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Проект расположен по адресу: 192.168.148.17:5601</a:t>
            </a:r>
            <a:endParaRPr sz="18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